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sldIdLst>
    <p:sldId id="257" r:id="rId2"/>
    <p:sldId id="302" r:id="rId3"/>
    <p:sldId id="281" r:id="rId4"/>
    <p:sldId id="282" r:id="rId5"/>
    <p:sldId id="300" r:id="rId6"/>
    <p:sldId id="283" r:id="rId7"/>
    <p:sldId id="301" r:id="rId8"/>
    <p:sldId id="284" r:id="rId9"/>
    <p:sldId id="273" r:id="rId10"/>
    <p:sldId id="274" r:id="rId11"/>
    <p:sldId id="285" r:id="rId12"/>
    <p:sldId id="286" r:id="rId13"/>
    <p:sldId id="287" r:id="rId14"/>
    <p:sldId id="288" r:id="rId15"/>
    <p:sldId id="289" r:id="rId16"/>
    <p:sldId id="290" r:id="rId17"/>
    <p:sldId id="258" r:id="rId18"/>
    <p:sldId id="291" r:id="rId19"/>
    <p:sldId id="259" r:id="rId20"/>
    <p:sldId id="292" r:id="rId21"/>
    <p:sldId id="261" r:id="rId22"/>
    <p:sldId id="260" r:id="rId23"/>
    <p:sldId id="262" r:id="rId24"/>
    <p:sldId id="293" r:id="rId25"/>
    <p:sldId id="294" r:id="rId26"/>
    <p:sldId id="295" r:id="rId27"/>
    <p:sldId id="263" r:id="rId28"/>
    <p:sldId id="268" r:id="rId29"/>
    <p:sldId id="269" r:id="rId30"/>
    <p:sldId id="296" r:id="rId31"/>
    <p:sldId id="297" r:id="rId32"/>
    <p:sldId id="298" r:id="rId33"/>
    <p:sldId id="299" r:id="rId34"/>
    <p:sldId id="265" r:id="rId35"/>
    <p:sldId id="275" r:id="rId36"/>
    <p:sldId id="280" r:id="rId3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711" autoAdjust="0"/>
    <p:restoredTop sz="96283" autoAdjust="0"/>
  </p:normalViewPr>
  <p:slideViewPr>
    <p:cSldViewPr snapToGrid="0">
      <p:cViewPr varScale="1">
        <p:scale>
          <a:sx n="85" d="100"/>
          <a:sy n="85" d="100"/>
        </p:scale>
        <p:origin x="60" y="81"/>
      </p:cViewPr>
      <p:guideLst/>
    </p:cSldViewPr>
  </p:slideViewPr>
  <p:outlineViewPr>
    <p:cViewPr>
      <p:scale>
        <a:sx n="33" d="100"/>
        <a:sy n="33" d="100"/>
      </p:scale>
      <p:origin x="0" y="-30702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72953A-7CCA-B646-6FB4-4C68C3408B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E17114C-A1F3-009B-867B-A4115B870B9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8A474D-2C02-0A95-01CA-B5E841585D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A097F-922F-4421-B66F-C3015EF94EC6}" type="datetimeFigureOut">
              <a:rPr lang="en-GB" smtClean="0"/>
              <a:t>25/08/2025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A503D-1A85-CBC6-19C5-60AA8C7DBB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90286F-16F4-A10F-B2C6-B3EA3277D9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7D306-2B45-4FB6-93B9-02277D6D45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10621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0E97D2-6BC1-2531-7EC0-76916448F8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5CF1D7-5146-DC99-1173-C884A67EEA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42CCCF-1D17-9F8C-C6F2-69BB048312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A097F-922F-4421-B66F-C3015EF94EC6}" type="datetimeFigureOut">
              <a:rPr lang="en-GB" smtClean="0"/>
              <a:t>25/08/2025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DE610D-085D-0572-DF53-8097784BF4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C48A16-6A10-8D59-6315-DD4011F760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7D306-2B45-4FB6-93B9-02277D6D45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02119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040D6D-75BE-7F9E-B15A-4AF493C132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92188C9-033D-5D45-AE59-00F870F52C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92A6BA-F334-120C-333B-7391FD0602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A097F-922F-4421-B66F-C3015EF94EC6}" type="datetimeFigureOut">
              <a:rPr lang="en-GB" smtClean="0"/>
              <a:t>25/08/2025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F35594-ED89-B58A-6F5F-B648EC99B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0892FD-3A9C-5A57-A566-20A5B7C478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7D306-2B45-4FB6-93B9-02277D6D45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69350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DFFDB-D2FE-106E-F67E-52BA744DC7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7F4045-DB12-6E79-7E70-A44E8E7CAD2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5F1285-3381-4074-3CCC-1667DDF53F9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D7A8F7-F6A4-C729-9C4C-0A3A89AEE5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A097F-922F-4421-B66F-C3015EF94EC6}" type="datetimeFigureOut">
              <a:rPr lang="en-GB" smtClean="0"/>
              <a:t>25/08/2025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F095E0-4042-2E22-A4A1-B946672652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E968B4-32BC-5377-F636-8069CAC0BC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7D306-2B45-4FB6-93B9-02277D6D45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28212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A70ACD-07BF-55D9-B664-7891B7E1A7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2EF558F-63D6-CB1C-9897-0F254D8EEB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CE149A-2CD3-7794-A2A8-AEF7AD8DEBA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3B82D03-B0AE-86E7-B254-7EBE734C21B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4E1F36E-F09D-212A-4A64-DD217EFE8B1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5A3AC20-82B7-C25F-9471-0BFB9B81C2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A097F-922F-4421-B66F-C3015EF94EC6}" type="datetimeFigureOut">
              <a:rPr lang="en-GB" smtClean="0"/>
              <a:t>25/08/2025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FA3034-2CAF-5669-26F6-3EFD887DD7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12FC689-44A3-D2E3-626A-5F5C77FAE9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7D306-2B45-4FB6-93B9-02277D6D45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28831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1F7CF5-4AC5-C473-42C8-C418AD0361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2083DAE-0621-08B9-EB35-72F2991838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A097F-922F-4421-B66F-C3015EF94EC6}" type="datetimeFigureOut">
              <a:rPr lang="en-GB" smtClean="0"/>
              <a:t>25/08/2025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A415CB2-973D-17E1-5C54-5BDF13BDC6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379B16-B123-A47F-B6B5-36FD924534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7D306-2B45-4FB6-93B9-02277D6D45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80863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330F708-6B45-EDA4-7E8C-E548F1AEB5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A097F-922F-4421-B66F-C3015EF94EC6}" type="datetimeFigureOut">
              <a:rPr lang="en-GB" smtClean="0"/>
              <a:t>25/08/2025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DE13C7A-AFB4-73C2-A0DC-4060545790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C5B9812-BB00-07F1-ADD7-6792E295EC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7D306-2B45-4FB6-93B9-02277D6D45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34492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9C05E9-2088-8647-5D5B-76184081B7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DAFEE1-9761-A6FF-D7D1-829472E3FF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6B3C70B-CB66-5F73-45E1-CAF9802BE6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3CAEE6-BEF2-D124-2ECB-D6E28CA6AA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A097F-922F-4421-B66F-C3015EF94EC6}" type="datetimeFigureOut">
              <a:rPr lang="en-GB" smtClean="0"/>
              <a:t>25/08/2025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BEC222-635D-AC3B-218E-3F04D7687E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24819C-36F4-C9B7-FAFB-29DD7B051D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7D306-2B45-4FB6-93B9-02277D6D45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64432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B0BEAF-602E-8F56-3CF9-87898EC9CF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870110F-D101-6761-6C24-893384CC03D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61F7451-282E-390A-14E0-803D6E71C3D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BA2CFE-E001-3816-7F1C-0D30C2233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A097F-922F-4421-B66F-C3015EF94EC6}" type="datetimeFigureOut">
              <a:rPr lang="en-GB" smtClean="0"/>
              <a:t>25/08/2025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E9FFAD-4143-0406-9246-0519F57AE6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855082-4EFB-A18D-AC23-7068ED6836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7D306-2B45-4FB6-93B9-02277D6D45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17565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F0A223-E7E5-AB12-C00D-2D11AEB8AA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7ED35D4-1733-9E27-901C-D853270FF96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46AC39-3A00-36BE-BB06-FDA7C8DED6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A097F-922F-4421-B66F-C3015EF94EC6}" type="datetimeFigureOut">
              <a:rPr lang="en-GB" smtClean="0"/>
              <a:t>25/08/2025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AD15B7-9BC3-F046-393E-229461099B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847321-1C1B-176E-92D1-9C93EB1BB7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7D306-2B45-4FB6-93B9-02277D6D45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419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24B1EF4-2010-4AC3-E02A-D88045C70C0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9395EF1-5164-B529-5CE2-4A6215C1A4F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C2FD42-A294-CA62-3DB7-9CD0E2E967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A097F-922F-4421-B66F-C3015EF94EC6}" type="datetimeFigureOut">
              <a:rPr lang="en-GB" smtClean="0"/>
              <a:t>25/08/2025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4ACC25-1EEC-3781-E639-02B77F5551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235A7C-3E67-0314-E50A-72DD5ACD77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7D306-2B45-4FB6-93B9-02277D6D45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59421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F66EE04-3DF5-27ED-8D02-8686BDEDA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764B5B-142A-53A7-5229-9DEFF68CF48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C3A3BB-7CBF-07F5-BB4D-B45410EDFEB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6A097F-922F-4421-B66F-C3015EF94EC6}" type="datetimeFigureOut">
              <a:rPr lang="en-GB" smtClean="0"/>
              <a:t>25/08/2025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CC82FB-716C-B06C-3852-48EA991226D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7A8EEB-8253-9F68-D12C-D84A04B48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37D306-2B45-4FB6-93B9-02277D6D45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22015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guardian.com/society/2001/sep/24/childrensservices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hildcomwales.org.uk/" TargetMode="External"/><Relationship Id="rId2" Type="http://schemas.openxmlformats.org/officeDocument/2006/relationships/hyperlink" Target="http://www.complantcymru.org.uk/cy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spcc.org.uk/keeping-children-safe/online-safety/" TargetMode="External"/><Relationship Id="rId3" Type="http://schemas.openxmlformats.org/officeDocument/2006/relationships/hyperlink" Target="https://www.legislation.gov.uk/ukpga/2004/31/contents" TargetMode="External"/><Relationship Id="rId7" Type="http://schemas.openxmlformats.org/officeDocument/2006/relationships/hyperlink" Target="https://www.legislation.gov.uk/anaw/2015/2" TargetMode="External"/><Relationship Id="rId2" Type="http://schemas.openxmlformats.org/officeDocument/2006/relationships/hyperlink" Target="https://www.legislation.gov.uk/ukpga/1989/41/contents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theguardian.com/society/2001/sep/24/childrensservices" TargetMode="External"/><Relationship Id="rId5" Type="http://schemas.openxmlformats.org/officeDocument/2006/relationships/hyperlink" Target="https://www.legislation.gov.uk/anaw/2014/4/contents" TargetMode="External"/><Relationship Id="rId4" Type="http://schemas.openxmlformats.org/officeDocument/2006/relationships/hyperlink" Target="https://learning.nspcc.org.uk/safeguarding-child-protection/coronaviru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672E89-C277-EE01-4818-BD3DA5E23F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72012" y="1447800"/>
            <a:ext cx="5222325" cy="3329581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cy-GB" sz="6100" b="1" noProof="0" dirty="0">
                <a:solidFill>
                  <a:schemeClr val="accent1"/>
                </a:solidFill>
              </a:rPr>
              <a:t>ECIE5010C Cadw ein Plant yn Ddiogel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D09FAE-526C-6B00-1913-A8FB327454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72012" y="4777380"/>
            <a:ext cx="5222326" cy="86142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cy-GB" sz="4000" cap="all" noProof="0" dirty="0">
                <a:solidFill>
                  <a:schemeClr val="accent1"/>
                </a:solidFill>
              </a:rPr>
              <a:t>Cefndir – Deddfwriaeth, Polisi.  </a:t>
            </a:r>
          </a:p>
        </p:txBody>
      </p:sp>
      <p:pic>
        <p:nvPicPr>
          <p:cNvPr id="4" name="Picture 6">
            <a:extLst>
              <a:ext uri="{FF2B5EF4-FFF2-40B4-BE49-F238E27FC236}">
                <a16:creationId xmlns:a16="http://schemas.microsoft.com/office/drawing/2014/main" id="{2BF4252A-F1B0-4454-BFBA-8AEDF655686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039" r="28683" b="-1"/>
          <a:stretch/>
        </p:blipFill>
        <p:spPr bwMode="auto">
          <a:xfrm>
            <a:off x="20" y="10"/>
            <a:ext cx="4481944" cy="6857990"/>
          </a:xfrm>
          <a:custGeom>
            <a:avLst/>
            <a:gdLst/>
            <a:ahLst/>
            <a:cxnLst/>
            <a:rect l="l" t="t" r="r" b="b"/>
            <a:pathLst>
              <a:path w="4481964" h="6858000">
                <a:moveTo>
                  <a:pt x="0" y="0"/>
                </a:moveTo>
                <a:lnTo>
                  <a:pt x="3137249" y="0"/>
                </a:lnTo>
                <a:lnTo>
                  <a:pt x="4480787" y="0"/>
                </a:lnTo>
                <a:lnTo>
                  <a:pt x="4455742" y="155676"/>
                </a:lnTo>
                <a:lnTo>
                  <a:pt x="4431873" y="310667"/>
                </a:lnTo>
                <a:lnTo>
                  <a:pt x="4408509" y="466344"/>
                </a:lnTo>
                <a:lnTo>
                  <a:pt x="4388506" y="622706"/>
                </a:lnTo>
                <a:lnTo>
                  <a:pt x="4368335" y="778383"/>
                </a:lnTo>
                <a:lnTo>
                  <a:pt x="4349509" y="934745"/>
                </a:lnTo>
                <a:lnTo>
                  <a:pt x="4333373" y="1089050"/>
                </a:lnTo>
                <a:lnTo>
                  <a:pt x="4318077" y="1245413"/>
                </a:lnTo>
                <a:lnTo>
                  <a:pt x="4304125" y="1401089"/>
                </a:lnTo>
                <a:lnTo>
                  <a:pt x="4292023" y="1554023"/>
                </a:lnTo>
                <a:lnTo>
                  <a:pt x="4279920" y="1709013"/>
                </a:lnTo>
                <a:lnTo>
                  <a:pt x="4269835" y="1861947"/>
                </a:lnTo>
                <a:lnTo>
                  <a:pt x="4261935" y="2014880"/>
                </a:lnTo>
                <a:lnTo>
                  <a:pt x="4253698" y="2167128"/>
                </a:lnTo>
                <a:lnTo>
                  <a:pt x="4246807" y="2318004"/>
                </a:lnTo>
                <a:lnTo>
                  <a:pt x="4241932" y="2467508"/>
                </a:lnTo>
                <a:lnTo>
                  <a:pt x="4237730" y="2617013"/>
                </a:lnTo>
                <a:lnTo>
                  <a:pt x="4233696" y="2765145"/>
                </a:lnTo>
                <a:lnTo>
                  <a:pt x="4231847" y="2911221"/>
                </a:lnTo>
                <a:lnTo>
                  <a:pt x="4229830" y="3057296"/>
                </a:lnTo>
                <a:lnTo>
                  <a:pt x="4228821" y="3201314"/>
                </a:lnTo>
                <a:lnTo>
                  <a:pt x="4229830" y="3343960"/>
                </a:lnTo>
                <a:lnTo>
                  <a:pt x="4229830" y="3485235"/>
                </a:lnTo>
                <a:lnTo>
                  <a:pt x="4231847" y="3625138"/>
                </a:lnTo>
                <a:lnTo>
                  <a:pt x="4234872" y="3762298"/>
                </a:lnTo>
                <a:lnTo>
                  <a:pt x="4237730" y="3898087"/>
                </a:lnTo>
                <a:lnTo>
                  <a:pt x="4240924" y="4031132"/>
                </a:lnTo>
                <a:lnTo>
                  <a:pt x="4245798" y="4163491"/>
                </a:lnTo>
                <a:lnTo>
                  <a:pt x="4251009" y="4293793"/>
                </a:lnTo>
                <a:lnTo>
                  <a:pt x="4255715" y="4421352"/>
                </a:lnTo>
                <a:lnTo>
                  <a:pt x="4268995" y="4670298"/>
                </a:lnTo>
                <a:lnTo>
                  <a:pt x="4283114" y="4908956"/>
                </a:lnTo>
                <a:lnTo>
                  <a:pt x="4297906" y="5138013"/>
                </a:lnTo>
                <a:lnTo>
                  <a:pt x="4314211" y="5354726"/>
                </a:lnTo>
                <a:lnTo>
                  <a:pt x="4331188" y="5561838"/>
                </a:lnTo>
                <a:lnTo>
                  <a:pt x="4349509" y="5753862"/>
                </a:lnTo>
                <a:lnTo>
                  <a:pt x="4367495" y="5934227"/>
                </a:lnTo>
                <a:lnTo>
                  <a:pt x="4385480" y="6100191"/>
                </a:lnTo>
                <a:lnTo>
                  <a:pt x="4402457" y="6252438"/>
                </a:lnTo>
                <a:lnTo>
                  <a:pt x="4418594" y="6387541"/>
                </a:lnTo>
                <a:lnTo>
                  <a:pt x="4433890" y="6509613"/>
                </a:lnTo>
                <a:lnTo>
                  <a:pt x="4446665" y="6612483"/>
                </a:lnTo>
                <a:lnTo>
                  <a:pt x="4458767" y="6698894"/>
                </a:lnTo>
                <a:lnTo>
                  <a:pt x="4476081" y="6817538"/>
                </a:lnTo>
                <a:lnTo>
                  <a:pt x="4481964" y="6858000"/>
                </a:lnTo>
                <a:lnTo>
                  <a:pt x="3577807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389769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DA1324-CE7C-3F5E-DFC7-8E909E83B1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noProof="0" dirty="0">
                <a:solidFill>
                  <a:schemeClr val="accent1"/>
                </a:solidFill>
              </a:rPr>
              <a:t>Cysylltiadau ag aseiniadau 1 a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824710-7992-7CC3-79AA-E9663E5838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y-GB" u="sng" noProof="0" dirty="0">
                <a:solidFill>
                  <a:schemeClr val="accent1"/>
                </a:solidFill>
              </a:rPr>
              <a:t>Cyflwyniad fideo:</a:t>
            </a:r>
          </a:p>
          <a:p>
            <a:r>
              <a:rPr lang="cy-GB" dirty="0">
                <a:solidFill>
                  <a:schemeClr val="accent1"/>
                </a:solidFill>
                <a:ea typeface="ＭＳ Ｐゴシック" pitchFamily="34" charset="-128"/>
              </a:rPr>
              <a:t>Cyfeiriwch at y gweithdrefnau statudol (polisïau cenedlaethol a lleol) a rôl person dynodedig o fewn eich sefydliad.</a:t>
            </a:r>
            <a:endParaRPr lang="cy-GB" noProof="0" dirty="0">
              <a:solidFill>
                <a:schemeClr val="accent1"/>
              </a:solidFill>
            </a:endParaRPr>
          </a:p>
          <a:p>
            <a:pPr marL="0" indent="0">
              <a:buNone/>
            </a:pPr>
            <a:r>
              <a:rPr lang="cy-GB" u="sng" dirty="0">
                <a:solidFill>
                  <a:schemeClr val="accent1"/>
                </a:solidFill>
              </a:rPr>
              <a:t>Traethawd:</a:t>
            </a:r>
            <a:endParaRPr lang="cy-GB" u="sng" noProof="0" dirty="0">
              <a:solidFill>
                <a:schemeClr val="accent1"/>
              </a:solidFill>
            </a:endParaRPr>
          </a:p>
          <a:p>
            <a:r>
              <a:rPr lang="cy-GB" dirty="0">
                <a:solidFill>
                  <a:schemeClr val="accent1"/>
                </a:solidFill>
                <a:ea typeface="Times New Roman" panose="02020603050405020304" pitchFamily="18" charset="0"/>
              </a:rPr>
              <a:t>Cynhwyswch bolisïau a byddwch yn feirniadol ynghylch y polisïau sydd wedi esblygu dros amser, o wersi a ddysgwyd yn sgil methiant difrifol o fewn y system. Polisïau – Deddf Plant (2004); CCUHP; Gweithdrefnau Amddiffyn Plant Cymru Gyfan (2021); Gweithio gyda'n gilydd i Ddiogelu Plant (2018); Deddf Gwasanaethau Cymdeithasol a Llesiant (Cymru) 2014.</a:t>
            </a:r>
            <a:endParaRPr lang="cy-GB" noProof="0" dirty="0">
              <a:solidFill>
                <a:schemeClr val="accent1"/>
              </a:solidFill>
              <a:effectLst/>
              <a:ea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cy-GB" noProof="0" dirty="0">
                <a:solidFill>
                  <a:schemeClr val="accent1"/>
                </a:solidFill>
                <a:effectLst/>
                <a:ea typeface="Times New Roman" panose="02020603050405020304" pitchFamily="18" charset="0"/>
              </a:rPr>
              <a:t>Cysylltwch y polisi/polisïau â damcaniaeth/damcaniaethau yn ymwneud â llesiant, datblygiad ac ati</a:t>
            </a:r>
          </a:p>
          <a:p>
            <a:pPr marL="0" indent="0">
              <a:buNone/>
            </a:pPr>
            <a:endParaRPr lang="cy-GB" noProof="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64477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557752-B76E-6B4F-5F12-5811527A08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>
                <a:solidFill>
                  <a:schemeClr val="accent1"/>
                </a:solidFill>
              </a:rPr>
              <a:t>Hawliau Dynol</a:t>
            </a:r>
            <a:endParaRPr lang="cy-GB" b="1" noProof="0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B5B0AC-357B-B5CA-1488-63EFAF94B9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y-GB" sz="2400" dirty="0">
                <a:solidFill>
                  <a:schemeClr val="accent1"/>
                </a:solidFill>
                <a:ea typeface="ＭＳ Ｐゴシック" pitchFamily="34" charset="-128"/>
              </a:rPr>
              <a:t>Yn 1945, mabwysiadodd y Cenhedloedd Unedig y </a:t>
            </a:r>
            <a:r>
              <a:rPr lang="cy-GB" sz="2400" u="sng" dirty="0">
                <a:solidFill>
                  <a:schemeClr val="accent1"/>
                </a:solidFill>
                <a:ea typeface="ＭＳ Ｐゴシック" pitchFamily="34" charset="-128"/>
              </a:rPr>
              <a:t>Datganiad Cyffredinol o Hawliau Dynol</a:t>
            </a:r>
            <a:r>
              <a:rPr lang="cy-GB" sz="2400" dirty="0">
                <a:solidFill>
                  <a:schemeClr val="accent1"/>
                </a:solidFill>
                <a:ea typeface="ＭＳ Ｐゴシック" pitchFamily="34" charset="-128"/>
              </a:rPr>
              <a:t> </a:t>
            </a:r>
            <a:endParaRPr lang="cy-GB" sz="2400" noProof="0" dirty="0">
              <a:solidFill>
                <a:schemeClr val="accent1"/>
              </a:solidFill>
              <a:ea typeface="ＭＳ Ｐゴシック" pitchFamily="34" charset="-128"/>
            </a:endParaRPr>
          </a:p>
          <a:p>
            <a:pPr>
              <a:lnSpc>
                <a:spcPct val="80000"/>
              </a:lnSpc>
            </a:pPr>
            <a:r>
              <a:rPr lang="cy-GB" sz="2400" dirty="0">
                <a:solidFill>
                  <a:schemeClr val="accent1"/>
                </a:solidFill>
                <a:ea typeface="ＭＳ Ｐゴシック" pitchFamily="34" charset="-128"/>
              </a:rPr>
              <a:t>Mae hawliau dynol yn: </a:t>
            </a:r>
            <a:endParaRPr lang="cy-GB" sz="2400" noProof="0" dirty="0">
              <a:solidFill>
                <a:schemeClr val="accent1"/>
              </a:solidFill>
              <a:ea typeface="ＭＳ Ｐゴシック" pitchFamily="34" charset="-128"/>
            </a:endParaRPr>
          </a:p>
          <a:p>
            <a:pPr lvl="1">
              <a:lnSpc>
                <a:spcPct val="80000"/>
              </a:lnSpc>
            </a:pPr>
            <a:r>
              <a:rPr lang="cy-GB" sz="2400" noProof="0" dirty="0">
                <a:solidFill>
                  <a:schemeClr val="accent1"/>
                </a:solidFill>
                <a:ea typeface="ＭＳ Ｐゴシック" pitchFamily="34" charset="-128"/>
              </a:rPr>
              <a:t>Gyffredinol</a:t>
            </a:r>
            <a:r>
              <a:rPr lang="cy-GB" dirty="0">
                <a:solidFill>
                  <a:schemeClr val="accent1"/>
                </a:solidFill>
                <a:ea typeface="ＭＳ Ｐゴシック" pitchFamily="34" charset="-128"/>
              </a:rPr>
              <a:t>	      (yn berthnasol i bawb)</a:t>
            </a:r>
            <a:endParaRPr lang="cy-GB" sz="2400" noProof="0" dirty="0">
              <a:solidFill>
                <a:schemeClr val="accent1"/>
              </a:solidFill>
              <a:ea typeface="ＭＳ Ｐゴシック" pitchFamily="34" charset="-128"/>
            </a:endParaRPr>
          </a:p>
          <a:p>
            <a:pPr lvl="1">
              <a:lnSpc>
                <a:spcPct val="80000"/>
              </a:lnSpc>
            </a:pPr>
            <a:r>
              <a:rPr lang="cy-GB" sz="2400" noProof="0" dirty="0">
                <a:solidFill>
                  <a:schemeClr val="accent1"/>
                </a:solidFill>
                <a:ea typeface="ＭＳ Ｐゴシック" pitchFamily="34" charset="-128"/>
              </a:rPr>
              <a:t>Anwahanadwy 	      (yn gydgysylltiol) </a:t>
            </a:r>
          </a:p>
          <a:p>
            <a:pPr lvl="1">
              <a:lnSpc>
                <a:spcPct val="80000"/>
              </a:lnSpc>
            </a:pPr>
            <a:r>
              <a:rPr lang="cy-GB" sz="2400" noProof="0" dirty="0">
                <a:solidFill>
                  <a:schemeClr val="accent1"/>
                </a:solidFill>
                <a:ea typeface="ＭＳ Ｐゴシック" pitchFamily="34" charset="-128"/>
              </a:rPr>
              <a:t>Anhrosglwyddadwy (ni ellir eu gwerthu neu eu rhoi i ffwrdd)</a:t>
            </a:r>
          </a:p>
          <a:p>
            <a:pPr lvl="1">
              <a:lnSpc>
                <a:spcPct val="80000"/>
              </a:lnSpc>
            </a:pPr>
            <a:r>
              <a:rPr lang="cy-GB" dirty="0">
                <a:solidFill>
                  <a:schemeClr val="accent1"/>
                </a:solidFill>
                <a:ea typeface="ＭＳ Ｐゴシック" pitchFamily="34" charset="-128"/>
              </a:rPr>
              <a:t>Diamod 		       (ddim yn amodol ar ymddygiad)</a:t>
            </a:r>
            <a:endParaRPr lang="cy-GB" sz="2400" noProof="0" dirty="0">
              <a:solidFill>
                <a:schemeClr val="accent1"/>
              </a:solidFill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8650997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CB81D-A206-B985-E8B2-83B1B3DEAE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>
                <a:solidFill>
                  <a:schemeClr val="accent1"/>
                </a:solidFill>
              </a:rPr>
              <a:t>Hawliau Dynol</a:t>
            </a:r>
            <a:endParaRPr lang="cy-GB" b="1" noProof="0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DEB506-EAE0-4203-B5D3-C3AB84258E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y-GB" dirty="0">
                <a:solidFill>
                  <a:schemeClr val="accent1"/>
                </a:solidFill>
                <a:latin typeface="+mj-lt"/>
                <a:ea typeface="DengXian" panose="02010600030101010101" pitchFamily="2" charset="-122"/>
              </a:rPr>
              <a:t>Lluniwyd y Confensiwn Ewropeaidd ar Hawliau Dynol (ECHR) yn 1949. Y Deyrnas Unedig oedd y wlad gyntaf i gadarnhau'r confensiwn ym mis Mawrth 1951.</a:t>
            </a:r>
            <a:r>
              <a:rPr lang="cy-GB" sz="2800" noProof="0" dirty="0">
                <a:solidFill>
                  <a:schemeClr val="accent1"/>
                </a:solidFill>
                <a:effectLst/>
                <a:latin typeface="+mj-lt"/>
                <a:ea typeface="DengXian" panose="02010600030101010101" pitchFamily="2" charset="-122"/>
              </a:rPr>
              <a:t> </a:t>
            </a:r>
          </a:p>
          <a:p>
            <a:r>
              <a:rPr lang="cy-GB" dirty="0">
                <a:solidFill>
                  <a:schemeClr val="accent1"/>
                </a:solidFill>
                <a:latin typeface="+mj-lt"/>
                <a:ea typeface="DengXian" panose="02010600030101010101" pitchFamily="2" charset="-122"/>
              </a:rPr>
              <a:t>Fodd bynnag, cymerodd tan 1998 i'r DU ymgorffori'r hawliau hyn mewn cyfraith ddomestig. Cyn hynny, roedd y DU wedi ymrwymo i gytuniadau hawliau dynol eraill, er nad oedd hawliau dynol wedi'u diogelu gan ddeddfwriaeth.</a:t>
            </a:r>
            <a:r>
              <a:rPr lang="cy-GB" sz="2800" noProof="0" dirty="0">
                <a:solidFill>
                  <a:schemeClr val="accent1"/>
                </a:solidFill>
                <a:effectLst/>
                <a:latin typeface="+mj-lt"/>
                <a:ea typeface="DengXian" panose="02010600030101010101" pitchFamily="2" charset="-122"/>
              </a:rPr>
              <a:t> </a:t>
            </a:r>
          </a:p>
          <a:p>
            <a:r>
              <a:rPr lang="cy-GB" dirty="0">
                <a:solidFill>
                  <a:schemeClr val="accent1"/>
                </a:solidFill>
                <a:latin typeface="+mj-lt"/>
                <a:ea typeface="DengXian" panose="02010600030101010101" pitchFamily="2" charset="-122"/>
              </a:rPr>
              <a:t>Yn y DU, daeth Deddf Hawliau Dynol (DHD 1998) yn gyfraith yn y DU ac mae wedi bod yn weithredol er 2000.</a:t>
            </a:r>
            <a:endParaRPr lang="cy-GB" sz="2800" i="1" noProof="0" dirty="0">
              <a:solidFill>
                <a:schemeClr val="accent1"/>
              </a:solidFill>
              <a:latin typeface="+mj-lt"/>
            </a:endParaRPr>
          </a:p>
          <a:p>
            <a:pPr marL="64008" indent="0">
              <a:buNone/>
            </a:pPr>
            <a:endParaRPr lang="cy-GB" sz="2800" noProof="0" dirty="0"/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6469321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DA182E-CCB9-3875-25A3-FCB65B8CA5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>
                <a:solidFill>
                  <a:schemeClr val="accent1"/>
                </a:solidFill>
              </a:rPr>
              <a:t>Hawliau Plant</a:t>
            </a:r>
            <a:endParaRPr lang="cy-GB" b="1" noProof="0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B8F18B-44D3-244B-373F-0BC857654E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y-GB" dirty="0">
                <a:solidFill>
                  <a:schemeClr val="accent1"/>
                </a:solidFill>
                <a:latin typeface="+mj-lt"/>
              </a:rPr>
              <a:t>Mae gan bawb hawliau dynol ond mae gan blant hawliau plant hefyd. Mae'r rhain yn amddiffyniadau ychwanegol, hanfodol o'u genedigaeth hyd at lawn oed (18 oed yn y DU).</a:t>
            </a:r>
            <a:endParaRPr lang="cy-GB" b="0" i="0" noProof="0" dirty="0">
              <a:solidFill>
                <a:schemeClr val="accent1"/>
              </a:solidFill>
              <a:effectLst/>
              <a:latin typeface="+mj-lt"/>
            </a:endParaRPr>
          </a:p>
          <a:p>
            <a:endParaRPr lang="cy-GB" noProof="0" dirty="0">
              <a:solidFill>
                <a:schemeClr val="accent1"/>
              </a:solidFill>
              <a:latin typeface="+mj-lt"/>
            </a:endParaRPr>
          </a:p>
          <a:p>
            <a:r>
              <a:rPr lang="cy-GB" dirty="0">
                <a:solidFill>
                  <a:schemeClr val="accent1"/>
                </a:solidFill>
                <a:latin typeface="+mj-lt"/>
              </a:rPr>
              <a:t>Daw hawliau plant yn bennaf trwy Gonfensiwn y Cenhedloedd Unedig ar Hawliau'r Plentyn 1989, y cytuniad hawliau dynol sydd wedi’i gymeradwyo a’i gadarnhau’n ffurfiol y nifer fwyaf o weithiau yn y byd. Trwy gadarnhau'r Confensiwn hwn, mae llywodraethau'n cytuno, er mwyn i unrhyw gymdeithas fod yn gryf, fod angen i'w phlant ffynnu</a:t>
            </a:r>
            <a:r>
              <a:rPr lang="cy-GB" b="0" i="0" noProof="0" dirty="0">
                <a:solidFill>
                  <a:schemeClr val="accent1"/>
                </a:solidFill>
                <a:effectLst/>
                <a:latin typeface="+mj-lt"/>
              </a:rPr>
              <a:t>.</a:t>
            </a:r>
            <a:endParaRPr lang="cy-GB" noProof="0" dirty="0">
              <a:solidFill>
                <a:schemeClr val="accent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4271572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329226-046A-04A9-91FB-D1D0C6699E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noProof="0" dirty="0">
                <a:solidFill>
                  <a:schemeClr val="accent1"/>
                </a:solidFill>
              </a:rPr>
              <a:t>Hawliau Plant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F73FBC-108D-3B8C-4B2B-FFE0E7694C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y-GB" dirty="0">
                <a:solidFill>
                  <a:schemeClr val="accent1"/>
                </a:solidFill>
                <a:latin typeface="+mj-lt"/>
              </a:rPr>
              <a:t>Confensiwn y Cenhedloedd Unedig ar Hawliau'r Plentyn 1989</a:t>
            </a:r>
          </a:p>
          <a:p>
            <a:r>
              <a:rPr lang="cy-GB" dirty="0">
                <a:solidFill>
                  <a:schemeClr val="accent1"/>
                </a:solidFill>
                <a:latin typeface="+mj-lt"/>
                <a:ea typeface="ＭＳ Ｐゴシック" pitchFamily="34" charset="-128"/>
              </a:rPr>
              <a:t>Mae CCUHP yn cynnwys 54 adran neu ‘Erthygl’</a:t>
            </a:r>
            <a:r>
              <a:rPr lang="cy-GB" sz="2800" noProof="0" dirty="0">
                <a:solidFill>
                  <a:schemeClr val="accent1"/>
                </a:solidFill>
                <a:latin typeface="+mj-lt"/>
                <a:ea typeface="ＭＳ Ｐゴシック" pitchFamily="34" charset="-128"/>
              </a:rPr>
              <a:t> </a:t>
            </a:r>
          </a:p>
          <a:p>
            <a:r>
              <a:rPr lang="cy-GB" dirty="0">
                <a:solidFill>
                  <a:schemeClr val="accent1"/>
                </a:solidFill>
                <a:latin typeface="+mj-lt"/>
                <a:ea typeface="ＭＳ Ｐゴシック" pitchFamily="34" charset="-128"/>
              </a:rPr>
              <a:t>Mae'r Erthyglau'n darparu fframwaith cyflawn o safonau, egwyddorion a chanllawiau gweithredu</a:t>
            </a:r>
            <a:endParaRPr lang="cy-GB" sz="2800" noProof="0" dirty="0">
              <a:solidFill>
                <a:schemeClr val="accent1"/>
              </a:solidFill>
              <a:latin typeface="+mj-lt"/>
              <a:ea typeface="ＭＳ Ｐゴシック" pitchFamily="34" charset="-128"/>
            </a:endParaRPr>
          </a:p>
          <a:p>
            <a:r>
              <a:rPr lang="cy-GB" dirty="0">
                <a:solidFill>
                  <a:schemeClr val="accent1"/>
                </a:solidFill>
                <a:latin typeface="+mj-lt"/>
              </a:rPr>
              <a:t>Mae hawliau plant yn cynnwys y rhyddid i godi llais a mynegi barn, yn ogystal â hawliau i gydraddoldeb, iechyd, addysg, amgylchedd glân, lle diogel i fyw ac amddiffyniad rhag pob math o niwed</a:t>
            </a:r>
            <a:r>
              <a:rPr lang="cy-GB" b="0" i="0" noProof="0" dirty="0">
                <a:solidFill>
                  <a:schemeClr val="accent1"/>
                </a:solidFill>
                <a:effectLst/>
                <a:latin typeface="+mj-lt"/>
              </a:rPr>
              <a:t>.</a:t>
            </a:r>
            <a:endParaRPr lang="cy-GB" sz="2800" noProof="0" dirty="0">
              <a:solidFill>
                <a:schemeClr val="accent1"/>
              </a:solidFill>
              <a:latin typeface="+mj-lt"/>
              <a:ea typeface="ＭＳ Ｐゴシック" pitchFamily="34" charset="-128"/>
            </a:endParaRPr>
          </a:p>
          <a:p>
            <a:r>
              <a:rPr lang="cy-GB" b="0" i="0" noProof="0" dirty="0">
                <a:solidFill>
                  <a:schemeClr val="accent1"/>
                </a:solidFill>
                <a:effectLst/>
                <a:latin typeface="+mj-lt"/>
              </a:rPr>
              <a:t> </a:t>
            </a:r>
            <a:r>
              <a:rPr lang="cy-GB" dirty="0">
                <a:solidFill>
                  <a:schemeClr val="accent1"/>
                </a:solidFill>
                <a:latin typeface="+mj-lt"/>
              </a:rPr>
              <a:t>Canfu arolwg barn </a:t>
            </a:r>
            <a:r>
              <a:rPr lang="cy-GB" dirty="0" err="1">
                <a:solidFill>
                  <a:schemeClr val="accent1"/>
                </a:solidFill>
                <a:latin typeface="+mj-lt"/>
              </a:rPr>
              <a:t>YouGov</a:t>
            </a:r>
            <a:r>
              <a:rPr lang="cy-GB" dirty="0">
                <a:solidFill>
                  <a:schemeClr val="accent1"/>
                </a:solidFill>
                <a:latin typeface="+mj-lt"/>
              </a:rPr>
              <a:t> yn 2021 fod 83 y cant o blant Prydain yn teimlo nad oeddent yn gwybod fawr ddim, neu ddim o gwbl, am eu hawliau eu hunain. Yn y cyfamser, dim ond 16 y cant o oedolion Prydain oedd yn gwybod bod gan blant fwy o hawliau nag oedolion</a:t>
            </a:r>
            <a:r>
              <a:rPr lang="cy-GB" b="0" i="0" noProof="0" dirty="0">
                <a:solidFill>
                  <a:schemeClr val="accent1"/>
                </a:solidFill>
                <a:effectLst/>
                <a:latin typeface="+mj-lt"/>
              </a:rPr>
              <a:t>.</a:t>
            </a:r>
            <a:endParaRPr lang="cy-GB" noProof="0" dirty="0">
              <a:solidFill>
                <a:schemeClr val="accent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904783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F2F6B5-5E1E-F97D-3FB0-A6E19AEFD4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noProof="0" dirty="0">
                <a:solidFill>
                  <a:schemeClr val="accent1"/>
                </a:solidFill>
              </a:rPr>
              <a:t>Hawliau Plant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295421-1918-1622-D2C1-28CA526EB2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>
                <a:solidFill>
                  <a:schemeClr val="accent1"/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Yn aml mae bwlch enfawr rhwng hawliau plentyn mewn egwyddor, a'r hyn sy'n digwydd yn ymarferol</a:t>
            </a:r>
            <a:r>
              <a:rPr lang="cy-GB" b="0" i="0" noProof="0" dirty="0">
                <a:solidFill>
                  <a:schemeClr val="accent1"/>
                </a:solidFill>
                <a:effectLst/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.</a:t>
            </a:r>
          </a:p>
          <a:p>
            <a:r>
              <a:rPr lang="cy-GB" dirty="0">
                <a:solidFill>
                  <a:schemeClr val="accent1"/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Mae tua 2.3 biliwn o blant yn y byd, bron i draean cyfanswm y boblogaeth ddynol.</a:t>
            </a:r>
            <a:r>
              <a:rPr lang="cy-GB" b="0" i="0" noProof="0" dirty="0">
                <a:solidFill>
                  <a:schemeClr val="accent1"/>
                </a:solidFill>
                <a:effectLst/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 </a:t>
            </a:r>
          </a:p>
          <a:p>
            <a:r>
              <a:rPr lang="cy-GB" dirty="0">
                <a:solidFill>
                  <a:schemeClr val="accent1"/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Mae eu hawliau’n cael eu tramgwyddo bob dydd. Mae plant a phobl ifanc yn agored i dramgwyddau hawliau oherwydd eu bod yn ddibynnol ar oedolion, a all gynyddu risg.</a:t>
            </a:r>
            <a:r>
              <a:rPr lang="cy-GB" b="0" i="0" noProof="0" dirty="0">
                <a:solidFill>
                  <a:schemeClr val="accent1"/>
                </a:solidFill>
                <a:effectLst/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 </a:t>
            </a:r>
            <a:endParaRPr lang="cy-GB" noProof="0" dirty="0">
              <a:solidFill>
                <a:schemeClr val="accent1"/>
              </a:solidFill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23803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C7E7D8-6E3C-DB60-1049-3D7FFD0C4C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>
                <a:solidFill>
                  <a:schemeClr val="accent1"/>
                </a:solidFill>
              </a:rPr>
              <a:t>Y Tri P </a:t>
            </a:r>
            <a:r>
              <a:rPr lang="cy-GB" sz="3200" b="1" dirty="0">
                <a:solidFill>
                  <a:schemeClr val="accent1"/>
                </a:solidFill>
              </a:rPr>
              <a:t>(</a:t>
            </a:r>
            <a:r>
              <a:rPr lang="cy-GB" sz="3200" b="1" i="1" dirty="0">
                <a:solidFill>
                  <a:schemeClr val="accent1"/>
                </a:solidFill>
              </a:rPr>
              <a:t>yn Saesneg</a:t>
            </a:r>
            <a:r>
              <a:rPr lang="cy-GB" sz="3200" b="1" dirty="0">
                <a:solidFill>
                  <a:schemeClr val="accent1"/>
                </a:solidFill>
              </a:rPr>
              <a:t>)</a:t>
            </a:r>
            <a:endParaRPr lang="cy-GB" sz="3200" b="1" noProof="0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D2C3E5-6A31-1E1E-0F55-36089D0D5C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>
                <a:solidFill>
                  <a:schemeClr val="accent1"/>
                </a:solidFill>
              </a:rPr>
              <a:t>Darpariaeth- </a:t>
            </a:r>
            <a:r>
              <a:rPr lang="cy-GB" i="1" dirty="0" err="1">
                <a:solidFill>
                  <a:schemeClr val="accent1"/>
                </a:solidFill>
              </a:rPr>
              <a:t>Provision</a:t>
            </a:r>
            <a:r>
              <a:rPr lang="cy-GB" dirty="0">
                <a:solidFill>
                  <a:schemeClr val="accent1"/>
                </a:solidFill>
              </a:rPr>
              <a:t>
Amddiffyniad - </a:t>
            </a:r>
            <a:r>
              <a:rPr lang="cy-GB" i="1" dirty="0" err="1">
                <a:solidFill>
                  <a:schemeClr val="accent1"/>
                </a:solidFill>
              </a:rPr>
              <a:t>Protection</a:t>
            </a:r>
            <a:r>
              <a:rPr lang="cy-GB" dirty="0">
                <a:solidFill>
                  <a:schemeClr val="accent1"/>
                </a:solidFill>
              </a:rPr>
              <a:t>
Cyfranogiad - </a:t>
            </a:r>
            <a:r>
              <a:rPr lang="cy-GB" i="1" dirty="0" err="1">
                <a:solidFill>
                  <a:schemeClr val="accent1"/>
                </a:solidFill>
              </a:rPr>
              <a:t>Participation</a:t>
            </a:r>
            <a:r>
              <a:rPr lang="cy-GB" i="1" dirty="0">
                <a:solidFill>
                  <a:schemeClr val="accent1"/>
                </a:solidFill>
              </a:rPr>
              <a:t> </a:t>
            </a:r>
            <a:endParaRPr lang="cy-GB" i="1" noProof="0" dirty="0">
              <a:solidFill>
                <a:schemeClr val="accent1"/>
              </a:solidFill>
            </a:endParaRPr>
          </a:p>
          <a:p>
            <a:pPr marL="64008" indent="0">
              <a:buNone/>
            </a:pPr>
            <a:r>
              <a:rPr lang="cy-GB" dirty="0">
                <a:solidFill>
                  <a:schemeClr val="accent1"/>
                </a:solidFill>
              </a:rPr>
              <a:t>Beth ydym yn ei olygu wrth y termau hyn wrth ystyried hawliau plant?</a:t>
            </a:r>
            <a:endParaRPr lang="cy-GB" noProof="0" dirty="0">
              <a:solidFill>
                <a:schemeClr val="accent1"/>
              </a:solidFill>
            </a:endParaRPr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2604184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8C1A51-959B-A2E3-2B63-75F6460C1C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 noProof="0" dirty="0"/>
          </a:p>
        </p:txBody>
      </p:sp>
      <p:pic>
        <p:nvPicPr>
          <p:cNvPr id="5" name="Picture 1">
            <a:extLst>
              <a:ext uri="{FF2B5EF4-FFF2-40B4-BE49-F238E27FC236}">
                <a16:creationId xmlns:a16="http://schemas.microsoft.com/office/drawing/2014/main" id="{C83CE150-EB1F-B957-8536-9A49950B17B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887" y="2438400"/>
            <a:ext cx="4396340" cy="3265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CD95411-0625-C5E2-EDFA-B4B7AE1A931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y-GB" sz="4000" dirty="0">
                <a:solidFill>
                  <a:schemeClr val="accent1"/>
                </a:solidFill>
                <a:latin typeface="+mj-lt"/>
                <a:ea typeface="ＭＳ Ｐゴシック" panose="020B0600070205080204" pitchFamily="34" charset="-128"/>
              </a:rPr>
              <a:t>Mabwysiadodd Cymru CCUHP fel sail i'r holl lunio polisïau ar gyfer plant a phobl ifanc </a:t>
            </a:r>
            <a:r>
              <a:rPr lang="cy-GB" sz="4000" noProof="0" dirty="0">
                <a:solidFill>
                  <a:schemeClr val="accent1"/>
                </a:solidFill>
                <a:latin typeface="+mj-lt"/>
                <a:ea typeface="ＭＳ Ｐゴシック" panose="020B0600070205080204" pitchFamily="34" charset="-128"/>
              </a:rPr>
              <a:t>(2004). </a:t>
            </a:r>
          </a:p>
          <a:p>
            <a:r>
              <a:rPr lang="cy-GB" sz="4000" dirty="0">
                <a:solidFill>
                  <a:schemeClr val="accent1"/>
                </a:solidFill>
                <a:latin typeface="+mj-lt"/>
                <a:ea typeface="ＭＳ Ｐゴシック" panose="020B0600070205080204" pitchFamily="34" charset="-128"/>
              </a:rPr>
              <a:t>Mynegir yr hawliau hyn trwy'r </a:t>
            </a:r>
            <a:r>
              <a:rPr lang="cy-GB" sz="4000" b="1" u="sng" dirty="0">
                <a:solidFill>
                  <a:schemeClr val="accent1"/>
                </a:solidFill>
                <a:latin typeface="+mj-lt"/>
                <a:ea typeface="ＭＳ Ｐゴシック" panose="020B0600070205080204" pitchFamily="34" charset="-128"/>
              </a:rPr>
              <a:t>saith nod craidd.</a:t>
            </a:r>
            <a:endParaRPr lang="cy-GB" sz="4000" b="1" u="sng" noProof="0" dirty="0">
              <a:solidFill>
                <a:schemeClr val="accent1"/>
              </a:solidFill>
              <a:latin typeface="+mj-lt"/>
              <a:ea typeface="ＭＳ Ｐゴシック" panose="020B0600070205080204" pitchFamily="34" charset="-128"/>
            </a:endParaRPr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39415065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A26A59-A65A-A080-D8B0-953303BFCF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>
                <a:solidFill>
                  <a:schemeClr val="accent1"/>
                </a:solidFill>
              </a:rPr>
              <a:t>Saith Nod Craidd</a:t>
            </a:r>
            <a:endParaRPr lang="cy-GB" b="1" noProof="0" dirty="0">
              <a:solidFill>
                <a:schemeClr val="accent1"/>
              </a:solidFill>
            </a:endParaRPr>
          </a:p>
        </p:txBody>
      </p:sp>
      <p:pic>
        <p:nvPicPr>
          <p:cNvPr id="5" name="Picture 1">
            <a:extLst>
              <a:ext uri="{FF2B5EF4-FFF2-40B4-BE49-F238E27FC236}">
                <a16:creationId xmlns:a16="http://schemas.microsoft.com/office/drawing/2014/main" id="{58C6322B-C161-D937-7B7A-03E53C401828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2800" y="2220686"/>
            <a:ext cx="4557485" cy="32802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5EEE4A-D955-9642-A8C8-42373EE4BEB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654493" y="1690688"/>
            <a:ext cx="4396341" cy="5167312"/>
          </a:xfrm>
        </p:spPr>
        <p:txBody>
          <a:bodyPr>
            <a:normAutofit fontScale="92500" lnSpcReduction="10000"/>
          </a:bodyPr>
          <a:lstStyle/>
          <a:p>
            <a:pPr lvl="1">
              <a:defRPr/>
            </a:pPr>
            <a:endParaRPr lang="cy-GB" sz="2100" b="1" noProof="0" dirty="0">
              <a:solidFill>
                <a:schemeClr val="accent1"/>
              </a:solidFill>
              <a:ea typeface="ＭＳ Ｐゴシック" panose="020B0600070205080204" pitchFamily="34" charset="-128"/>
            </a:endParaRPr>
          </a:p>
          <a:p>
            <a:pPr fontAlgn="auto">
              <a:spcAft>
                <a:spcPts val="0"/>
              </a:spcAft>
              <a:defRPr/>
            </a:pPr>
            <a:r>
              <a:rPr lang="cy-GB" sz="2100" b="1" dirty="0">
                <a:solidFill>
                  <a:schemeClr val="accent1"/>
                </a:solidFill>
                <a:ea typeface="ＭＳ Ｐゴシック" panose="020B0600070205080204" pitchFamily="34" charset="-128"/>
              </a:rPr>
              <a:t>yn cael dechrau teg mewn bywyd </a:t>
            </a:r>
          </a:p>
          <a:p>
            <a:pPr fontAlgn="auto">
              <a:spcAft>
                <a:spcPts val="0"/>
              </a:spcAft>
              <a:defRPr/>
            </a:pPr>
            <a:r>
              <a:rPr lang="cy-GB" sz="2100" b="1" dirty="0">
                <a:solidFill>
                  <a:schemeClr val="accent1"/>
                </a:solidFill>
                <a:ea typeface="ＭＳ Ｐゴシック" panose="020B0600070205080204" pitchFamily="34" charset="-128"/>
              </a:rPr>
              <a:t>yn cael amrywiaeth gynhwysfawr o gyfleoedd addysg a dysgu </a:t>
            </a:r>
          </a:p>
          <a:p>
            <a:pPr fontAlgn="auto">
              <a:spcAft>
                <a:spcPts val="0"/>
              </a:spcAft>
              <a:defRPr/>
            </a:pPr>
            <a:r>
              <a:rPr lang="cy-GB" sz="2100" b="1" dirty="0">
                <a:solidFill>
                  <a:schemeClr val="accent1"/>
                </a:solidFill>
                <a:ea typeface="ＭＳ Ｐゴシック" panose="020B0600070205080204" pitchFamily="34" charset="-128"/>
              </a:rPr>
              <a:t>yn mwynhau’r iechyd gorau posibl ac nad ydynt yn cael eu cam-drin, eu fictimeiddio na’u hecsbloetio </a:t>
            </a:r>
          </a:p>
          <a:p>
            <a:pPr fontAlgn="auto">
              <a:spcAft>
                <a:spcPts val="0"/>
              </a:spcAft>
              <a:defRPr/>
            </a:pPr>
            <a:r>
              <a:rPr lang="cy-GB" sz="2100" b="1" dirty="0">
                <a:solidFill>
                  <a:schemeClr val="accent1"/>
                </a:solidFill>
                <a:ea typeface="ＭＳ Ｐゴシック" panose="020B0600070205080204" pitchFamily="34" charset="-128"/>
              </a:rPr>
              <a:t>yn cael mynediad i weithgareddau chwarae, hamdden, chwaraeon a diwylliannol </a:t>
            </a:r>
          </a:p>
          <a:p>
            <a:pPr fontAlgn="auto">
              <a:spcAft>
                <a:spcPts val="0"/>
              </a:spcAft>
              <a:defRPr/>
            </a:pPr>
            <a:r>
              <a:rPr lang="cy-GB" sz="2100" b="1" dirty="0">
                <a:solidFill>
                  <a:schemeClr val="accent1"/>
                </a:solidFill>
                <a:ea typeface="ＭＳ Ｐゴシック" panose="020B0600070205080204" pitchFamily="34" charset="-128"/>
              </a:rPr>
              <a:t>yn cael eu clywed, eu trin â pharch, a bod eu hil a’u hunaniaeth diwylliannol yn cael eu cydnabod </a:t>
            </a:r>
          </a:p>
          <a:p>
            <a:pPr fontAlgn="auto">
              <a:spcAft>
                <a:spcPts val="0"/>
              </a:spcAft>
              <a:defRPr/>
            </a:pPr>
            <a:r>
              <a:rPr lang="cy-GB" sz="2100" b="1" dirty="0">
                <a:solidFill>
                  <a:schemeClr val="accent1"/>
                </a:solidFill>
                <a:ea typeface="ＭＳ Ｐゴシック" panose="020B0600070205080204" pitchFamily="34" charset="-128"/>
              </a:rPr>
              <a:t>yn cael cartref diogel a chymuned sy’n cefnogi llesiant corfforol ac emosiynol </a:t>
            </a:r>
          </a:p>
          <a:p>
            <a:pPr fontAlgn="auto">
              <a:spcAft>
                <a:spcPts val="0"/>
              </a:spcAft>
              <a:defRPr/>
            </a:pPr>
            <a:r>
              <a:rPr lang="cy-GB" sz="2100" b="1" dirty="0">
                <a:solidFill>
                  <a:schemeClr val="accent1"/>
                </a:solidFill>
                <a:ea typeface="ＭＳ Ｐゴシック" panose="020B0600070205080204" pitchFamily="34" charset="-128"/>
              </a:rPr>
              <a:t>yn osgoi cael eu rhoi dan anfantais oherwydd tlodi</a:t>
            </a:r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6078060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7525C69C-E050-4696-1A52-FFB6EDC1C4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4296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cy-GB" sz="5400" b="1" dirty="0">
                <a:solidFill>
                  <a:schemeClr val="accent1"/>
                </a:solidFill>
              </a:rPr>
              <a:t>Pam mae plant angen hawliau 'ychwanegol'</a:t>
            </a:r>
            <a:r>
              <a:rPr lang="cy-GB" sz="5400" b="1" noProof="0" dirty="0">
                <a:solidFill>
                  <a:schemeClr val="accent1"/>
                </a:solidFill>
              </a:rPr>
              <a:t>?</a:t>
            </a:r>
          </a:p>
        </p:txBody>
      </p:sp>
      <p:pic>
        <p:nvPicPr>
          <p:cNvPr id="8" name="Picture 2" descr="C:\Users\l.roberts\AppData\Local\Microsoft\Windows\Temporary Internet Files\Content.IE5\FDGQFACQ\MP900439311[1].jpg">
            <a:extLst>
              <a:ext uri="{FF2B5EF4-FFF2-40B4-BE49-F238E27FC236}">
                <a16:creationId xmlns:a16="http://schemas.microsoft.com/office/drawing/2014/main" id="{217A3607-95ED-F2DB-5E2B-B3A388FA9AE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580"/>
          <a:stretch/>
        </p:blipFill>
        <p:spPr bwMode="auto">
          <a:xfrm>
            <a:off x="0" y="-73151"/>
            <a:ext cx="4052522" cy="6858000"/>
          </a:xfrm>
          <a:custGeom>
            <a:avLst/>
            <a:gdLst/>
            <a:ahLst/>
            <a:cxnLst/>
            <a:rect l="l" t="t" r="r" b="b"/>
            <a:pathLst>
              <a:path w="4052542" h="6858000">
                <a:moveTo>
                  <a:pt x="0" y="0"/>
                </a:moveTo>
                <a:lnTo>
                  <a:pt x="4020923" y="0"/>
                </a:lnTo>
                <a:lnTo>
                  <a:pt x="4022656" y="14697"/>
                </a:lnTo>
                <a:cubicBezTo>
                  <a:pt x="4037606" y="98462"/>
                  <a:pt x="4035072" y="183369"/>
                  <a:pt x="4039126" y="267642"/>
                </a:cubicBezTo>
                <a:cubicBezTo>
                  <a:pt x="4043941" y="370699"/>
                  <a:pt x="4037860" y="474136"/>
                  <a:pt x="4035579" y="577446"/>
                </a:cubicBezTo>
                <a:cubicBezTo>
                  <a:pt x="4033805" y="665399"/>
                  <a:pt x="4025063" y="753226"/>
                  <a:pt x="4027724" y="841306"/>
                </a:cubicBezTo>
                <a:cubicBezTo>
                  <a:pt x="4027914" y="844352"/>
                  <a:pt x="4027914" y="847398"/>
                  <a:pt x="4027724" y="850444"/>
                </a:cubicBezTo>
                <a:cubicBezTo>
                  <a:pt x="4019615" y="947281"/>
                  <a:pt x="4019615" y="1044626"/>
                  <a:pt x="4027724" y="1141464"/>
                </a:cubicBezTo>
                <a:cubicBezTo>
                  <a:pt x="4030296" y="1181772"/>
                  <a:pt x="4029574" y="1222221"/>
                  <a:pt x="4025570" y="1262415"/>
                </a:cubicBezTo>
                <a:cubicBezTo>
                  <a:pt x="4021769" y="1313563"/>
                  <a:pt x="4009606" y="1365472"/>
                  <a:pt x="4018348" y="1416238"/>
                </a:cubicBezTo>
                <a:cubicBezTo>
                  <a:pt x="4024037" y="1458058"/>
                  <a:pt x="4027166" y="1500194"/>
                  <a:pt x="4027724" y="1542394"/>
                </a:cubicBezTo>
                <a:cubicBezTo>
                  <a:pt x="4032158" y="1636820"/>
                  <a:pt x="4027977" y="1731753"/>
                  <a:pt x="4026330" y="1826433"/>
                </a:cubicBezTo>
                <a:cubicBezTo>
                  <a:pt x="4024556" y="1936724"/>
                  <a:pt x="4027344" y="2047015"/>
                  <a:pt x="4018475" y="2157432"/>
                </a:cubicBezTo>
                <a:cubicBezTo>
                  <a:pt x="4013597" y="2246629"/>
                  <a:pt x="4013597" y="2336029"/>
                  <a:pt x="4018475" y="2425226"/>
                </a:cubicBezTo>
                <a:cubicBezTo>
                  <a:pt x="4020882" y="2506961"/>
                  <a:pt x="4033172" y="2587934"/>
                  <a:pt x="4031145" y="2670557"/>
                </a:cubicBezTo>
                <a:cubicBezTo>
                  <a:pt x="4028737" y="2766886"/>
                  <a:pt x="4017335" y="2862962"/>
                  <a:pt x="4020882" y="2959546"/>
                </a:cubicBezTo>
                <a:cubicBezTo>
                  <a:pt x="4022529" y="3005617"/>
                  <a:pt x="4022656" y="3051688"/>
                  <a:pt x="4023543" y="3097758"/>
                </a:cubicBezTo>
                <a:cubicBezTo>
                  <a:pt x="4024683" y="3153221"/>
                  <a:pt x="4034692" y="3208556"/>
                  <a:pt x="4029117" y="3263892"/>
                </a:cubicBezTo>
                <a:cubicBezTo>
                  <a:pt x="4019869" y="3356161"/>
                  <a:pt x="3995923" y="3446906"/>
                  <a:pt x="4010873" y="3541459"/>
                </a:cubicBezTo>
                <a:cubicBezTo>
                  <a:pt x="4019108" y="3593495"/>
                  <a:pt x="4028357" y="3645658"/>
                  <a:pt x="4033172" y="3698201"/>
                </a:cubicBezTo>
                <a:cubicBezTo>
                  <a:pt x="4037353" y="3745160"/>
                  <a:pt x="4047868" y="3792881"/>
                  <a:pt x="4039886" y="3839586"/>
                </a:cubicBezTo>
                <a:cubicBezTo>
                  <a:pt x="4033045" y="3879565"/>
                  <a:pt x="4036592" y="3919544"/>
                  <a:pt x="4031271" y="3959523"/>
                </a:cubicBezTo>
                <a:cubicBezTo>
                  <a:pt x="4024303" y="4011939"/>
                  <a:pt x="4020629" y="4065244"/>
                  <a:pt x="4015308" y="4118042"/>
                </a:cubicBezTo>
                <a:cubicBezTo>
                  <a:pt x="4010620" y="4165889"/>
                  <a:pt x="4006946" y="4213610"/>
                  <a:pt x="4019615" y="4258539"/>
                </a:cubicBezTo>
                <a:cubicBezTo>
                  <a:pt x="4050656" y="4371622"/>
                  <a:pt x="4033679" y="4484070"/>
                  <a:pt x="4022023" y="4596391"/>
                </a:cubicBezTo>
                <a:cubicBezTo>
                  <a:pt x="4016321" y="4650965"/>
                  <a:pt x="4007959" y="4708712"/>
                  <a:pt x="4020629" y="4758718"/>
                </a:cubicBezTo>
                <a:cubicBezTo>
                  <a:pt x="4043941" y="4847432"/>
                  <a:pt x="4025697" y="4931705"/>
                  <a:pt x="4015561" y="5016866"/>
                </a:cubicBezTo>
                <a:cubicBezTo>
                  <a:pt x="4003335" y="5100174"/>
                  <a:pt x="4005096" y="5184929"/>
                  <a:pt x="4020756" y="5267654"/>
                </a:cubicBezTo>
                <a:cubicBezTo>
                  <a:pt x="4033172" y="5326035"/>
                  <a:pt x="4033172" y="5385432"/>
                  <a:pt x="4034692" y="5444194"/>
                </a:cubicBezTo>
                <a:cubicBezTo>
                  <a:pt x="4035579" y="5481001"/>
                  <a:pt x="4022023" y="5518441"/>
                  <a:pt x="4013027" y="5555120"/>
                </a:cubicBezTo>
                <a:cubicBezTo>
                  <a:pt x="3996937" y="5621371"/>
                  <a:pt x="3991109" y="5688636"/>
                  <a:pt x="4013027" y="5753237"/>
                </a:cubicBezTo>
                <a:cubicBezTo>
                  <a:pt x="4043561" y="5842713"/>
                  <a:pt x="4061045" y="5932189"/>
                  <a:pt x="4048375" y="6026870"/>
                </a:cubicBezTo>
                <a:cubicBezTo>
                  <a:pt x="4041027" y="6085251"/>
                  <a:pt x="4039380" y="6144902"/>
                  <a:pt x="4028357" y="6202522"/>
                </a:cubicBezTo>
                <a:cubicBezTo>
                  <a:pt x="4010240" y="6298091"/>
                  <a:pt x="4016701" y="6393024"/>
                  <a:pt x="4031145" y="6487196"/>
                </a:cubicBezTo>
                <a:cubicBezTo>
                  <a:pt x="4041293" y="6565885"/>
                  <a:pt x="4042395" y="6645474"/>
                  <a:pt x="4034439" y="6724403"/>
                </a:cubicBezTo>
                <a:lnTo>
                  <a:pt x="4025206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sketchy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239572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AA4D4B1B-CBBF-5257-414C-75911D8C2D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6" y="2706624"/>
            <a:ext cx="6894576" cy="3483864"/>
          </a:xfrm>
        </p:spPr>
        <p:txBody>
          <a:bodyPr>
            <a:normAutofit/>
          </a:bodyPr>
          <a:lstStyle/>
          <a:p>
            <a:r>
              <a:rPr lang="cy-GB" b="1" dirty="0">
                <a:solidFill>
                  <a:schemeClr val="accent1"/>
                </a:solidFill>
              </a:rPr>
              <a:t>Diogelu </a:t>
            </a:r>
            <a:r>
              <a:rPr lang="cy-GB" dirty="0">
                <a:solidFill>
                  <a:schemeClr val="accent1"/>
                </a:solidFill>
              </a:rPr>
              <a:t>- atal ac amddiffyn plant ac oedolion rhag cael eu cam-drin ac esgeuluso ac addysgu’r rheiny sydd o’u cwmpas i adnabod yr arwyddion a pheryglon. </a:t>
            </a:r>
            <a:r>
              <a:rPr lang="cy-GB" sz="2400" b="0" i="0" noProof="0" dirty="0">
                <a:solidFill>
                  <a:schemeClr val="accent1"/>
                </a:solidFill>
                <a:effectLst/>
                <a:ea typeface="Calibri Light" panose="020F0302020204030204" pitchFamily="34" charset="0"/>
                <a:cs typeface="Calibri Light" panose="020F0302020204030204" pitchFamily="34" charset="0"/>
              </a:rPr>
              <a:t>(Gweithdrefnau Diogelu Cymru, 2021, Geirfa)</a:t>
            </a:r>
            <a:endParaRPr lang="cy-GB" sz="2400" noProof="0" dirty="0">
              <a:solidFill>
                <a:schemeClr val="accent1"/>
              </a:solidFill>
              <a:ea typeface="Calibri Light" panose="020F0302020204030204" pitchFamily="34" charset="0"/>
              <a:cs typeface="Calibri Light" panose="020F03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851529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8B16D2-68C5-4652-3E06-162F0DB1BC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noProof="0" dirty="0">
                <a:solidFill>
                  <a:schemeClr val="accent1"/>
                </a:solidFill>
              </a:rPr>
              <a:t>Hanes Deddfwriaethol y Deyrnas Unedig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51F6A7-E69B-590A-CF48-884178F513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>
                <a:solidFill>
                  <a:schemeClr val="accent1"/>
                </a:solidFill>
              </a:rPr>
              <a:t>16eg – 20fed ganrif – cyfres o Ddeddfau Tlodi – darpariaeth ar gyfer plant diymgeledd</a:t>
            </a:r>
            <a:endParaRPr lang="cy-GB" noProof="0" dirty="0">
              <a:solidFill>
                <a:schemeClr val="accent1"/>
              </a:solidFill>
            </a:endParaRPr>
          </a:p>
          <a:p>
            <a:r>
              <a:rPr lang="cy-GB" noProof="0" dirty="0">
                <a:solidFill>
                  <a:schemeClr val="accent1"/>
                </a:solidFill>
              </a:rPr>
              <a:t>1857- </a:t>
            </a:r>
            <a:r>
              <a:rPr lang="cy-GB" dirty="0">
                <a:solidFill>
                  <a:schemeClr val="accent1"/>
                </a:solidFill>
              </a:rPr>
              <a:t>Deddf Achosion Priodasol – gwarchodaeth</a:t>
            </a:r>
            <a:endParaRPr lang="cy-GB" noProof="0" dirty="0">
              <a:solidFill>
                <a:schemeClr val="accent1"/>
              </a:solidFill>
            </a:endParaRPr>
          </a:p>
          <a:p>
            <a:r>
              <a:rPr lang="cy-GB" noProof="0" dirty="0">
                <a:solidFill>
                  <a:schemeClr val="accent1"/>
                </a:solidFill>
              </a:rPr>
              <a:t>1889 - </a:t>
            </a:r>
            <a:r>
              <a:rPr lang="cy-GB" dirty="0">
                <a:solidFill>
                  <a:schemeClr val="accent1"/>
                </a:solidFill>
              </a:rPr>
              <a:t>Deddf Atal Creulondeb i Blant a Diogelu Plant</a:t>
            </a:r>
            <a:endParaRPr lang="cy-GB" noProof="0" dirty="0">
              <a:solidFill>
                <a:schemeClr val="accent1"/>
              </a:solidFill>
            </a:endParaRPr>
          </a:p>
          <a:p>
            <a:r>
              <a:rPr lang="cy-GB" noProof="0" dirty="0">
                <a:solidFill>
                  <a:schemeClr val="accent1"/>
                </a:solidFill>
              </a:rPr>
              <a:t>1933 - Deddf Plant a Phobl Ifanc</a:t>
            </a:r>
          </a:p>
          <a:p>
            <a:pPr marL="0" indent="0">
              <a:buNone/>
            </a:pPr>
            <a:r>
              <a:rPr lang="cy-GB" noProof="0" dirty="0">
                <a:solidFill>
                  <a:schemeClr val="accent1"/>
                </a:solidFill>
              </a:rPr>
              <a:t>(</a:t>
            </a:r>
            <a:r>
              <a:rPr lang="cy-GB" noProof="0" dirty="0" err="1">
                <a:solidFill>
                  <a:schemeClr val="accent1"/>
                </a:solidFill>
              </a:rPr>
              <a:t>Cosstick</a:t>
            </a:r>
            <a:r>
              <a:rPr lang="cy-GB" noProof="0" dirty="0">
                <a:solidFill>
                  <a:schemeClr val="accent1"/>
                </a:solidFill>
              </a:rPr>
              <a:t> , dim dyddiad)</a:t>
            </a:r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33134146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D68AED2-B641-0EC3-2211-87C6CC1F7B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noProof="0" dirty="0">
                <a:solidFill>
                  <a:schemeClr val="accent1"/>
                </a:solidFill>
              </a:rPr>
              <a:t>Hanes Deddfwriaethol y Deyrnas Unedig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B13E4D-E0B2-7A60-FCB7-EE71B07368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noProof="0" dirty="0">
                <a:solidFill>
                  <a:schemeClr val="accent1"/>
                </a:solidFill>
              </a:rPr>
              <a:t>1948 – Deddf Plant – cyfrifoldeb yr awdurdod lleol</a:t>
            </a:r>
          </a:p>
          <a:p>
            <a:r>
              <a:rPr lang="cy-GB" noProof="0" dirty="0">
                <a:solidFill>
                  <a:schemeClr val="accent1"/>
                </a:solidFill>
              </a:rPr>
              <a:t>1969 - </a:t>
            </a:r>
            <a:r>
              <a:rPr lang="cy-GB" dirty="0">
                <a:solidFill>
                  <a:schemeClr val="accent1"/>
                </a:solidFill>
              </a:rPr>
              <a:t>Deddf Plant a Phobl Ifanc </a:t>
            </a:r>
            <a:r>
              <a:rPr lang="cy-GB" noProof="0" dirty="0">
                <a:solidFill>
                  <a:schemeClr val="accent1"/>
                </a:solidFill>
              </a:rPr>
              <a:t>– hawliau rhieni gan awdurdodau lleol</a:t>
            </a:r>
          </a:p>
          <a:p>
            <a:r>
              <a:rPr lang="cy-GB" noProof="0" dirty="0">
                <a:solidFill>
                  <a:schemeClr val="accent1"/>
                </a:solidFill>
              </a:rPr>
              <a:t>1998 - Deddf Trosedd ac Anrhefn – </a:t>
            </a:r>
            <a:r>
              <a:rPr lang="cy-GB" dirty="0">
                <a:solidFill>
                  <a:schemeClr val="accent1"/>
                </a:solidFill>
              </a:rPr>
              <a:t>Effaith ar Wasanaethau Cyfiawnder Ieuenctid</a:t>
            </a:r>
            <a:endParaRPr lang="cy-GB" noProof="0" dirty="0">
              <a:solidFill>
                <a:schemeClr val="accent1"/>
              </a:solidFill>
            </a:endParaRPr>
          </a:p>
          <a:p>
            <a:pPr marL="64008" indent="0">
              <a:buNone/>
            </a:pPr>
            <a:r>
              <a:rPr lang="cy-GB" noProof="0" dirty="0">
                <a:solidFill>
                  <a:schemeClr val="accent1"/>
                </a:solidFill>
              </a:rPr>
              <a:t>(</a:t>
            </a:r>
            <a:r>
              <a:rPr lang="cy-GB" noProof="0" dirty="0" err="1">
                <a:solidFill>
                  <a:schemeClr val="accent1"/>
                </a:solidFill>
              </a:rPr>
              <a:t>Cosstick</a:t>
            </a:r>
            <a:r>
              <a:rPr lang="cy-GB" noProof="0" dirty="0">
                <a:solidFill>
                  <a:schemeClr val="accent1"/>
                </a:solidFill>
              </a:rPr>
              <a:t>, dim dyddiad)</a:t>
            </a:r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9556113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AFB81B-182D-CF95-95F3-04A412BB1F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noProof="0" dirty="0">
                <a:solidFill>
                  <a:schemeClr val="accent1"/>
                </a:solidFill>
              </a:rPr>
              <a:t>Hanes Deddfwriaethol y Deyrnas Unedig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C695BC-7426-68C2-F32A-F9409CAB20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noProof="0" dirty="0">
                <a:solidFill>
                  <a:schemeClr val="accent1"/>
                </a:solidFill>
              </a:rPr>
              <a:t>1989 – Deddf Plant – </a:t>
            </a:r>
            <a:r>
              <a:rPr lang="cy-GB" dirty="0">
                <a:solidFill>
                  <a:schemeClr val="accent1"/>
                </a:solidFill>
              </a:rPr>
              <a:t>cefnogaeth o bob plaid</a:t>
            </a:r>
            <a:endParaRPr lang="cy-GB" noProof="0" dirty="0">
              <a:solidFill>
                <a:schemeClr val="accent1"/>
              </a:solidFill>
            </a:endParaRPr>
          </a:p>
          <a:p>
            <a:pPr marL="0" indent="0">
              <a:buNone/>
            </a:pPr>
            <a:r>
              <a:rPr lang="cy-GB" noProof="0" dirty="0">
                <a:solidFill>
                  <a:schemeClr val="accent1"/>
                </a:solidFill>
              </a:rPr>
              <a:t>Wedi deillio o fethiannau </a:t>
            </a:r>
            <a:r>
              <a:rPr lang="cy-GB" noProof="0" dirty="0" err="1">
                <a:solidFill>
                  <a:schemeClr val="accent1"/>
                </a:solidFill>
              </a:rPr>
              <a:t>canfyddedig</a:t>
            </a:r>
            <a:endParaRPr lang="cy-GB" noProof="0" dirty="0">
              <a:solidFill>
                <a:schemeClr val="accent1"/>
              </a:solidFill>
            </a:endParaRPr>
          </a:p>
          <a:p>
            <a:r>
              <a:rPr lang="cy-GB" noProof="0" dirty="0">
                <a:solidFill>
                  <a:schemeClr val="accent1"/>
                </a:solidFill>
              </a:rPr>
              <a:t>Jasmine </a:t>
            </a:r>
            <a:r>
              <a:rPr lang="cy-GB" noProof="0" dirty="0" err="1">
                <a:solidFill>
                  <a:schemeClr val="accent1"/>
                </a:solidFill>
              </a:rPr>
              <a:t>Beckford</a:t>
            </a:r>
            <a:r>
              <a:rPr lang="cy-GB" noProof="0" dirty="0">
                <a:solidFill>
                  <a:schemeClr val="accent1"/>
                </a:solidFill>
              </a:rPr>
              <a:t> 1985</a:t>
            </a:r>
          </a:p>
          <a:p>
            <a:r>
              <a:rPr lang="cy-GB" noProof="0" dirty="0">
                <a:solidFill>
                  <a:schemeClr val="accent1"/>
                </a:solidFill>
              </a:rPr>
              <a:t>Kimberley </a:t>
            </a:r>
            <a:r>
              <a:rPr lang="cy-GB" noProof="0" dirty="0" err="1">
                <a:solidFill>
                  <a:schemeClr val="accent1"/>
                </a:solidFill>
              </a:rPr>
              <a:t>Carlile</a:t>
            </a:r>
            <a:r>
              <a:rPr lang="cy-GB" noProof="0" dirty="0">
                <a:solidFill>
                  <a:schemeClr val="accent1"/>
                </a:solidFill>
              </a:rPr>
              <a:t> 1987</a:t>
            </a:r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140239907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18F65-38F9-4A29-67D1-93898EB3BA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noProof="0" dirty="0">
                <a:solidFill>
                  <a:schemeClr val="accent1"/>
                </a:solidFill>
              </a:rPr>
              <a:t>Egwyddorion Deddf Plant 1989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ADB91E-042C-BD7A-7407-E2906D2E8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noProof="0" dirty="0">
                <a:solidFill>
                  <a:schemeClr val="accent1"/>
                </a:solidFill>
              </a:rPr>
              <a:t>Mae lles y plentyn yn hollbwysig</a:t>
            </a:r>
          </a:p>
          <a:p>
            <a:r>
              <a:rPr lang="cy-GB" dirty="0">
                <a:solidFill>
                  <a:schemeClr val="accent1"/>
                </a:solidFill>
              </a:rPr>
              <a:t>Cyn lleied o ymyrraeth â phosibl</a:t>
            </a:r>
          </a:p>
          <a:p>
            <a:r>
              <a:rPr lang="cy-GB" dirty="0">
                <a:solidFill>
                  <a:schemeClr val="accent1"/>
                </a:solidFill>
              </a:rPr>
              <a:t>Gwneud penderfyniadau’n gyflym</a:t>
            </a:r>
            <a:endParaRPr lang="cy-GB" noProof="0" dirty="0">
              <a:solidFill>
                <a:schemeClr val="accent1"/>
              </a:solidFill>
            </a:endParaRPr>
          </a:p>
          <a:p>
            <a:r>
              <a:rPr lang="cy-GB" dirty="0">
                <a:solidFill>
                  <a:schemeClr val="accent1"/>
                </a:solidFill>
              </a:rPr>
              <a:t>Rhestr wirio lles</a:t>
            </a:r>
          </a:p>
          <a:p>
            <a:r>
              <a:rPr lang="cy-GB" noProof="0" dirty="0">
                <a:solidFill>
                  <a:schemeClr val="accent1"/>
                </a:solidFill>
              </a:rPr>
              <a:t>Partneriaeth â rhieni</a:t>
            </a:r>
          </a:p>
          <a:p>
            <a:pPr marL="64008" indent="0">
              <a:buNone/>
            </a:pPr>
            <a:r>
              <a:rPr lang="cy-GB" sz="1600" noProof="0" dirty="0" err="1">
                <a:solidFill>
                  <a:schemeClr val="accent1"/>
                </a:solidFill>
              </a:rPr>
              <a:t>Brotherton</a:t>
            </a:r>
            <a:r>
              <a:rPr lang="cy-GB" sz="1600" noProof="0" dirty="0">
                <a:solidFill>
                  <a:schemeClr val="accent1"/>
                </a:solidFill>
              </a:rPr>
              <a:t>, Davies,  &amp; </a:t>
            </a:r>
            <a:r>
              <a:rPr lang="cy-GB" sz="1600" noProof="0" dirty="0" err="1">
                <a:solidFill>
                  <a:schemeClr val="accent1"/>
                </a:solidFill>
              </a:rPr>
              <a:t>McGillivray</a:t>
            </a:r>
            <a:r>
              <a:rPr lang="cy-GB" sz="1600" noProof="0" dirty="0">
                <a:solidFill>
                  <a:schemeClr val="accent1"/>
                </a:solidFill>
              </a:rPr>
              <a:t> (2010)</a:t>
            </a:r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78932876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3BF2C5-4200-0CF1-931C-92AAF5716C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noProof="0" dirty="0">
                <a:solidFill>
                  <a:schemeClr val="accent1"/>
                </a:solidFill>
              </a:rPr>
              <a:t>Egwyddorion Deddf Plant 1989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2FEE37-1289-4884-8EC2-97C81C2263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sz="3200" noProof="0" dirty="0">
                <a:solidFill>
                  <a:schemeClr val="accent1"/>
                </a:solidFill>
              </a:rPr>
              <a:t>Bod yn rhagweithiol o ran amddiffyn plant (yn hytrach nag adweithiol)</a:t>
            </a:r>
          </a:p>
          <a:p>
            <a:r>
              <a:rPr lang="cy-GB" sz="3200" dirty="0">
                <a:solidFill>
                  <a:schemeClr val="accent1"/>
                </a:solidFill>
              </a:rPr>
              <a:t>Newid o amddiffyn plant i ddiogelu pob plentyn</a:t>
            </a:r>
            <a:endParaRPr lang="cy-GB" sz="3200" noProof="0" dirty="0">
              <a:solidFill>
                <a:schemeClr val="accent1"/>
              </a:solidFill>
            </a:endParaRPr>
          </a:p>
          <a:p>
            <a:r>
              <a:rPr lang="cy-GB" sz="3200" dirty="0">
                <a:solidFill>
                  <a:schemeClr val="accent1"/>
                </a:solidFill>
              </a:rPr>
              <a:t>Symudiad clir i gyfeiriad gweithio </a:t>
            </a:r>
            <a:r>
              <a:rPr lang="cy-GB" sz="3200" dirty="0" err="1">
                <a:solidFill>
                  <a:schemeClr val="accent1"/>
                </a:solidFill>
              </a:rPr>
              <a:t>amlasiantaethol</a:t>
            </a:r>
            <a:endParaRPr lang="cy-GB" sz="3200" noProof="0" dirty="0">
              <a:solidFill>
                <a:schemeClr val="accent1"/>
              </a:solidFill>
            </a:endParaRPr>
          </a:p>
          <a:p>
            <a:r>
              <a:rPr lang="cy-GB" sz="3200" dirty="0">
                <a:solidFill>
                  <a:schemeClr val="accent1"/>
                </a:solidFill>
              </a:rPr>
              <a:t>Lloegr – Gwasanaethau Plant – Addysg a Gwasanaethau Cymdeithasol wedi'u cyfuno</a:t>
            </a:r>
            <a:endParaRPr lang="cy-GB" sz="3200" noProof="0" dirty="0">
              <a:solidFill>
                <a:schemeClr val="accent1"/>
              </a:solidFill>
            </a:endParaRPr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244855710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661F70-A635-DC96-D125-C7B96FA949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z="4400" b="1" noProof="0" dirty="0">
                <a:solidFill>
                  <a:schemeClr val="accent1"/>
                </a:solidFill>
              </a:rPr>
              <a:t>Victoria </a:t>
            </a:r>
            <a:r>
              <a:rPr lang="cy-GB" sz="4400" b="1" noProof="0" dirty="0" err="1">
                <a:solidFill>
                  <a:schemeClr val="accent1"/>
                </a:solidFill>
              </a:rPr>
              <a:t>Climbie</a:t>
            </a:r>
            <a:r>
              <a:rPr lang="cy-GB" sz="4400" b="1" noProof="0" dirty="0">
                <a:solidFill>
                  <a:schemeClr val="accent1"/>
                </a:solidFill>
              </a:rPr>
              <a:t> 1991- 2000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A79669A-08DF-2067-82E1-F8A61EB5F4B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1166" y="1285462"/>
            <a:ext cx="7811217" cy="41611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41FE8A6-1362-6EA5-1F55-94725E603D9A}"/>
              </a:ext>
            </a:extLst>
          </p:cNvPr>
          <p:cNvSpPr txBox="1"/>
          <p:nvPr/>
        </p:nvSpPr>
        <p:spPr>
          <a:xfrm>
            <a:off x="3604591" y="5910056"/>
            <a:ext cx="6096000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en-US" sz="2400" dirty="0">
                <a:ea typeface="ＭＳ Ｐゴシック" panose="020B0600070205080204" pitchFamily="34" charset="-128"/>
                <a:hlinkClick r:id="rId3"/>
              </a:rPr>
              <a:t>https://www.theguardian.com/society/2001/sep/24/childrensservices</a:t>
            </a:r>
            <a:endParaRPr lang="en-US" altLang="en-US" sz="2400" dirty="0">
              <a:ea typeface="ＭＳ Ｐゴシック" panose="020B0600070205080204" pitchFamily="34" charset="-128"/>
            </a:endParaRPr>
          </a:p>
          <a:p>
            <a:endParaRPr lang="en-US" altLang="en-US" sz="2400" dirty="0">
              <a:ea typeface="ＭＳ Ｐゴシック" panose="020B0600070205080204" pitchFamily="34" charset="-128"/>
            </a:endParaRP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02750868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83110A-2B57-874A-5D4E-60C5F9F13C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noProof="0" dirty="0">
                <a:solidFill>
                  <a:schemeClr val="accent1"/>
                </a:solidFill>
              </a:rPr>
              <a:t>Victoria </a:t>
            </a:r>
            <a:r>
              <a:rPr lang="cy-GB" b="1" noProof="0" dirty="0" err="1">
                <a:solidFill>
                  <a:schemeClr val="accent1"/>
                </a:solidFill>
              </a:rPr>
              <a:t>Climbie</a:t>
            </a:r>
            <a:endParaRPr lang="cy-GB" b="1" noProof="0" dirty="0">
              <a:solidFill>
                <a:schemeClr val="accent1"/>
              </a:solidFill>
            </a:endParaRPr>
          </a:p>
        </p:txBody>
      </p:sp>
      <p:pic>
        <p:nvPicPr>
          <p:cNvPr id="5" name="Content Placeholder 4" descr="o-VICTORIA-CLIMBIE-570.jpg">
            <a:extLst>
              <a:ext uri="{FF2B5EF4-FFF2-40B4-BE49-F238E27FC236}">
                <a16:creationId xmlns:a16="http://schemas.microsoft.com/office/drawing/2014/main" id="{A4BF7E55-5041-8CC1-F9F1-6DDE2F0A799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1204333" y="2397511"/>
            <a:ext cx="2709746" cy="2732049"/>
          </a:xfrm>
        </p:spPr>
      </p:pic>
      <p:pic>
        <p:nvPicPr>
          <p:cNvPr id="6" name="Content Placeholder 6" descr="Diagram&#10;&#10;Description automatically generated">
            <a:extLst>
              <a:ext uri="{FF2B5EF4-FFF2-40B4-BE49-F238E27FC236}">
                <a16:creationId xmlns:a16="http://schemas.microsoft.com/office/drawing/2014/main" id="{3EFE7E08-8DA5-A2FE-92CE-91548231868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9922" y="1360449"/>
            <a:ext cx="6679580" cy="5229922"/>
          </a:xfrm>
        </p:spPr>
      </p:pic>
    </p:spTree>
    <p:extLst>
      <p:ext uri="{BB962C8B-B14F-4D97-AF65-F5344CB8AC3E}">
        <p14:creationId xmlns:p14="http://schemas.microsoft.com/office/powerpoint/2010/main" val="64095685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36D05D-A13F-D8C8-E588-9BC327C967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z="4800" b="1" noProof="0" dirty="0">
                <a:solidFill>
                  <a:schemeClr val="accent1"/>
                </a:solidFill>
              </a:rPr>
              <a:t>Adroddiad </a:t>
            </a:r>
            <a:r>
              <a:rPr lang="cy-GB" sz="4800" b="1" noProof="0" dirty="0" err="1">
                <a:solidFill>
                  <a:schemeClr val="accent1"/>
                </a:solidFill>
              </a:rPr>
              <a:t>Laming</a:t>
            </a:r>
            <a:r>
              <a:rPr lang="cy-GB" sz="4800" b="1" noProof="0" dirty="0">
                <a:solidFill>
                  <a:schemeClr val="accent1"/>
                </a:solidFill>
              </a:rPr>
              <a:t> (2003)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0EB4F8-2813-0A51-2CCD-2A797EB5D6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y-GB" sz="3200" dirty="0">
                <a:solidFill>
                  <a:schemeClr val="accent1"/>
                </a:solidFill>
              </a:rPr>
              <a:t>Ymchwiliad i farwolaeth Victoria </a:t>
            </a:r>
            <a:r>
              <a:rPr lang="cy-GB" sz="3200" dirty="0" err="1">
                <a:solidFill>
                  <a:schemeClr val="accent1"/>
                </a:solidFill>
              </a:rPr>
              <a:t>Climbie</a:t>
            </a:r>
            <a:r>
              <a:rPr lang="cy-GB" sz="3200" noProof="0" dirty="0">
                <a:solidFill>
                  <a:schemeClr val="accent1"/>
                </a:solidFill>
              </a:rPr>
              <a:t> </a:t>
            </a:r>
          </a:p>
          <a:p>
            <a:pPr marL="342900" indent="-342900"/>
            <a:r>
              <a:rPr lang="cy-GB" sz="3200" dirty="0">
                <a:solidFill>
                  <a:schemeClr val="accent1"/>
                </a:solidFill>
              </a:rPr>
              <a:t>Canfu Adroddiad </a:t>
            </a:r>
            <a:r>
              <a:rPr lang="cy-GB" sz="3200" dirty="0" err="1">
                <a:solidFill>
                  <a:schemeClr val="accent1"/>
                </a:solidFill>
              </a:rPr>
              <a:t>Laming</a:t>
            </a:r>
            <a:r>
              <a:rPr lang="cy-GB" sz="3200" dirty="0">
                <a:solidFill>
                  <a:schemeClr val="accent1"/>
                </a:solidFill>
              </a:rPr>
              <a:t> (2003) fod gwasanaethau iechyd, yr heddlu a'r gwasanaethau cymdeithasol wedi colli 12 cyfle i atal ei marwolaeth</a:t>
            </a:r>
            <a:r>
              <a:rPr lang="cy-GB" sz="3200" noProof="0" dirty="0">
                <a:solidFill>
                  <a:schemeClr val="accent1"/>
                </a:solidFill>
              </a:rPr>
              <a:t>.</a:t>
            </a:r>
          </a:p>
          <a:p>
            <a:r>
              <a:rPr lang="cy-GB" sz="3200" dirty="0">
                <a:solidFill>
                  <a:schemeClr val="accent1"/>
                </a:solidFill>
                <a:ea typeface="ＭＳ Ｐゴシック" panose="020B0600070205080204" pitchFamily="34" charset="-128"/>
              </a:rPr>
              <a:t>Gwnaeth yr adroddiad 108 o argymhellion i’r</a:t>
            </a:r>
            <a:endParaRPr lang="cy-GB" sz="3200" noProof="0" dirty="0">
              <a:solidFill>
                <a:schemeClr val="accent1"/>
              </a:solidFill>
              <a:ea typeface="ＭＳ Ｐゴシック" panose="020B0600070205080204" pitchFamily="34" charset="-128"/>
            </a:endParaRPr>
          </a:p>
          <a:p>
            <a:pPr>
              <a:buFontTx/>
              <a:buChar char="-"/>
            </a:pPr>
            <a:r>
              <a:rPr lang="cy-GB" sz="3200" noProof="0" dirty="0">
                <a:solidFill>
                  <a:schemeClr val="accent1"/>
                </a:solidFill>
                <a:ea typeface="ＭＳ Ｐゴシック" panose="020B0600070205080204" pitchFamily="34" charset="-128"/>
              </a:rPr>
              <a:t>Llywodraeth</a:t>
            </a:r>
          </a:p>
          <a:p>
            <a:pPr>
              <a:buFontTx/>
              <a:buChar char="-"/>
            </a:pPr>
            <a:r>
              <a:rPr lang="cy-GB" sz="3200" noProof="0" dirty="0">
                <a:solidFill>
                  <a:schemeClr val="accent1"/>
                </a:solidFill>
                <a:ea typeface="ＭＳ Ｐゴシック" panose="020B0600070205080204" pitchFamily="34" charset="-128"/>
              </a:rPr>
              <a:t>Gwasanaethau Iechyd</a:t>
            </a:r>
          </a:p>
          <a:p>
            <a:pPr>
              <a:buFontTx/>
              <a:buChar char="-"/>
            </a:pPr>
            <a:r>
              <a:rPr lang="cy-GB" sz="3200" noProof="0" dirty="0">
                <a:solidFill>
                  <a:schemeClr val="accent1"/>
                </a:solidFill>
                <a:ea typeface="ＭＳ Ｐゴシック" panose="020B0600070205080204" pitchFamily="34" charset="-128"/>
              </a:rPr>
              <a:t>Gwasanaethau Cymdeithasol</a:t>
            </a:r>
            <a:endParaRPr lang="cy-GB" sz="3200" noProof="0" dirty="0">
              <a:solidFill>
                <a:schemeClr val="accent1"/>
              </a:solidFill>
            </a:endParaRPr>
          </a:p>
          <a:p>
            <a:r>
              <a:rPr lang="cy-GB" sz="3200" dirty="0">
                <a:solidFill>
                  <a:schemeClr val="accent1"/>
                </a:solidFill>
              </a:rPr>
              <a:t>Ymhlith yr argymhellion roedd sefydlu: gweinidog plant; asiantaeth genedlaethol ar gyfer plant a theuluoedd; pwyllgorau lleol a byrddau rheoli i oruchwylio gwasanaethau plant; cronfa ddata genedlaethol i blant; a llinell gymorth 24 awr i'r cyhoedd roi gwybod am bryderon am blant.</a:t>
            </a:r>
            <a:endParaRPr lang="cy-GB" sz="3200" noProof="0" dirty="0">
              <a:solidFill>
                <a:schemeClr val="accent1"/>
              </a:solidFill>
            </a:endParaRPr>
          </a:p>
          <a:p>
            <a:r>
              <a:rPr lang="cy-GB" sz="3200" noProof="0" dirty="0">
                <a:solidFill>
                  <a:schemeClr val="accent1"/>
                </a:solidFill>
              </a:rPr>
              <a:t>Cyhoeddwyd </a:t>
            </a:r>
            <a:r>
              <a:rPr lang="cy-GB" sz="3200" noProof="0" dirty="0" err="1">
                <a:solidFill>
                  <a:schemeClr val="accent1"/>
                </a:solidFill>
              </a:rPr>
              <a:t>Every</a:t>
            </a:r>
            <a:r>
              <a:rPr lang="cy-GB" sz="3200" noProof="0" dirty="0">
                <a:solidFill>
                  <a:schemeClr val="accent1"/>
                </a:solidFill>
              </a:rPr>
              <a:t> </a:t>
            </a:r>
            <a:r>
              <a:rPr lang="cy-GB" sz="3200" noProof="0" dirty="0" err="1">
                <a:solidFill>
                  <a:schemeClr val="accent1"/>
                </a:solidFill>
              </a:rPr>
              <a:t>Child</a:t>
            </a:r>
            <a:r>
              <a:rPr lang="cy-GB" sz="3200" noProof="0" dirty="0">
                <a:solidFill>
                  <a:schemeClr val="accent1"/>
                </a:solidFill>
              </a:rPr>
              <a:t> </a:t>
            </a:r>
            <a:r>
              <a:rPr lang="cy-GB" sz="3200" noProof="0" dirty="0" err="1">
                <a:solidFill>
                  <a:schemeClr val="accent1"/>
                </a:solidFill>
              </a:rPr>
              <a:t>Matters</a:t>
            </a:r>
            <a:r>
              <a:rPr lang="cy-GB" sz="3200" noProof="0" dirty="0">
                <a:solidFill>
                  <a:schemeClr val="accent1"/>
                </a:solidFill>
              </a:rPr>
              <a:t> ym mis Medi 2003.</a:t>
            </a:r>
          </a:p>
          <a:p>
            <a:endParaRPr lang="cy-GB" sz="3200" noProof="0" dirty="0">
              <a:solidFill>
                <a:schemeClr val="accent1"/>
              </a:solidFill>
              <a:ea typeface="ＭＳ Ｐゴシック" panose="020B0600070205080204" pitchFamily="34" charset="-128"/>
            </a:endParaRPr>
          </a:p>
          <a:p>
            <a:endParaRPr lang="cy-GB" sz="3200" noProof="0" dirty="0">
              <a:solidFill>
                <a:schemeClr val="accent1"/>
              </a:solidFill>
              <a:ea typeface="ＭＳ Ｐゴシック" panose="020B0600070205080204" pitchFamily="34" charset="-128"/>
            </a:endParaRPr>
          </a:p>
          <a:p>
            <a:endParaRPr lang="cy-GB" sz="3200" noProof="0" dirty="0">
              <a:solidFill>
                <a:schemeClr val="accent1"/>
              </a:solidFill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10523518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AFBA5F-5250-D15E-D76D-B7011A6987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 err="1">
                <a:solidFill>
                  <a:schemeClr val="accent1"/>
                </a:solidFill>
              </a:rPr>
              <a:t>Every</a:t>
            </a:r>
            <a:r>
              <a:rPr lang="cy-GB" b="1" dirty="0">
                <a:solidFill>
                  <a:schemeClr val="accent1"/>
                </a:solidFill>
              </a:rPr>
              <a:t> </a:t>
            </a:r>
            <a:r>
              <a:rPr lang="cy-GB" b="1" dirty="0" err="1">
                <a:solidFill>
                  <a:schemeClr val="accent1"/>
                </a:solidFill>
              </a:rPr>
              <a:t>Child</a:t>
            </a:r>
            <a:r>
              <a:rPr lang="cy-GB" b="1" dirty="0">
                <a:solidFill>
                  <a:schemeClr val="accent1"/>
                </a:solidFill>
              </a:rPr>
              <a:t> </a:t>
            </a:r>
            <a:r>
              <a:rPr lang="cy-GB" b="1" dirty="0" err="1">
                <a:solidFill>
                  <a:schemeClr val="accent1"/>
                </a:solidFill>
              </a:rPr>
              <a:t>Matters</a:t>
            </a:r>
            <a:r>
              <a:rPr lang="cy-GB" b="1" dirty="0">
                <a:solidFill>
                  <a:schemeClr val="accent1"/>
                </a:solidFill>
              </a:rPr>
              <a:t> </a:t>
            </a:r>
            <a:r>
              <a:rPr lang="cy-GB" b="1" noProof="0" dirty="0">
                <a:solidFill>
                  <a:schemeClr val="accent1"/>
                </a:solidFill>
              </a:rPr>
              <a:t>(2003)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97789B-FB95-F891-2D8E-6E87976993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/>
            <a:r>
              <a:rPr lang="cy-GB" dirty="0">
                <a:solidFill>
                  <a:schemeClr val="accent1"/>
                </a:solidFill>
                <a:latin typeface="Open Sans" panose="020B0606030504020204" pitchFamily="34" charset="0"/>
              </a:rPr>
              <a:t>Ei brif nod yw i bob plentyn, beth bynnag </a:t>
            </a:r>
            <a:r>
              <a:rPr lang="cy-GB" dirty="0" err="1">
                <a:solidFill>
                  <a:schemeClr val="accent1"/>
                </a:solidFill>
                <a:latin typeface="Open Sans" panose="020B0606030504020204" pitchFamily="34" charset="0"/>
              </a:rPr>
              <a:t>fo'i</a:t>
            </a:r>
            <a:r>
              <a:rPr lang="cy-GB" dirty="0">
                <a:solidFill>
                  <a:schemeClr val="accent1"/>
                </a:solidFill>
                <a:latin typeface="Open Sans" panose="020B0606030504020204" pitchFamily="34" charset="0"/>
              </a:rPr>
              <a:t> gefndir neu ei amgylchiadau, gael y gefnogaeth sydd ei hangen arno i</a:t>
            </a:r>
            <a:r>
              <a:rPr lang="cy-GB" b="0" i="0" noProof="0" dirty="0">
                <a:solidFill>
                  <a:schemeClr val="accent1"/>
                </a:solidFill>
                <a:effectLst/>
                <a:latin typeface="Open Sans" panose="020B0606030504020204" pitchFamily="34" charset="0"/>
              </a:rPr>
              <a:t>:</a:t>
            </a:r>
          </a:p>
          <a:p>
            <a:pPr marL="0" indent="0" algn="l" fontAlgn="base">
              <a:buNone/>
            </a:pPr>
            <a:r>
              <a:rPr lang="cy-GB" b="0" i="0" noProof="0" dirty="0">
                <a:solidFill>
                  <a:schemeClr val="accent1"/>
                </a:solidFill>
                <a:effectLst/>
                <a:latin typeface="Open Sans" panose="020B0606030504020204" pitchFamily="34" charset="0"/>
              </a:rPr>
              <a:t> </a:t>
            </a:r>
          </a:p>
          <a:p>
            <a:pPr fontAlgn="base"/>
            <a:r>
              <a:rPr lang="cy-GB" dirty="0">
                <a:solidFill>
                  <a:schemeClr val="accent1"/>
                </a:solidFill>
                <a:latin typeface="Open Sans" panose="020B0606030504020204" pitchFamily="34" charset="0"/>
              </a:rPr>
              <a:t>Fod yn iach
Cadw'n ddiogel
Mwynhau a chyflawni
Gwneud cyfraniad cadarnhaol
Sicrhau llesiant economaidd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181412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8095F9-1B76-3B14-10E4-1CB6CAA054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z="4400" noProof="0" dirty="0">
                <a:solidFill>
                  <a:schemeClr val="accent1"/>
                </a:solidFill>
              </a:rPr>
              <a:t>Holly Wells a Jessica Chapman</a:t>
            </a:r>
            <a:endParaRPr lang="cy-GB" noProof="0" dirty="0">
              <a:solidFill>
                <a:schemeClr val="accent1"/>
              </a:solidFill>
            </a:endParaRPr>
          </a:p>
        </p:txBody>
      </p:sp>
      <p:pic>
        <p:nvPicPr>
          <p:cNvPr id="1026" name="Picture 2" descr="What happened to Holly Wells and Jessica Chapman? When Soham murders took place and how Ian ...">
            <a:extLst>
              <a:ext uri="{FF2B5EF4-FFF2-40B4-BE49-F238E27FC236}">
                <a16:creationId xmlns:a16="http://schemas.microsoft.com/office/drawing/2014/main" id="{5D17A3CC-6A54-BEE4-AF5E-F2553825962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229632" y="2730674"/>
            <a:ext cx="5912285" cy="2793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741169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C9CB6-787E-AD52-FF4B-D7AD27B153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z="4400" b="1" noProof="0" dirty="0" err="1">
                <a:solidFill>
                  <a:schemeClr val="accent1"/>
                </a:solidFill>
              </a:rPr>
              <a:t>Bichard</a:t>
            </a:r>
            <a:r>
              <a:rPr lang="cy-GB" sz="4400" b="1" noProof="0" dirty="0">
                <a:solidFill>
                  <a:schemeClr val="accent1"/>
                </a:solidFill>
              </a:rPr>
              <a:t> (2004)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4DFE1F-BBA9-C4A7-F17D-7B98472280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457200" indent="-457200" fontAlgn="auto">
              <a:spcAft>
                <a:spcPts val="0"/>
              </a:spcAft>
              <a:buClr>
                <a:schemeClr val="accent3"/>
              </a:buClr>
              <a:defRPr/>
            </a:pPr>
            <a:r>
              <a:rPr lang="cy-GB" sz="3600" dirty="0">
                <a:solidFill>
                  <a:schemeClr val="accent1"/>
                </a:solidFill>
              </a:rPr>
              <a:t>Yn dilyn marwolaeth Holly Wells a Jessica Chapman yn 2002 ysgrifennwyd Adroddiad Ymchwiliad </a:t>
            </a:r>
            <a:r>
              <a:rPr lang="cy-GB" sz="3600" dirty="0" err="1">
                <a:solidFill>
                  <a:schemeClr val="accent1"/>
                </a:solidFill>
              </a:rPr>
              <a:t>Bichard</a:t>
            </a:r>
            <a:r>
              <a:rPr lang="cy-GB" sz="3600" dirty="0">
                <a:solidFill>
                  <a:schemeClr val="accent1"/>
                </a:solidFill>
              </a:rPr>
              <a:t> </a:t>
            </a:r>
            <a:r>
              <a:rPr lang="cy-GB" sz="3600" noProof="0" dirty="0">
                <a:solidFill>
                  <a:schemeClr val="accent1"/>
                </a:solidFill>
              </a:rPr>
              <a:t>(2004)</a:t>
            </a:r>
          </a:p>
          <a:p>
            <a:pPr marL="457200" indent="-457200" fontAlgn="auto">
              <a:spcAft>
                <a:spcPts val="0"/>
              </a:spcAft>
              <a:buClr>
                <a:schemeClr val="accent3"/>
              </a:buClr>
              <a:defRPr/>
            </a:pPr>
            <a:r>
              <a:rPr lang="cy-GB" sz="3600" dirty="0">
                <a:solidFill>
                  <a:schemeClr val="accent1"/>
                </a:solidFill>
              </a:rPr>
              <a:t>Roedd yr argymhellion yn cynnwys</a:t>
            </a:r>
          </a:p>
          <a:p>
            <a:pPr marL="457200" indent="-457200" fontAlgn="auto">
              <a:spcAft>
                <a:spcPts val="0"/>
              </a:spcAft>
              <a:buClr>
                <a:schemeClr val="accent3"/>
              </a:buClr>
              <a:defRPr/>
            </a:pPr>
            <a:r>
              <a:rPr lang="cy-GB" sz="3600" dirty="0">
                <a:solidFill>
                  <a:schemeClr val="accent1"/>
                </a:solidFill>
              </a:rPr>
              <a:t>Rhannu gwybodaeth yn fwy effeithlon rhwng awdurdodau'r heddlu</a:t>
            </a:r>
          </a:p>
          <a:p>
            <a:pPr marL="457200" indent="-457200" fontAlgn="auto">
              <a:spcAft>
                <a:spcPts val="0"/>
              </a:spcAft>
              <a:buClr>
                <a:schemeClr val="accent3"/>
              </a:buClr>
              <a:defRPr/>
            </a:pPr>
            <a:r>
              <a:rPr lang="cy-GB" sz="3600" noProof="0" dirty="0">
                <a:solidFill>
                  <a:schemeClr val="accent1"/>
                </a:solidFill>
              </a:rPr>
              <a:t>Datblygu Gwiriadau Manylach y Swyddfa Cofnodion Troseddol (CRB), y </a:t>
            </a:r>
            <a:r>
              <a:rPr lang="cy-GB" sz="3600" b="1" noProof="0" dirty="0">
                <a:solidFill>
                  <a:schemeClr val="accent1"/>
                </a:solidFill>
              </a:rPr>
              <a:t>Gwasanaeth Datgelu a Gwahardd (DBS) </a:t>
            </a:r>
            <a:r>
              <a:rPr lang="cy-GB" sz="3600" noProof="0" dirty="0">
                <a:solidFill>
                  <a:schemeClr val="accent1"/>
                </a:solidFill>
              </a:rPr>
              <a:t>erbyn hyn</a:t>
            </a:r>
          </a:p>
          <a:p>
            <a:pPr marL="457200" indent="-457200" fontAlgn="auto">
              <a:spcAft>
                <a:spcPts val="0"/>
              </a:spcAft>
              <a:buClr>
                <a:schemeClr val="accent3"/>
              </a:buClr>
              <a:defRPr/>
            </a:pPr>
            <a:r>
              <a:rPr lang="cy-GB" sz="3600" noProof="0" dirty="0">
                <a:solidFill>
                  <a:schemeClr val="accent1"/>
                </a:solidFill>
              </a:rPr>
              <a:t>Deddf Diogelu Grwpiau Hyglwyf 2006 yn Lloegr, Gogledd Iwerddon a Chymru</a:t>
            </a:r>
          </a:p>
          <a:p>
            <a:pPr marL="457200" indent="-457200" fontAlgn="auto">
              <a:spcAft>
                <a:spcPts val="0"/>
              </a:spcAft>
              <a:buClr>
                <a:schemeClr val="accent3"/>
              </a:buClr>
              <a:defRPr/>
            </a:pPr>
            <a:endParaRPr lang="cy-GB" sz="3200" noProof="0" dirty="0"/>
          </a:p>
        </p:txBody>
      </p:sp>
    </p:spTree>
    <p:extLst>
      <p:ext uri="{BB962C8B-B14F-4D97-AF65-F5344CB8AC3E}">
        <p14:creationId xmlns:p14="http://schemas.microsoft.com/office/powerpoint/2010/main" val="195012361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B92655-4A77-E8E7-4360-37A0C26832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noProof="0" dirty="0">
                <a:solidFill>
                  <a:schemeClr val="accent1"/>
                </a:solidFill>
              </a:rPr>
              <a:t>Adroddiad Clywch (2004)     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ACAF50-11C7-D5A0-EC0B-310BC7157E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4293" y="2081947"/>
            <a:ext cx="8946541" cy="4195481"/>
          </a:xfrm>
        </p:spPr>
        <p:txBody>
          <a:bodyPr>
            <a:normAutofit fontScale="92500" lnSpcReduction="10000"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y-GB" sz="3000" b="1" dirty="0">
                <a:solidFill>
                  <a:schemeClr val="accent1"/>
                </a:solidFill>
              </a:rPr>
              <a:t>Creodd Deddf Comisiynydd Plant Cymru 2001 swydd comisiynydd plant gyntaf y DU - Peter Clarke</a:t>
            </a:r>
            <a:endParaRPr lang="cy-GB" sz="3000" b="1" noProof="0" dirty="0">
              <a:solidFill>
                <a:schemeClr val="accent1"/>
              </a:solidFill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y-GB" sz="3000" dirty="0">
                <a:solidFill>
                  <a:schemeClr val="accent1"/>
                </a:solidFill>
              </a:rPr>
              <a:t>Lluniodd adroddiad wedi i ddisgyblion gael </a:t>
            </a:r>
            <a:r>
              <a:rPr lang="cy-GB" sz="3000">
                <a:solidFill>
                  <a:schemeClr val="accent1"/>
                </a:solidFill>
              </a:rPr>
              <a:t>eu cam-drin </a:t>
            </a:r>
            <a:r>
              <a:rPr lang="cy-GB" sz="3000" dirty="0">
                <a:solidFill>
                  <a:schemeClr val="accent1"/>
                </a:solidFill>
              </a:rPr>
              <a:t>gan John Owen, athro drama yn Ysgol Gyfun Rhydfelen</a:t>
            </a:r>
            <a:r>
              <a:rPr lang="cy-GB" sz="3000" noProof="0" dirty="0">
                <a:solidFill>
                  <a:schemeClr val="accent1"/>
                </a:solidFill>
              </a:rPr>
              <a:t>.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y-GB" sz="3000" noProof="0" dirty="0">
                <a:solidFill>
                  <a:schemeClr val="accent1"/>
                </a:solidFill>
              </a:rPr>
              <a:t>R</a:t>
            </a:r>
            <a:r>
              <a:rPr lang="cy-GB" sz="3000" dirty="0">
                <a:solidFill>
                  <a:schemeClr val="accent1"/>
                </a:solidFill>
              </a:rPr>
              <a:t>oedd yr argymhellion yn cynnwys</a:t>
            </a:r>
            <a:r>
              <a:rPr lang="cy-GB" sz="3000" noProof="0" dirty="0">
                <a:solidFill>
                  <a:schemeClr val="accent1"/>
                </a:solidFill>
              </a:rPr>
              <a:t>-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Tx/>
              <a:buChar char="-"/>
              <a:defRPr/>
            </a:pPr>
            <a:r>
              <a:rPr lang="cy-GB" sz="3000" dirty="0">
                <a:solidFill>
                  <a:schemeClr val="accent1"/>
                </a:solidFill>
              </a:rPr>
              <a:t>Hyfforddiant Amddiffyn Plant</a:t>
            </a:r>
            <a:endParaRPr lang="cy-GB" sz="3000" noProof="0" dirty="0">
              <a:solidFill>
                <a:schemeClr val="accent1"/>
              </a:solidFill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Tx/>
              <a:buChar char="-"/>
              <a:defRPr/>
            </a:pPr>
            <a:r>
              <a:rPr lang="cy-GB" sz="3000" dirty="0">
                <a:solidFill>
                  <a:schemeClr val="accent1"/>
                </a:solidFill>
              </a:rPr>
              <a:t>Athro a llywodraethwr dynodedig ym mhob ysgol</a:t>
            </a:r>
            <a:endParaRPr lang="cy-GB" sz="3000" noProof="0" dirty="0">
              <a:solidFill>
                <a:schemeClr val="accent1"/>
              </a:solidFill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Tx/>
              <a:buChar char="-"/>
              <a:defRPr/>
            </a:pPr>
            <a:r>
              <a:rPr lang="cy-GB" sz="3000" dirty="0">
                <a:solidFill>
                  <a:schemeClr val="accent1"/>
                </a:solidFill>
              </a:rPr>
              <a:t>Cwnsela mewn ysgolion</a:t>
            </a:r>
            <a:endParaRPr lang="cy-GB" sz="3000" noProof="0" dirty="0">
              <a:solidFill>
                <a:schemeClr val="accent1"/>
              </a:solidFill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Tx/>
              <a:buChar char="-"/>
              <a:defRPr/>
            </a:pPr>
            <a:r>
              <a:rPr lang="cy-GB" sz="3000" dirty="0">
                <a:solidFill>
                  <a:schemeClr val="accent1"/>
                </a:solidFill>
              </a:rPr>
              <a:t>Gwybodaeth mewn ysgolion am yr NSPCC, </a:t>
            </a:r>
            <a:r>
              <a:rPr lang="cy-GB" sz="3000" dirty="0" err="1">
                <a:solidFill>
                  <a:schemeClr val="accent1"/>
                </a:solidFill>
              </a:rPr>
              <a:t>Childline</a:t>
            </a:r>
            <a:r>
              <a:rPr lang="cy-GB" sz="3000" dirty="0">
                <a:solidFill>
                  <a:schemeClr val="accent1"/>
                </a:solidFill>
              </a:rPr>
              <a:t> ac ati.</a:t>
            </a:r>
            <a:endParaRPr lang="cy-GB" sz="3000" noProof="0" dirty="0">
              <a:solidFill>
                <a:schemeClr val="accent1"/>
              </a:solidFill>
            </a:endParaRPr>
          </a:p>
          <a:p>
            <a:endParaRPr lang="cy-GB" noProof="0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01869676-9216-D44D-844A-802197BF672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55200" y="5500914"/>
            <a:ext cx="2336800" cy="13570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7610789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37315A-8E7E-BAF3-24AC-33A521325E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noProof="0" dirty="0">
                <a:solidFill>
                  <a:schemeClr val="accent1"/>
                </a:solidFill>
              </a:rPr>
              <a:t>Deddf Plant 2004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08DFF6-7A0D-4C1C-A5A8-FAFA8A43D7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y-GB" sz="3200" noProof="0" dirty="0">
                <a:solidFill>
                  <a:schemeClr val="accent1"/>
                </a:solidFill>
              </a:rPr>
              <a:t>2000 – marwolaeth Victoria </a:t>
            </a:r>
            <a:r>
              <a:rPr lang="cy-GB" sz="3200" noProof="0" dirty="0" err="1">
                <a:solidFill>
                  <a:schemeClr val="accent1"/>
                </a:solidFill>
              </a:rPr>
              <a:t>Climbié</a:t>
            </a:r>
            <a:endParaRPr lang="cy-GB" sz="3200" noProof="0" dirty="0">
              <a:solidFill>
                <a:schemeClr val="accent1"/>
              </a:solidFill>
            </a:endParaRPr>
          </a:p>
          <a:p>
            <a:r>
              <a:rPr lang="cy-GB" sz="3200" noProof="0" dirty="0">
                <a:solidFill>
                  <a:schemeClr val="accent1"/>
                </a:solidFill>
              </a:rPr>
              <a:t>2004 – Deddf </a:t>
            </a:r>
            <a:r>
              <a:rPr lang="cy-GB" sz="3200" b="1" noProof="0" dirty="0">
                <a:solidFill>
                  <a:schemeClr val="accent1"/>
                </a:solidFill>
              </a:rPr>
              <a:t>Plant</a:t>
            </a:r>
          </a:p>
          <a:p>
            <a:r>
              <a:rPr lang="cy-GB" sz="3200" noProof="0" dirty="0">
                <a:solidFill>
                  <a:schemeClr val="accent1"/>
                </a:solidFill>
              </a:rPr>
              <a:t>Lloegr – </a:t>
            </a:r>
            <a:r>
              <a:rPr lang="cy-GB" sz="3200" noProof="0" dirty="0" err="1">
                <a:solidFill>
                  <a:schemeClr val="accent1"/>
                </a:solidFill>
              </a:rPr>
              <a:t>Every</a:t>
            </a:r>
            <a:r>
              <a:rPr lang="cy-GB" sz="3200" noProof="0" dirty="0">
                <a:solidFill>
                  <a:schemeClr val="accent1"/>
                </a:solidFill>
              </a:rPr>
              <a:t> </a:t>
            </a:r>
            <a:r>
              <a:rPr lang="cy-GB" sz="3200" noProof="0">
                <a:solidFill>
                  <a:schemeClr val="accent1"/>
                </a:solidFill>
              </a:rPr>
              <a:t>Child</a:t>
            </a:r>
            <a:r>
              <a:rPr lang="cy-GB" sz="3200" noProof="0" dirty="0">
                <a:solidFill>
                  <a:schemeClr val="accent1"/>
                </a:solidFill>
              </a:rPr>
              <a:t> </a:t>
            </a:r>
            <a:r>
              <a:rPr lang="cy-GB" sz="3200" noProof="0" dirty="0" err="1">
                <a:solidFill>
                  <a:schemeClr val="accent1"/>
                </a:solidFill>
              </a:rPr>
              <a:t>Matters</a:t>
            </a:r>
            <a:endParaRPr lang="cy-GB" sz="3200" noProof="0" dirty="0">
              <a:solidFill>
                <a:schemeClr val="accent1"/>
              </a:solidFill>
            </a:endParaRPr>
          </a:p>
          <a:p>
            <a:r>
              <a:rPr lang="cy-GB" sz="3200" noProof="0" dirty="0">
                <a:solidFill>
                  <a:schemeClr val="accent1"/>
                </a:solidFill>
              </a:rPr>
              <a:t>Cymru - 7 nod craidd</a:t>
            </a:r>
          </a:p>
        </p:txBody>
      </p:sp>
    </p:spTree>
    <p:extLst>
      <p:ext uri="{BB962C8B-B14F-4D97-AF65-F5344CB8AC3E}">
        <p14:creationId xmlns:p14="http://schemas.microsoft.com/office/powerpoint/2010/main" val="250592480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87C06F-F1C4-DF51-3D3F-408DCDFA39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noProof="0" dirty="0">
                <a:solidFill>
                  <a:schemeClr val="accent1"/>
                </a:solidFill>
              </a:rPr>
              <a:t>Deddf Plant 2004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F3E3F1-F854-B8D1-992F-A610165A8A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sv-SE" sz="3200" dirty="0">
                <a:solidFill>
                  <a:schemeClr val="accent1"/>
                </a:solidFill>
              </a:rPr>
              <a:t>Ymyrraeth gynnar – cronfa ddata genedlaethol</a:t>
            </a:r>
            <a:endParaRPr lang="cy-GB" sz="3200" noProof="0" dirty="0">
              <a:solidFill>
                <a:schemeClr val="accent1"/>
              </a:solidFill>
            </a:endParaRPr>
          </a:p>
          <a:p>
            <a:r>
              <a:rPr lang="cy-GB" sz="3200" dirty="0">
                <a:solidFill>
                  <a:schemeClr val="accent1"/>
                </a:solidFill>
              </a:rPr>
              <a:t>Atebolrwydd a chydlynu</a:t>
            </a:r>
          </a:p>
          <a:p>
            <a:r>
              <a:rPr lang="cy-GB" sz="3200" dirty="0">
                <a:solidFill>
                  <a:schemeClr val="accent1"/>
                </a:solidFill>
              </a:rPr>
              <a:t>Cefnogi rhieni a gofalwyr</a:t>
            </a:r>
          </a:p>
          <a:p>
            <a:r>
              <a:rPr lang="cy-GB" sz="3200" dirty="0">
                <a:solidFill>
                  <a:schemeClr val="accent1"/>
                </a:solidFill>
              </a:rPr>
              <a:t>Strategaeth y gweithlu</a:t>
            </a:r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368210213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AE194B-85E7-99C6-2854-CA8488A5F9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>
                <a:solidFill>
                  <a:schemeClr val="accent1"/>
                </a:solidFill>
              </a:rPr>
              <a:t>Beirniadaeth o Ddeddf Plant </a:t>
            </a:r>
            <a:r>
              <a:rPr lang="cy-GB" b="1" noProof="0" dirty="0">
                <a:solidFill>
                  <a:schemeClr val="accent1"/>
                </a:solidFill>
              </a:rPr>
              <a:t>2004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67FA54-926F-4714-EEF7-9CD5CB4108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sz="3200" dirty="0">
                <a:solidFill>
                  <a:schemeClr val="accent1"/>
                </a:solidFill>
              </a:rPr>
              <a:t>Roedd yn caniatáu smacio ysgafn. Roedd yn gwahardd unrhyw gosb gorfforol a achosai gleisio gweladwy neu niwed meddyliol</a:t>
            </a:r>
            <a:r>
              <a:rPr lang="cy-GB" sz="3200" noProof="0" dirty="0">
                <a:solidFill>
                  <a:schemeClr val="accent1"/>
                </a:solidFill>
              </a:rPr>
              <a:t>.</a:t>
            </a:r>
          </a:p>
          <a:p>
            <a:r>
              <a:rPr lang="cy-GB" sz="3200" dirty="0">
                <a:solidFill>
                  <a:schemeClr val="accent1"/>
                </a:solidFill>
              </a:rPr>
              <a:t>Methodd â chryfhau rôl y comisiynydd plant</a:t>
            </a:r>
            <a:endParaRPr lang="cy-GB" sz="3200" noProof="0" dirty="0">
              <a:solidFill>
                <a:schemeClr val="accent1"/>
              </a:solidFill>
            </a:endParaRPr>
          </a:p>
          <a:p>
            <a:r>
              <a:rPr lang="cy-GB" sz="3200" dirty="0">
                <a:solidFill>
                  <a:schemeClr val="accent1"/>
                </a:solidFill>
              </a:rPr>
              <a:t>Cronfa ddata - hawl i breifatrwydd</a:t>
            </a:r>
            <a:endParaRPr lang="cy-GB" sz="3200" noProof="0" dirty="0">
              <a:solidFill>
                <a:schemeClr val="accent1"/>
              </a:solidFill>
            </a:endParaRPr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153140577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0CD6E6-0112-AC41-5FFA-BF8940663D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noProof="0" dirty="0">
                <a:solidFill>
                  <a:schemeClr val="accent1"/>
                </a:solidFill>
              </a:rPr>
              <a:t>Deddf Plant 2004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FCB4DE-9BD6-1668-FF45-FAD46E50A9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sz="3200" dirty="0">
                <a:solidFill>
                  <a:schemeClr val="accent1"/>
                </a:solidFill>
              </a:rPr>
              <a:t>Sefydlodd </a:t>
            </a:r>
            <a:r>
              <a:rPr lang="cy-GB" sz="3200" u="sng" dirty="0">
                <a:solidFill>
                  <a:schemeClr val="accent1"/>
                </a:solidFill>
              </a:rPr>
              <a:t>Deddf Plant 2004</a:t>
            </a:r>
            <a:r>
              <a:rPr lang="cy-GB" sz="3200" dirty="0">
                <a:solidFill>
                  <a:schemeClr val="accent1"/>
                </a:solidFill>
              </a:rPr>
              <a:t>, a lywiwyd gan adroddiad yr Arglwydd </a:t>
            </a:r>
            <a:r>
              <a:rPr lang="cy-GB" sz="3200" dirty="0" err="1">
                <a:solidFill>
                  <a:schemeClr val="accent1"/>
                </a:solidFill>
              </a:rPr>
              <a:t>Laming</a:t>
            </a:r>
            <a:r>
              <a:rPr lang="cy-GB" sz="3200" dirty="0">
                <a:solidFill>
                  <a:schemeClr val="accent1"/>
                </a:solidFill>
              </a:rPr>
              <a:t>, Gomisiynydd Plant yn </a:t>
            </a:r>
            <a:r>
              <a:rPr lang="cy-GB" sz="3200" b="1" dirty="0">
                <a:solidFill>
                  <a:schemeClr val="accent1"/>
                </a:solidFill>
              </a:rPr>
              <a:t>Lloegr </a:t>
            </a:r>
            <a:r>
              <a:rPr lang="cy-GB" sz="3200" dirty="0">
                <a:solidFill>
                  <a:schemeClr val="accent1"/>
                </a:solidFill>
              </a:rPr>
              <a:t>(yr olaf o wledydd y DU i benodi un); crëwyd Byrddau Lleol Diogelu Plant (</a:t>
            </a:r>
            <a:r>
              <a:rPr lang="cy-GB" sz="3200" dirty="0" err="1">
                <a:solidFill>
                  <a:schemeClr val="accent1"/>
                </a:solidFill>
              </a:rPr>
              <a:t>BLlDP</a:t>
            </a:r>
            <a:r>
              <a:rPr lang="cy-GB" sz="3200" dirty="0">
                <a:solidFill>
                  <a:schemeClr val="accent1"/>
                </a:solidFill>
              </a:rPr>
              <a:t>) yng </a:t>
            </a:r>
            <a:r>
              <a:rPr lang="cy-GB" sz="3200" b="1" dirty="0">
                <a:solidFill>
                  <a:schemeClr val="accent1"/>
                </a:solidFill>
              </a:rPr>
              <a:t>Nghymru </a:t>
            </a:r>
            <a:r>
              <a:rPr lang="cy-GB" sz="3200" dirty="0">
                <a:solidFill>
                  <a:schemeClr val="accent1"/>
                </a:solidFill>
              </a:rPr>
              <a:t>a </a:t>
            </a:r>
            <a:r>
              <a:rPr lang="cy-GB" sz="3200" b="1" dirty="0">
                <a:solidFill>
                  <a:schemeClr val="accent1"/>
                </a:solidFill>
              </a:rPr>
              <a:t>Lloegr</a:t>
            </a:r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319508239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5C7781-92AB-38E7-F0EB-C4E025137B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>
                <a:solidFill>
                  <a:schemeClr val="accent1"/>
                </a:solidFill>
              </a:rPr>
              <a:t>Deddfwriaeth a Chanllawiau yng Nghymru</a:t>
            </a:r>
            <a:endParaRPr lang="cy-GB" b="1" noProof="0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7064C9-5374-C120-525B-880E25F613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052918"/>
            <a:ext cx="10094775" cy="4195481"/>
          </a:xfrm>
        </p:spPr>
        <p:txBody>
          <a:bodyPr>
            <a:normAutofit fontScale="92500" lnSpcReduction="20000"/>
          </a:bodyPr>
          <a:lstStyle/>
          <a:p>
            <a:endParaRPr lang="cy-GB" sz="2400" noProof="0" dirty="0">
              <a:latin typeface="NSPCC-Regular"/>
            </a:endParaRPr>
          </a:p>
          <a:p>
            <a:r>
              <a:rPr lang="cy-GB" dirty="0">
                <a:solidFill>
                  <a:schemeClr val="accent1"/>
                </a:solidFill>
              </a:rPr>
              <a:t>Amlinellodd </a:t>
            </a:r>
            <a:r>
              <a:rPr lang="cy-GB" u="sng" dirty="0">
                <a:solidFill>
                  <a:schemeClr val="accent1"/>
                </a:solidFill>
              </a:rPr>
              <a:t>Deddf Plant 1989</a:t>
            </a:r>
            <a:r>
              <a:rPr lang="cy-GB" dirty="0">
                <a:solidFill>
                  <a:schemeClr val="accent1"/>
                </a:solidFill>
              </a:rPr>
              <a:t> pryd i gychwyn achosion gofal, a dyletswydd awdurdodau lleol i ddiogelu a hyrwyddo lles plant.</a:t>
            </a:r>
            <a:endParaRPr lang="cy-GB" b="0" i="0" noProof="0" dirty="0">
              <a:solidFill>
                <a:schemeClr val="accent1"/>
              </a:solidFill>
              <a:effectLst/>
            </a:endParaRPr>
          </a:p>
          <a:p>
            <a:r>
              <a:rPr lang="cy-GB" dirty="0">
                <a:solidFill>
                  <a:schemeClr val="accent1"/>
                </a:solidFill>
              </a:rPr>
              <a:t>Roedd llawer o </a:t>
            </a:r>
            <a:r>
              <a:rPr lang="cy-GB" u="sng" dirty="0">
                <a:solidFill>
                  <a:schemeClr val="accent1"/>
                </a:solidFill>
              </a:rPr>
              <a:t>Ddeddf Plant 1989</a:t>
            </a:r>
            <a:r>
              <a:rPr lang="cy-GB" dirty="0">
                <a:solidFill>
                  <a:schemeClr val="accent1"/>
                </a:solidFill>
              </a:rPr>
              <a:t> yn berthnasol i Gymru a Lloegr fel ei gilydd.</a:t>
            </a:r>
            <a:endParaRPr lang="cy-GB" b="0" i="0" noProof="0" dirty="0">
              <a:solidFill>
                <a:schemeClr val="accent1"/>
              </a:solidFill>
              <a:effectLst/>
            </a:endParaRPr>
          </a:p>
          <a:p>
            <a:r>
              <a:rPr lang="cy-GB" dirty="0">
                <a:solidFill>
                  <a:schemeClr val="accent1"/>
                </a:solidFill>
              </a:rPr>
              <a:t>Gwnaeth </a:t>
            </a:r>
            <a:r>
              <a:rPr lang="cy-GB" u="sng" dirty="0">
                <a:solidFill>
                  <a:schemeClr val="accent1"/>
                </a:solidFill>
              </a:rPr>
              <a:t>Deddf Plant 2004</a:t>
            </a:r>
            <a:r>
              <a:rPr lang="cy-GB" dirty="0">
                <a:solidFill>
                  <a:schemeClr val="accent1"/>
                </a:solidFill>
              </a:rPr>
              <a:t> gryfhau hyn drwy annog partneriaethau rhwng asiantaethau a chreu mwy o atebolrwydd.</a:t>
            </a:r>
            <a:r>
              <a:rPr lang="cy-GB" b="0" i="0" noProof="0" dirty="0">
                <a:solidFill>
                  <a:schemeClr val="accent1"/>
                </a:solidFill>
                <a:effectLst/>
              </a:rPr>
              <a:t>  </a:t>
            </a:r>
          </a:p>
          <a:p>
            <a:r>
              <a:rPr lang="cy-GB" dirty="0">
                <a:solidFill>
                  <a:schemeClr val="accent1"/>
                </a:solidFill>
              </a:rPr>
              <a:t>Mae nifer o adrannau wedi cael eu diwygio, eu diddymu neu eu disodli gan gynnwys </a:t>
            </a:r>
            <a:r>
              <a:rPr lang="cy-GB" u="sng" dirty="0">
                <a:solidFill>
                  <a:schemeClr val="accent1"/>
                </a:solidFill>
              </a:rPr>
              <a:t>Deddf Gwasanaethau Cymdeithasol a Llesiant (Cymru) 2014</a:t>
            </a:r>
            <a:r>
              <a:rPr lang="cy-GB" dirty="0">
                <a:solidFill>
                  <a:schemeClr val="accent1"/>
                </a:solidFill>
              </a:rPr>
              <a:t> a </a:t>
            </a:r>
            <a:r>
              <a:rPr lang="cy-GB" u="sng" dirty="0">
                <a:solidFill>
                  <a:schemeClr val="accent1"/>
                </a:solidFill>
              </a:rPr>
              <a:t>Deddf Llesiant Cenedlaethau'r Dyfodol (Cymru) 2015</a:t>
            </a:r>
            <a:r>
              <a:rPr lang="cy-GB" dirty="0">
                <a:solidFill>
                  <a:schemeClr val="accent1"/>
                </a:solidFill>
              </a:rPr>
              <a:t>, yn cynnwys y gofynion ar gyfer sefydlu byrddau lleol diogelu plant yng Nghymru.</a:t>
            </a:r>
            <a:endParaRPr lang="cy-GB" b="0" i="0" noProof="0" dirty="0">
              <a:solidFill>
                <a:schemeClr val="accent1"/>
              </a:solidFill>
              <a:effectLst/>
            </a:endParaRPr>
          </a:p>
          <a:p>
            <a:endParaRPr lang="cy-GB" noProof="0" dirty="0">
              <a:solidFill>
                <a:srgbClr val="000000"/>
              </a:solidFill>
              <a:latin typeface="NSPCC-Regular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3951AE33-EA16-B286-B3E8-80BAED95CBE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55200" y="5699342"/>
            <a:ext cx="2336800" cy="14530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4293402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56F8EB-4E06-D1C4-B147-0DFC81C1DD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b="1" noProof="0" dirty="0">
                <a:solidFill>
                  <a:schemeClr val="accent1"/>
                </a:solidFill>
              </a:rPr>
              <a:t>Deddf Gwasanaethau Cymdeithasol a Llesiant (Cymru) 2014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605BBA-EEA3-67C1-C816-B269A1C71B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>
                <a:solidFill>
                  <a:schemeClr val="accent1"/>
                </a:solidFill>
              </a:rPr>
              <a:t>Mae'n darparu ei fframwaith ei hun i Gymru ar gyfer gwasanaethau cymdeithasol drwy:</a:t>
            </a:r>
            <a:endParaRPr lang="cy-GB" sz="2800" b="0" i="0" noProof="0" dirty="0">
              <a:solidFill>
                <a:schemeClr val="accent1"/>
              </a:solidFill>
              <a:effectLst/>
            </a:endParaRPr>
          </a:p>
          <a:p>
            <a:r>
              <a:rPr lang="cy-GB" dirty="0">
                <a:solidFill>
                  <a:schemeClr val="accent1"/>
                </a:solidFill>
              </a:rPr>
              <a:t>rhoi llais cryfach i unigolion a mwy o reolaeth dros y gofal a'r cymorth y maent yn eu derbyn</a:t>
            </a:r>
            <a:endParaRPr lang="cy-GB" sz="2800" b="0" i="0" noProof="0" dirty="0">
              <a:solidFill>
                <a:schemeClr val="accent1"/>
              </a:solidFill>
              <a:effectLst/>
            </a:endParaRPr>
          </a:p>
          <a:p>
            <a:r>
              <a:rPr lang="cy-GB" dirty="0">
                <a:solidFill>
                  <a:schemeClr val="accent1"/>
                </a:solidFill>
              </a:rPr>
              <a:t>annog ffocws o'r newydd ar atal ac ymyrryd yn gynnar</a:t>
            </a:r>
            <a:r>
              <a:rPr lang="cy-GB" sz="2800" b="0" i="0" noProof="0" dirty="0">
                <a:solidFill>
                  <a:schemeClr val="accent1"/>
                </a:solidFill>
                <a:effectLst/>
              </a:rPr>
              <a:t>.   </a:t>
            </a:r>
            <a:r>
              <a:rPr lang="cy-GB" sz="2800" b="0" i="0" noProof="0" dirty="0">
                <a:effectLst/>
              </a:rPr>
              <a:t>                           </a:t>
            </a:r>
          </a:p>
          <a:p>
            <a:endParaRPr lang="cy-GB" noProof="0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FDBA2B53-B2F9-1E93-36A4-74961A3C5C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93942" y="5254171"/>
            <a:ext cx="2598057" cy="16038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575933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7848D5-F131-C881-025D-7A3DE1C656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noProof="0" dirty="0">
                <a:solidFill>
                  <a:schemeClr val="accent1"/>
                </a:solidFill>
              </a:rPr>
              <a:t>Deddf Gwasanaethau Cymdeithasol a Llesiant (Cymru) 2014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54AC299-0A03-3BD2-7AC7-146D1805C6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47675" indent="-383540"/>
            <a:r>
              <a:rPr lang="cy-GB" dirty="0">
                <a:solidFill>
                  <a:schemeClr val="accent1"/>
                </a:solidFill>
                <a:ea typeface="+mn-lt"/>
                <a:cs typeface="+mn-lt"/>
              </a:rPr>
              <a:t>Mae'r Ddeddf yn cynnwys mesurau ar gyfer cryfhau'r gweithdrefnau diogelu ar gyfer plant ac oedolion.</a:t>
            </a:r>
            <a:endParaRPr lang="cy-GB" sz="2800" noProof="0" dirty="0">
              <a:solidFill>
                <a:schemeClr val="accent1"/>
              </a:solidFill>
              <a:ea typeface="+mn-lt"/>
              <a:cs typeface="+mn-lt"/>
            </a:endParaRPr>
          </a:p>
          <a:p>
            <a:pPr marL="447675" indent="-383540"/>
            <a:r>
              <a:rPr lang="cy-GB" dirty="0">
                <a:solidFill>
                  <a:schemeClr val="accent1"/>
                </a:solidFill>
                <a:ea typeface="+mn-lt"/>
                <a:cs typeface="+mn-lt"/>
              </a:rPr>
              <a:t>Mae Rhan 7 o'r Ddeddf yn ymwneud â diogelu</a:t>
            </a:r>
            <a:r>
              <a:rPr lang="cy-GB" sz="2800" noProof="0" dirty="0">
                <a:solidFill>
                  <a:schemeClr val="accent1"/>
                </a:solidFill>
                <a:ea typeface="+mn-lt"/>
                <a:cs typeface="+mn-lt"/>
              </a:rPr>
              <a:t>. </a:t>
            </a:r>
          </a:p>
          <a:p>
            <a:pPr marL="447675" indent="-383540"/>
            <a:r>
              <a:rPr lang="cy-GB" dirty="0">
                <a:solidFill>
                  <a:schemeClr val="accent1"/>
                </a:solidFill>
                <a:ea typeface="+mn-lt"/>
                <a:cs typeface="+mn-lt"/>
              </a:rPr>
              <a:t>Mae’n atgyfnerthu trefniadau diogelu presennol i blant drwy gyflwyno dyletswydd newydd i roi gwybod i'r awdurdod lleol am unrhyw blentyn yr amheuir ei fod mewn perygl o gael ei gam-drin neu’i esgeuluso, neu sy’n dioddef camdriniaeth neu esgeulustod. </a:t>
            </a:r>
            <a:endParaRPr lang="cy-GB" sz="2800" noProof="0" dirty="0">
              <a:solidFill>
                <a:schemeClr val="accent1"/>
              </a:solidFill>
              <a:cs typeface="Arial"/>
            </a:endParaRPr>
          </a:p>
          <a:p>
            <a:endParaRPr lang="cy-GB" noProof="0" dirty="0"/>
          </a:p>
        </p:txBody>
      </p:sp>
      <p:pic>
        <p:nvPicPr>
          <p:cNvPr id="6" name="Picture 4">
            <a:extLst>
              <a:ext uri="{FF2B5EF4-FFF2-40B4-BE49-F238E27FC236}">
                <a16:creationId xmlns:a16="http://schemas.microsoft.com/office/drawing/2014/main" id="{FD3FA38A-3367-1822-C28E-6547FCEE49D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49256" y="5532436"/>
            <a:ext cx="2142743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4439687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0E1792-1CC1-0BBB-0CD0-AD3B741EDF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noProof="0" dirty="0">
                <a:solidFill>
                  <a:schemeClr val="accent1"/>
                </a:solidFill>
              </a:rPr>
              <a:t>Deddf Gwasanaethau Cymdeithasol a Llesiant (Cymru) 2014</a:t>
            </a:r>
            <a:endParaRPr lang="cy-GB" noProof="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6368E9-83C4-896C-3212-7FDDEF639B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64135" indent="0">
              <a:buNone/>
            </a:pPr>
            <a:r>
              <a:rPr lang="cy-GB" b="1" dirty="0">
                <a:solidFill>
                  <a:schemeClr val="accent1"/>
                </a:solidFill>
                <a:ea typeface="+mn-lt"/>
                <a:cs typeface="+mn-lt"/>
              </a:rPr>
              <a:t>Diogelu - amddiffyn plant ac oedolion rhag camdriniaeth neu esgeulustod ac addysgu'r rhai o'u cwmpas i adnabod yr arwyddion a'r peryglon</a:t>
            </a:r>
            <a:r>
              <a:rPr lang="cy-GB" b="1" noProof="0" dirty="0">
                <a:solidFill>
                  <a:schemeClr val="accent1"/>
                </a:solidFill>
                <a:ea typeface="+mn-lt"/>
                <a:cs typeface="+mn-lt"/>
              </a:rPr>
              <a:t>.</a:t>
            </a:r>
            <a:endParaRPr lang="cy-GB" noProof="0" dirty="0">
              <a:solidFill>
                <a:schemeClr val="accent1"/>
              </a:solidFill>
              <a:ea typeface="+mn-lt"/>
              <a:cs typeface="+mn-lt"/>
            </a:endParaRPr>
          </a:p>
          <a:p>
            <a:pPr marL="447675" indent="-383540"/>
            <a:r>
              <a:rPr lang="cy-GB" noProof="0" dirty="0">
                <a:solidFill>
                  <a:schemeClr val="accent1"/>
                </a:solidFill>
                <a:ea typeface="+mn-lt"/>
                <a:cs typeface="+mn-lt"/>
              </a:rPr>
              <a:t>‘</a:t>
            </a:r>
            <a:r>
              <a:rPr lang="cy-GB" dirty="0">
                <a:solidFill>
                  <a:schemeClr val="accent1"/>
                </a:solidFill>
                <a:ea typeface="+mn-lt"/>
                <a:cs typeface="+mn-lt"/>
              </a:rPr>
              <a:t>Cyfrifoldeb pawb’. Rhaid i bob gweithiwr proffesiynol a sefydliad wneud popeth o fewn eu gallu, i sicrhau bod plant ac oedolion sydd mewn perygl yn cael eu hamddiffyn rhag camdriniaeth</a:t>
            </a:r>
            <a:r>
              <a:rPr lang="cy-GB" noProof="0" dirty="0">
                <a:solidFill>
                  <a:schemeClr val="accent1"/>
                </a:solidFill>
                <a:ea typeface="+mn-lt"/>
                <a:cs typeface="+mn-lt"/>
              </a:rPr>
              <a:t>.</a:t>
            </a:r>
          </a:p>
          <a:p>
            <a:pPr marL="447675" indent="-383540"/>
            <a:endParaRPr lang="cy-GB" noProof="0" dirty="0">
              <a:solidFill>
                <a:schemeClr val="accent1"/>
              </a:solidFill>
              <a:ea typeface="+mn-lt"/>
              <a:cs typeface="+mn-lt"/>
            </a:endParaRPr>
          </a:p>
          <a:p>
            <a:pPr marL="64135" indent="0">
              <a:buNone/>
            </a:pPr>
            <a:r>
              <a:rPr lang="cy-GB" b="1" dirty="0">
                <a:solidFill>
                  <a:schemeClr val="accent1"/>
                </a:solidFill>
                <a:ea typeface="+mn-lt"/>
                <a:cs typeface="+mn-lt"/>
              </a:rPr>
              <a:t>Bwrdd Diogelu Annibynnol Cenedlaethol</a:t>
            </a:r>
            <a:endParaRPr lang="cy-GB" noProof="0" dirty="0">
              <a:solidFill>
                <a:schemeClr val="accent1"/>
              </a:solidFill>
              <a:ea typeface="+mn-lt"/>
              <a:cs typeface="+mn-lt"/>
            </a:endParaRPr>
          </a:p>
          <a:p>
            <a:pPr marL="447675" indent="-383540"/>
            <a:r>
              <a:rPr lang="cy-GB" dirty="0">
                <a:solidFill>
                  <a:schemeClr val="accent1"/>
                </a:solidFill>
                <a:ea typeface="+mn-lt"/>
                <a:cs typeface="+mn-lt"/>
              </a:rPr>
              <a:t>Bwrdd newydd i weithio gyda'r byrddau diogelu oedolion a byrddau diogelu plant ledled Cymru</a:t>
            </a:r>
            <a:endParaRPr lang="cy-GB" noProof="0" dirty="0">
              <a:solidFill>
                <a:schemeClr val="accent1"/>
              </a:solidFill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C1FAC625-B77B-4A1B-1CE5-4A8FB06747C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49256" y="5532436"/>
            <a:ext cx="2142743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8981951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1A92A6-CA30-00D4-A022-31837B155C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noProof="0" dirty="0">
                <a:solidFill>
                  <a:schemeClr val="accent1"/>
                </a:solidFill>
              </a:rPr>
              <a:t>Deddf Gwasanaethau Cymdeithasol a Llesiant (Cymru) 2014</a:t>
            </a:r>
            <a:endParaRPr lang="cy-GB" noProof="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E2F4CA-1A2A-33FB-20A7-8CBFB6505B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4135" indent="0">
              <a:buNone/>
            </a:pPr>
            <a:r>
              <a:rPr lang="cy-GB" dirty="0">
                <a:solidFill>
                  <a:schemeClr val="accent1"/>
                </a:solidFill>
                <a:ea typeface="+mn-lt"/>
                <a:cs typeface="+mn-lt"/>
              </a:rPr>
              <a:t>Mae partneriaid diogelu yn cael eu cefnogi gan arweinyddiaeth fwy cadarn a chydweithrediad </a:t>
            </a:r>
            <a:r>
              <a:rPr lang="cy-GB" dirty="0" err="1">
                <a:solidFill>
                  <a:schemeClr val="accent1"/>
                </a:solidFill>
                <a:ea typeface="+mn-lt"/>
                <a:cs typeface="+mn-lt"/>
              </a:rPr>
              <a:t>amlasiantaethol</a:t>
            </a:r>
            <a:r>
              <a:rPr lang="cy-GB" dirty="0">
                <a:solidFill>
                  <a:schemeClr val="accent1"/>
                </a:solidFill>
                <a:ea typeface="+mn-lt"/>
                <a:cs typeface="+mn-lt"/>
              </a:rPr>
              <a:t> cryfach, mwy effeithiol.</a:t>
            </a:r>
            <a:r>
              <a:rPr lang="cy-GB" noProof="0" dirty="0">
                <a:solidFill>
                  <a:schemeClr val="accent1"/>
                </a:solidFill>
                <a:ea typeface="+mn-lt"/>
                <a:cs typeface="+mn-lt"/>
              </a:rPr>
              <a:t>  </a:t>
            </a:r>
          </a:p>
          <a:p>
            <a:pPr marL="447675" indent="-383540"/>
            <a:endParaRPr lang="cy-GB" noProof="0" dirty="0">
              <a:solidFill>
                <a:schemeClr val="accent1"/>
              </a:solidFill>
              <a:ea typeface="+mn-lt"/>
              <a:cs typeface="+mn-lt"/>
            </a:endParaRPr>
          </a:p>
          <a:p>
            <a:pPr marL="64135" indent="0">
              <a:buNone/>
            </a:pPr>
            <a:r>
              <a:rPr lang="cy-GB" b="1" dirty="0">
                <a:solidFill>
                  <a:schemeClr val="accent1"/>
                </a:solidFill>
                <a:ea typeface="+mn-lt"/>
                <a:cs typeface="+mn-lt"/>
              </a:rPr>
              <a:t>Cynllun gweithredu cenedlaethol i atal ac amddiffyn plant a phobl ifanc rhag </a:t>
            </a:r>
            <a:r>
              <a:rPr lang="cy-GB" b="1" dirty="0" err="1">
                <a:solidFill>
                  <a:schemeClr val="accent1"/>
                </a:solidFill>
                <a:ea typeface="+mn-lt"/>
                <a:cs typeface="+mn-lt"/>
              </a:rPr>
              <a:t>camfanteisio</a:t>
            </a:r>
            <a:r>
              <a:rPr lang="cy-GB" b="1" dirty="0">
                <a:solidFill>
                  <a:schemeClr val="accent1"/>
                </a:solidFill>
                <a:ea typeface="+mn-lt"/>
                <a:cs typeface="+mn-lt"/>
              </a:rPr>
              <a:t> rhywiol</a:t>
            </a:r>
            <a:endParaRPr lang="cy-GB" noProof="0" dirty="0">
              <a:solidFill>
                <a:schemeClr val="accent1"/>
              </a:solidFill>
              <a:ea typeface="+mn-lt"/>
              <a:cs typeface="+mn-lt"/>
            </a:endParaRPr>
          </a:p>
          <a:p>
            <a:pPr marL="447675" indent="-383540"/>
            <a:r>
              <a:rPr lang="cy-GB" dirty="0">
                <a:solidFill>
                  <a:schemeClr val="accent1"/>
                </a:solidFill>
                <a:ea typeface="+mn-lt"/>
                <a:cs typeface="+mn-lt"/>
              </a:rPr>
              <a:t>atal ac amddiffyn plant a phobl ifanc rhag </a:t>
            </a:r>
            <a:r>
              <a:rPr lang="cy-GB" dirty="0" err="1">
                <a:solidFill>
                  <a:schemeClr val="accent1"/>
                </a:solidFill>
                <a:ea typeface="+mn-lt"/>
                <a:cs typeface="+mn-lt"/>
              </a:rPr>
              <a:t>camfanteisio</a:t>
            </a:r>
            <a:r>
              <a:rPr lang="cy-GB" dirty="0">
                <a:solidFill>
                  <a:schemeClr val="accent1"/>
                </a:solidFill>
                <a:ea typeface="+mn-lt"/>
                <a:cs typeface="+mn-lt"/>
              </a:rPr>
              <a:t> rhywiol</a:t>
            </a:r>
            <a:endParaRPr lang="cy-GB" noProof="0" dirty="0">
              <a:solidFill>
                <a:schemeClr val="accent1"/>
              </a:solidFill>
              <a:ea typeface="+mn-lt"/>
              <a:cs typeface="+mn-lt"/>
            </a:endParaRPr>
          </a:p>
          <a:p>
            <a:pPr marL="447675" indent="-383540"/>
            <a:r>
              <a:rPr lang="cy-GB" dirty="0">
                <a:solidFill>
                  <a:schemeClr val="accent1"/>
                </a:solidFill>
                <a:ea typeface="+mn-lt"/>
                <a:cs typeface="+mn-lt"/>
              </a:rPr>
              <a:t>darparu cefnogaeth ymatebol, briodol a chyson i'r rhai y nodwyd eu bod yn cael eu </a:t>
            </a:r>
            <a:r>
              <a:rPr lang="cy-GB" dirty="0" err="1">
                <a:solidFill>
                  <a:schemeClr val="accent1"/>
                </a:solidFill>
                <a:ea typeface="+mn-lt"/>
                <a:cs typeface="+mn-lt"/>
              </a:rPr>
              <a:t>camfanteisio’n</a:t>
            </a:r>
            <a:r>
              <a:rPr lang="cy-GB" dirty="0">
                <a:solidFill>
                  <a:schemeClr val="accent1"/>
                </a:solidFill>
                <a:ea typeface="+mn-lt"/>
                <a:cs typeface="+mn-lt"/>
              </a:rPr>
              <a:t> rhywiol </a:t>
            </a:r>
            <a:r>
              <a:rPr kumimoji="0" lang="cy-GB" sz="28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+mn-lt"/>
                <a:cs typeface="Calibri" panose="020F0502020204030204"/>
              </a:rPr>
              <a:t>neu mewn perygl o hynny</a:t>
            </a:r>
            <a:endParaRPr lang="cy-GB" noProof="0" dirty="0">
              <a:solidFill>
                <a:schemeClr val="accent1"/>
              </a:solidFill>
              <a:ea typeface="+mn-lt"/>
              <a:cs typeface="+mn-lt"/>
            </a:endParaRPr>
          </a:p>
          <a:p>
            <a:pPr marL="447675" indent="-383540"/>
            <a:r>
              <a:rPr lang="cy-GB" dirty="0">
                <a:solidFill>
                  <a:schemeClr val="accent1"/>
                </a:solidFill>
                <a:ea typeface="+mn-lt"/>
                <a:cs typeface="+mn-lt"/>
              </a:rPr>
              <a:t>cyfrannu at adnabod, tarfu ar, ac erlyn tramgwyddwyr</a:t>
            </a:r>
            <a:r>
              <a:rPr lang="cy-GB" noProof="0" dirty="0">
                <a:solidFill>
                  <a:schemeClr val="accent1"/>
                </a:solidFill>
                <a:ea typeface="+mn-lt"/>
                <a:cs typeface="+mn-lt"/>
              </a:rPr>
              <a:t>.</a:t>
            </a:r>
          </a:p>
          <a:p>
            <a:pPr marL="447675" indent="-383540"/>
            <a:endParaRPr lang="cy-GB" noProof="0" dirty="0">
              <a:ea typeface="+mn-lt"/>
              <a:cs typeface="+mn-lt"/>
            </a:endParaRPr>
          </a:p>
          <a:p>
            <a:endParaRPr lang="cy-GB" noProof="0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4251A1E2-9629-37C0-45D0-4939F2954F3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49256" y="5532436"/>
            <a:ext cx="2142743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1695846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3A6896-5C58-E6E4-9206-7D956E0806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b="1" i="0" u="none" strike="noStrike" noProof="0" dirty="0">
                <a:solidFill>
                  <a:schemeClr val="accent1"/>
                </a:solidFill>
                <a:effectLst/>
                <a:latin typeface="NSPCC-Regular"/>
              </a:rPr>
              <a:t>Deddf Plant (Diddymu Amddiffyniad Cosb Resymol) (Cymru) (2020)</a:t>
            </a:r>
            <a:endParaRPr lang="cy-GB" noProof="0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1DC671-7D61-3246-B4D8-35D53CCF74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y-GB" sz="4400" dirty="0">
                <a:solidFill>
                  <a:schemeClr val="accent1"/>
                </a:solidFill>
                <a:latin typeface="NSPCC-Regular"/>
              </a:rPr>
              <a:t>Cyflwynodd </a:t>
            </a:r>
            <a:r>
              <a:rPr lang="cy-GB" sz="4400" b="1" dirty="0">
                <a:solidFill>
                  <a:schemeClr val="accent1"/>
                </a:solidFill>
                <a:latin typeface="NSPCC-Regular"/>
              </a:rPr>
              <a:t>Llywodraeth Cymru </a:t>
            </a:r>
            <a:r>
              <a:rPr lang="cy-GB" sz="4400" dirty="0">
                <a:solidFill>
                  <a:schemeClr val="accent1"/>
                </a:solidFill>
                <a:latin typeface="NSPCC-Regular"/>
              </a:rPr>
              <a:t>Ddeddf Plant (Diddymu Amddiffyniad Cosb Resymol) (Cymru), a ddiddymodd amddiffyniad cosb resymol o 2022 ymlaen.</a:t>
            </a:r>
            <a:endParaRPr lang="cy-GB" sz="4400" noProof="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123512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1C9791-F7F6-E447-42A8-13A7D8C65F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>
                <a:solidFill>
                  <a:schemeClr val="accent1"/>
                </a:solidFill>
              </a:rPr>
              <a:t>Comisiynydd Plant Cymru</a:t>
            </a:r>
            <a:endParaRPr lang="cy-GB" b="1" noProof="0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FBF727-3235-972D-3A27-F759CF90C3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7950" indent="0">
              <a:buFont typeface="Wingdings 3" panose="05040102010807070707" pitchFamily="18" charset="2"/>
              <a:buNone/>
            </a:pPr>
            <a:r>
              <a:rPr lang="cy-GB" sz="2000" noProof="0" dirty="0">
                <a:solidFill>
                  <a:schemeClr val="accent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Ewch i’r wefan:</a:t>
            </a:r>
          </a:p>
          <a:p>
            <a:pPr marL="107950" indent="0">
              <a:buFont typeface="Wingdings 3" panose="05040102010807070707" pitchFamily="18" charset="2"/>
              <a:buNone/>
            </a:pPr>
            <a:r>
              <a:rPr lang="cy-GB" sz="2000" noProof="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  <a:hlinkClick r:id="rId2"/>
              </a:rPr>
              <a:t>http://www.complantcymru.org.uk/cy/</a:t>
            </a:r>
            <a:r>
              <a:rPr lang="cy-GB" sz="2000" noProof="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(Cymraeg)   </a:t>
            </a:r>
          </a:p>
          <a:p>
            <a:pPr marL="0" indent="0">
              <a:buNone/>
            </a:pPr>
            <a:r>
              <a:rPr lang="cy-GB" sz="2000" i="1" noProof="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  <a:hlinkClick r:id="rId3"/>
              </a:rPr>
              <a:t> http://www.childcomwales.org.uk</a:t>
            </a:r>
            <a:r>
              <a:rPr lang="cy-GB" sz="2000" i="1" noProof="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(Saesneg)</a:t>
            </a:r>
            <a:endParaRPr lang="cy-GB" sz="2000" i="1" noProof="0" dirty="0"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endParaRPr lang="cy-GB" sz="2000" i="1" noProof="0" dirty="0">
              <a:ea typeface="ＭＳ Ｐゴシック" panose="020B0600070205080204" pitchFamily="34" charset="-128"/>
            </a:endParaRPr>
          </a:p>
          <a:p>
            <a:r>
              <a:rPr lang="cy-GB" dirty="0">
                <a:solidFill>
                  <a:schemeClr val="accent1"/>
                </a:solidFill>
                <a:ea typeface="ＭＳ Ｐゴシック" panose="020B0600070205080204" pitchFamily="34" charset="-128"/>
              </a:rPr>
              <a:t>Darganfyddwch y newyddion diweddaraf am hawliau plant yng Nghymru</a:t>
            </a:r>
            <a:r>
              <a:rPr lang="cy-GB" sz="2800" noProof="0" dirty="0">
                <a:solidFill>
                  <a:schemeClr val="accent1"/>
                </a:solidFill>
                <a:ea typeface="ＭＳ Ｐゴシック" panose="020B0600070205080204" pitchFamily="34" charset="-128"/>
              </a:rPr>
              <a:t>.</a:t>
            </a:r>
          </a:p>
          <a:p>
            <a:r>
              <a:rPr lang="cy-GB" dirty="0">
                <a:solidFill>
                  <a:schemeClr val="accent1"/>
                </a:solidFill>
                <a:ea typeface="ＭＳ Ｐゴシック" panose="020B0600070205080204" pitchFamily="34" charset="-128"/>
              </a:rPr>
              <a:t>Ystyriwch pa mor effeithiol yw’r wefan wrth ennyn diddordeb plant i wybod eu hawliau</a:t>
            </a:r>
            <a:endParaRPr lang="cy-GB" sz="2800" noProof="0" dirty="0">
              <a:solidFill>
                <a:schemeClr val="accent1"/>
              </a:solidFill>
              <a:ea typeface="ＭＳ Ｐゴシック" panose="020B0600070205080204" pitchFamily="34" charset="-128"/>
            </a:endParaRPr>
          </a:p>
          <a:p>
            <a:endParaRPr lang="cy-GB" noProof="0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81CA6755-BBAE-76AD-23E3-C0BB240409C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52000" y="5297714"/>
            <a:ext cx="2540000" cy="15602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3058739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179008-EA8E-3C9A-2EF4-F3283072F9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y-GB" sz="4000" b="1" i="0" noProof="0" dirty="0">
                <a:solidFill>
                  <a:schemeClr val="accent1"/>
                </a:solidFill>
                <a:effectLst/>
                <a:latin typeface="+mn-lt"/>
              </a:rPr>
              <a:t>Mae </a:t>
            </a:r>
            <a:r>
              <a:rPr lang="cy-GB" sz="4000" b="1" i="0" u="sng" noProof="0" dirty="0">
                <a:solidFill>
                  <a:schemeClr val="accent1"/>
                </a:solidFill>
                <a:effectLst/>
                <a:latin typeface="+mn-lt"/>
              </a:rPr>
              <a:t>Mesur Hawliau Plant a Phobl Ifanc (Cymru) 2011</a:t>
            </a:r>
            <a:r>
              <a:rPr lang="cy-GB" sz="4000" b="1" i="0" noProof="0" dirty="0">
                <a:solidFill>
                  <a:schemeClr val="accent1"/>
                </a:solidFill>
                <a:effectLst/>
                <a:latin typeface="+mn-lt"/>
              </a:rPr>
              <a:t> yn gofyn i lywodraeth Cymru:</a:t>
            </a:r>
            <a:endParaRPr lang="cy-GB" sz="4000" b="1" noProof="0" dirty="0">
              <a:solidFill>
                <a:schemeClr val="accent1"/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467FC4-678C-BBC3-DA95-735BC82538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372139"/>
            <a:ext cx="8946541" cy="3876260"/>
          </a:xfrm>
        </p:spPr>
        <p:txBody>
          <a:bodyPr/>
          <a:lstStyle/>
          <a:p>
            <a:r>
              <a:rPr lang="cy-GB" dirty="0">
                <a:solidFill>
                  <a:schemeClr val="accent1"/>
                </a:solidFill>
              </a:rPr>
              <a:t>roi sylw dyledus i CCUHP yn ei holl swyddogaethau, gan gynnwys wrth ddatblygu neu adolygu deddfwriaeth a chanllawiau</a:t>
            </a:r>
          </a:p>
          <a:p>
            <a:r>
              <a:rPr lang="cy-GB" dirty="0">
                <a:solidFill>
                  <a:schemeClr val="accent1"/>
                </a:solidFill>
              </a:rPr>
              <a:t>bod yn gyfrifol am sicrhau bod pobl yng Nghymru yn gwybod am hawliau plant a phobl ifanc fel y nodir yn  CCUHP</a:t>
            </a:r>
            <a:r>
              <a:rPr lang="cy-GB" sz="2800" b="0" i="0" noProof="0" dirty="0">
                <a:solidFill>
                  <a:schemeClr val="accent1"/>
                </a:solidFill>
                <a:effectLst/>
              </a:rPr>
              <a:t>.</a:t>
            </a:r>
          </a:p>
          <a:p>
            <a:pPr marL="0" indent="0">
              <a:buNone/>
            </a:pPr>
            <a:r>
              <a:rPr lang="cy-GB" noProof="0" dirty="0">
                <a:solidFill>
                  <a:schemeClr val="accent1"/>
                </a:solidFill>
              </a:rPr>
              <a:t>(Llywodraeth Cymru, 2019)</a:t>
            </a:r>
          </a:p>
        </p:txBody>
      </p:sp>
    </p:spTree>
    <p:extLst>
      <p:ext uri="{BB962C8B-B14F-4D97-AF65-F5344CB8AC3E}">
        <p14:creationId xmlns:p14="http://schemas.microsoft.com/office/powerpoint/2010/main" val="409222602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59886B-CCD5-3BAA-AA81-B31AA36932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864" y="447421"/>
            <a:ext cx="10515600" cy="896747"/>
          </a:xfrm>
        </p:spPr>
        <p:txBody>
          <a:bodyPr>
            <a:normAutofit fontScale="90000"/>
          </a:bodyPr>
          <a:lstStyle/>
          <a:p>
            <a:r>
              <a:rPr lang="cy-GB" b="1" noProof="0" dirty="0">
                <a:solidFill>
                  <a:schemeClr val="accent1"/>
                </a:solidFill>
              </a:rPr>
              <a:t>Cyfeiriadau</a:t>
            </a:r>
            <a:br>
              <a:rPr lang="cy-GB" noProof="0" dirty="0"/>
            </a:br>
            <a:br>
              <a:rPr lang="cy-GB" noProof="0" dirty="0"/>
            </a:br>
            <a:br>
              <a:rPr lang="cy-GB" noProof="0" dirty="0"/>
            </a:br>
            <a:br>
              <a:rPr lang="cy-GB" noProof="0" dirty="0"/>
            </a:br>
            <a:br>
              <a:rPr lang="cy-GB" noProof="0" dirty="0"/>
            </a:br>
            <a:br>
              <a:rPr lang="cy-GB" sz="2000" noProof="0" dirty="0">
                <a:latin typeface="+mn-lt"/>
              </a:rPr>
            </a:br>
            <a:br>
              <a:rPr lang="cy-GB" sz="2000" noProof="0" dirty="0">
                <a:latin typeface="+mn-lt"/>
              </a:rPr>
            </a:br>
            <a:br>
              <a:rPr lang="cy-GB" sz="2000" noProof="0" dirty="0">
                <a:latin typeface="+mn-lt"/>
              </a:rPr>
            </a:br>
            <a:br>
              <a:rPr lang="cy-GB" sz="2000" noProof="0" dirty="0">
                <a:latin typeface="+mn-lt"/>
              </a:rPr>
            </a:br>
            <a:br>
              <a:rPr lang="cy-GB" sz="2000" noProof="0" dirty="0">
                <a:latin typeface="+mn-lt"/>
              </a:rPr>
            </a:br>
            <a:br>
              <a:rPr lang="cy-GB" sz="2000" noProof="0" dirty="0">
                <a:latin typeface="+mn-lt"/>
              </a:rPr>
            </a:br>
            <a:br>
              <a:rPr lang="cy-GB" sz="2000" noProof="0" dirty="0">
                <a:latin typeface="+mn-lt"/>
              </a:rPr>
            </a:br>
            <a:br>
              <a:rPr lang="cy-GB" sz="2000" noProof="0" dirty="0">
                <a:latin typeface="+mn-lt"/>
              </a:rPr>
            </a:br>
            <a:br>
              <a:rPr lang="cy-GB" sz="2000" noProof="0" dirty="0">
                <a:latin typeface="+mn-lt"/>
              </a:rPr>
            </a:br>
            <a:br>
              <a:rPr lang="cy-GB" sz="2000" noProof="0" dirty="0">
                <a:latin typeface="+mn-lt"/>
              </a:rPr>
            </a:br>
            <a:br>
              <a:rPr lang="cy-GB" sz="2000" noProof="0" dirty="0">
                <a:latin typeface="+mn-lt"/>
              </a:rPr>
            </a:br>
            <a:br>
              <a:rPr lang="cy-GB" sz="2000" noProof="0" dirty="0">
                <a:latin typeface="+mn-lt"/>
              </a:rPr>
            </a:br>
            <a:br>
              <a:rPr lang="cy-GB" sz="2000" noProof="0" dirty="0">
                <a:latin typeface="+mn-lt"/>
              </a:rPr>
            </a:br>
            <a:r>
              <a:rPr lang="cy-GB" noProof="0" dirty="0">
                <a:solidFill>
                  <a:schemeClr val="accent1"/>
                </a:solidFill>
                <a:latin typeface="+mn-lt"/>
              </a:rPr>
              <a:t>Cyfeiriadau</a:t>
            </a:r>
            <a:br>
              <a:rPr lang="cy-GB" sz="2000" noProof="0" dirty="0">
                <a:latin typeface="+mn-lt"/>
              </a:rPr>
            </a:br>
            <a:br>
              <a:rPr lang="cy-GB" sz="2000" noProof="0" dirty="0">
                <a:latin typeface="+mn-lt"/>
              </a:rPr>
            </a:br>
            <a:br>
              <a:rPr lang="en-GB" sz="2000" dirty="0">
                <a:latin typeface="+mn-lt"/>
              </a:rPr>
            </a:br>
            <a:br>
              <a:rPr lang="en-GB" sz="2000" dirty="0">
                <a:latin typeface="+mn-lt"/>
              </a:rPr>
            </a:br>
            <a:r>
              <a:rPr lang="en-GB" sz="1800" dirty="0">
                <a:solidFill>
                  <a:schemeClr val="accent1"/>
                </a:solidFill>
              </a:rPr>
              <a:t>Brotherton, G., Davies, H. &amp; McGillivray, G. (2010) </a:t>
            </a:r>
            <a:r>
              <a:rPr lang="en-GB" sz="1800" i="1" dirty="0">
                <a:solidFill>
                  <a:schemeClr val="accent1"/>
                </a:solidFill>
              </a:rPr>
              <a:t>Working with Children, Young People and Families, </a:t>
            </a:r>
            <a:r>
              <a:rPr lang="en-GB" sz="1800" dirty="0">
                <a:solidFill>
                  <a:schemeClr val="accent1"/>
                </a:solidFill>
              </a:rPr>
              <a:t>London: Sage.</a:t>
            </a:r>
            <a:br>
              <a:rPr lang="en-GB" sz="1800" dirty="0">
                <a:solidFill>
                  <a:schemeClr val="accent1"/>
                </a:solidFill>
              </a:rPr>
            </a:br>
            <a:br>
              <a:rPr lang="en-GB" sz="1800" dirty="0">
                <a:solidFill>
                  <a:schemeClr val="accent1"/>
                </a:solidFill>
              </a:rPr>
            </a:br>
            <a:r>
              <a:rPr lang="en-GB" sz="1800" dirty="0">
                <a:solidFill>
                  <a:schemeClr val="accent1"/>
                </a:solidFill>
              </a:rPr>
              <a:t>Children Act (1989) </a:t>
            </a:r>
            <a:r>
              <a:rPr lang="en-GB" sz="1800" dirty="0" err="1">
                <a:solidFill>
                  <a:schemeClr val="accent1"/>
                </a:solidFill>
              </a:rPr>
              <a:t>yn</a:t>
            </a:r>
            <a:r>
              <a:rPr lang="en-GB" sz="1800" dirty="0">
                <a:solidFill>
                  <a:schemeClr val="accent1"/>
                </a:solidFill>
              </a:rPr>
              <a:t> </a:t>
            </a:r>
            <a:r>
              <a:rPr lang="en-GB" sz="1800" dirty="0">
                <a:solidFill>
                  <a:schemeClr val="accent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https://www.legislation.gov.uk/ukpga/1989/41/contents</a:t>
            </a:r>
            <a:br>
              <a:rPr lang="en-GB" sz="1800" dirty="0">
                <a:solidFill>
                  <a:schemeClr val="accent1"/>
                </a:solidFill>
              </a:rPr>
            </a:br>
            <a:r>
              <a:rPr lang="en-GB" sz="1800" dirty="0">
                <a:solidFill>
                  <a:schemeClr val="accent1"/>
                </a:solidFill>
              </a:rPr>
              <a:t>(</a:t>
            </a:r>
            <a:r>
              <a:rPr lang="en-GB" sz="1800" dirty="0" err="1">
                <a:solidFill>
                  <a:schemeClr val="accent1"/>
                </a:solidFill>
              </a:rPr>
              <a:t>Cyrchwyd</a:t>
            </a:r>
            <a:r>
              <a:rPr lang="en-GB" sz="1800" dirty="0">
                <a:solidFill>
                  <a:schemeClr val="accent1"/>
                </a:solidFill>
              </a:rPr>
              <a:t> 16.01.25)</a:t>
            </a:r>
            <a:br>
              <a:rPr lang="en-GB" sz="1800" dirty="0">
                <a:solidFill>
                  <a:schemeClr val="accent1"/>
                </a:solidFill>
              </a:rPr>
            </a:br>
            <a:br>
              <a:rPr lang="en-GB" sz="1800" dirty="0">
                <a:solidFill>
                  <a:schemeClr val="accent1"/>
                </a:solidFill>
              </a:rPr>
            </a:br>
            <a:r>
              <a:rPr lang="en-GB" sz="1800" dirty="0">
                <a:solidFill>
                  <a:schemeClr val="accent1"/>
                </a:solidFill>
              </a:rPr>
              <a:t>Children Act (2004) </a:t>
            </a:r>
            <a:r>
              <a:rPr lang="en-GB" sz="1800" dirty="0" err="1">
                <a:solidFill>
                  <a:schemeClr val="accent1"/>
                </a:solidFill>
              </a:rPr>
              <a:t>yn</a:t>
            </a:r>
            <a:r>
              <a:rPr lang="en-GB" sz="1800" dirty="0">
                <a:solidFill>
                  <a:schemeClr val="accent1"/>
                </a:solidFill>
              </a:rPr>
              <a:t> </a:t>
            </a:r>
            <a:r>
              <a:rPr lang="en-GB" sz="1800" dirty="0">
                <a:solidFill>
                  <a:schemeClr val="accent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https://www.legislation.gov.uk/ukpga/2004/31/contents</a:t>
            </a:r>
            <a:br>
              <a:rPr lang="en-GB" sz="1800" dirty="0">
                <a:solidFill>
                  <a:schemeClr val="accent1"/>
                </a:solidFill>
              </a:rPr>
            </a:br>
            <a:r>
              <a:rPr lang="en-GB" sz="1800" dirty="0">
                <a:solidFill>
                  <a:schemeClr val="accent1"/>
                </a:solidFill>
              </a:rPr>
              <a:t>(</a:t>
            </a:r>
            <a:r>
              <a:rPr lang="en-GB" sz="1800" dirty="0" err="1">
                <a:solidFill>
                  <a:schemeClr val="accent1"/>
                </a:solidFill>
              </a:rPr>
              <a:t>Cyrchwyd</a:t>
            </a:r>
            <a:r>
              <a:rPr lang="en-GB" sz="1800" dirty="0">
                <a:solidFill>
                  <a:schemeClr val="accent1"/>
                </a:solidFill>
              </a:rPr>
              <a:t> 16.01.25)</a:t>
            </a:r>
            <a:br>
              <a:rPr lang="en-GB" sz="1800" dirty="0">
                <a:solidFill>
                  <a:schemeClr val="accent1"/>
                </a:solidFill>
              </a:rPr>
            </a:br>
            <a:br>
              <a:rPr lang="en-GB" sz="1800" dirty="0">
                <a:solidFill>
                  <a:schemeClr val="accent1"/>
                </a:solidFill>
              </a:rPr>
            </a:br>
            <a:r>
              <a:rPr lang="en-GB" sz="1800" dirty="0">
                <a:solidFill>
                  <a:schemeClr val="accent1"/>
                </a:solidFill>
              </a:rPr>
              <a:t>National Society for the Prevention of Cruelty to Children.  </a:t>
            </a:r>
            <a:r>
              <a:rPr lang="en-GB" sz="1800" dirty="0" err="1">
                <a:solidFill>
                  <a:schemeClr val="accent1"/>
                </a:solidFill>
              </a:rPr>
              <a:t>Ar</a:t>
            </a:r>
            <a:r>
              <a:rPr lang="en-GB" sz="1800" dirty="0">
                <a:solidFill>
                  <a:schemeClr val="accent1"/>
                </a:solidFill>
              </a:rPr>
              <a:t> </a:t>
            </a:r>
            <a:r>
              <a:rPr lang="en-GB" sz="1800" dirty="0" err="1">
                <a:solidFill>
                  <a:schemeClr val="accent1"/>
                </a:solidFill>
              </a:rPr>
              <a:t>gael</a:t>
            </a:r>
            <a:r>
              <a:rPr lang="en-GB" sz="1800" dirty="0">
                <a:solidFill>
                  <a:schemeClr val="accent1"/>
                </a:solidFill>
              </a:rPr>
              <a:t> </a:t>
            </a:r>
            <a:r>
              <a:rPr lang="en-GB" sz="1800" dirty="0" err="1">
                <a:solidFill>
                  <a:schemeClr val="accent1"/>
                </a:solidFill>
              </a:rPr>
              <a:t>yn</a:t>
            </a:r>
            <a:r>
              <a:rPr lang="en-GB" sz="1800" dirty="0">
                <a:solidFill>
                  <a:schemeClr val="accent1"/>
                </a:solidFill>
              </a:rPr>
              <a:t> </a:t>
            </a:r>
            <a:r>
              <a:rPr lang="en-GB" sz="1800" dirty="0">
                <a:solidFill>
                  <a:schemeClr val="accent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https://learning.nspcc.org.uk/safeguarding-child-  protection/coronavirus</a:t>
            </a:r>
            <a:r>
              <a:rPr lang="en-GB" sz="1800" dirty="0">
                <a:solidFill>
                  <a:schemeClr val="accent1"/>
                </a:solidFill>
              </a:rPr>
              <a:t> </a:t>
            </a:r>
            <a:br>
              <a:rPr lang="en-GB" sz="1800" dirty="0">
                <a:solidFill>
                  <a:schemeClr val="accent1"/>
                </a:solidFill>
              </a:rPr>
            </a:br>
            <a:r>
              <a:rPr lang="en-GB" sz="1800" dirty="0">
                <a:solidFill>
                  <a:schemeClr val="accent1"/>
                </a:solidFill>
              </a:rPr>
              <a:t>(</a:t>
            </a:r>
            <a:r>
              <a:rPr lang="en-GB" altLang="en-US" sz="1800" dirty="0" err="1">
                <a:solidFill>
                  <a:schemeClr val="accent1"/>
                </a:solidFill>
              </a:rPr>
              <a:t>Cyrchwyd</a:t>
            </a:r>
            <a:r>
              <a:rPr lang="en-GB" altLang="en-US" sz="1800" dirty="0">
                <a:solidFill>
                  <a:schemeClr val="accent1"/>
                </a:solidFill>
              </a:rPr>
              <a:t> 16.01.25)</a:t>
            </a:r>
            <a:br>
              <a:rPr lang="en-GB" altLang="en-US" sz="1800" dirty="0">
                <a:solidFill>
                  <a:schemeClr val="accent1"/>
                </a:solidFill>
              </a:rPr>
            </a:br>
            <a:br>
              <a:rPr lang="en-GB" altLang="en-US" sz="1800" dirty="0">
                <a:solidFill>
                  <a:schemeClr val="accent1"/>
                </a:solidFill>
              </a:rPr>
            </a:br>
            <a:r>
              <a:rPr lang="en-GB" altLang="en-US" sz="1800" dirty="0">
                <a:solidFill>
                  <a:schemeClr val="accent1"/>
                </a:solidFill>
              </a:rPr>
              <a:t>Deddf </a:t>
            </a:r>
            <a:r>
              <a:rPr lang="en-GB" altLang="en-US" sz="1800" dirty="0" err="1">
                <a:solidFill>
                  <a:schemeClr val="accent1"/>
                </a:solidFill>
              </a:rPr>
              <a:t>Gwasanaethau</a:t>
            </a:r>
            <a:r>
              <a:rPr lang="en-GB" altLang="en-US" sz="1800" dirty="0">
                <a:solidFill>
                  <a:schemeClr val="accent1"/>
                </a:solidFill>
              </a:rPr>
              <a:t> </a:t>
            </a:r>
            <a:r>
              <a:rPr lang="en-GB" altLang="en-US" sz="1800" dirty="0" err="1">
                <a:solidFill>
                  <a:schemeClr val="accent1"/>
                </a:solidFill>
              </a:rPr>
              <a:t>Cymdeithasol</a:t>
            </a:r>
            <a:r>
              <a:rPr lang="en-GB" altLang="en-US" sz="1800" dirty="0">
                <a:solidFill>
                  <a:schemeClr val="accent1"/>
                </a:solidFill>
              </a:rPr>
              <a:t> a </a:t>
            </a:r>
            <a:r>
              <a:rPr lang="en-GB" altLang="en-US" sz="1800" dirty="0" err="1">
                <a:solidFill>
                  <a:schemeClr val="accent1"/>
                </a:solidFill>
              </a:rPr>
              <a:t>Llesiant</a:t>
            </a:r>
            <a:r>
              <a:rPr lang="en-GB" altLang="en-US" sz="1800" dirty="0">
                <a:solidFill>
                  <a:schemeClr val="accent1"/>
                </a:solidFill>
              </a:rPr>
              <a:t> (Cymru) 2014 / Social Services and Well-being (Wales) Act (2014) </a:t>
            </a:r>
            <a:r>
              <a:rPr lang="en-GB" altLang="en-US" sz="1800" dirty="0" err="1">
                <a:solidFill>
                  <a:schemeClr val="accent1"/>
                </a:solidFill>
              </a:rPr>
              <a:t>yn</a:t>
            </a:r>
            <a:r>
              <a:rPr lang="en-GB" altLang="en-US" sz="1800" dirty="0">
                <a:solidFill>
                  <a:schemeClr val="accent1"/>
                </a:solidFill>
              </a:rPr>
              <a:t> </a:t>
            </a:r>
            <a:r>
              <a:rPr lang="en-GB" altLang="en-US" sz="1800" dirty="0">
                <a:solidFill>
                  <a:schemeClr val="accent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https://www.legislation.gov.uk/anaw/2014/4/contents</a:t>
            </a:r>
            <a:br>
              <a:rPr lang="en-GB" altLang="en-US" sz="1800" dirty="0">
                <a:solidFill>
                  <a:schemeClr val="accent1"/>
                </a:solidFill>
              </a:rPr>
            </a:br>
            <a:r>
              <a:rPr lang="en-GB" altLang="en-US" sz="1800" dirty="0">
                <a:solidFill>
                  <a:schemeClr val="accent1"/>
                </a:solidFill>
              </a:rPr>
              <a:t>(</a:t>
            </a:r>
            <a:r>
              <a:rPr lang="en-GB" altLang="en-US" sz="1800" dirty="0" err="1">
                <a:solidFill>
                  <a:schemeClr val="accent1"/>
                </a:solidFill>
              </a:rPr>
              <a:t>Cyrchwyd</a:t>
            </a:r>
            <a:r>
              <a:rPr lang="en-GB" altLang="en-US" sz="1800" dirty="0">
                <a:solidFill>
                  <a:schemeClr val="accent1"/>
                </a:solidFill>
              </a:rPr>
              <a:t> 16.01.25)</a:t>
            </a:r>
            <a:br>
              <a:rPr lang="en-GB" altLang="en-US" sz="1800" dirty="0">
                <a:solidFill>
                  <a:schemeClr val="accent1"/>
                </a:solidFill>
              </a:rPr>
            </a:br>
            <a:br>
              <a:rPr lang="en-GB" altLang="en-US" sz="1800" dirty="0">
                <a:solidFill>
                  <a:schemeClr val="accent1"/>
                </a:solidFill>
              </a:rPr>
            </a:br>
            <a:r>
              <a:rPr lang="en-GB" altLang="en-US" sz="1800" dirty="0">
                <a:solidFill>
                  <a:schemeClr val="accent1"/>
                </a:solidFill>
              </a:rPr>
              <a:t>The Guardian </a:t>
            </a:r>
            <a:r>
              <a:rPr lang="en-GB" altLang="en-US" sz="1800" dirty="0" err="1">
                <a:solidFill>
                  <a:schemeClr val="accent1"/>
                </a:solidFill>
              </a:rPr>
              <a:t>Ar</a:t>
            </a:r>
            <a:r>
              <a:rPr lang="en-GB" altLang="en-US" sz="1800" dirty="0">
                <a:solidFill>
                  <a:schemeClr val="accent1"/>
                </a:solidFill>
              </a:rPr>
              <a:t> </a:t>
            </a:r>
            <a:r>
              <a:rPr lang="en-GB" altLang="en-US" sz="1800" dirty="0" err="1">
                <a:solidFill>
                  <a:schemeClr val="accent1"/>
                </a:solidFill>
              </a:rPr>
              <a:t>gael</a:t>
            </a:r>
            <a:r>
              <a:rPr lang="en-GB" altLang="en-US" sz="1800" dirty="0">
                <a:solidFill>
                  <a:schemeClr val="accent1"/>
                </a:solidFill>
              </a:rPr>
              <a:t> </a:t>
            </a:r>
            <a:r>
              <a:rPr lang="en-GB" altLang="en-US" sz="1800" dirty="0" err="1">
                <a:solidFill>
                  <a:schemeClr val="accent1"/>
                </a:solidFill>
              </a:rPr>
              <a:t>yn</a:t>
            </a:r>
            <a:r>
              <a:rPr lang="en-GB" altLang="en-US" sz="1800" dirty="0">
                <a:solidFill>
                  <a:schemeClr val="accent1"/>
                </a:solidFill>
              </a:rPr>
              <a:t> </a:t>
            </a:r>
            <a:r>
              <a:rPr lang="en-GB" sz="1800" u="sng" dirty="0">
                <a:solidFill>
                  <a:schemeClr val="accent1"/>
                </a:solidFill>
                <a:ea typeface="Calibri" panose="020F0502020204030204" pitchFamily="34" charset="0"/>
                <a:cs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https://www.theguardian.com/society/2001/sep/24/childrensservices</a:t>
            </a:r>
            <a:br>
              <a:rPr lang="en-GB" altLang="en-US" sz="1800" dirty="0">
                <a:solidFill>
                  <a:schemeClr val="accent1"/>
                </a:solidFill>
              </a:rPr>
            </a:br>
            <a:r>
              <a:rPr lang="en-GB" altLang="en-US" sz="1800" dirty="0">
                <a:solidFill>
                  <a:schemeClr val="accent1"/>
                </a:solidFill>
              </a:rPr>
              <a:t>(</a:t>
            </a:r>
            <a:r>
              <a:rPr lang="en-GB" altLang="en-US" sz="1800" dirty="0" err="1">
                <a:solidFill>
                  <a:schemeClr val="accent1"/>
                </a:solidFill>
              </a:rPr>
              <a:t>Cyrchwyd</a:t>
            </a:r>
            <a:r>
              <a:rPr lang="en-GB" altLang="en-US" sz="1800" dirty="0">
                <a:solidFill>
                  <a:schemeClr val="accent1"/>
                </a:solidFill>
              </a:rPr>
              <a:t> 16.01.25)</a:t>
            </a:r>
            <a:br>
              <a:rPr lang="en-GB" altLang="en-US" sz="1800" dirty="0">
                <a:solidFill>
                  <a:schemeClr val="accent1"/>
                </a:solidFill>
              </a:rPr>
            </a:br>
            <a:br>
              <a:rPr lang="en-GB" altLang="en-US" sz="1800" dirty="0">
                <a:solidFill>
                  <a:schemeClr val="accent1"/>
                </a:solidFill>
              </a:rPr>
            </a:br>
            <a:r>
              <a:rPr lang="en-GB" altLang="en-US" sz="1800" dirty="0">
                <a:solidFill>
                  <a:schemeClr val="accent1"/>
                </a:solidFill>
              </a:rPr>
              <a:t>Deddf </a:t>
            </a:r>
            <a:r>
              <a:rPr lang="en-GB" altLang="en-US" sz="1800" dirty="0" err="1">
                <a:solidFill>
                  <a:schemeClr val="accent1"/>
                </a:solidFill>
              </a:rPr>
              <a:t>Llesiant</a:t>
            </a:r>
            <a:r>
              <a:rPr lang="en-GB" altLang="en-US" sz="1800" dirty="0">
                <a:solidFill>
                  <a:schemeClr val="accent1"/>
                </a:solidFill>
              </a:rPr>
              <a:t> </a:t>
            </a:r>
            <a:r>
              <a:rPr lang="en-GB" altLang="en-US" sz="1800" dirty="0" err="1">
                <a:solidFill>
                  <a:schemeClr val="accent1"/>
                </a:solidFill>
              </a:rPr>
              <a:t>Cenedlaethau’r</a:t>
            </a:r>
            <a:r>
              <a:rPr lang="en-GB" altLang="en-US" sz="1800" dirty="0">
                <a:solidFill>
                  <a:schemeClr val="accent1"/>
                </a:solidFill>
              </a:rPr>
              <a:t> </a:t>
            </a:r>
            <a:r>
              <a:rPr lang="en-GB" altLang="en-US" sz="1800" dirty="0" err="1">
                <a:solidFill>
                  <a:schemeClr val="accent1"/>
                </a:solidFill>
              </a:rPr>
              <a:t>Dyfodol</a:t>
            </a:r>
            <a:r>
              <a:rPr lang="en-GB" altLang="en-US" sz="1800" dirty="0">
                <a:solidFill>
                  <a:schemeClr val="accent1"/>
                </a:solidFill>
              </a:rPr>
              <a:t> (Cymru) 2015 / Well-being of Future Generations (Wales) Act (2015) </a:t>
            </a:r>
            <a:r>
              <a:rPr lang="en-GB" altLang="en-US" sz="1800" dirty="0" err="1">
                <a:solidFill>
                  <a:schemeClr val="accent1"/>
                </a:solidFill>
              </a:rPr>
              <a:t>yn</a:t>
            </a:r>
            <a:r>
              <a:rPr lang="en-GB" altLang="en-US" sz="1800" dirty="0">
                <a:solidFill>
                  <a:schemeClr val="accent1"/>
                </a:solidFill>
              </a:rPr>
              <a:t> </a:t>
            </a:r>
            <a:r>
              <a:rPr lang="en-GB" altLang="en-US" sz="1800" dirty="0">
                <a:solidFill>
                  <a:schemeClr val="accent1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https://www.legislation.gov.uk/anaw/2015/2</a:t>
            </a:r>
            <a:br>
              <a:rPr lang="en-GB" altLang="en-US" sz="1800" dirty="0">
                <a:solidFill>
                  <a:schemeClr val="accent1"/>
                </a:solidFill>
              </a:rPr>
            </a:br>
            <a:r>
              <a:rPr lang="en-GB" altLang="en-US" sz="1800" dirty="0">
                <a:solidFill>
                  <a:schemeClr val="accent1"/>
                </a:solidFill>
              </a:rPr>
              <a:t>(</a:t>
            </a:r>
            <a:r>
              <a:rPr lang="en-GB" altLang="en-US" sz="1800" dirty="0" err="1">
                <a:solidFill>
                  <a:schemeClr val="accent1"/>
                </a:solidFill>
              </a:rPr>
              <a:t>Cyrchwyd</a:t>
            </a:r>
            <a:r>
              <a:rPr lang="en-GB" altLang="en-US" sz="1800" dirty="0">
                <a:solidFill>
                  <a:schemeClr val="accent1"/>
                </a:solidFill>
              </a:rPr>
              <a:t> 16.01.25)</a:t>
            </a:r>
            <a:br>
              <a:rPr lang="en-GB" altLang="en-US" sz="1800" dirty="0">
                <a:solidFill>
                  <a:schemeClr val="accent1"/>
                </a:solidFill>
              </a:rPr>
            </a:br>
            <a:br>
              <a:rPr lang="en-GB" altLang="en-US" sz="1800" dirty="0">
                <a:solidFill>
                  <a:schemeClr val="accent1"/>
                </a:solidFill>
              </a:rPr>
            </a:br>
            <a:r>
              <a:rPr lang="en-GB" sz="1800" u="sng" dirty="0">
                <a:solidFill>
                  <a:schemeClr val="accent1"/>
                </a:solidFill>
                <a:ea typeface="Times New Roman" panose="02020603050405020304" pitchFamily="18" charset="0"/>
                <a:cs typeface="Times New Roman" panose="02020603050405020304" pitchFamily="18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https://www.nspcc.org.uk/keeping-children-safe/online-safety/</a:t>
            </a:r>
            <a:r>
              <a:rPr lang="en-GB" sz="1800" u="sng" dirty="0">
                <a:solidFill>
                  <a:schemeClr val="accent1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800" dirty="0">
                <a:solidFill>
                  <a:schemeClr val="accent1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1800" dirty="0" err="1">
                <a:solidFill>
                  <a:schemeClr val="accent1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Cyrchwyd</a:t>
            </a:r>
            <a:r>
              <a:rPr lang="en-GB" sz="1800" dirty="0">
                <a:solidFill>
                  <a:schemeClr val="accent1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 16.01.25)</a:t>
            </a:r>
            <a:br>
              <a:rPr lang="en-GB" sz="1800" dirty="0">
                <a:solidFill>
                  <a:schemeClr val="accent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dirty="0">
                <a:solidFill>
                  <a:schemeClr val="accent1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br>
              <a:rPr lang="en-GB" sz="1800" dirty="0">
                <a:solidFill>
                  <a:schemeClr val="accent1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180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49581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2238</Words>
  <Application>Microsoft Office PowerPoint</Application>
  <PresentationFormat>Widescreen</PresentationFormat>
  <Paragraphs>166</Paragraphs>
  <Slides>36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7" baseType="lpstr">
      <vt:lpstr>ＭＳ Ｐゴシック</vt:lpstr>
      <vt:lpstr>NSPCC-Regular</vt:lpstr>
      <vt:lpstr>Arial</vt:lpstr>
      <vt:lpstr>Calibri</vt:lpstr>
      <vt:lpstr>Calibri Light</vt:lpstr>
      <vt:lpstr>Open Sans</vt:lpstr>
      <vt:lpstr>Symbol</vt:lpstr>
      <vt:lpstr>Times New Roman</vt:lpstr>
      <vt:lpstr>Wingdings 2</vt:lpstr>
      <vt:lpstr>Wingdings 3</vt:lpstr>
      <vt:lpstr>Office Theme</vt:lpstr>
      <vt:lpstr>ECIE5010C Cadw ein Plant yn Ddiogel</vt:lpstr>
      <vt:lpstr>Cysylltiadau ag aseiniadau 1 a 2</vt:lpstr>
      <vt:lpstr>Hawliau Dynol</vt:lpstr>
      <vt:lpstr>Hawliau Dynol</vt:lpstr>
      <vt:lpstr>Hawliau Plant</vt:lpstr>
      <vt:lpstr>Hawliau Plant</vt:lpstr>
      <vt:lpstr>Hawliau Plant</vt:lpstr>
      <vt:lpstr>Y Tri P (yn Saesneg)</vt:lpstr>
      <vt:lpstr>PowerPoint Presentation</vt:lpstr>
      <vt:lpstr>Saith Nod Craidd</vt:lpstr>
      <vt:lpstr>Pam mae plant angen hawliau 'ychwanegol'?</vt:lpstr>
      <vt:lpstr>Hanes Deddfwriaethol y Deyrnas Unedig</vt:lpstr>
      <vt:lpstr>Hanes Deddfwriaethol y Deyrnas Unedig</vt:lpstr>
      <vt:lpstr>Hanes Deddfwriaethol y Deyrnas Unedig</vt:lpstr>
      <vt:lpstr>Egwyddorion Deddf Plant 1989</vt:lpstr>
      <vt:lpstr>Egwyddorion Deddf Plant 1989</vt:lpstr>
      <vt:lpstr>Victoria Climbie 1991- 2000</vt:lpstr>
      <vt:lpstr>Victoria Climbie</vt:lpstr>
      <vt:lpstr>Adroddiad Laming (2003)</vt:lpstr>
      <vt:lpstr>Every Child Matters (2003)</vt:lpstr>
      <vt:lpstr>Holly Wells a Jessica Chapman</vt:lpstr>
      <vt:lpstr>Bichard (2004)</vt:lpstr>
      <vt:lpstr>Adroddiad Clywch (2004)       </vt:lpstr>
      <vt:lpstr>Deddf Plant 2004</vt:lpstr>
      <vt:lpstr>Deddf Plant 2004</vt:lpstr>
      <vt:lpstr>Beirniadaeth o Ddeddf Plant 2004</vt:lpstr>
      <vt:lpstr>Deddf Plant 2004</vt:lpstr>
      <vt:lpstr>Deddfwriaeth a Chanllawiau yng Nghymru</vt:lpstr>
      <vt:lpstr>Deddf Gwasanaethau Cymdeithasol a Llesiant (Cymru) 2014</vt:lpstr>
      <vt:lpstr>Deddf Gwasanaethau Cymdeithasol a Llesiant (Cymru) 2014</vt:lpstr>
      <vt:lpstr>Deddf Gwasanaethau Cymdeithasol a Llesiant (Cymru) 2014</vt:lpstr>
      <vt:lpstr>Deddf Gwasanaethau Cymdeithasol a Llesiant (Cymru) 2014</vt:lpstr>
      <vt:lpstr>Deddf Plant (Diddymu Amddiffyniad Cosb Resymol) (Cymru) (2020)</vt:lpstr>
      <vt:lpstr>Comisiynydd Plant Cymru</vt:lpstr>
      <vt:lpstr>Mae Mesur Hawliau Plant a Phobl Ifanc (Cymru) 2011 yn gofyn i lywodraeth Cymru:</vt:lpstr>
      <vt:lpstr>Cyfeiriadau                  Cyfeiriadau    Brotherton, G., Davies, H. &amp; McGillivray, G. (2010) Working with Children, Young People and Families, London: Sage.  Children Act (1989) yn https://www.legislation.gov.uk/ukpga/1989/41/contents (Cyrchwyd 16.01.25)  Children Act (2004) yn https://www.legislation.gov.uk/ukpga/2004/31/contents (Cyrchwyd 16.01.25)  National Society for the Prevention of Cruelty to Children.  Ar gael yn https://learning.nspcc.org.uk/safeguarding-child-  protection/coronavirus  (Cyrchwyd 16.01.25)  Deddf Gwasanaethau Cymdeithasol a Llesiant (Cymru) 2014 / Social Services and Well-being (Wales) Act (2014) yn https://www.legislation.gov.uk/anaw/2014/4/contents (Cyrchwyd 16.01.25)  The Guardian Ar gael yn https://www.theguardian.com/society/2001/sep/24/childrensservices (Cyrchwyd 16.01.25)  Deddf Llesiant Cenedlaethau’r Dyfodol (Cymru) 2015 / Well-being of Future Generations (Wales) Act (2015) yn https://www.legislation.gov.uk/anaw/2015/2 (Cyrchwyd 16.01.25)  https://www.nspcc.org.uk/keeping-children-safe/online-safety/ (Cyrchwyd 16.01.25)  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ECIE5006 Keeping Our Children Safe</dc:title>
  <dc:creator>Cindy Hunt</dc:creator>
  <cp:lastModifiedBy>Sue Ainsworth</cp:lastModifiedBy>
  <cp:revision>81</cp:revision>
  <dcterms:created xsi:type="dcterms:W3CDTF">2023-02-28T18:18:59Z</dcterms:created>
  <dcterms:modified xsi:type="dcterms:W3CDTF">2025-08-25T07:01:29Z</dcterms:modified>
</cp:coreProperties>
</file>