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handoutMasterIdLst>
    <p:handoutMasterId r:id="rId20"/>
  </p:handoutMasterIdLst>
  <p:sldIdLst>
    <p:sldId id="277" r:id="rId2"/>
    <p:sldId id="455" r:id="rId3"/>
    <p:sldId id="456" r:id="rId4"/>
    <p:sldId id="442" r:id="rId5"/>
    <p:sldId id="458" r:id="rId6"/>
    <p:sldId id="457" r:id="rId7"/>
    <p:sldId id="460" r:id="rId8"/>
    <p:sldId id="452" r:id="rId9"/>
    <p:sldId id="459" r:id="rId10"/>
    <p:sldId id="454" r:id="rId11"/>
    <p:sldId id="461" r:id="rId12"/>
    <p:sldId id="462" r:id="rId13"/>
    <p:sldId id="463" r:id="rId14"/>
    <p:sldId id="464" r:id="rId15"/>
    <p:sldId id="450" r:id="rId16"/>
    <p:sldId id="465" r:id="rId17"/>
    <p:sldId id="466" r:id="rId1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713" autoAdjust="0"/>
    <p:restoredTop sz="94576" autoAdjust="0"/>
  </p:normalViewPr>
  <p:slideViewPr>
    <p:cSldViewPr>
      <p:cViewPr varScale="1">
        <p:scale>
          <a:sx n="104" d="100"/>
          <a:sy n="104" d="100"/>
        </p:scale>
        <p:origin x="1312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 Lung Cancer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 2415805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Roman Pacek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</a:t>
            </a:r>
            <a:r>
              <a:rPr lang="en-US" b="1" dirty="0">
                <a:solidFill>
                  <a:schemeClr val="bg1"/>
                </a:solidFill>
              </a:rPr>
              <a:t>Dr Soban Sadiq</a:t>
            </a:r>
            <a:endParaRPr lang="en-GB" altLang="en-US" sz="2800" b="1" dirty="0">
              <a:solidFill>
                <a:schemeClr val="bg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14" name="Audio 13">
            <a:extLst>
              <a:ext uri="{FF2B5EF4-FFF2-40B4-BE49-F238E27FC236}">
                <a16:creationId xmlns:a16="http://schemas.microsoft.com/office/drawing/2014/main" id="{E7C7343F-EBD3-49F1-2FDA-672DBEAC78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728"/>
    </mc:Choice>
    <mc:Fallback>
      <p:transition spd="slow" advTm="497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81126"/>
            <a:ext cx="8229600" cy="3917032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Lung cancer = uncontrolled cell growth (NHS, 2023)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Leading cause of cancer death (~35,000/year) (Cancer Research UK, 2023)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Requires holistic, person-centred care 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pic>
        <p:nvPicPr>
          <p:cNvPr id="16" name="Audio 15">
            <a:extLst>
              <a:ext uri="{FF2B5EF4-FFF2-40B4-BE49-F238E27FC236}">
                <a16:creationId xmlns:a16="http://schemas.microsoft.com/office/drawing/2014/main" id="{E9BF328D-047E-FF36-25F5-FD377C41A0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028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949"/>
    </mc:Choice>
    <mc:Fallback>
      <p:transition spd="slow" advTm="569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Information about the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Male, 65 years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BMI: 30 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40-year smoking history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Lives alone - increased care needs </a:t>
            </a:r>
          </a:p>
          <a:p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14" name="Audio 13">
            <a:extLst>
              <a:ext uri="{FF2B5EF4-FFF2-40B4-BE49-F238E27FC236}">
                <a16:creationId xmlns:a16="http://schemas.microsoft.com/office/drawing/2014/main" id="{2666226D-10A6-1A2F-A211-DADB0CBB0C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154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133"/>
    </mc:Choice>
    <mc:Fallback>
      <p:transition spd="slow" advTm="581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Anatomy and Physiology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Gas exchange occurs in alveoli (WHO, 2021)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Oxygen enters blood, CO₂ removed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Essential for cellular function 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92B83F6D-2F94-DAAD-D389-E4B7A19046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728"/>
    </mc:Choice>
    <mc:Fallback>
      <p:transition spd="slow" advTm="577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Pathophysiology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Normal cells - mutation - tumour (NICE, 2022)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Tumour blocks airway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oxygen → hypoxia </a:t>
            </a:r>
          </a:p>
          <a:p>
            <a:pPr marL="0" indent="0">
              <a:buNone/>
            </a:pPr>
            <a:endParaRPr lang="en-GB" dirty="0"/>
          </a:p>
          <a:p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89978EB9-E690-F592-AE3E-667959E764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946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466"/>
    </mc:Choice>
    <mc:Fallback>
      <p:transition spd="slow" advTm="514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Lifestyle &amp;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Smoking causes 70% of cases (Cancer Research UK, 2023)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Sedentary lifestyle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diet impacts recovery 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15" name="Audio 14">
            <a:extLst>
              <a:ext uri="{FF2B5EF4-FFF2-40B4-BE49-F238E27FC236}">
                <a16:creationId xmlns:a16="http://schemas.microsoft.com/office/drawing/2014/main" id="{2A1B7570-38A3-145A-B0C3-0C5A44C179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89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232"/>
    </mc:Choice>
    <mc:Fallback>
      <p:transition spd="slow" advTm="472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Daily Care Routine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Medication adherence (NICE, 2022)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Rest &amp; energy conservation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Oxygen therapy if required 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14" name="Audio 13">
            <a:extLst>
              <a:ext uri="{FF2B5EF4-FFF2-40B4-BE49-F238E27FC236}">
                <a16:creationId xmlns:a16="http://schemas.microsoft.com/office/drawing/2014/main" id="{5FE32528-DB62-9340-1C1B-9C388FA80C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309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682"/>
    </mc:Choice>
    <mc:Fallback>
      <p:transition spd="slow" advTm="446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&amp; Ethics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Person-centred care (NMC, 2018)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Autonomy, consent, dignity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decision-making 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F2626C05-5CEC-BA68-21FC-5B8D582461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727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162"/>
    </mc:Choice>
    <mc:Fallback>
      <p:transition spd="slow" advTm="531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Risk Factors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Smoking (primary risk)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 (NHS, 2023)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exposure (WHO, 2021) 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2A423DE6-4C74-3208-0D17-18185847A0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766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280"/>
    </mc:Choice>
    <mc:Fallback>
      <p:transition spd="slow" advTm="492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 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Care Recommendations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C4224-F958-CB66-7629-688D5AD53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Smoking cessation support (NICE, 2022)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Nutritional support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Pulmonary rehabilitation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Regular monitoring 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080D5092-732C-D0BE-C610-684E529984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544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608"/>
    </mc:Choice>
    <mc:Fallback>
      <p:transition spd="slow" advTm="606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C7304-5BBB-D095-85E2-F1099AE84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Monitoring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81917-92E3-4505-6EA5-28A25C3D3F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CT scans (NHS, 2023)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Oxygen saturation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Symptom tracking 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3C679E-2262-DE29-711A-A09640E31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21AA3-3B08-64D1-76CC-5B073B9801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69D9505A-7149-589E-DDC8-EB5E242A1B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8870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922"/>
    </mc:Choice>
    <mc:Fallback>
      <p:transition spd="slow" advTm="469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08DC8-49F5-92FB-ED24-6D82C005D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Psychological Support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AD86F2-C876-1A72-2575-7D3005FBF1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Anxiety &amp; depression common (WHO, 2021)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Counselling services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 involvement 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E6ECF4-28BD-0393-FCDA-ECE8FB15FF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41A3AB-3CF7-4F4D-AD2D-D432EBE3B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8196E7BB-9587-00B5-1515-88FA2AF1DC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7199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656"/>
    </mc:Choice>
    <mc:Fallback>
      <p:transition spd="slow" advTm="466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54E6A-688B-ED61-D103-16855E0F7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Multidisciplinary Care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5126E-9B7E-42A7-2382-48DEB8FB6E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Doctors, nurses, specialists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Integrated care systems (Health and Care Act 2022)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Improves outcomes 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C10CE1-B1C3-4C02-0CA8-64A27F1E1E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9981FE-66BF-3FA9-35B7-CAA0DABF0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55C895ED-1A0D-7B7F-A044-882ED10024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6482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597"/>
    </mc:Choice>
    <mc:Fallback>
      <p:transition spd="slow" advTm="525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0A744-9CC5-25A5-1B6A-6EFED61AF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 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13E23-ED3C-10DC-5124-E4A3515102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Holistic care improves outcomes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Evidence-based practice essential 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Person-centred approach 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5A8E8-6F11-2420-F543-73762B4EF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5DB8B5-E07B-A013-2BD1-670E0A5E6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5C46E1ED-BA5F-F5FF-AA1D-89F6FEFA36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798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418"/>
    </mc:Choice>
    <mc:Fallback>
      <p:transition spd="slow" advTm="534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Beauchamp, T.L. and Childress, J.F. (2019) </a:t>
            </a:r>
            <a:r>
              <a:rPr lang="en-GB" sz="2800" i="1" dirty="0"/>
              <a:t>Principles of biomedical ethics</a:t>
            </a:r>
            <a:r>
              <a:rPr lang="en-GB" sz="2800" dirty="0"/>
              <a:t>. Oxford: OUP.</a:t>
            </a:r>
          </a:p>
          <a:p>
            <a:r>
              <a:rPr lang="en-GB" sz="2800" dirty="0"/>
              <a:t>Cancer Research UK (2023) </a:t>
            </a:r>
            <a:r>
              <a:rPr lang="en-GB" sz="2800" i="1" dirty="0"/>
              <a:t>Lung cancer statistics</a:t>
            </a:r>
            <a:r>
              <a:rPr lang="en-GB" sz="2800" dirty="0"/>
              <a:t>.</a:t>
            </a:r>
          </a:p>
          <a:p>
            <a:r>
              <a:rPr lang="en-US" sz="2800" dirty="0"/>
              <a:t>Care Act 2014. (2014) London: TSO.</a:t>
            </a:r>
          </a:p>
          <a:p>
            <a:r>
              <a:rPr lang="en-GB" sz="2800" dirty="0"/>
              <a:t>Department of Health and Social Care (2022) </a:t>
            </a:r>
            <a:r>
              <a:rPr lang="en-GB" sz="2800" i="1" dirty="0"/>
              <a:t>Health and Care Act 2022</a:t>
            </a:r>
            <a:r>
              <a:rPr lang="en-GB" sz="2800" dirty="0"/>
              <a:t>.</a:t>
            </a:r>
            <a:endParaRPr lang="en-GB" sz="2800" dirty="0">
              <a:solidFill>
                <a:srgbClr val="0070C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pic>
        <p:nvPicPr>
          <p:cNvPr id="12" name="Audio 11">
            <a:extLst>
              <a:ext uri="{FF2B5EF4-FFF2-40B4-BE49-F238E27FC236}">
                <a16:creationId xmlns:a16="http://schemas.microsoft.com/office/drawing/2014/main" id="{9BC3EB41-14E7-8F77-7787-E98D1C1534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001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344"/>
    </mc:Choice>
    <mc:Fallback>
      <p:transition spd="slow" advTm="133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26C20-3668-A74C-2F76-072AC36152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2203C-816A-B0E3-63B0-33A41D3A21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Macmillan Cancer Support (2023) 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Lung cancer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Maslow, A.H. (1943) 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A theory of human motivation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NICE (2022) 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Lung cancer: diagnosis and management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NHS (2023) 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Lung cancer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NMC (2018) 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The Code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860065-2177-44E6-10A3-CBA981EFD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F0D082-4B1A-3580-2655-42699E26C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94885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506CF-CCA0-67D0-3C4C-DDF3F39BD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302441-D5DF-4E65-173E-4C4DB06807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(2019) 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Health profile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RCN (2020) 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Cancer care support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WHO (2021) 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Cancer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766D16-A2A5-A755-1510-5A2A664BFF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AC1A1F-972B-3915-CB6D-C93302AFA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7563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75</TotalTime>
  <Words>440</Words>
  <Application>Microsoft Macintosh PowerPoint</Application>
  <PresentationFormat>On-screen Show (4:3)</PresentationFormat>
  <Paragraphs>105</Paragraphs>
  <Slides>17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Myriad Pro</vt:lpstr>
      <vt:lpstr>Verdana</vt:lpstr>
      <vt:lpstr>20140311PresentationUWTSDTemplate</vt:lpstr>
      <vt:lpstr>PowerPoint Presentation</vt:lpstr>
      <vt:lpstr>Introduction</vt:lpstr>
      <vt:lpstr>Information about the person</vt:lpstr>
      <vt:lpstr>Anatomy and Physiology</vt:lpstr>
      <vt:lpstr>Pathophysiology</vt:lpstr>
      <vt:lpstr>Lifestyle &amp; Behaviour</vt:lpstr>
      <vt:lpstr>Daily Care Routine</vt:lpstr>
      <vt:lpstr>Communication &amp; Ethics</vt:lpstr>
      <vt:lpstr>Risk Factors</vt:lpstr>
      <vt:lpstr> Care Recommendations</vt:lpstr>
      <vt:lpstr>Monitoring</vt:lpstr>
      <vt:lpstr>Psychological Support</vt:lpstr>
      <vt:lpstr>Multidisciplinary Care</vt:lpstr>
      <vt:lpstr> Conclusion</vt:lpstr>
      <vt:lpstr>References</vt:lpstr>
      <vt:lpstr>References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Roman Pacek (2415805)</cp:lastModifiedBy>
  <cp:revision>227</cp:revision>
  <cp:lastPrinted>2018-07-09T15:27:01Z</cp:lastPrinted>
  <dcterms:created xsi:type="dcterms:W3CDTF">2002-10-07T19:43:58Z</dcterms:created>
  <dcterms:modified xsi:type="dcterms:W3CDTF">2026-04-22T00:53:36Z</dcterms:modified>
</cp:coreProperties>
</file>