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2"/>
  </p:notesMasterIdLst>
  <p:sldIdLst>
    <p:sldId id="256" r:id="rId2"/>
    <p:sldId id="257" r:id="rId3"/>
    <p:sldId id="290" r:id="rId4"/>
    <p:sldId id="291" r:id="rId5"/>
    <p:sldId id="292" r:id="rId6"/>
    <p:sldId id="260" r:id="rId7"/>
    <p:sldId id="259" r:id="rId8"/>
    <p:sldId id="261" r:id="rId9"/>
    <p:sldId id="279" r:id="rId10"/>
    <p:sldId id="280" r:id="rId11"/>
    <p:sldId id="281" r:id="rId12"/>
    <p:sldId id="287" r:id="rId13"/>
    <p:sldId id="258" r:id="rId14"/>
    <p:sldId id="286" r:id="rId15"/>
    <p:sldId id="293" r:id="rId16"/>
    <p:sldId id="294" r:id="rId17"/>
    <p:sldId id="295" r:id="rId18"/>
    <p:sldId id="264" r:id="rId19"/>
    <p:sldId id="263" r:id="rId20"/>
    <p:sldId id="289"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p:restoredTop sz="95794"/>
  </p:normalViewPr>
  <p:slideViewPr>
    <p:cSldViewPr snapToGrid="0" snapToObjects="1">
      <p:cViewPr>
        <p:scale>
          <a:sx n="100" d="100"/>
          <a:sy n="100" d="100"/>
        </p:scale>
        <p:origin x="1000" y="7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8" Type="http://schemas.openxmlformats.org/officeDocument/2006/relationships/hyperlink" Target="https://doi.org/10.3390/fi13030066" TargetMode="External"/><Relationship Id="rId3" Type="http://schemas.openxmlformats.org/officeDocument/2006/relationships/hyperlink" Target="https://dr-iq.com/" TargetMode="External"/><Relationship Id="rId7" Type="http://schemas.openxmlformats.org/officeDocument/2006/relationships/hyperlink" Target="https://gdpr-info.eu/art-" TargetMode="External"/><Relationship Id="rId2" Type="http://schemas.openxmlformats.org/officeDocument/2006/relationships/hyperlink" Target="https://doi.org/10.1186/s13049-020-00804-y" TargetMode="External"/><Relationship Id="rId1" Type="http://schemas.openxmlformats.org/officeDocument/2006/relationships/hyperlink" Target="https://doi.org/10.1016/j.resuscitation.2020.04.035" TargetMode="External"/><Relationship Id="rId6" Type="http://schemas.openxmlformats.org/officeDocument/2006/relationships/hyperlink" Target="https://www.rcn.org.uk/-/media/royal-college-of-nursing/documents/clinical-topics/improving-digital-literacy.pdf?la=en&amp;hash=7C7B84357CCC3F1EAA3297442C6103A5519CCA3F.(Accessed:18" TargetMode="External"/><Relationship Id="rId5" Type="http://schemas.openxmlformats.org/officeDocument/2006/relationships/hyperlink" Target="https://www.westernsydney.edu.au/studysmart/home/study_skills_guides/digital_literacy/what_is_digital_literacy" TargetMode="External"/><Relationship Id="rId4" Type="http://schemas.openxmlformats.org/officeDocument/2006/relationships/hyperlink" Target="https://future.nhs.uk/about" TargetMode="External"/></Relationships>
</file>

<file path=ppt/diagrams/_rels/drawing2.xml.rels><?xml version="1.0" encoding="UTF-8" standalone="yes"?>
<Relationships xmlns="http://schemas.openxmlformats.org/package/2006/relationships"><Relationship Id="rId8" Type="http://schemas.openxmlformats.org/officeDocument/2006/relationships/hyperlink" Target="https://doi.org/10.3390/fi13030066" TargetMode="External"/><Relationship Id="rId3" Type="http://schemas.openxmlformats.org/officeDocument/2006/relationships/hyperlink" Target="https://dr-iq.com/" TargetMode="External"/><Relationship Id="rId7" Type="http://schemas.openxmlformats.org/officeDocument/2006/relationships/hyperlink" Target="https://gdpr-info.eu/art-" TargetMode="External"/><Relationship Id="rId2" Type="http://schemas.openxmlformats.org/officeDocument/2006/relationships/hyperlink" Target="https://doi.org/10.1186/s13049-020-00804-y" TargetMode="External"/><Relationship Id="rId1" Type="http://schemas.openxmlformats.org/officeDocument/2006/relationships/hyperlink" Target="https://doi.org/10.1016/j.resuscitation.2020.04.035" TargetMode="External"/><Relationship Id="rId6" Type="http://schemas.openxmlformats.org/officeDocument/2006/relationships/hyperlink" Target="https://www.rcn.org.uk/-/media/royal-college-of-nursing/documents/clinical-topics/improving-digital-literacy.pdf?la=en&amp;hash=7C7B84357CCC3F1EAA3297442C6103A5519CCA3F.(Accessed:18" TargetMode="External"/><Relationship Id="rId5" Type="http://schemas.openxmlformats.org/officeDocument/2006/relationships/hyperlink" Target="https://www.westernsydney.edu.au/studysmart/home/study_skills_guides/digital_literacy/what_is_digital_literacy" TargetMode="External"/><Relationship Id="rId4" Type="http://schemas.openxmlformats.org/officeDocument/2006/relationships/hyperlink" Target="https://future.nhs.uk/about"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77A5F5-76CF-4BE5-858D-EF6A208BAA8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1421EF7-CC70-4CF0-B083-5CFFECFEE6C5}">
      <dgm:prSet/>
      <dgm:spPr/>
      <dgm:t>
        <a:bodyPr/>
        <a:lstStyle/>
        <a:p>
          <a:r>
            <a:rPr lang="en-GB" dirty="0">
              <a:latin typeface="Arial" panose="020B0604020202020204" pitchFamily="34" charset="0"/>
              <a:cs typeface="Arial" panose="020B0604020202020204" pitchFamily="34" charset="0"/>
            </a:rPr>
            <a:t>The use of contemporary technology in healthcare (diagnostic, administrative and care support). </a:t>
          </a:r>
          <a:endParaRPr lang="en-US" dirty="0">
            <a:latin typeface="Arial" panose="020B0604020202020204" pitchFamily="34" charset="0"/>
            <a:cs typeface="Arial" panose="020B0604020202020204" pitchFamily="34" charset="0"/>
          </a:endParaRPr>
        </a:p>
      </dgm:t>
    </dgm:pt>
    <dgm:pt modelId="{870F34F0-643A-4EF8-8AF4-ABB9C8E58E2D}" type="parTrans" cxnId="{AA9A44E5-9672-4AC8-BE15-B9D448EDC5CF}">
      <dgm:prSet/>
      <dgm:spPr/>
      <dgm:t>
        <a:bodyPr/>
        <a:lstStyle/>
        <a:p>
          <a:endParaRPr lang="en-US"/>
        </a:p>
      </dgm:t>
    </dgm:pt>
    <dgm:pt modelId="{B5A16ADD-2402-400D-B222-FC6D23E4A461}" type="sibTrans" cxnId="{AA9A44E5-9672-4AC8-BE15-B9D448EDC5CF}">
      <dgm:prSet/>
      <dgm:spPr/>
      <dgm:t>
        <a:bodyPr/>
        <a:lstStyle/>
        <a:p>
          <a:endParaRPr lang="en-US"/>
        </a:p>
      </dgm:t>
    </dgm:pt>
    <dgm:pt modelId="{FBF3EF7D-E2E1-4AD1-9462-3A182DC969BB}">
      <dgm:prSet/>
      <dgm:spPr/>
      <dgm:t>
        <a:bodyPr/>
        <a:lstStyle/>
        <a:p>
          <a:r>
            <a:rPr lang="en-GB" dirty="0">
              <a:latin typeface="Arial" panose="020B0604020202020204" pitchFamily="34" charset="0"/>
              <a:cs typeface="Arial" panose="020B0604020202020204" pitchFamily="34" charset="0"/>
            </a:rPr>
            <a:t>The use of technology during the Covid-19 pandemic</a:t>
          </a:r>
          <a:r>
            <a:rPr lang="en-GB" dirty="0"/>
            <a:t>. </a:t>
          </a:r>
          <a:endParaRPr lang="en-US" dirty="0"/>
        </a:p>
      </dgm:t>
    </dgm:pt>
    <dgm:pt modelId="{F4844C7B-878F-48A0-BCA4-2631223F6523}" type="parTrans" cxnId="{62CDCDEC-F50A-490A-A44F-366E5997D6DB}">
      <dgm:prSet/>
      <dgm:spPr/>
      <dgm:t>
        <a:bodyPr/>
        <a:lstStyle/>
        <a:p>
          <a:endParaRPr lang="en-US"/>
        </a:p>
      </dgm:t>
    </dgm:pt>
    <dgm:pt modelId="{033AFA62-7CF4-4CF6-B9CC-3ABE84F02C5E}" type="sibTrans" cxnId="{62CDCDEC-F50A-490A-A44F-366E5997D6DB}">
      <dgm:prSet/>
      <dgm:spPr/>
      <dgm:t>
        <a:bodyPr/>
        <a:lstStyle/>
        <a:p>
          <a:endParaRPr lang="en-US"/>
        </a:p>
      </dgm:t>
    </dgm:pt>
    <dgm:pt modelId="{731B95FD-9AB9-4EC2-A406-333F6C60A252}">
      <dgm:prSet/>
      <dgm:spPr/>
      <dgm:t>
        <a:bodyPr/>
        <a:lstStyle/>
        <a:p>
          <a:r>
            <a:rPr lang="en-GB" dirty="0">
              <a:latin typeface="Arial" panose="020B0604020202020204" pitchFamily="34" charset="0"/>
              <a:cs typeface="Arial" panose="020B0604020202020204" pitchFamily="34" charset="0"/>
            </a:rPr>
            <a:t>The use of digital communication, collaboration, and participation. </a:t>
          </a:r>
          <a:endParaRPr lang="en-US" dirty="0">
            <a:latin typeface="Arial" panose="020B0604020202020204" pitchFamily="34" charset="0"/>
            <a:cs typeface="Arial" panose="020B0604020202020204" pitchFamily="34" charset="0"/>
          </a:endParaRPr>
        </a:p>
      </dgm:t>
    </dgm:pt>
    <dgm:pt modelId="{22680246-BCFB-4190-AB0A-E2F8418AB295}" type="parTrans" cxnId="{0AF55585-669F-4CFF-A290-0C7F2029BC3A}">
      <dgm:prSet/>
      <dgm:spPr/>
      <dgm:t>
        <a:bodyPr/>
        <a:lstStyle/>
        <a:p>
          <a:endParaRPr lang="en-US"/>
        </a:p>
      </dgm:t>
    </dgm:pt>
    <dgm:pt modelId="{96F14168-9121-4E65-BF7C-BD1C740E1A0A}" type="sibTrans" cxnId="{0AF55585-669F-4CFF-A290-0C7F2029BC3A}">
      <dgm:prSet/>
      <dgm:spPr/>
      <dgm:t>
        <a:bodyPr/>
        <a:lstStyle/>
        <a:p>
          <a:endParaRPr lang="en-US"/>
        </a:p>
      </dgm:t>
    </dgm:pt>
    <dgm:pt modelId="{1BFA88D6-E827-4048-BC46-E1A1F376FE1F}">
      <dgm:prSet/>
      <dgm:spPr/>
      <dgm:t>
        <a:bodyPr/>
        <a:lstStyle/>
        <a:p>
          <a:r>
            <a:rPr lang="en-GB" dirty="0">
              <a:latin typeface="Arial" panose="020B0604020202020204" pitchFamily="34" charset="0"/>
              <a:cs typeface="Arial" panose="020B0604020202020204" pitchFamily="34" charset="0"/>
            </a:rPr>
            <a:t>The use of digital literacy for employee well-being and their professional career development (Teaching, e-learning and self-development) </a:t>
          </a:r>
          <a:endParaRPr lang="en-US" dirty="0">
            <a:latin typeface="Arial" panose="020B0604020202020204" pitchFamily="34" charset="0"/>
            <a:cs typeface="Arial" panose="020B0604020202020204" pitchFamily="34" charset="0"/>
          </a:endParaRPr>
        </a:p>
      </dgm:t>
    </dgm:pt>
    <dgm:pt modelId="{5C528997-2A37-4390-AE75-8D2A6E5CA1FB}" type="parTrans" cxnId="{6367677A-951C-4EB4-A14E-8EE170EFA668}">
      <dgm:prSet/>
      <dgm:spPr/>
      <dgm:t>
        <a:bodyPr/>
        <a:lstStyle/>
        <a:p>
          <a:endParaRPr lang="en-US"/>
        </a:p>
      </dgm:t>
    </dgm:pt>
    <dgm:pt modelId="{FA81CA09-EE0A-40B6-A7D9-1AC40888F9DA}" type="sibTrans" cxnId="{6367677A-951C-4EB4-A14E-8EE170EFA668}">
      <dgm:prSet/>
      <dgm:spPr/>
      <dgm:t>
        <a:bodyPr/>
        <a:lstStyle/>
        <a:p>
          <a:endParaRPr lang="en-US"/>
        </a:p>
      </dgm:t>
    </dgm:pt>
    <dgm:pt modelId="{CE8B10FB-79CA-40C3-BD12-BCD169F20804}">
      <dgm:prSet/>
      <dgm:spPr/>
      <dgm:t>
        <a:bodyPr/>
        <a:lstStyle/>
        <a:p>
          <a:r>
            <a:rPr lang="en-GB" dirty="0">
              <a:latin typeface="Arial" panose="020B0604020202020204" pitchFamily="34" charset="0"/>
              <a:cs typeface="Arial" panose="020B0604020202020204" pitchFamily="34" charset="0"/>
            </a:rPr>
            <a:t>The relevance of technical proficiency for data and information handling </a:t>
          </a:r>
          <a:endParaRPr lang="en-US" dirty="0">
            <a:latin typeface="Arial" panose="020B0604020202020204" pitchFamily="34" charset="0"/>
            <a:cs typeface="Arial" panose="020B0604020202020204" pitchFamily="34" charset="0"/>
          </a:endParaRPr>
        </a:p>
      </dgm:t>
    </dgm:pt>
    <dgm:pt modelId="{897560C2-A0B9-4D0D-AAB7-58B958107437}" type="parTrans" cxnId="{163E1AF0-83B5-444B-9B94-85CA316872B9}">
      <dgm:prSet/>
      <dgm:spPr/>
      <dgm:t>
        <a:bodyPr/>
        <a:lstStyle/>
        <a:p>
          <a:endParaRPr lang="en-US"/>
        </a:p>
      </dgm:t>
    </dgm:pt>
    <dgm:pt modelId="{2F161DA6-3984-45D2-B435-6A2C39B0544B}" type="sibTrans" cxnId="{163E1AF0-83B5-444B-9B94-85CA316872B9}">
      <dgm:prSet/>
      <dgm:spPr/>
      <dgm:t>
        <a:bodyPr/>
        <a:lstStyle/>
        <a:p>
          <a:endParaRPr lang="en-US"/>
        </a:p>
      </dgm:t>
    </dgm:pt>
    <dgm:pt modelId="{0408D19E-FA51-4142-AF8B-6C8829266E9C}" type="pres">
      <dgm:prSet presAssocID="{1077A5F5-76CF-4BE5-858D-EF6A208BAA8E}" presName="linear" presStyleCnt="0">
        <dgm:presLayoutVars>
          <dgm:animLvl val="lvl"/>
          <dgm:resizeHandles val="exact"/>
        </dgm:presLayoutVars>
      </dgm:prSet>
      <dgm:spPr/>
    </dgm:pt>
    <dgm:pt modelId="{45A01D80-5FC9-D84B-8FD2-64F81E9E553B}" type="pres">
      <dgm:prSet presAssocID="{11421EF7-CC70-4CF0-B083-5CFFECFEE6C5}" presName="parentText" presStyleLbl="node1" presStyleIdx="0" presStyleCnt="5">
        <dgm:presLayoutVars>
          <dgm:chMax val="0"/>
          <dgm:bulletEnabled val="1"/>
        </dgm:presLayoutVars>
      </dgm:prSet>
      <dgm:spPr/>
    </dgm:pt>
    <dgm:pt modelId="{C0B6B02B-4380-384C-940F-1E3463B14A8A}" type="pres">
      <dgm:prSet presAssocID="{B5A16ADD-2402-400D-B222-FC6D23E4A461}" presName="spacer" presStyleCnt="0"/>
      <dgm:spPr/>
    </dgm:pt>
    <dgm:pt modelId="{EF631381-5C9B-DD46-98DA-54DECD720381}" type="pres">
      <dgm:prSet presAssocID="{FBF3EF7D-E2E1-4AD1-9462-3A182DC969BB}" presName="parentText" presStyleLbl="node1" presStyleIdx="1" presStyleCnt="5">
        <dgm:presLayoutVars>
          <dgm:chMax val="0"/>
          <dgm:bulletEnabled val="1"/>
        </dgm:presLayoutVars>
      </dgm:prSet>
      <dgm:spPr/>
    </dgm:pt>
    <dgm:pt modelId="{24FF7746-BA7F-FD4A-9438-34FDF41BD4E9}" type="pres">
      <dgm:prSet presAssocID="{033AFA62-7CF4-4CF6-B9CC-3ABE84F02C5E}" presName="spacer" presStyleCnt="0"/>
      <dgm:spPr/>
    </dgm:pt>
    <dgm:pt modelId="{D4CE46FA-121F-084F-82F3-0C412B7E32B1}" type="pres">
      <dgm:prSet presAssocID="{731B95FD-9AB9-4EC2-A406-333F6C60A252}" presName="parentText" presStyleLbl="node1" presStyleIdx="2" presStyleCnt="5" custLinFactNeighborX="-912" custLinFactNeighborY="2">
        <dgm:presLayoutVars>
          <dgm:chMax val="0"/>
          <dgm:bulletEnabled val="1"/>
        </dgm:presLayoutVars>
      </dgm:prSet>
      <dgm:spPr/>
    </dgm:pt>
    <dgm:pt modelId="{FDB397A8-D0AD-E94F-A0D4-015EBE7759FA}" type="pres">
      <dgm:prSet presAssocID="{96F14168-9121-4E65-BF7C-BD1C740E1A0A}" presName="spacer" presStyleCnt="0"/>
      <dgm:spPr/>
    </dgm:pt>
    <dgm:pt modelId="{1CFE266B-EAD4-0342-A6A8-282ACC121BD6}" type="pres">
      <dgm:prSet presAssocID="{1BFA88D6-E827-4048-BC46-E1A1F376FE1F}" presName="parentText" presStyleLbl="node1" presStyleIdx="3" presStyleCnt="5">
        <dgm:presLayoutVars>
          <dgm:chMax val="0"/>
          <dgm:bulletEnabled val="1"/>
        </dgm:presLayoutVars>
      </dgm:prSet>
      <dgm:spPr/>
    </dgm:pt>
    <dgm:pt modelId="{A3F2098A-A6F7-0D4D-B9C8-6EC5704CFEF9}" type="pres">
      <dgm:prSet presAssocID="{FA81CA09-EE0A-40B6-A7D9-1AC40888F9DA}" presName="spacer" presStyleCnt="0"/>
      <dgm:spPr/>
    </dgm:pt>
    <dgm:pt modelId="{D3049789-FFEE-AA45-90EE-77CE66A75E64}" type="pres">
      <dgm:prSet presAssocID="{CE8B10FB-79CA-40C3-BD12-BCD169F20804}" presName="parentText" presStyleLbl="node1" presStyleIdx="4" presStyleCnt="5">
        <dgm:presLayoutVars>
          <dgm:chMax val="0"/>
          <dgm:bulletEnabled val="1"/>
        </dgm:presLayoutVars>
      </dgm:prSet>
      <dgm:spPr/>
    </dgm:pt>
  </dgm:ptLst>
  <dgm:cxnLst>
    <dgm:cxn modelId="{DC5F0F39-B679-6A47-B527-55FEE38B9153}" type="presOf" srcId="{1077A5F5-76CF-4BE5-858D-EF6A208BAA8E}" destId="{0408D19E-FA51-4142-AF8B-6C8829266E9C}" srcOrd="0" destOrd="0" presId="urn:microsoft.com/office/officeart/2005/8/layout/vList2"/>
    <dgm:cxn modelId="{FF60595A-409E-E74C-9F00-9AB65B98F680}" type="presOf" srcId="{FBF3EF7D-E2E1-4AD1-9462-3A182DC969BB}" destId="{EF631381-5C9B-DD46-98DA-54DECD720381}" srcOrd="0" destOrd="0" presId="urn:microsoft.com/office/officeart/2005/8/layout/vList2"/>
    <dgm:cxn modelId="{9244EA5F-2FD5-8442-A71C-54ABFCB5F033}" type="presOf" srcId="{11421EF7-CC70-4CF0-B083-5CFFECFEE6C5}" destId="{45A01D80-5FC9-D84B-8FD2-64F81E9E553B}" srcOrd="0" destOrd="0" presId="urn:microsoft.com/office/officeart/2005/8/layout/vList2"/>
    <dgm:cxn modelId="{B6B69467-E1B5-C146-AB23-7FE90E2E6E9D}" type="presOf" srcId="{731B95FD-9AB9-4EC2-A406-333F6C60A252}" destId="{D4CE46FA-121F-084F-82F3-0C412B7E32B1}" srcOrd="0" destOrd="0" presId="urn:microsoft.com/office/officeart/2005/8/layout/vList2"/>
    <dgm:cxn modelId="{6367677A-951C-4EB4-A14E-8EE170EFA668}" srcId="{1077A5F5-76CF-4BE5-858D-EF6A208BAA8E}" destId="{1BFA88D6-E827-4048-BC46-E1A1F376FE1F}" srcOrd="3" destOrd="0" parTransId="{5C528997-2A37-4390-AE75-8D2A6E5CA1FB}" sibTransId="{FA81CA09-EE0A-40B6-A7D9-1AC40888F9DA}"/>
    <dgm:cxn modelId="{0AF55585-669F-4CFF-A290-0C7F2029BC3A}" srcId="{1077A5F5-76CF-4BE5-858D-EF6A208BAA8E}" destId="{731B95FD-9AB9-4EC2-A406-333F6C60A252}" srcOrd="2" destOrd="0" parTransId="{22680246-BCFB-4190-AB0A-E2F8418AB295}" sibTransId="{96F14168-9121-4E65-BF7C-BD1C740E1A0A}"/>
    <dgm:cxn modelId="{1BCD37D2-A3A7-E849-B0A9-D1CFE6F15182}" type="presOf" srcId="{CE8B10FB-79CA-40C3-BD12-BCD169F20804}" destId="{D3049789-FFEE-AA45-90EE-77CE66A75E64}" srcOrd="0" destOrd="0" presId="urn:microsoft.com/office/officeart/2005/8/layout/vList2"/>
    <dgm:cxn modelId="{41EEDDD8-3199-6047-8C9F-2CBCF86E3689}" type="presOf" srcId="{1BFA88D6-E827-4048-BC46-E1A1F376FE1F}" destId="{1CFE266B-EAD4-0342-A6A8-282ACC121BD6}" srcOrd="0" destOrd="0" presId="urn:microsoft.com/office/officeart/2005/8/layout/vList2"/>
    <dgm:cxn modelId="{AA9A44E5-9672-4AC8-BE15-B9D448EDC5CF}" srcId="{1077A5F5-76CF-4BE5-858D-EF6A208BAA8E}" destId="{11421EF7-CC70-4CF0-B083-5CFFECFEE6C5}" srcOrd="0" destOrd="0" parTransId="{870F34F0-643A-4EF8-8AF4-ABB9C8E58E2D}" sibTransId="{B5A16ADD-2402-400D-B222-FC6D23E4A461}"/>
    <dgm:cxn modelId="{62CDCDEC-F50A-490A-A44F-366E5997D6DB}" srcId="{1077A5F5-76CF-4BE5-858D-EF6A208BAA8E}" destId="{FBF3EF7D-E2E1-4AD1-9462-3A182DC969BB}" srcOrd="1" destOrd="0" parTransId="{F4844C7B-878F-48A0-BCA4-2631223F6523}" sibTransId="{033AFA62-7CF4-4CF6-B9CC-3ABE84F02C5E}"/>
    <dgm:cxn modelId="{163E1AF0-83B5-444B-9B94-85CA316872B9}" srcId="{1077A5F5-76CF-4BE5-858D-EF6A208BAA8E}" destId="{CE8B10FB-79CA-40C3-BD12-BCD169F20804}" srcOrd="4" destOrd="0" parTransId="{897560C2-A0B9-4D0D-AAB7-58B958107437}" sibTransId="{2F161DA6-3984-45D2-B435-6A2C39B0544B}"/>
    <dgm:cxn modelId="{9359369A-3605-B547-BC20-2DB60A4BEFB1}" type="presParOf" srcId="{0408D19E-FA51-4142-AF8B-6C8829266E9C}" destId="{45A01D80-5FC9-D84B-8FD2-64F81E9E553B}" srcOrd="0" destOrd="0" presId="urn:microsoft.com/office/officeart/2005/8/layout/vList2"/>
    <dgm:cxn modelId="{285B3623-23DF-D941-8C7E-25B7BC720D6B}" type="presParOf" srcId="{0408D19E-FA51-4142-AF8B-6C8829266E9C}" destId="{C0B6B02B-4380-384C-940F-1E3463B14A8A}" srcOrd="1" destOrd="0" presId="urn:microsoft.com/office/officeart/2005/8/layout/vList2"/>
    <dgm:cxn modelId="{58B6980A-F2B3-9840-8A08-AAB69570AA06}" type="presParOf" srcId="{0408D19E-FA51-4142-AF8B-6C8829266E9C}" destId="{EF631381-5C9B-DD46-98DA-54DECD720381}" srcOrd="2" destOrd="0" presId="urn:microsoft.com/office/officeart/2005/8/layout/vList2"/>
    <dgm:cxn modelId="{5285A346-7E08-5145-8FFC-83BC5C393C21}" type="presParOf" srcId="{0408D19E-FA51-4142-AF8B-6C8829266E9C}" destId="{24FF7746-BA7F-FD4A-9438-34FDF41BD4E9}" srcOrd="3" destOrd="0" presId="urn:microsoft.com/office/officeart/2005/8/layout/vList2"/>
    <dgm:cxn modelId="{49FAE78E-52A2-2342-B99B-B2BA4F698D8C}" type="presParOf" srcId="{0408D19E-FA51-4142-AF8B-6C8829266E9C}" destId="{D4CE46FA-121F-084F-82F3-0C412B7E32B1}" srcOrd="4" destOrd="0" presId="urn:microsoft.com/office/officeart/2005/8/layout/vList2"/>
    <dgm:cxn modelId="{BCA35801-4269-1743-B2AB-B66EBDA5C7C9}" type="presParOf" srcId="{0408D19E-FA51-4142-AF8B-6C8829266E9C}" destId="{FDB397A8-D0AD-E94F-A0D4-015EBE7759FA}" srcOrd="5" destOrd="0" presId="urn:microsoft.com/office/officeart/2005/8/layout/vList2"/>
    <dgm:cxn modelId="{5BDEFE74-77E6-BA41-9C05-EECF5E52B78B}" type="presParOf" srcId="{0408D19E-FA51-4142-AF8B-6C8829266E9C}" destId="{1CFE266B-EAD4-0342-A6A8-282ACC121BD6}" srcOrd="6" destOrd="0" presId="urn:microsoft.com/office/officeart/2005/8/layout/vList2"/>
    <dgm:cxn modelId="{1A3DB480-E4A7-1649-9449-743AA38C5C2A}" type="presParOf" srcId="{0408D19E-FA51-4142-AF8B-6C8829266E9C}" destId="{A3F2098A-A6F7-0D4D-B9C8-6EC5704CFEF9}" srcOrd="7" destOrd="0" presId="urn:microsoft.com/office/officeart/2005/8/layout/vList2"/>
    <dgm:cxn modelId="{9ECB9183-3B3C-E045-85EF-18D346E17E7C}" type="presParOf" srcId="{0408D19E-FA51-4142-AF8B-6C8829266E9C}" destId="{D3049789-FFEE-AA45-90EE-77CE66A75E64}"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129BE2-7802-4725-A5D9-D11E62168C75}" type="doc">
      <dgm:prSet loTypeId="urn:microsoft.com/office/officeart/2005/8/layout/vList2" loCatId="list" qsTypeId="urn:microsoft.com/office/officeart/2005/8/quickstyle/simple2" qsCatId="simple" csTypeId="urn:microsoft.com/office/officeart/2005/8/colors/colorful5" csCatId="colorful" phldr="1"/>
      <dgm:spPr/>
      <dgm:t>
        <a:bodyPr/>
        <a:lstStyle/>
        <a:p>
          <a:endParaRPr lang="en-US"/>
        </a:p>
      </dgm:t>
    </dgm:pt>
    <dgm:pt modelId="{68AB063B-5FBB-43C1-89D2-89E2F8132CE8}">
      <dgm:prSet custT="1"/>
      <dgm:spPr/>
      <dgm:t>
        <a:bodyPr/>
        <a:lstStyle/>
        <a:p>
          <a:r>
            <a:rPr lang="en-GB" sz="1400" dirty="0">
              <a:latin typeface="Arial" panose="020B0604020202020204" pitchFamily="34" charset="0"/>
              <a:cs typeface="Arial" panose="020B0604020202020204" pitchFamily="34" charset="0"/>
            </a:rPr>
            <a:t>Emma </a:t>
          </a:r>
          <a:r>
            <a:rPr lang="en-GB" sz="1400" dirty="0" err="1">
              <a:latin typeface="Arial" panose="020B0604020202020204" pitchFamily="34" charset="0"/>
              <a:cs typeface="Arial" panose="020B0604020202020204" pitchFamily="34" charset="0"/>
            </a:rPr>
            <a:t>Hammet</a:t>
          </a:r>
          <a:r>
            <a:rPr lang="en-GB" sz="1400" dirty="0">
              <a:latin typeface="Arial" panose="020B0604020202020204" pitchFamily="34" charset="0"/>
              <a:cs typeface="Arial" panose="020B0604020202020204" pitchFamily="34" charset="0"/>
            </a:rPr>
            <a:t> (2016)</a:t>
          </a:r>
          <a:r>
            <a:rPr lang="en-GB" sz="1400" dirty="0" err="1">
              <a:latin typeface="Arial" panose="020B0604020202020204" pitchFamily="34" charset="0"/>
              <a:cs typeface="Arial" panose="020B0604020202020204" pitchFamily="34" charset="0"/>
            </a:rPr>
            <a:t>firstaidforlife,available</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at:https</a:t>
          </a: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firstaidforlife.org.uk</a:t>
          </a:r>
          <a:r>
            <a:rPr lang="en-GB" sz="1400" dirty="0">
              <a:latin typeface="Arial" panose="020B0604020202020204" pitchFamily="34" charset="0"/>
              <a:cs typeface="Arial" panose="020B0604020202020204" pitchFamily="34" charset="0"/>
            </a:rPr>
            <a:t>/why-defibrillators-save-lives​ (Accessed: 28 July 2022).</a:t>
          </a:r>
        </a:p>
        <a:p>
          <a:pPr>
            <a:buNone/>
          </a:pPr>
          <a:r>
            <a:rPr lang="en-GB" sz="1400" dirty="0" err="1">
              <a:latin typeface="Arial" panose="020B0604020202020204" pitchFamily="34" charset="0"/>
              <a:cs typeface="Arial" panose="020B0604020202020204" pitchFamily="34" charset="0"/>
            </a:rPr>
            <a:t>NationalHeart,Lung,Blood</a:t>
          </a:r>
          <a:r>
            <a:rPr lang="en-GB" sz="1400" dirty="0">
              <a:latin typeface="Arial" panose="020B0604020202020204" pitchFamily="34" charset="0"/>
              <a:cs typeface="Arial" panose="020B0604020202020204" pitchFamily="34" charset="0"/>
            </a:rPr>
            <a:t> Institute(2022)available </a:t>
          </a:r>
          <a:r>
            <a:rPr lang="en-GB" sz="1400" dirty="0" err="1">
              <a:latin typeface="Arial" panose="020B0604020202020204" pitchFamily="34" charset="0"/>
              <a:cs typeface="Arial" panose="020B0604020202020204" pitchFamily="34" charset="0"/>
            </a:rPr>
            <a:t>at:https</a:t>
          </a: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www.nhlbi.nih.gov</a:t>
          </a:r>
          <a:r>
            <a:rPr lang="en-GB" sz="1400" dirty="0">
              <a:latin typeface="Arial" panose="020B0604020202020204" pitchFamily="34" charset="0"/>
              <a:cs typeface="Arial" panose="020B0604020202020204" pitchFamily="34" charset="0"/>
            </a:rPr>
            <a:t>/health/defibrillators​ (Accessed: 22 July 2022).</a:t>
          </a:r>
        </a:p>
        <a:p>
          <a:pPr>
            <a:buNone/>
          </a:pPr>
          <a:r>
            <a:rPr lang="en-GB" sz="1400" dirty="0" err="1">
              <a:latin typeface="Arial" panose="020B0604020202020204" pitchFamily="34" charset="0"/>
              <a:cs typeface="Arial" panose="020B0604020202020204" pitchFamily="34" charset="0"/>
            </a:rPr>
            <a:t>Vedantu</a:t>
          </a:r>
          <a:r>
            <a:rPr lang="en-GB" sz="1400" dirty="0">
              <a:latin typeface="Arial" panose="020B0604020202020204" pitchFamily="34" charset="0"/>
              <a:cs typeface="Arial" panose="020B0604020202020204" pitchFamily="34" charset="0"/>
            </a:rPr>
            <a:t>(2022)biology </a:t>
          </a:r>
          <a:r>
            <a:rPr lang="en-GB" sz="1400" dirty="0" err="1">
              <a:latin typeface="Arial" panose="020B0604020202020204" pitchFamily="34" charset="0"/>
              <a:cs typeface="Arial" panose="020B0604020202020204" pitchFamily="34" charset="0"/>
            </a:rPr>
            <a:t>article,available</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at:https</a:t>
          </a: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www.vedantu.com</a:t>
          </a:r>
          <a:r>
            <a:rPr lang="en-GB" sz="1400" dirty="0">
              <a:latin typeface="Arial" panose="020B0604020202020204" pitchFamily="34" charset="0"/>
              <a:cs typeface="Arial" panose="020B0604020202020204" pitchFamily="34" charset="0"/>
            </a:rPr>
            <a:t>/biology/defibrillation (Accessed: 22 July 2022)</a:t>
          </a:r>
        </a:p>
        <a:p>
          <a:r>
            <a:rPr lang="en-GB" sz="500" dirty="0"/>
            <a:t> </a:t>
          </a:r>
          <a:endParaRPr lang="en-US" sz="500" dirty="0"/>
        </a:p>
      </dgm:t>
    </dgm:pt>
    <dgm:pt modelId="{9E0117FC-A0AF-4AE5-998E-85B9AC8B207F}" type="parTrans" cxnId="{45539FDA-0826-4B1E-8FAE-EC7332843D82}">
      <dgm:prSet/>
      <dgm:spPr/>
      <dgm:t>
        <a:bodyPr/>
        <a:lstStyle/>
        <a:p>
          <a:endParaRPr lang="en-US"/>
        </a:p>
      </dgm:t>
    </dgm:pt>
    <dgm:pt modelId="{A18FDDF2-AA0B-4DE1-A510-9830D02B2939}" type="sibTrans" cxnId="{45539FDA-0826-4B1E-8FAE-EC7332843D82}">
      <dgm:prSet/>
      <dgm:spPr/>
      <dgm:t>
        <a:bodyPr/>
        <a:lstStyle/>
        <a:p>
          <a:endParaRPr lang="en-US"/>
        </a:p>
      </dgm:t>
    </dgm:pt>
    <dgm:pt modelId="{969739A9-9EE5-46D8-8082-894379E802B8}">
      <dgm:prSet custT="1"/>
      <dgm:spPr/>
      <dgm:t>
        <a:bodyPr/>
        <a:lstStyle/>
        <a:p>
          <a:r>
            <a:rPr lang="en-GB" sz="1400" dirty="0">
              <a:solidFill>
                <a:schemeClr val="tx1"/>
              </a:solidFill>
              <a:latin typeface="Arial" panose="020B0604020202020204" pitchFamily="34" charset="0"/>
              <a:cs typeface="Arial" panose="020B0604020202020204" pitchFamily="34" charset="0"/>
            </a:rPr>
            <a:t>Perkins GD, Morley PT, Nolan JP, et al. (2020) International liaison committee on resuscitation: COVID-19 consensus on science, treatment recommendations and task force insights. </a:t>
          </a:r>
          <a:r>
            <a:rPr lang="en-GB" sz="1400" i="1" dirty="0">
              <a:solidFill>
                <a:schemeClr val="tx1"/>
              </a:solidFill>
              <a:latin typeface="Arial" panose="020B0604020202020204" pitchFamily="34" charset="0"/>
              <a:cs typeface="Arial" panose="020B0604020202020204" pitchFamily="34" charset="0"/>
            </a:rPr>
            <a:t>Resuscitation</a:t>
          </a:r>
          <a:r>
            <a:rPr lang="en-GB" sz="1400" dirty="0">
              <a:solidFill>
                <a:schemeClr val="tx1"/>
              </a:solidFill>
              <a:latin typeface="Arial" panose="020B0604020202020204" pitchFamily="34" charset="0"/>
              <a:cs typeface="Arial" panose="020B0604020202020204" pitchFamily="34" charset="0"/>
            </a:rPr>
            <a:t> 151, pp 145–147. Available at: </a:t>
          </a:r>
          <a:r>
            <a:rPr lang="en-GB" sz="1400" dirty="0">
              <a:solidFill>
                <a:schemeClr val="tx1"/>
              </a:solidFill>
              <a:latin typeface="Arial" panose="020B0604020202020204" pitchFamily="34" charset="0"/>
              <a:cs typeface="Arial" panose="020B0604020202020204" pitchFamily="34" charset="0"/>
              <a:hlinkClick xmlns:r="http://schemas.openxmlformats.org/officeDocument/2006/relationships" r:id="rId1">
                <a:extLst>
                  <a:ext uri="{A12FA001-AC4F-418D-AE19-62706E023703}">
                    <ahyp:hlinkClr xmlns:ahyp="http://schemas.microsoft.com/office/drawing/2018/hyperlinkcolor" val="tx"/>
                  </a:ext>
                </a:extLst>
              </a:hlinkClick>
            </a:rPr>
            <a:t>https://doi.org/10.1016/j.resuscitation.2020.04.035</a:t>
          </a:r>
          <a:r>
            <a:rPr lang="en-GB" sz="1400" dirty="0">
              <a:solidFill>
                <a:schemeClr val="tx1"/>
              </a:solidFill>
              <a:latin typeface="Arial" panose="020B0604020202020204" pitchFamily="34" charset="0"/>
              <a:cs typeface="Arial" panose="020B0604020202020204" pitchFamily="34" charset="0"/>
            </a:rPr>
            <a:t> (Accessed: 19 July 2022).</a:t>
          </a:r>
        </a:p>
        <a:p>
          <a:r>
            <a:rPr lang="en-GB" sz="1400" dirty="0">
              <a:solidFill>
                <a:schemeClr val="tx1"/>
              </a:solidFill>
              <a:latin typeface="Arial" panose="020B0604020202020204" pitchFamily="34" charset="0"/>
              <a:cs typeface="Arial" panose="020B0604020202020204" pitchFamily="34" charset="0"/>
            </a:rPr>
            <a:t>Stewart, JA (2020) ILCOR’s revised Covid-19 defibrillation recommendation requires a new approach to training. </a:t>
          </a:r>
          <a:r>
            <a:rPr lang="en-GB" sz="1400" i="1" dirty="0" err="1">
              <a:solidFill>
                <a:schemeClr val="tx1"/>
              </a:solidFill>
              <a:latin typeface="Arial" panose="020B0604020202020204" pitchFamily="34" charset="0"/>
              <a:cs typeface="Arial" panose="020B0604020202020204" pitchFamily="34" charset="0"/>
            </a:rPr>
            <a:t>Scand</a:t>
          </a:r>
          <a:r>
            <a:rPr lang="en-GB" sz="1400" i="1" dirty="0">
              <a:solidFill>
                <a:schemeClr val="tx1"/>
              </a:solidFill>
              <a:latin typeface="Arial" panose="020B0604020202020204" pitchFamily="34" charset="0"/>
              <a:cs typeface="Arial" panose="020B0604020202020204" pitchFamily="34" charset="0"/>
            </a:rPr>
            <a:t> J Trauma </a:t>
          </a:r>
          <a:r>
            <a:rPr lang="en-GB" sz="1400" i="1" dirty="0" err="1">
              <a:solidFill>
                <a:schemeClr val="tx1"/>
              </a:solidFill>
              <a:latin typeface="Arial" panose="020B0604020202020204" pitchFamily="34" charset="0"/>
              <a:cs typeface="Arial" panose="020B0604020202020204" pitchFamily="34" charset="0"/>
            </a:rPr>
            <a:t>Resusc</a:t>
          </a:r>
          <a:r>
            <a:rPr lang="en-GB" sz="1400" i="1" dirty="0">
              <a:solidFill>
                <a:schemeClr val="tx1"/>
              </a:solidFill>
              <a:latin typeface="Arial" panose="020B0604020202020204" pitchFamily="34" charset="0"/>
              <a:cs typeface="Arial" panose="020B0604020202020204" pitchFamily="34" charset="0"/>
            </a:rPr>
            <a:t> </a:t>
          </a:r>
          <a:r>
            <a:rPr lang="en-GB" sz="1400" i="1" dirty="0" err="1">
              <a:solidFill>
                <a:schemeClr val="tx1"/>
              </a:solidFill>
              <a:latin typeface="Arial" panose="020B0604020202020204" pitchFamily="34" charset="0"/>
              <a:cs typeface="Arial" panose="020B0604020202020204" pitchFamily="34" charset="0"/>
            </a:rPr>
            <a:t>Emerg</a:t>
          </a:r>
          <a:r>
            <a:rPr lang="en-GB" sz="1400" i="1" dirty="0">
              <a:solidFill>
                <a:schemeClr val="tx1"/>
              </a:solidFill>
              <a:latin typeface="Arial" panose="020B0604020202020204" pitchFamily="34" charset="0"/>
              <a:cs typeface="Arial" panose="020B0604020202020204" pitchFamily="34" charset="0"/>
            </a:rPr>
            <a:t> Med</a:t>
          </a:r>
          <a:r>
            <a:rPr lang="en-GB" sz="1400" dirty="0">
              <a:solidFill>
                <a:schemeClr val="tx1"/>
              </a:solidFill>
              <a:latin typeface="Arial" panose="020B0604020202020204" pitchFamily="34" charset="0"/>
              <a:cs typeface="Arial" panose="020B0604020202020204" pitchFamily="34" charset="0"/>
            </a:rPr>
            <a:t> 28, pp 109. Available at: </a:t>
          </a:r>
          <a:r>
            <a:rPr lang="en-GB" sz="1400" dirty="0">
              <a:solidFill>
                <a:schemeClr val="tx1"/>
              </a:solidFill>
              <a:latin typeface="Arial" panose="020B0604020202020204" pitchFamily="34" charset="0"/>
              <a:cs typeface="Arial" panose="020B0604020202020204" pitchFamily="34" charset="0"/>
              <a:hlinkClick xmlns:r="http://schemas.openxmlformats.org/officeDocument/2006/relationships" r:id="rId2">
                <a:extLst>
                  <a:ext uri="{A12FA001-AC4F-418D-AE19-62706E023703}">
                    <ahyp:hlinkClr xmlns:ahyp="http://schemas.microsoft.com/office/drawing/2018/hyperlinkcolor" val="tx"/>
                  </a:ext>
                </a:extLst>
              </a:hlinkClick>
            </a:rPr>
            <a:t>https://doi.org/10.1186/s13049-020-00804-y</a:t>
          </a:r>
          <a:r>
            <a:rPr lang="en-GB" sz="1400" dirty="0">
              <a:solidFill>
                <a:schemeClr val="tx1"/>
              </a:solidFill>
              <a:latin typeface="Arial" panose="020B0604020202020204" pitchFamily="34" charset="0"/>
              <a:cs typeface="Arial" panose="020B0604020202020204" pitchFamily="34" charset="0"/>
            </a:rPr>
            <a:t> (Accessed: 22 July 2022)</a:t>
          </a:r>
          <a:endParaRPr lang="en-US" sz="1400" dirty="0">
            <a:solidFill>
              <a:schemeClr val="tx1"/>
            </a:solidFill>
            <a:latin typeface="Arial" panose="020B0604020202020204" pitchFamily="34" charset="0"/>
            <a:cs typeface="Arial" panose="020B0604020202020204" pitchFamily="34" charset="0"/>
          </a:endParaRPr>
        </a:p>
      </dgm:t>
    </dgm:pt>
    <dgm:pt modelId="{9500204B-D0EB-4CFD-BB1D-55BCD0A4E8E2}" type="parTrans" cxnId="{6D217E7F-2D9B-4112-A5D5-4CAEEBC4DBA0}">
      <dgm:prSet/>
      <dgm:spPr/>
      <dgm:t>
        <a:bodyPr/>
        <a:lstStyle/>
        <a:p>
          <a:endParaRPr lang="en-US"/>
        </a:p>
      </dgm:t>
    </dgm:pt>
    <dgm:pt modelId="{EB88175B-A0FF-4C2B-B774-C909E1E55135}" type="sibTrans" cxnId="{6D217E7F-2D9B-4112-A5D5-4CAEEBC4DBA0}">
      <dgm:prSet/>
      <dgm:spPr/>
      <dgm:t>
        <a:bodyPr/>
        <a:lstStyle/>
        <a:p>
          <a:endParaRPr lang="en-US"/>
        </a:p>
      </dgm:t>
    </dgm:pt>
    <dgm:pt modelId="{7C0CCBCD-5AD5-4D0D-BBE7-5DFAD811AA13}">
      <dgm:prSet custT="1"/>
      <dgm:spPr/>
      <dgm:t>
        <a:bodyPr/>
        <a:lstStyle/>
        <a:p>
          <a:r>
            <a:rPr lang="en-US" sz="1400" dirty="0">
              <a:solidFill>
                <a:schemeClr val="tx1"/>
              </a:solidFill>
              <a:latin typeface="Arial" panose="020B0604020202020204" pitchFamily="34" charset="0"/>
              <a:cs typeface="Arial" panose="020B0604020202020204" pitchFamily="34" charset="0"/>
            </a:rPr>
            <a:t>Patchs (2022) Home Page Available at: https://</a:t>
          </a:r>
          <a:r>
            <a:rPr lang="en-US" sz="1400" dirty="0" err="1">
              <a:solidFill>
                <a:schemeClr val="tx1"/>
              </a:solidFill>
              <a:latin typeface="Arial" panose="020B0604020202020204" pitchFamily="34" charset="0"/>
              <a:cs typeface="Arial" panose="020B0604020202020204" pitchFamily="34" charset="0"/>
            </a:rPr>
            <a:t>www.patchs.ai</a:t>
          </a:r>
          <a:r>
            <a:rPr lang="en-US" sz="1400" dirty="0">
              <a:solidFill>
                <a:schemeClr val="tx1"/>
              </a:solidFill>
              <a:latin typeface="Arial" panose="020B0604020202020204" pitchFamily="34" charset="0"/>
              <a:cs typeface="Arial" panose="020B0604020202020204" pitchFamily="34" charset="0"/>
            </a:rPr>
            <a:t>/   (Accessed: 10</a:t>
          </a:r>
          <a:r>
            <a:rPr lang="en-US" sz="1400" baseline="30000" dirty="0">
              <a:solidFill>
                <a:schemeClr val="tx1"/>
              </a:solidFill>
              <a:latin typeface="Arial" panose="020B0604020202020204" pitchFamily="34" charset="0"/>
              <a:cs typeface="Arial" panose="020B0604020202020204" pitchFamily="34" charset="0"/>
            </a:rPr>
            <a:t>th</a:t>
          </a:r>
          <a:r>
            <a:rPr lang="en-US" sz="1400" dirty="0">
              <a:solidFill>
                <a:schemeClr val="tx1"/>
              </a:solidFill>
              <a:latin typeface="Arial" panose="020B0604020202020204" pitchFamily="34" charset="0"/>
              <a:cs typeface="Arial" panose="020B0604020202020204" pitchFamily="34" charset="0"/>
            </a:rPr>
            <a:t> July 2022)</a:t>
          </a:r>
        </a:p>
        <a:p>
          <a:pPr>
            <a:buNone/>
          </a:pPr>
          <a:r>
            <a:rPr lang="en-US" sz="1400" dirty="0" err="1">
              <a:solidFill>
                <a:schemeClr val="tx1"/>
              </a:solidFill>
              <a:latin typeface="Arial" panose="020B0604020202020204" pitchFamily="34" charset="0"/>
              <a:cs typeface="Arial" panose="020B0604020202020204" pitchFamily="34" charset="0"/>
            </a:rPr>
            <a:t>Dr.IQ</a:t>
          </a:r>
          <a:r>
            <a:rPr lang="en-US" sz="1400" dirty="0">
              <a:solidFill>
                <a:schemeClr val="tx1"/>
              </a:solidFill>
              <a:latin typeface="Arial" panose="020B0604020202020204" pitchFamily="34" charset="0"/>
              <a:cs typeface="Arial" panose="020B0604020202020204" pitchFamily="34" charset="0"/>
            </a:rPr>
            <a:t> (2022) Home Page Available at: </a:t>
          </a:r>
          <a:r>
            <a:rPr lang="en-US" sz="1400" dirty="0">
              <a:solidFill>
                <a:schemeClr val="tx1"/>
              </a:solidFill>
              <a:latin typeface="Arial" panose="020B0604020202020204" pitchFamily="34" charset="0"/>
              <a:cs typeface="Arial" panose="020B0604020202020204" pitchFamily="34" charset="0"/>
              <a:hlinkClick xmlns:r="http://schemas.openxmlformats.org/officeDocument/2006/relationships" r:id="rId3">
                <a:extLst>
                  <a:ext uri="{A12FA001-AC4F-418D-AE19-62706E023703}">
                    <ahyp:hlinkClr xmlns:ahyp="http://schemas.microsoft.com/office/drawing/2018/hyperlinkcolor" val="tx"/>
                  </a:ext>
                </a:extLst>
              </a:hlinkClick>
            </a:rPr>
            <a:t>https://dr-iq.com</a:t>
          </a:r>
          <a:r>
            <a:rPr lang="en-US" sz="1400" dirty="0">
              <a:solidFill>
                <a:schemeClr val="tx1"/>
              </a:solidFill>
              <a:latin typeface="Arial" panose="020B0604020202020204" pitchFamily="34" charset="0"/>
              <a:cs typeface="Arial" panose="020B0604020202020204" pitchFamily="34" charset="0"/>
            </a:rPr>
            <a:t>   (Accessed: 10</a:t>
          </a:r>
          <a:r>
            <a:rPr lang="en-US" sz="1400" baseline="30000" dirty="0">
              <a:solidFill>
                <a:schemeClr val="tx1"/>
              </a:solidFill>
              <a:latin typeface="Arial" panose="020B0604020202020204" pitchFamily="34" charset="0"/>
              <a:cs typeface="Arial" panose="020B0604020202020204" pitchFamily="34" charset="0"/>
            </a:rPr>
            <a:t>th</a:t>
          </a:r>
          <a:r>
            <a:rPr lang="en-US" sz="1400" dirty="0">
              <a:solidFill>
                <a:schemeClr val="tx1"/>
              </a:solidFill>
              <a:latin typeface="Arial" panose="020B0604020202020204" pitchFamily="34" charset="0"/>
              <a:cs typeface="Arial" panose="020B0604020202020204" pitchFamily="34" charset="0"/>
            </a:rPr>
            <a:t> July 2022)</a:t>
          </a:r>
        </a:p>
        <a:p>
          <a:pPr>
            <a:buNone/>
          </a:pPr>
          <a:r>
            <a:rPr lang="en-US" sz="1400" dirty="0">
              <a:solidFill>
                <a:schemeClr val="tx1"/>
              </a:solidFill>
              <a:latin typeface="Arial" panose="020B0604020202020204" pitchFamily="34" charset="0"/>
              <a:cs typeface="Arial" panose="020B0604020202020204" pitchFamily="34" charset="0"/>
            </a:rPr>
            <a:t>MedTech (2022) Home Page Available at: https://</a:t>
          </a:r>
          <a:r>
            <a:rPr lang="en-US" sz="1400" dirty="0" err="1">
              <a:solidFill>
                <a:schemeClr val="tx1"/>
              </a:solidFill>
              <a:latin typeface="Arial" panose="020B0604020202020204" pitchFamily="34" charset="0"/>
              <a:cs typeface="Arial" panose="020B0604020202020204" pitchFamily="34" charset="0"/>
            </a:rPr>
            <a:t>www.intersystems.com</a:t>
          </a:r>
          <a:r>
            <a:rPr lang="en-US" sz="1400" dirty="0">
              <a:solidFill>
                <a:schemeClr val="tx1"/>
              </a:solidFill>
              <a:latin typeface="Arial" panose="020B0604020202020204" pitchFamily="34" charset="0"/>
              <a:cs typeface="Arial" panose="020B0604020202020204" pitchFamily="34" charset="0"/>
            </a:rPr>
            <a:t>/</a:t>
          </a:r>
          <a:r>
            <a:rPr lang="en-US" sz="1400" dirty="0" err="1">
              <a:solidFill>
                <a:schemeClr val="tx1"/>
              </a:solidFill>
              <a:latin typeface="Arial" panose="020B0604020202020204" pitchFamily="34" charset="0"/>
              <a:cs typeface="Arial" panose="020B0604020202020204" pitchFamily="34" charset="0"/>
            </a:rPr>
            <a:t>uk</a:t>
          </a:r>
          <a:r>
            <a:rPr lang="en-US" sz="1400" dirty="0">
              <a:solidFill>
                <a:schemeClr val="tx1"/>
              </a:solidFill>
              <a:latin typeface="Arial" panose="020B0604020202020204" pitchFamily="34" charset="0"/>
              <a:cs typeface="Arial" panose="020B0604020202020204" pitchFamily="34" charset="0"/>
            </a:rPr>
            <a:t>/industries/</a:t>
          </a:r>
          <a:r>
            <a:rPr lang="en-US" sz="1400" dirty="0" err="1">
              <a:solidFill>
                <a:schemeClr val="tx1"/>
              </a:solidFill>
              <a:latin typeface="Arial" panose="020B0604020202020204" pitchFamily="34" charset="0"/>
              <a:cs typeface="Arial" panose="020B0604020202020204" pitchFamily="34" charset="0"/>
            </a:rPr>
            <a:t>medtech</a:t>
          </a:r>
          <a:r>
            <a:rPr lang="en-US" sz="1400" dirty="0">
              <a:solidFill>
                <a:schemeClr val="tx1"/>
              </a:solidFill>
              <a:latin typeface="Arial" panose="020B0604020202020204" pitchFamily="34" charset="0"/>
              <a:cs typeface="Arial" panose="020B0604020202020204" pitchFamily="34" charset="0"/>
            </a:rPr>
            <a:t>-solutions/  (Accessed: 10</a:t>
          </a:r>
          <a:r>
            <a:rPr lang="en-US" sz="1400" baseline="30000" dirty="0">
              <a:solidFill>
                <a:schemeClr val="tx1"/>
              </a:solidFill>
              <a:latin typeface="Arial" panose="020B0604020202020204" pitchFamily="34" charset="0"/>
              <a:cs typeface="Arial" panose="020B0604020202020204" pitchFamily="34" charset="0"/>
            </a:rPr>
            <a:t>th</a:t>
          </a:r>
          <a:r>
            <a:rPr lang="en-US" sz="1400" dirty="0">
              <a:solidFill>
                <a:schemeClr val="tx1"/>
              </a:solidFill>
              <a:latin typeface="Arial" panose="020B0604020202020204" pitchFamily="34" charset="0"/>
              <a:cs typeface="Arial" panose="020B0604020202020204" pitchFamily="34" charset="0"/>
            </a:rPr>
            <a:t> July 2022)</a:t>
          </a:r>
        </a:p>
        <a:p>
          <a:pPr>
            <a:buNone/>
          </a:pPr>
          <a:r>
            <a:rPr lang="en-US" sz="1400" dirty="0" err="1">
              <a:solidFill>
                <a:schemeClr val="tx1"/>
              </a:solidFill>
              <a:latin typeface="Arial" panose="020B0604020202020204" pitchFamily="34" charset="0"/>
              <a:cs typeface="Arial" panose="020B0604020202020204" pitchFamily="34" charset="0"/>
            </a:rPr>
            <a:t>FutureNHS</a:t>
          </a:r>
          <a:r>
            <a:rPr lang="en-US" sz="1400" dirty="0">
              <a:solidFill>
                <a:schemeClr val="tx1"/>
              </a:solidFill>
              <a:latin typeface="Arial" panose="020B0604020202020204" pitchFamily="34" charset="0"/>
              <a:cs typeface="Arial" panose="020B0604020202020204" pitchFamily="34" charset="0"/>
            </a:rPr>
            <a:t> (2022) Home Page Available at: </a:t>
          </a:r>
          <a:r>
            <a:rPr lang="en-US" sz="1400" dirty="0">
              <a:solidFill>
                <a:schemeClr val="tx1"/>
              </a:solidFill>
              <a:latin typeface="Arial" panose="020B0604020202020204" pitchFamily="34" charset="0"/>
              <a:cs typeface="Arial" panose="020B0604020202020204" pitchFamily="34" charset="0"/>
              <a:hlinkClick xmlns:r="http://schemas.openxmlformats.org/officeDocument/2006/relationships" r:id="rId4">
                <a:extLst>
                  <a:ext uri="{A12FA001-AC4F-418D-AE19-62706E023703}">
                    <ahyp:hlinkClr xmlns:ahyp="http://schemas.microsoft.com/office/drawing/2018/hyperlinkcolor" val="tx"/>
                  </a:ext>
                </a:extLst>
              </a:hlinkClick>
            </a:rPr>
            <a:t>https://future.nhs.uk/about</a:t>
          </a:r>
          <a:r>
            <a:rPr lang="en-US" sz="1400" dirty="0">
              <a:solidFill>
                <a:schemeClr val="tx1"/>
              </a:solidFill>
              <a:latin typeface="Arial" panose="020B0604020202020204" pitchFamily="34" charset="0"/>
              <a:cs typeface="Arial" panose="020B0604020202020204" pitchFamily="34" charset="0"/>
            </a:rPr>
            <a:t>  (Accessed: 10</a:t>
          </a:r>
          <a:r>
            <a:rPr lang="en-US" sz="1400" baseline="30000" dirty="0">
              <a:solidFill>
                <a:schemeClr val="tx1"/>
              </a:solidFill>
              <a:latin typeface="Arial" panose="020B0604020202020204" pitchFamily="34" charset="0"/>
              <a:cs typeface="Arial" panose="020B0604020202020204" pitchFamily="34" charset="0"/>
            </a:rPr>
            <a:t>th </a:t>
          </a:r>
          <a:r>
            <a:rPr lang="en-US" sz="1400" dirty="0">
              <a:solidFill>
                <a:schemeClr val="tx1"/>
              </a:solidFill>
              <a:latin typeface="Arial" panose="020B0604020202020204" pitchFamily="34" charset="0"/>
              <a:cs typeface="Arial" panose="020B0604020202020204" pitchFamily="34" charset="0"/>
            </a:rPr>
            <a:t> July 2022)</a:t>
          </a:r>
        </a:p>
      </dgm:t>
    </dgm:pt>
    <dgm:pt modelId="{8C5FD6D6-5954-4D41-964F-41654B9CF896}" type="parTrans" cxnId="{D3344D42-24AC-4671-94E8-79A1E9DE48B0}">
      <dgm:prSet/>
      <dgm:spPr/>
      <dgm:t>
        <a:bodyPr/>
        <a:lstStyle/>
        <a:p>
          <a:endParaRPr lang="en-US"/>
        </a:p>
      </dgm:t>
    </dgm:pt>
    <dgm:pt modelId="{DA4FAF51-1DE0-4910-9C22-3498FD89657F}" type="sibTrans" cxnId="{D3344D42-24AC-4671-94E8-79A1E9DE48B0}">
      <dgm:prSet/>
      <dgm:spPr/>
      <dgm:t>
        <a:bodyPr/>
        <a:lstStyle/>
        <a:p>
          <a:endParaRPr lang="en-US"/>
        </a:p>
      </dgm:t>
    </dgm:pt>
    <dgm:pt modelId="{C044A4A1-9B4F-4DCE-B1B4-E6489091E177}">
      <dgm:prSet custT="1"/>
      <dgm:spPr/>
      <dgm:t>
        <a:bodyPr/>
        <a:lstStyle/>
        <a:p>
          <a:r>
            <a:rPr lang="en-GB" sz="1200" dirty="0">
              <a:solidFill>
                <a:schemeClr val="tx1"/>
              </a:solidFill>
              <a:latin typeface="Arial" panose="020B0604020202020204" pitchFamily="34" charset="0"/>
              <a:cs typeface="Arial" panose="020B0604020202020204" pitchFamily="34" charset="0"/>
            </a:rPr>
            <a:t>L</a:t>
          </a:r>
          <a:r>
            <a:rPr lang="en-GB" sz="1400" dirty="0">
              <a:solidFill>
                <a:schemeClr val="tx1"/>
              </a:solidFill>
              <a:latin typeface="Arial" panose="020B0604020202020204" pitchFamily="34" charset="0"/>
              <a:cs typeface="Arial" panose="020B0604020202020204" pitchFamily="34" charset="0"/>
            </a:rPr>
            <a:t>IBRARY STUDY SMART  Bentham, H (2016),Library study </a:t>
          </a:r>
          <a:r>
            <a:rPr lang="en-GB" sz="1400" dirty="0" err="1">
              <a:solidFill>
                <a:schemeClr val="tx1"/>
              </a:solidFill>
              <a:latin typeface="Arial" panose="020B0604020202020204" pitchFamily="34" charset="0"/>
              <a:cs typeface="Arial" panose="020B0604020202020204" pitchFamily="34" charset="0"/>
            </a:rPr>
            <a:t>smart,Western</a:t>
          </a:r>
          <a:r>
            <a:rPr lang="en-GB" sz="1400" dirty="0">
              <a:solidFill>
                <a:schemeClr val="tx1"/>
              </a:solidFill>
              <a:latin typeface="Arial" panose="020B0604020202020204" pitchFamily="34" charset="0"/>
              <a:cs typeface="Arial" panose="020B0604020202020204" pitchFamily="34" charset="0"/>
            </a:rPr>
            <a:t> Sydney University </a:t>
          </a:r>
          <a:r>
            <a:rPr lang="en-US" sz="1400" dirty="0">
              <a:solidFill>
                <a:schemeClr val="tx1"/>
              </a:solidFill>
              <a:latin typeface="Arial" panose="020B0604020202020204" pitchFamily="34" charset="0"/>
              <a:cs typeface="Arial" panose="020B0604020202020204" pitchFamily="34" charset="0"/>
              <a:hlinkClick xmlns:r="http://schemas.openxmlformats.org/officeDocument/2006/relationships" r:id="rId5">
                <a:extLst>
                  <a:ext uri="{A12FA001-AC4F-418D-AE19-62706E023703}">
                    <ahyp:hlinkClr xmlns:ahyp="http://schemas.microsoft.com/office/drawing/2018/hyperlinkcolor" val="tx"/>
                  </a:ext>
                </a:extLst>
              </a:hlinkClick>
            </a:rPr>
            <a:t>https://www.westernsydney.edu.au/studysmart/home/study_skills_guides/digital_literacy/what_is_digital_literacy</a:t>
          </a:r>
          <a:r>
            <a:rPr lang="en-GB" sz="1400" dirty="0">
              <a:solidFill>
                <a:schemeClr val="tx1"/>
              </a:solidFill>
              <a:latin typeface="Arial" panose="020B0604020202020204" pitchFamily="34" charset="0"/>
              <a:cs typeface="Arial" panose="020B0604020202020204" pitchFamily="34" charset="0"/>
            </a:rPr>
            <a:t>.(Accessed:26 Jul 2022).</a:t>
          </a:r>
        </a:p>
        <a:p>
          <a:pPr>
            <a:buNone/>
          </a:pPr>
          <a:r>
            <a:rPr lang="en-GB" sz="1400" dirty="0">
              <a:solidFill>
                <a:schemeClr val="tx1"/>
              </a:solidFill>
              <a:latin typeface="Arial" panose="020B0604020202020204" pitchFamily="34" charset="0"/>
              <a:cs typeface="Arial" panose="020B0604020202020204" pitchFamily="34" charset="0"/>
            </a:rPr>
            <a:t>NHS Bentham , H 2015 NHS Health Education England, Improving Digital Literacy </a:t>
          </a:r>
          <a:r>
            <a:rPr lang="en-GB" sz="1400" dirty="0">
              <a:solidFill>
                <a:schemeClr val="tx1"/>
              </a:solidFill>
              <a:latin typeface="Arial" panose="020B0604020202020204" pitchFamily="34" charset="0"/>
              <a:cs typeface="Arial" panose="020B0604020202020204" pitchFamily="34" charset="0"/>
              <a:hlinkClick xmlns:r="http://schemas.openxmlformats.org/officeDocument/2006/relationships" r:id="rId6">
                <a:extLst>
                  <a:ext uri="{A12FA001-AC4F-418D-AE19-62706E023703}">
                    <ahyp:hlinkClr xmlns:ahyp="http://schemas.microsoft.com/office/drawing/2018/hyperlinkcolor" val="tx"/>
                  </a:ext>
                </a:extLst>
              </a:hlinkClick>
            </a:rPr>
            <a:t>https://www.rcn.org.uk/-/media/royal-college-of-nursing/documents/clinical-topics/improving-digital-literacy.pdf?la=en&amp;hash=7C7B84357CCC3F1EAA3297442C6103A5519CCA3F.</a:t>
          </a:r>
          <a:r>
            <a:rPr lang="en-GB" sz="1400" dirty="0">
              <a:solidFill>
                <a:schemeClr val="tx1"/>
              </a:solidFill>
              <a:latin typeface="Arial" panose="020B0604020202020204" pitchFamily="34" charset="0"/>
              <a:cs typeface="Arial" panose="020B0604020202020204" pitchFamily="34" charset="0"/>
            </a:rPr>
            <a:t>(Accessed:18 Jul 2022)</a:t>
          </a:r>
          <a:endParaRPr lang="en-US" sz="1400" dirty="0">
            <a:solidFill>
              <a:schemeClr val="tx1"/>
            </a:solidFill>
            <a:latin typeface="Arial" panose="020B0604020202020204" pitchFamily="34" charset="0"/>
            <a:cs typeface="Arial" panose="020B0604020202020204" pitchFamily="34" charset="0"/>
          </a:endParaRPr>
        </a:p>
      </dgm:t>
    </dgm:pt>
    <dgm:pt modelId="{0DDAD534-13D4-4C4E-BB65-22BFE8A780A4}" type="parTrans" cxnId="{FDDF4478-AF6C-4F4B-9641-F4C53AA10E20}">
      <dgm:prSet/>
      <dgm:spPr/>
      <dgm:t>
        <a:bodyPr/>
        <a:lstStyle/>
        <a:p>
          <a:endParaRPr lang="en-US"/>
        </a:p>
      </dgm:t>
    </dgm:pt>
    <dgm:pt modelId="{FD635F7F-207E-459C-B0DA-A423192445C2}" type="sibTrans" cxnId="{FDDF4478-AF6C-4F4B-9641-F4C53AA10E20}">
      <dgm:prSet/>
      <dgm:spPr/>
      <dgm:t>
        <a:bodyPr/>
        <a:lstStyle/>
        <a:p>
          <a:endParaRPr lang="en-US"/>
        </a:p>
      </dgm:t>
    </dgm:pt>
    <dgm:pt modelId="{AEE2B935-207A-4926-81F2-F42F7D1DFDBE}">
      <dgm:prSet custT="1"/>
      <dgm:spPr/>
      <dgm:t>
        <a:bodyPr/>
        <a:lstStyle/>
        <a:p>
          <a:r>
            <a:rPr lang="en-GB" sz="1200" dirty="0">
              <a:solidFill>
                <a:schemeClr val="tx1"/>
              </a:solidFill>
              <a:latin typeface="Arial" panose="020B0604020202020204" pitchFamily="34" charset="0"/>
              <a:cs typeface="Arial" panose="020B0604020202020204" pitchFamily="34" charset="0"/>
            </a:rPr>
            <a:t>Art. 5 GDPR Principles Relating to Processing of Personal Data. Available online: </a:t>
          </a:r>
          <a:r>
            <a:rPr lang="en-GB" sz="1200" dirty="0">
              <a:solidFill>
                <a:schemeClr val="tx1"/>
              </a:solidFill>
              <a:latin typeface="Arial" panose="020B0604020202020204" pitchFamily="34" charset="0"/>
              <a:cs typeface="Arial" panose="020B0604020202020204" pitchFamily="34" charset="0"/>
              <a:hlinkClick xmlns:r="http://schemas.openxmlformats.org/officeDocument/2006/relationships" r:id="rId7">
                <a:extLst>
                  <a:ext uri="{A12FA001-AC4F-418D-AE19-62706E023703}">
                    <ahyp:hlinkClr xmlns:ahyp="http://schemas.microsoft.com/office/drawing/2018/hyperlinkcolor" val="tx"/>
                  </a:ext>
                </a:extLst>
              </a:hlinkClick>
            </a:rPr>
            <a:t>https://gdpr-info.eu/art-</a:t>
          </a:r>
          <a:r>
            <a:rPr lang="en-GB" sz="1200" dirty="0">
              <a:solidFill>
                <a:schemeClr val="tx1"/>
              </a:solidFill>
              <a:latin typeface="Arial" panose="020B0604020202020204" pitchFamily="34" charset="0"/>
              <a:cs typeface="Arial" panose="020B0604020202020204" pitchFamily="34" charset="0"/>
            </a:rPr>
            <a:t> 5-gdpr/ (accessed 15 August 2022)</a:t>
          </a:r>
        </a:p>
        <a:p>
          <a:r>
            <a:rPr lang="en-GB" sz="1200" dirty="0">
              <a:solidFill>
                <a:schemeClr val="tx1"/>
              </a:solidFill>
              <a:latin typeface="Arial" panose="020B0604020202020204" pitchFamily="34" charset="0"/>
              <a:cs typeface="Arial" panose="020B0604020202020204" pitchFamily="34" charset="0"/>
            </a:rPr>
            <a:t>Georgiou, D.; </a:t>
          </a:r>
          <a:r>
            <a:rPr lang="en-GB" sz="1200" dirty="0" err="1">
              <a:solidFill>
                <a:schemeClr val="tx1"/>
              </a:solidFill>
              <a:latin typeface="Arial" panose="020B0604020202020204" pitchFamily="34" charset="0"/>
              <a:cs typeface="Arial" panose="020B0604020202020204" pitchFamily="34" charset="0"/>
            </a:rPr>
            <a:t>Lambrinoudakis</a:t>
          </a:r>
          <a:r>
            <a:rPr lang="en-GB" sz="1200" dirty="0">
              <a:solidFill>
                <a:schemeClr val="tx1"/>
              </a:solidFill>
              <a:latin typeface="Arial" panose="020B0604020202020204" pitchFamily="34" charset="0"/>
              <a:cs typeface="Arial" panose="020B0604020202020204" pitchFamily="34" charset="0"/>
            </a:rPr>
            <a:t>, C. Data Protection Impact Assessment (DPIA) for Cloud-Based Health Organizations. Future Internet 2021,13, 66. </a:t>
          </a:r>
          <a:r>
            <a:rPr lang="en-GB" sz="1200" dirty="0">
              <a:solidFill>
                <a:schemeClr val="tx1"/>
              </a:solidFill>
              <a:latin typeface="Arial" panose="020B0604020202020204" pitchFamily="34" charset="0"/>
              <a:cs typeface="Arial" panose="020B0604020202020204" pitchFamily="34" charset="0"/>
              <a:hlinkClick xmlns:r="http://schemas.openxmlformats.org/officeDocument/2006/relationships" r:id="rId8">
                <a:extLst>
                  <a:ext uri="{A12FA001-AC4F-418D-AE19-62706E023703}">
                    <ahyp:hlinkClr xmlns:ahyp="http://schemas.microsoft.com/office/drawing/2018/hyperlinkcolor" val="tx"/>
                  </a:ext>
                </a:extLst>
              </a:hlinkClick>
            </a:rPr>
            <a:t>https://doi.org/10.3390/fi13030066</a:t>
          </a:r>
          <a:endParaRPr lang="en-GB" sz="1200" dirty="0">
            <a:solidFill>
              <a:schemeClr val="tx1"/>
            </a:solidFill>
            <a:latin typeface="Arial" panose="020B0604020202020204" pitchFamily="34" charset="0"/>
            <a:cs typeface="Arial" panose="020B0604020202020204" pitchFamily="34" charset="0"/>
          </a:endParaRPr>
        </a:p>
        <a:p>
          <a:pPr>
            <a:buNone/>
          </a:pPr>
          <a:r>
            <a:rPr lang="en-GB" sz="1200" dirty="0">
              <a:solidFill>
                <a:schemeClr val="tx1"/>
              </a:solidFill>
              <a:latin typeface="Arial" panose="020B0604020202020204" pitchFamily="34" charset="0"/>
              <a:cs typeface="Arial" panose="020B0604020202020204" pitchFamily="34" charset="0"/>
            </a:rPr>
            <a:t>Unim, B., </a:t>
          </a:r>
          <a:r>
            <a:rPr lang="en-GB" sz="1200" dirty="0" err="1">
              <a:solidFill>
                <a:schemeClr val="tx1"/>
              </a:solidFill>
              <a:latin typeface="Arial" panose="020B0604020202020204" pitchFamily="34" charset="0"/>
              <a:cs typeface="Arial" panose="020B0604020202020204" pitchFamily="34" charset="0"/>
            </a:rPr>
            <a:t>Mattei</a:t>
          </a:r>
          <a:r>
            <a:rPr lang="en-GB" sz="1200" dirty="0">
              <a:solidFill>
                <a:schemeClr val="tx1"/>
              </a:solidFill>
              <a:latin typeface="Arial" panose="020B0604020202020204" pitchFamily="34" charset="0"/>
              <a:cs typeface="Arial" panose="020B0604020202020204" pitchFamily="34" charset="0"/>
            </a:rPr>
            <a:t>, E., Carle, F., </a:t>
          </a:r>
          <a:r>
            <a:rPr lang="en-GB" sz="1200" dirty="0" err="1">
              <a:solidFill>
                <a:schemeClr val="tx1"/>
              </a:solidFill>
              <a:latin typeface="Arial" panose="020B0604020202020204" pitchFamily="34" charset="0"/>
              <a:cs typeface="Arial" panose="020B0604020202020204" pitchFamily="34" charset="0"/>
            </a:rPr>
            <a:t>Tolonen</a:t>
          </a:r>
          <a:r>
            <a:rPr lang="en-GB" sz="1200" dirty="0">
              <a:solidFill>
                <a:schemeClr val="tx1"/>
              </a:solidFill>
              <a:latin typeface="Arial" panose="020B0604020202020204" pitchFamily="34" charset="0"/>
              <a:cs typeface="Arial" panose="020B0604020202020204" pitchFamily="34" charset="0"/>
            </a:rPr>
            <a:t>, H., Bernal-Delgado, E., </a:t>
          </a:r>
          <a:r>
            <a:rPr lang="en-GB" sz="1200" dirty="0" err="1">
              <a:solidFill>
                <a:schemeClr val="tx1"/>
              </a:solidFill>
              <a:latin typeface="Arial" panose="020B0604020202020204" pitchFamily="34" charset="0"/>
              <a:cs typeface="Arial" panose="020B0604020202020204" pitchFamily="34" charset="0"/>
            </a:rPr>
            <a:t>Achterberg</a:t>
          </a:r>
          <a:r>
            <a:rPr lang="en-GB" sz="1200" dirty="0">
              <a:solidFill>
                <a:schemeClr val="tx1"/>
              </a:solidFill>
              <a:latin typeface="Arial" panose="020B0604020202020204" pitchFamily="34" charset="0"/>
              <a:cs typeface="Arial" panose="020B0604020202020204" pitchFamily="34" charset="0"/>
            </a:rPr>
            <a:t>, P., </a:t>
          </a:r>
          <a:r>
            <a:rPr lang="en-GB" sz="1200" dirty="0" err="1">
              <a:solidFill>
                <a:schemeClr val="tx1"/>
              </a:solidFill>
              <a:latin typeface="Arial" panose="020B0604020202020204" pitchFamily="34" charset="0"/>
              <a:cs typeface="Arial" panose="020B0604020202020204" pitchFamily="34" charset="0"/>
            </a:rPr>
            <a:t>Zaletel</a:t>
          </a:r>
          <a:r>
            <a:rPr lang="en-GB" sz="1200" dirty="0">
              <a:solidFill>
                <a:schemeClr val="tx1"/>
              </a:solidFill>
              <a:latin typeface="Arial" panose="020B0604020202020204" pitchFamily="34" charset="0"/>
              <a:cs typeface="Arial" panose="020B0604020202020204" pitchFamily="34" charset="0"/>
            </a:rPr>
            <a:t>, M., </a:t>
          </a:r>
          <a:r>
            <a:rPr lang="en-GB" sz="1200" dirty="0" err="1">
              <a:solidFill>
                <a:schemeClr val="tx1"/>
              </a:solidFill>
              <a:latin typeface="Arial" panose="020B0604020202020204" pitchFamily="34" charset="0"/>
              <a:cs typeface="Arial" panose="020B0604020202020204" pitchFamily="34" charset="0"/>
            </a:rPr>
            <a:t>Seeling</a:t>
          </a:r>
          <a:r>
            <a:rPr lang="en-GB" sz="1200" dirty="0">
              <a:solidFill>
                <a:schemeClr val="tx1"/>
              </a:solidFill>
              <a:latin typeface="Arial" panose="020B0604020202020204" pitchFamily="34" charset="0"/>
              <a:cs typeface="Arial" panose="020B0604020202020204" pitchFamily="34" charset="0"/>
            </a:rPr>
            <a:t>, S., Haneef, R., </a:t>
          </a:r>
          <a:r>
            <a:rPr lang="en-GB" sz="1200" dirty="0" err="1">
              <a:solidFill>
                <a:schemeClr val="tx1"/>
              </a:solidFill>
              <a:latin typeface="Arial" panose="020B0604020202020204" pitchFamily="34" charset="0"/>
              <a:cs typeface="Arial" panose="020B0604020202020204" pitchFamily="34" charset="0"/>
            </a:rPr>
            <a:t>Lorcy</a:t>
          </a:r>
          <a:r>
            <a:rPr lang="en-GB" sz="1200" dirty="0">
              <a:solidFill>
                <a:schemeClr val="tx1"/>
              </a:solidFill>
              <a:latin typeface="Arial" panose="020B0604020202020204" pitchFamily="34" charset="0"/>
              <a:cs typeface="Arial" panose="020B0604020202020204" pitchFamily="34" charset="0"/>
            </a:rPr>
            <a:t>, A.C. and Van Oyen, H., 2022. Health data collection methods and procedures across EU member states: findings from the </a:t>
          </a:r>
          <a:r>
            <a:rPr lang="en-GB" sz="1200" dirty="0" err="1">
              <a:solidFill>
                <a:schemeClr val="tx1"/>
              </a:solidFill>
              <a:latin typeface="Arial" panose="020B0604020202020204" pitchFamily="34" charset="0"/>
              <a:cs typeface="Arial" panose="020B0604020202020204" pitchFamily="34" charset="0"/>
            </a:rPr>
            <a:t>InfAct</a:t>
          </a:r>
          <a:r>
            <a:rPr lang="en-GB" sz="1200" dirty="0">
              <a:solidFill>
                <a:schemeClr val="tx1"/>
              </a:solidFill>
              <a:latin typeface="Arial" panose="020B0604020202020204" pitchFamily="34" charset="0"/>
              <a:cs typeface="Arial" panose="020B0604020202020204" pitchFamily="34" charset="0"/>
            </a:rPr>
            <a:t> Joint Action on health information. </a:t>
          </a:r>
          <a:r>
            <a:rPr lang="en-GB" sz="1200" i="1" dirty="0">
              <a:solidFill>
                <a:schemeClr val="tx1"/>
              </a:solidFill>
              <a:latin typeface="Arial" panose="020B0604020202020204" pitchFamily="34" charset="0"/>
              <a:cs typeface="Arial" panose="020B0604020202020204" pitchFamily="34" charset="0"/>
            </a:rPr>
            <a:t>Archives of Public Health</a:t>
          </a:r>
          <a:r>
            <a:rPr lang="en-GB" sz="1200" dirty="0">
              <a:solidFill>
                <a:schemeClr val="tx1"/>
              </a:solidFill>
              <a:latin typeface="Arial" panose="020B0604020202020204" pitchFamily="34" charset="0"/>
              <a:cs typeface="Arial" panose="020B0604020202020204" pitchFamily="34" charset="0"/>
            </a:rPr>
            <a:t>, </a:t>
          </a:r>
          <a:r>
            <a:rPr lang="en-GB" sz="1200" i="1" dirty="0">
              <a:solidFill>
                <a:schemeClr val="tx1"/>
              </a:solidFill>
              <a:latin typeface="Arial" panose="020B0604020202020204" pitchFamily="34" charset="0"/>
              <a:cs typeface="Arial" panose="020B0604020202020204" pitchFamily="34" charset="0"/>
            </a:rPr>
            <a:t>80</a:t>
          </a:r>
          <a:r>
            <a:rPr lang="en-GB" sz="1200" dirty="0">
              <a:solidFill>
                <a:schemeClr val="tx1"/>
              </a:solidFill>
              <a:latin typeface="Arial" panose="020B0604020202020204" pitchFamily="34" charset="0"/>
              <a:cs typeface="Arial" panose="020B0604020202020204" pitchFamily="34" charset="0"/>
            </a:rPr>
            <a:t>(1), pp.1-10.</a:t>
          </a:r>
          <a:endParaRPr lang="en-US" sz="1200" dirty="0">
            <a:solidFill>
              <a:schemeClr val="tx1"/>
            </a:solidFill>
            <a:latin typeface="Arial" panose="020B0604020202020204" pitchFamily="34" charset="0"/>
            <a:cs typeface="Arial" panose="020B0604020202020204" pitchFamily="34" charset="0"/>
          </a:endParaRPr>
        </a:p>
      </dgm:t>
    </dgm:pt>
    <dgm:pt modelId="{C8D05C09-2C73-41CB-BE04-F74978C7421A}" type="parTrans" cxnId="{2D233B2A-3804-4FFE-A889-C8B9685E1876}">
      <dgm:prSet/>
      <dgm:spPr/>
      <dgm:t>
        <a:bodyPr/>
        <a:lstStyle/>
        <a:p>
          <a:endParaRPr lang="en-US"/>
        </a:p>
      </dgm:t>
    </dgm:pt>
    <dgm:pt modelId="{DA46CF9E-FB79-46A6-BA4C-3FC3C5E801BF}" type="sibTrans" cxnId="{2D233B2A-3804-4FFE-A889-C8B9685E1876}">
      <dgm:prSet/>
      <dgm:spPr/>
      <dgm:t>
        <a:bodyPr/>
        <a:lstStyle/>
        <a:p>
          <a:endParaRPr lang="en-US"/>
        </a:p>
      </dgm:t>
    </dgm:pt>
    <dgm:pt modelId="{7104BFC3-2A0C-614B-90E0-5F6DB62BD253}" type="pres">
      <dgm:prSet presAssocID="{14129BE2-7802-4725-A5D9-D11E62168C75}" presName="linear" presStyleCnt="0">
        <dgm:presLayoutVars>
          <dgm:animLvl val="lvl"/>
          <dgm:resizeHandles val="exact"/>
        </dgm:presLayoutVars>
      </dgm:prSet>
      <dgm:spPr/>
    </dgm:pt>
    <dgm:pt modelId="{15138E6C-D681-A346-B70A-76D2D88A5841}" type="pres">
      <dgm:prSet presAssocID="{68AB063B-5FBB-43C1-89D2-89E2F8132CE8}" presName="parentText" presStyleLbl="node1" presStyleIdx="0" presStyleCnt="5">
        <dgm:presLayoutVars>
          <dgm:chMax val="0"/>
          <dgm:bulletEnabled val="1"/>
        </dgm:presLayoutVars>
      </dgm:prSet>
      <dgm:spPr/>
    </dgm:pt>
    <dgm:pt modelId="{59AF006A-C653-FA4E-A061-7F9EE1ACDCB2}" type="pres">
      <dgm:prSet presAssocID="{A18FDDF2-AA0B-4DE1-A510-9830D02B2939}" presName="spacer" presStyleCnt="0"/>
      <dgm:spPr/>
    </dgm:pt>
    <dgm:pt modelId="{5C15AB7D-EE5A-6947-B200-8353EFD6DD25}" type="pres">
      <dgm:prSet presAssocID="{969739A9-9EE5-46D8-8082-894379E802B8}" presName="parentText" presStyleLbl="node1" presStyleIdx="1" presStyleCnt="5">
        <dgm:presLayoutVars>
          <dgm:chMax val="0"/>
          <dgm:bulletEnabled val="1"/>
        </dgm:presLayoutVars>
      </dgm:prSet>
      <dgm:spPr/>
    </dgm:pt>
    <dgm:pt modelId="{BF70FBE1-B3EC-AD44-817E-2AA20964F997}" type="pres">
      <dgm:prSet presAssocID="{EB88175B-A0FF-4C2B-B774-C909E1E55135}" presName="spacer" presStyleCnt="0"/>
      <dgm:spPr/>
    </dgm:pt>
    <dgm:pt modelId="{946C20CD-8E6F-E946-90C2-472F292DB477}" type="pres">
      <dgm:prSet presAssocID="{7C0CCBCD-5AD5-4D0D-BBE7-5DFAD811AA13}" presName="parentText" presStyleLbl="node1" presStyleIdx="2" presStyleCnt="5" custLinFactY="429" custLinFactNeighborX="0" custLinFactNeighborY="100000">
        <dgm:presLayoutVars>
          <dgm:chMax val="0"/>
          <dgm:bulletEnabled val="1"/>
        </dgm:presLayoutVars>
      </dgm:prSet>
      <dgm:spPr/>
    </dgm:pt>
    <dgm:pt modelId="{D60E4A13-DD75-2E47-A0A0-012F64C22577}" type="pres">
      <dgm:prSet presAssocID="{DA4FAF51-1DE0-4910-9C22-3498FD89657F}" presName="spacer" presStyleCnt="0"/>
      <dgm:spPr/>
    </dgm:pt>
    <dgm:pt modelId="{B33E49B1-C8E6-C949-B71B-B580C585139F}" type="pres">
      <dgm:prSet presAssocID="{C044A4A1-9B4F-4DCE-B1B4-E6489091E177}" presName="parentText" presStyleLbl="node1" presStyleIdx="3" presStyleCnt="5">
        <dgm:presLayoutVars>
          <dgm:chMax val="0"/>
          <dgm:bulletEnabled val="1"/>
        </dgm:presLayoutVars>
      </dgm:prSet>
      <dgm:spPr/>
    </dgm:pt>
    <dgm:pt modelId="{480745FD-2310-EF42-84BF-A2901D57ADAF}" type="pres">
      <dgm:prSet presAssocID="{FD635F7F-207E-459C-B0DA-A423192445C2}" presName="spacer" presStyleCnt="0"/>
      <dgm:spPr/>
    </dgm:pt>
    <dgm:pt modelId="{00FA1F54-B2A7-4F4B-8A2C-AA27FD3F9376}" type="pres">
      <dgm:prSet presAssocID="{AEE2B935-207A-4926-81F2-F42F7D1DFDBE}" presName="parentText" presStyleLbl="node1" presStyleIdx="4" presStyleCnt="5" custScaleY="93961" custLinFactY="1896" custLinFactNeighborY="100000">
        <dgm:presLayoutVars>
          <dgm:chMax val="0"/>
          <dgm:bulletEnabled val="1"/>
        </dgm:presLayoutVars>
      </dgm:prSet>
      <dgm:spPr/>
    </dgm:pt>
  </dgm:ptLst>
  <dgm:cxnLst>
    <dgm:cxn modelId="{2D233B2A-3804-4FFE-A889-C8B9685E1876}" srcId="{14129BE2-7802-4725-A5D9-D11E62168C75}" destId="{AEE2B935-207A-4926-81F2-F42F7D1DFDBE}" srcOrd="4" destOrd="0" parTransId="{C8D05C09-2C73-41CB-BE04-F74978C7421A}" sibTransId="{DA46CF9E-FB79-46A6-BA4C-3FC3C5E801BF}"/>
    <dgm:cxn modelId="{1CCB412F-6032-0B49-8D90-44B5B1B8A616}" type="presOf" srcId="{969739A9-9EE5-46D8-8082-894379E802B8}" destId="{5C15AB7D-EE5A-6947-B200-8353EFD6DD25}" srcOrd="0" destOrd="0" presId="urn:microsoft.com/office/officeart/2005/8/layout/vList2"/>
    <dgm:cxn modelId="{D3344D42-24AC-4671-94E8-79A1E9DE48B0}" srcId="{14129BE2-7802-4725-A5D9-D11E62168C75}" destId="{7C0CCBCD-5AD5-4D0D-BBE7-5DFAD811AA13}" srcOrd="2" destOrd="0" parTransId="{8C5FD6D6-5954-4D41-964F-41654B9CF896}" sibTransId="{DA4FAF51-1DE0-4910-9C22-3498FD89657F}"/>
    <dgm:cxn modelId="{FDDF4478-AF6C-4F4B-9641-F4C53AA10E20}" srcId="{14129BE2-7802-4725-A5D9-D11E62168C75}" destId="{C044A4A1-9B4F-4DCE-B1B4-E6489091E177}" srcOrd="3" destOrd="0" parTransId="{0DDAD534-13D4-4C4E-BB65-22BFE8A780A4}" sibTransId="{FD635F7F-207E-459C-B0DA-A423192445C2}"/>
    <dgm:cxn modelId="{6D217E7F-2D9B-4112-A5D5-4CAEEBC4DBA0}" srcId="{14129BE2-7802-4725-A5D9-D11E62168C75}" destId="{969739A9-9EE5-46D8-8082-894379E802B8}" srcOrd="1" destOrd="0" parTransId="{9500204B-D0EB-4CFD-BB1D-55BCD0A4E8E2}" sibTransId="{EB88175B-A0FF-4C2B-B774-C909E1E55135}"/>
    <dgm:cxn modelId="{76120F8C-9B04-1A4E-A33B-4A7E7B80CA95}" type="presOf" srcId="{14129BE2-7802-4725-A5D9-D11E62168C75}" destId="{7104BFC3-2A0C-614B-90E0-5F6DB62BD253}" srcOrd="0" destOrd="0" presId="urn:microsoft.com/office/officeart/2005/8/layout/vList2"/>
    <dgm:cxn modelId="{96EC3694-0DA8-C941-99FF-815B72C573DD}" type="presOf" srcId="{C044A4A1-9B4F-4DCE-B1B4-E6489091E177}" destId="{B33E49B1-C8E6-C949-B71B-B580C585139F}" srcOrd="0" destOrd="0" presId="urn:microsoft.com/office/officeart/2005/8/layout/vList2"/>
    <dgm:cxn modelId="{69661EC8-C3DA-8247-B375-E95B7216095C}" type="presOf" srcId="{7C0CCBCD-5AD5-4D0D-BBE7-5DFAD811AA13}" destId="{946C20CD-8E6F-E946-90C2-472F292DB477}" srcOrd="0" destOrd="0" presId="urn:microsoft.com/office/officeart/2005/8/layout/vList2"/>
    <dgm:cxn modelId="{45539FDA-0826-4B1E-8FAE-EC7332843D82}" srcId="{14129BE2-7802-4725-A5D9-D11E62168C75}" destId="{68AB063B-5FBB-43C1-89D2-89E2F8132CE8}" srcOrd="0" destOrd="0" parTransId="{9E0117FC-A0AF-4AE5-998E-85B9AC8B207F}" sibTransId="{A18FDDF2-AA0B-4DE1-A510-9830D02B2939}"/>
    <dgm:cxn modelId="{387CFAE3-204C-9A49-9939-FEF66788604F}" type="presOf" srcId="{68AB063B-5FBB-43C1-89D2-89E2F8132CE8}" destId="{15138E6C-D681-A346-B70A-76D2D88A5841}" srcOrd="0" destOrd="0" presId="urn:microsoft.com/office/officeart/2005/8/layout/vList2"/>
    <dgm:cxn modelId="{B0E9ECEB-2700-0D42-82A0-A694962A8C69}" type="presOf" srcId="{AEE2B935-207A-4926-81F2-F42F7D1DFDBE}" destId="{00FA1F54-B2A7-4F4B-8A2C-AA27FD3F9376}" srcOrd="0" destOrd="0" presId="urn:microsoft.com/office/officeart/2005/8/layout/vList2"/>
    <dgm:cxn modelId="{3DAC8822-26C8-284B-ADBF-AE34478D6DF0}" type="presParOf" srcId="{7104BFC3-2A0C-614B-90E0-5F6DB62BD253}" destId="{15138E6C-D681-A346-B70A-76D2D88A5841}" srcOrd="0" destOrd="0" presId="urn:microsoft.com/office/officeart/2005/8/layout/vList2"/>
    <dgm:cxn modelId="{185C7E01-BC93-6141-82BC-D90BC7847F8C}" type="presParOf" srcId="{7104BFC3-2A0C-614B-90E0-5F6DB62BD253}" destId="{59AF006A-C653-FA4E-A061-7F9EE1ACDCB2}" srcOrd="1" destOrd="0" presId="urn:microsoft.com/office/officeart/2005/8/layout/vList2"/>
    <dgm:cxn modelId="{E374BB63-A1D1-E144-B798-6BA561922234}" type="presParOf" srcId="{7104BFC3-2A0C-614B-90E0-5F6DB62BD253}" destId="{5C15AB7D-EE5A-6947-B200-8353EFD6DD25}" srcOrd="2" destOrd="0" presId="urn:microsoft.com/office/officeart/2005/8/layout/vList2"/>
    <dgm:cxn modelId="{97D921D0-D7C0-B64E-9F0E-96AA76AFE7EB}" type="presParOf" srcId="{7104BFC3-2A0C-614B-90E0-5F6DB62BD253}" destId="{BF70FBE1-B3EC-AD44-817E-2AA20964F997}" srcOrd="3" destOrd="0" presId="urn:microsoft.com/office/officeart/2005/8/layout/vList2"/>
    <dgm:cxn modelId="{3594EDAF-8E8D-F941-82A4-F84743719461}" type="presParOf" srcId="{7104BFC3-2A0C-614B-90E0-5F6DB62BD253}" destId="{946C20CD-8E6F-E946-90C2-472F292DB477}" srcOrd="4" destOrd="0" presId="urn:microsoft.com/office/officeart/2005/8/layout/vList2"/>
    <dgm:cxn modelId="{3D7A42EE-36AB-8144-A34B-7686D4B3922F}" type="presParOf" srcId="{7104BFC3-2A0C-614B-90E0-5F6DB62BD253}" destId="{D60E4A13-DD75-2E47-A0A0-012F64C22577}" srcOrd="5" destOrd="0" presId="urn:microsoft.com/office/officeart/2005/8/layout/vList2"/>
    <dgm:cxn modelId="{45D39AF4-F9A3-4841-8EDA-CD69C54F761E}" type="presParOf" srcId="{7104BFC3-2A0C-614B-90E0-5F6DB62BD253}" destId="{B33E49B1-C8E6-C949-B71B-B580C585139F}" srcOrd="6" destOrd="0" presId="urn:microsoft.com/office/officeart/2005/8/layout/vList2"/>
    <dgm:cxn modelId="{CD2FB58B-089B-CD4C-A20B-D4D812CCC39A}" type="presParOf" srcId="{7104BFC3-2A0C-614B-90E0-5F6DB62BD253}" destId="{480745FD-2310-EF42-84BF-A2901D57ADAF}" srcOrd="7" destOrd="0" presId="urn:microsoft.com/office/officeart/2005/8/layout/vList2"/>
    <dgm:cxn modelId="{564B86C5-78EC-4943-A560-B3C8DBEFFE29}" type="presParOf" srcId="{7104BFC3-2A0C-614B-90E0-5F6DB62BD253}" destId="{00FA1F54-B2A7-4F4B-8A2C-AA27FD3F9376}"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A01D80-5FC9-D84B-8FD2-64F81E9E553B}">
      <dsp:nvSpPr>
        <dsp:cNvPr id="0" name=""/>
        <dsp:cNvSpPr/>
      </dsp:nvSpPr>
      <dsp:spPr>
        <a:xfrm>
          <a:off x="0" y="18081"/>
          <a:ext cx="6131595" cy="1061775"/>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The use of contemporary technology in healthcare (diagnostic, administrative and care support). </a:t>
          </a:r>
          <a:endParaRPr lang="en-US" sz="2000" kern="1200" dirty="0">
            <a:latin typeface="Arial" panose="020B0604020202020204" pitchFamily="34" charset="0"/>
            <a:cs typeface="Arial" panose="020B0604020202020204" pitchFamily="34" charset="0"/>
          </a:endParaRPr>
        </a:p>
      </dsp:txBody>
      <dsp:txXfrm>
        <a:off x="51832" y="69913"/>
        <a:ext cx="6027931" cy="958111"/>
      </dsp:txXfrm>
    </dsp:sp>
    <dsp:sp modelId="{EF631381-5C9B-DD46-98DA-54DECD720381}">
      <dsp:nvSpPr>
        <dsp:cNvPr id="0" name=""/>
        <dsp:cNvSpPr/>
      </dsp:nvSpPr>
      <dsp:spPr>
        <a:xfrm>
          <a:off x="0" y="1137456"/>
          <a:ext cx="6131595" cy="1061775"/>
        </a:xfrm>
        <a:prstGeom prst="roundRect">
          <a:avLst/>
        </a:prstGeom>
        <a:solidFill>
          <a:schemeClr val="accent2">
            <a:hueOff val="-777537"/>
            <a:satOff val="-4113"/>
            <a:lumOff val="-156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The use of technology during the Covid-19 pandemic</a:t>
          </a:r>
          <a:r>
            <a:rPr lang="en-GB" sz="2000" kern="1200" dirty="0"/>
            <a:t>. </a:t>
          </a:r>
          <a:endParaRPr lang="en-US" sz="2000" kern="1200" dirty="0"/>
        </a:p>
      </dsp:txBody>
      <dsp:txXfrm>
        <a:off x="51832" y="1189288"/>
        <a:ext cx="6027931" cy="958111"/>
      </dsp:txXfrm>
    </dsp:sp>
    <dsp:sp modelId="{D4CE46FA-121F-084F-82F3-0C412B7E32B1}">
      <dsp:nvSpPr>
        <dsp:cNvPr id="0" name=""/>
        <dsp:cNvSpPr/>
      </dsp:nvSpPr>
      <dsp:spPr>
        <a:xfrm>
          <a:off x="0" y="2256832"/>
          <a:ext cx="6131595" cy="1061775"/>
        </a:xfrm>
        <a:prstGeom prst="roundRect">
          <a:avLst/>
        </a:prstGeom>
        <a:solidFill>
          <a:schemeClr val="accent2">
            <a:hueOff val="-1555074"/>
            <a:satOff val="-8227"/>
            <a:lumOff val="-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The use of digital communication, collaboration, and participation. </a:t>
          </a:r>
          <a:endParaRPr lang="en-US" sz="2000" kern="1200" dirty="0">
            <a:latin typeface="Arial" panose="020B0604020202020204" pitchFamily="34" charset="0"/>
            <a:cs typeface="Arial" panose="020B0604020202020204" pitchFamily="34" charset="0"/>
          </a:endParaRPr>
        </a:p>
      </dsp:txBody>
      <dsp:txXfrm>
        <a:off x="51832" y="2308664"/>
        <a:ext cx="6027931" cy="958111"/>
      </dsp:txXfrm>
    </dsp:sp>
    <dsp:sp modelId="{1CFE266B-EAD4-0342-A6A8-282ACC121BD6}">
      <dsp:nvSpPr>
        <dsp:cNvPr id="0" name=""/>
        <dsp:cNvSpPr/>
      </dsp:nvSpPr>
      <dsp:spPr>
        <a:xfrm>
          <a:off x="0" y="3376206"/>
          <a:ext cx="6131595" cy="1061775"/>
        </a:xfrm>
        <a:prstGeom prst="roundRect">
          <a:avLst/>
        </a:prstGeom>
        <a:solidFill>
          <a:schemeClr val="accent2">
            <a:hueOff val="-2332611"/>
            <a:satOff val="-12340"/>
            <a:lumOff val="-470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The use of digital literacy for employee well-being and their professional career development (Teaching, e-learning and self-development) </a:t>
          </a:r>
          <a:endParaRPr lang="en-US" sz="2000" kern="1200" dirty="0">
            <a:latin typeface="Arial" panose="020B0604020202020204" pitchFamily="34" charset="0"/>
            <a:cs typeface="Arial" panose="020B0604020202020204" pitchFamily="34" charset="0"/>
          </a:endParaRPr>
        </a:p>
      </dsp:txBody>
      <dsp:txXfrm>
        <a:off x="51832" y="3428038"/>
        <a:ext cx="6027931" cy="958111"/>
      </dsp:txXfrm>
    </dsp:sp>
    <dsp:sp modelId="{D3049789-FFEE-AA45-90EE-77CE66A75E64}">
      <dsp:nvSpPr>
        <dsp:cNvPr id="0" name=""/>
        <dsp:cNvSpPr/>
      </dsp:nvSpPr>
      <dsp:spPr>
        <a:xfrm>
          <a:off x="0" y="4495581"/>
          <a:ext cx="6131595" cy="1061775"/>
        </a:xfrm>
        <a:prstGeom prst="roundRect">
          <a:avLst/>
        </a:prstGeom>
        <a:solidFill>
          <a:schemeClr val="accent2">
            <a:hueOff val="-3110148"/>
            <a:satOff val="-16453"/>
            <a:lumOff val="-627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The relevance of technical proficiency for data and information handling </a:t>
          </a:r>
          <a:endParaRPr lang="en-US" sz="2000" kern="1200" dirty="0">
            <a:latin typeface="Arial" panose="020B0604020202020204" pitchFamily="34" charset="0"/>
            <a:cs typeface="Arial" panose="020B0604020202020204" pitchFamily="34" charset="0"/>
          </a:endParaRPr>
        </a:p>
      </dsp:txBody>
      <dsp:txXfrm>
        <a:off x="51832" y="4547413"/>
        <a:ext cx="6027931" cy="9581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138E6C-D681-A346-B70A-76D2D88A5841}">
      <dsp:nvSpPr>
        <dsp:cNvPr id="0" name=""/>
        <dsp:cNvSpPr/>
      </dsp:nvSpPr>
      <dsp:spPr>
        <a:xfrm>
          <a:off x="0" y="236"/>
          <a:ext cx="11569699" cy="1210263"/>
        </a:xfrm>
        <a:prstGeom prst="round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Emma </a:t>
          </a:r>
          <a:r>
            <a:rPr lang="en-GB" sz="1400" kern="1200" dirty="0" err="1">
              <a:latin typeface="Arial" panose="020B0604020202020204" pitchFamily="34" charset="0"/>
              <a:cs typeface="Arial" panose="020B0604020202020204" pitchFamily="34" charset="0"/>
            </a:rPr>
            <a:t>Hammet</a:t>
          </a:r>
          <a:r>
            <a:rPr lang="en-GB" sz="1400" kern="1200" dirty="0">
              <a:latin typeface="Arial" panose="020B0604020202020204" pitchFamily="34" charset="0"/>
              <a:cs typeface="Arial" panose="020B0604020202020204" pitchFamily="34" charset="0"/>
            </a:rPr>
            <a:t> (2016)</a:t>
          </a:r>
          <a:r>
            <a:rPr lang="en-GB" sz="1400" kern="1200" dirty="0" err="1">
              <a:latin typeface="Arial" panose="020B0604020202020204" pitchFamily="34" charset="0"/>
              <a:cs typeface="Arial" panose="020B0604020202020204" pitchFamily="34" charset="0"/>
            </a:rPr>
            <a:t>firstaidforlife,available</a:t>
          </a:r>
          <a:r>
            <a:rPr lang="en-GB" sz="1400" kern="1200" dirty="0">
              <a:latin typeface="Arial" panose="020B0604020202020204" pitchFamily="34" charset="0"/>
              <a:cs typeface="Arial" panose="020B0604020202020204" pitchFamily="34" charset="0"/>
            </a:rPr>
            <a:t> </a:t>
          </a:r>
          <a:r>
            <a:rPr lang="en-GB" sz="1400" kern="1200" dirty="0" err="1">
              <a:latin typeface="Arial" panose="020B0604020202020204" pitchFamily="34" charset="0"/>
              <a:cs typeface="Arial" panose="020B0604020202020204" pitchFamily="34" charset="0"/>
            </a:rPr>
            <a:t>at:https</a:t>
          </a:r>
          <a:r>
            <a:rPr lang="en-GB" sz="1400" kern="1200" dirty="0">
              <a:latin typeface="Arial" panose="020B0604020202020204" pitchFamily="34" charset="0"/>
              <a:cs typeface="Arial" panose="020B0604020202020204" pitchFamily="34" charset="0"/>
            </a:rPr>
            <a:t>://</a:t>
          </a:r>
          <a:r>
            <a:rPr lang="en-GB" sz="1400" kern="1200" dirty="0" err="1">
              <a:latin typeface="Arial" panose="020B0604020202020204" pitchFamily="34" charset="0"/>
              <a:cs typeface="Arial" panose="020B0604020202020204" pitchFamily="34" charset="0"/>
            </a:rPr>
            <a:t>firstaidforlife.org.uk</a:t>
          </a:r>
          <a:r>
            <a:rPr lang="en-GB" sz="1400" kern="1200" dirty="0">
              <a:latin typeface="Arial" panose="020B0604020202020204" pitchFamily="34" charset="0"/>
              <a:cs typeface="Arial" panose="020B0604020202020204" pitchFamily="34" charset="0"/>
            </a:rPr>
            <a:t>/why-defibrillators-save-lives​ (Accessed: 28 July 2022).</a:t>
          </a:r>
        </a:p>
        <a:p>
          <a:pPr marL="0" lvl="0" indent="0" algn="l" defTabSz="622300">
            <a:lnSpc>
              <a:spcPct val="90000"/>
            </a:lnSpc>
            <a:spcBef>
              <a:spcPct val="0"/>
            </a:spcBef>
            <a:spcAft>
              <a:spcPct val="35000"/>
            </a:spcAft>
            <a:buNone/>
          </a:pPr>
          <a:r>
            <a:rPr lang="en-GB" sz="1400" kern="1200" dirty="0" err="1">
              <a:latin typeface="Arial" panose="020B0604020202020204" pitchFamily="34" charset="0"/>
              <a:cs typeface="Arial" panose="020B0604020202020204" pitchFamily="34" charset="0"/>
            </a:rPr>
            <a:t>NationalHeart,Lung,Blood</a:t>
          </a:r>
          <a:r>
            <a:rPr lang="en-GB" sz="1400" kern="1200" dirty="0">
              <a:latin typeface="Arial" panose="020B0604020202020204" pitchFamily="34" charset="0"/>
              <a:cs typeface="Arial" panose="020B0604020202020204" pitchFamily="34" charset="0"/>
            </a:rPr>
            <a:t> Institute(2022)available </a:t>
          </a:r>
          <a:r>
            <a:rPr lang="en-GB" sz="1400" kern="1200" dirty="0" err="1">
              <a:latin typeface="Arial" panose="020B0604020202020204" pitchFamily="34" charset="0"/>
              <a:cs typeface="Arial" panose="020B0604020202020204" pitchFamily="34" charset="0"/>
            </a:rPr>
            <a:t>at:https</a:t>
          </a:r>
          <a:r>
            <a:rPr lang="en-GB" sz="1400" kern="1200" dirty="0">
              <a:latin typeface="Arial" panose="020B0604020202020204" pitchFamily="34" charset="0"/>
              <a:cs typeface="Arial" panose="020B0604020202020204" pitchFamily="34" charset="0"/>
            </a:rPr>
            <a:t>://</a:t>
          </a:r>
          <a:r>
            <a:rPr lang="en-GB" sz="1400" kern="1200" dirty="0" err="1">
              <a:latin typeface="Arial" panose="020B0604020202020204" pitchFamily="34" charset="0"/>
              <a:cs typeface="Arial" panose="020B0604020202020204" pitchFamily="34" charset="0"/>
            </a:rPr>
            <a:t>www.nhlbi.nih.gov</a:t>
          </a:r>
          <a:r>
            <a:rPr lang="en-GB" sz="1400" kern="1200" dirty="0">
              <a:latin typeface="Arial" panose="020B0604020202020204" pitchFamily="34" charset="0"/>
              <a:cs typeface="Arial" panose="020B0604020202020204" pitchFamily="34" charset="0"/>
            </a:rPr>
            <a:t>/health/defibrillators​ (Accessed: 22 July 2022).</a:t>
          </a:r>
        </a:p>
        <a:p>
          <a:pPr marL="0" lvl="0" indent="0" algn="l" defTabSz="622300">
            <a:lnSpc>
              <a:spcPct val="90000"/>
            </a:lnSpc>
            <a:spcBef>
              <a:spcPct val="0"/>
            </a:spcBef>
            <a:spcAft>
              <a:spcPct val="35000"/>
            </a:spcAft>
            <a:buNone/>
          </a:pPr>
          <a:r>
            <a:rPr lang="en-GB" sz="1400" kern="1200" dirty="0" err="1">
              <a:latin typeface="Arial" panose="020B0604020202020204" pitchFamily="34" charset="0"/>
              <a:cs typeface="Arial" panose="020B0604020202020204" pitchFamily="34" charset="0"/>
            </a:rPr>
            <a:t>Vedantu</a:t>
          </a:r>
          <a:r>
            <a:rPr lang="en-GB" sz="1400" kern="1200" dirty="0">
              <a:latin typeface="Arial" panose="020B0604020202020204" pitchFamily="34" charset="0"/>
              <a:cs typeface="Arial" panose="020B0604020202020204" pitchFamily="34" charset="0"/>
            </a:rPr>
            <a:t>(2022)biology </a:t>
          </a:r>
          <a:r>
            <a:rPr lang="en-GB" sz="1400" kern="1200" dirty="0" err="1">
              <a:latin typeface="Arial" panose="020B0604020202020204" pitchFamily="34" charset="0"/>
              <a:cs typeface="Arial" panose="020B0604020202020204" pitchFamily="34" charset="0"/>
            </a:rPr>
            <a:t>article,available</a:t>
          </a:r>
          <a:r>
            <a:rPr lang="en-GB" sz="1400" kern="1200" dirty="0">
              <a:latin typeface="Arial" panose="020B0604020202020204" pitchFamily="34" charset="0"/>
              <a:cs typeface="Arial" panose="020B0604020202020204" pitchFamily="34" charset="0"/>
            </a:rPr>
            <a:t> </a:t>
          </a:r>
          <a:r>
            <a:rPr lang="en-GB" sz="1400" kern="1200" dirty="0" err="1">
              <a:latin typeface="Arial" panose="020B0604020202020204" pitchFamily="34" charset="0"/>
              <a:cs typeface="Arial" panose="020B0604020202020204" pitchFamily="34" charset="0"/>
            </a:rPr>
            <a:t>at:https</a:t>
          </a:r>
          <a:r>
            <a:rPr lang="en-GB" sz="1400" kern="1200" dirty="0">
              <a:latin typeface="Arial" panose="020B0604020202020204" pitchFamily="34" charset="0"/>
              <a:cs typeface="Arial" panose="020B0604020202020204" pitchFamily="34" charset="0"/>
            </a:rPr>
            <a:t>://</a:t>
          </a:r>
          <a:r>
            <a:rPr lang="en-GB" sz="1400" kern="1200" dirty="0" err="1">
              <a:latin typeface="Arial" panose="020B0604020202020204" pitchFamily="34" charset="0"/>
              <a:cs typeface="Arial" panose="020B0604020202020204" pitchFamily="34" charset="0"/>
            </a:rPr>
            <a:t>www.vedantu.com</a:t>
          </a:r>
          <a:r>
            <a:rPr lang="en-GB" sz="1400" kern="1200" dirty="0">
              <a:latin typeface="Arial" panose="020B0604020202020204" pitchFamily="34" charset="0"/>
              <a:cs typeface="Arial" panose="020B0604020202020204" pitchFamily="34" charset="0"/>
            </a:rPr>
            <a:t>/biology/defibrillation (Accessed: 22 July 2022)</a:t>
          </a:r>
        </a:p>
        <a:p>
          <a:pPr marL="0" lvl="0" indent="0" algn="l" defTabSz="622300">
            <a:lnSpc>
              <a:spcPct val="90000"/>
            </a:lnSpc>
            <a:spcBef>
              <a:spcPct val="0"/>
            </a:spcBef>
            <a:spcAft>
              <a:spcPct val="35000"/>
            </a:spcAft>
            <a:buNone/>
          </a:pPr>
          <a:r>
            <a:rPr lang="en-GB" sz="500" kern="1200" dirty="0"/>
            <a:t> </a:t>
          </a:r>
          <a:endParaRPr lang="en-US" sz="500" kern="1200" dirty="0"/>
        </a:p>
      </dsp:txBody>
      <dsp:txXfrm>
        <a:off x="59080" y="59316"/>
        <a:ext cx="11451539" cy="1092103"/>
      </dsp:txXfrm>
    </dsp:sp>
    <dsp:sp modelId="{5C15AB7D-EE5A-6947-B200-8353EFD6DD25}">
      <dsp:nvSpPr>
        <dsp:cNvPr id="0" name=""/>
        <dsp:cNvSpPr/>
      </dsp:nvSpPr>
      <dsp:spPr>
        <a:xfrm>
          <a:off x="0" y="1223949"/>
          <a:ext cx="11569699" cy="1210263"/>
        </a:xfrm>
        <a:prstGeom prst="roundRect">
          <a:avLst/>
        </a:prstGeom>
        <a:solidFill>
          <a:schemeClr val="accent5">
            <a:hueOff val="-501234"/>
            <a:satOff val="276"/>
            <a:lumOff val="1324"/>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tx1"/>
              </a:solidFill>
              <a:latin typeface="Arial" panose="020B0604020202020204" pitchFamily="34" charset="0"/>
              <a:cs typeface="Arial" panose="020B0604020202020204" pitchFamily="34" charset="0"/>
            </a:rPr>
            <a:t>Perkins GD, Morley PT, Nolan JP, et al. (2020) International liaison committee on resuscitation: COVID-19 consensus on science, treatment recommendations and task force insights. </a:t>
          </a:r>
          <a:r>
            <a:rPr lang="en-GB" sz="1400" i="1" kern="1200" dirty="0">
              <a:solidFill>
                <a:schemeClr val="tx1"/>
              </a:solidFill>
              <a:latin typeface="Arial" panose="020B0604020202020204" pitchFamily="34" charset="0"/>
              <a:cs typeface="Arial" panose="020B0604020202020204" pitchFamily="34" charset="0"/>
            </a:rPr>
            <a:t>Resuscitation</a:t>
          </a:r>
          <a:r>
            <a:rPr lang="en-GB" sz="1400" kern="1200" dirty="0">
              <a:solidFill>
                <a:schemeClr val="tx1"/>
              </a:solidFill>
              <a:latin typeface="Arial" panose="020B0604020202020204" pitchFamily="34" charset="0"/>
              <a:cs typeface="Arial" panose="020B0604020202020204" pitchFamily="34" charset="0"/>
            </a:rPr>
            <a:t> 151, pp 145–147. Available at: </a:t>
          </a:r>
          <a:r>
            <a:rPr lang="en-GB" sz="1400" kern="1200" dirty="0">
              <a:solidFill>
                <a:schemeClr val="tx1"/>
              </a:solidFill>
              <a:latin typeface="Arial" panose="020B0604020202020204" pitchFamily="34" charset="0"/>
              <a:cs typeface="Arial" panose="020B0604020202020204" pitchFamily="34" charset="0"/>
              <a:hlinkClick xmlns:r="http://schemas.openxmlformats.org/officeDocument/2006/relationships" r:id="rId1">
                <a:extLst>
                  <a:ext uri="{A12FA001-AC4F-418D-AE19-62706E023703}">
                    <ahyp:hlinkClr xmlns:ahyp="http://schemas.microsoft.com/office/drawing/2018/hyperlinkcolor" val="tx"/>
                  </a:ext>
                </a:extLst>
              </a:hlinkClick>
            </a:rPr>
            <a:t>https://doi.org/10.1016/j.resuscitation.2020.04.035</a:t>
          </a:r>
          <a:r>
            <a:rPr lang="en-GB" sz="1400" kern="1200" dirty="0">
              <a:solidFill>
                <a:schemeClr val="tx1"/>
              </a:solidFill>
              <a:latin typeface="Arial" panose="020B0604020202020204" pitchFamily="34" charset="0"/>
              <a:cs typeface="Arial" panose="020B0604020202020204" pitchFamily="34" charset="0"/>
            </a:rPr>
            <a:t> (Accessed: 19 July 2022).</a:t>
          </a:r>
        </a:p>
        <a:p>
          <a:pPr marL="0" lvl="0" indent="0" algn="l" defTabSz="622300">
            <a:lnSpc>
              <a:spcPct val="90000"/>
            </a:lnSpc>
            <a:spcBef>
              <a:spcPct val="0"/>
            </a:spcBef>
            <a:spcAft>
              <a:spcPct val="35000"/>
            </a:spcAft>
            <a:buNone/>
          </a:pPr>
          <a:r>
            <a:rPr lang="en-GB" sz="1400" kern="1200" dirty="0">
              <a:solidFill>
                <a:schemeClr val="tx1"/>
              </a:solidFill>
              <a:latin typeface="Arial" panose="020B0604020202020204" pitchFamily="34" charset="0"/>
              <a:cs typeface="Arial" panose="020B0604020202020204" pitchFamily="34" charset="0"/>
            </a:rPr>
            <a:t>Stewart, JA (2020) ILCOR’s revised Covid-19 defibrillation recommendation requires a new approach to training. </a:t>
          </a:r>
          <a:r>
            <a:rPr lang="en-GB" sz="1400" i="1" kern="1200" dirty="0" err="1">
              <a:solidFill>
                <a:schemeClr val="tx1"/>
              </a:solidFill>
              <a:latin typeface="Arial" panose="020B0604020202020204" pitchFamily="34" charset="0"/>
              <a:cs typeface="Arial" panose="020B0604020202020204" pitchFamily="34" charset="0"/>
            </a:rPr>
            <a:t>Scand</a:t>
          </a:r>
          <a:r>
            <a:rPr lang="en-GB" sz="1400" i="1" kern="1200" dirty="0">
              <a:solidFill>
                <a:schemeClr val="tx1"/>
              </a:solidFill>
              <a:latin typeface="Arial" panose="020B0604020202020204" pitchFamily="34" charset="0"/>
              <a:cs typeface="Arial" panose="020B0604020202020204" pitchFamily="34" charset="0"/>
            </a:rPr>
            <a:t> J Trauma </a:t>
          </a:r>
          <a:r>
            <a:rPr lang="en-GB" sz="1400" i="1" kern="1200" dirty="0" err="1">
              <a:solidFill>
                <a:schemeClr val="tx1"/>
              </a:solidFill>
              <a:latin typeface="Arial" panose="020B0604020202020204" pitchFamily="34" charset="0"/>
              <a:cs typeface="Arial" panose="020B0604020202020204" pitchFamily="34" charset="0"/>
            </a:rPr>
            <a:t>Resusc</a:t>
          </a:r>
          <a:r>
            <a:rPr lang="en-GB" sz="1400" i="1" kern="1200" dirty="0">
              <a:solidFill>
                <a:schemeClr val="tx1"/>
              </a:solidFill>
              <a:latin typeface="Arial" panose="020B0604020202020204" pitchFamily="34" charset="0"/>
              <a:cs typeface="Arial" panose="020B0604020202020204" pitchFamily="34" charset="0"/>
            </a:rPr>
            <a:t> </a:t>
          </a:r>
          <a:r>
            <a:rPr lang="en-GB" sz="1400" i="1" kern="1200" dirty="0" err="1">
              <a:solidFill>
                <a:schemeClr val="tx1"/>
              </a:solidFill>
              <a:latin typeface="Arial" panose="020B0604020202020204" pitchFamily="34" charset="0"/>
              <a:cs typeface="Arial" panose="020B0604020202020204" pitchFamily="34" charset="0"/>
            </a:rPr>
            <a:t>Emerg</a:t>
          </a:r>
          <a:r>
            <a:rPr lang="en-GB" sz="1400" i="1" kern="1200" dirty="0">
              <a:solidFill>
                <a:schemeClr val="tx1"/>
              </a:solidFill>
              <a:latin typeface="Arial" panose="020B0604020202020204" pitchFamily="34" charset="0"/>
              <a:cs typeface="Arial" panose="020B0604020202020204" pitchFamily="34" charset="0"/>
            </a:rPr>
            <a:t> Med</a:t>
          </a:r>
          <a:r>
            <a:rPr lang="en-GB" sz="1400" kern="1200" dirty="0">
              <a:solidFill>
                <a:schemeClr val="tx1"/>
              </a:solidFill>
              <a:latin typeface="Arial" panose="020B0604020202020204" pitchFamily="34" charset="0"/>
              <a:cs typeface="Arial" panose="020B0604020202020204" pitchFamily="34" charset="0"/>
            </a:rPr>
            <a:t> 28, pp 109. Available at: </a:t>
          </a:r>
          <a:r>
            <a:rPr lang="en-GB" sz="1400" kern="1200" dirty="0">
              <a:solidFill>
                <a:schemeClr val="tx1"/>
              </a:solidFill>
              <a:latin typeface="Arial" panose="020B0604020202020204" pitchFamily="34" charset="0"/>
              <a:cs typeface="Arial" panose="020B0604020202020204" pitchFamily="34" charset="0"/>
              <a:hlinkClick xmlns:r="http://schemas.openxmlformats.org/officeDocument/2006/relationships" r:id="rId2">
                <a:extLst>
                  <a:ext uri="{A12FA001-AC4F-418D-AE19-62706E023703}">
                    <ahyp:hlinkClr xmlns:ahyp="http://schemas.microsoft.com/office/drawing/2018/hyperlinkcolor" val="tx"/>
                  </a:ext>
                </a:extLst>
              </a:hlinkClick>
            </a:rPr>
            <a:t>https://doi.org/10.1186/s13049-020-00804-y</a:t>
          </a:r>
          <a:r>
            <a:rPr lang="en-GB" sz="1400" kern="1200" dirty="0">
              <a:solidFill>
                <a:schemeClr val="tx1"/>
              </a:solidFill>
              <a:latin typeface="Arial" panose="020B0604020202020204" pitchFamily="34" charset="0"/>
              <a:cs typeface="Arial" panose="020B0604020202020204" pitchFamily="34" charset="0"/>
            </a:rPr>
            <a:t> (Accessed: 22 July 2022)</a:t>
          </a:r>
          <a:endParaRPr lang="en-US" sz="1400" kern="1200" dirty="0">
            <a:solidFill>
              <a:schemeClr val="tx1"/>
            </a:solidFill>
            <a:latin typeface="Arial" panose="020B0604020202020204" pitchFamily="34" charset="0"/>
            <a:cs typeface="Arial" panose="020B0604020202020204" pitchFamily="34" charset="0"/>
          </a:endParaRPr>
        </a:p>
      </dsp:txBody>
      <dsp:txXfrm>
        <a:off x="59080" y="1283029"/>
        <a:ext cx="11451539" cy="1092103"/>
      </dsp:txXfrm>
    </dsp:sp>
    <dsp:sp modelId="{946C20CD-8E6F-E946-90C2-472F292DB477}">
      <dsp:nvSpPr>
        <dsp:cNvPr id="0" name=""/>
        <dsp:cNvSpPr/>
      </dsp:nvSpPr>
      <dsp:spPr>
        <a:xfrm>
          <a:off x="0" y="2466303"/>
          <a:ext cx="11569699" cy="1210263"/>
        </a:xfrm>
        <a:prstGeom prst="roundRect">
          <a:avLst/>
        </a:prstGeom>
        <a:solidFill>
          <a:schemeClr val="accent5">
            <a:hueOff val="-1002469"/>
            <a:satOff val="551"/>
            <a:lumOff val="2647"/>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solidFill>
                <a:schemeClr val="tx1"/>
              </a:solidFill>
              <a:latin typeface="Arial" panose="020B0604020202020204" pitchFamily="34" charset="0"/>
              <a:cs typeface="Arial" panose="020B0604020202020204" pitchFamily="34" charset="0"/>
            </a:rPr>
            <a:t>Patchs (2022) Home Page Available at: https://</a:t>
          </a:r>
          <a:r>
            <a:rPr lang="en-US" sz="1400" kern="1200" dirty="0" err="1">
              <a:solidFill>
                <a:schemeClr val="tx1"/>
              </a:solidFill>
              <a:latin typeface="Arial" panose="020B0604020202020204" pitchFamily="34" charset="0"/>
              <a:cs typeface="Arial" panose="020B0604020202020204" pitchFamily="34" charset="0"/>
            </a:rPr>
            <a:t>www.patchs.ai</a:t>
          </a:r>
          <a:r>
            <a:rPr lang="en-US" sz="1400" kern="1200" dirty="0">
              <a:solidFill>
                <a:schemeClr val="tx1"/>
              </a:solidFill>
              <a:latin typeface="Arial" panose="020B0604020202020204" pitchFamily="34" charset="0"/>
              <a:cs typeface="Arial" panose="020B0604020202020204" pitchFamily="34" charset="0"/>
            </a:rPr>
            <a:t>/   (Accessed: 10</a:t>
          </a:r>
          <a:r>
            <a:rPr lang="en-US" sz="1400" kern="1200" baseline="30000" dirty="0">
              <a:solidFill>
                <a:schemeClr val="tx1"/>
              </a:solidFill>
              <a:latin typeface="Arial" panose="020B0604020202020204" pitchFamily="34" charset="0"/>
              <a:cs typeface="Arial" panose="020B0604020202020204" pitchFamily="34" charset="0"/>
            </a:rPr>
            <a:t>th</a:t>
          </a:r>
          <a:r>
            <a:rPr lang="en-US" sz="1400" kern="1200" dirty="0">
              <a:solidFill>
                <a:schemeClr val="tx1"/>
              </a:solidFill>
              <a:latin typeface="Arial" panose="020B0604020202020204" pitchFamily="34" charset="0"/>
              <a:cs typeface="Arial" panose="020B0604020202020204" pitchFamily="34" charset="0"/>
            </a:rPr>
            <a:t> July 2022)</a:t>
          </a:r>
        </a:p>
        <a:p>
          <a:pPr marL="0" lvl="0" indent="0" algn="l" defTabSz="622300">
            <a:lnSpc>
              <a:spcPct val="90000"/>
            </a:lnSpc>
            <a:spcBef>
              <a:spcPct val="0"/>
            </a:spcBef>
            <a:spcAft>
              <a:spcPct val="35000"/>
            </a:spcAft>
            <a:buNone/>
          </a:pPr>
          <a:r>
            <a:rPr lang="en-US" sz="1400" kern="1200" dirty="0" err="1">
              <a:solidFill>
                <a:schemeClr val="tx1"/>
              </a:solidFill>
              <a:latin typeface="Arial" panose="020B0604020202020204" pitchFamily="34" charset="0"/>
              <a:cs typeface="Arial" panose="020B0604020202020204" pitchFamily="34" charset="0"/>
            </a:rPr>
            <a:t>Dr.IQ</a:t>
          </a:r>
          <a:r>
            <a:rPr lang="en-US" sz="1400" kern="1200" dirty="0">
              <a:solidFill>
                <a:schemeClr val="tx1"/>
              </a:solidFill>
              <a:latin typeface="Arial" panose="020B0604020202020204" pitchFamily="34" charset="0"/>
              <a:cs typeface="Arial" panose="020B0604020202020204" pitchFamily="34" charset="0"/>
            </a:rPr>
            <a:t> (2022) Home Page Available at: </a:t>
          </a:r>
          <a:r>
            <a:rPr lang="en-US" sz="1400" kern="1200" dirty="0">
              <a:solidFill>
                <a:schemeClr val="tx1"/>
              </a:solidFill>
              <a:latin typeface="Arial" panose="020B0604020202020204" pitchFamily="34" charset="0"/>
              <a:cs typeface="Arial" panose="020B0604020202020204" pitchFamily="34" charset="0"/>
              <a:hlinkClick xmlns:r="http://schemas.openxmlformats.org/officeDocument/2006/relationships" r:id="rId3">
                <a:extLst>
                  <a:ext uri="{A12FA001-AC4F-418D-AE19-62706E023703}">
                    <ahyp:hlinkClr xmlns:ahyp="http://schemas.microsoft.com/office/drawing/2018/hyperlinkcolor" val="tx"/>
                  </a:ext>
                </a:extLst>
              </a:hlinkClick>
            </a:rPr>
            <a:t>https://dr-iq.com</a:t>
          </a:r>
          <a:r>
            <a:rPr lang="en-US" sz="1400" kern="1200" dirty="0">
              <a:solidFill>
                <a:schemeClr val="tx1"/>
              </a:solidFill>
              <a:latin typeface="Arial" panose="020B0604020202020204" pitchFamily="34" charset="0"/>
              <a:cs typeface="Arial" panose="020B0604020202020204" pitchFamily="34" charset="0"/>
            </a:rPr>
            <a:t>   (Accessed: 10</a:t>
          </a:r>
          <a:r>
            <a:rPr lang="en-US" sz="1400" kern="1200" baseline="30000" dirty="0">
              <a:solidFill>
                <a:schemeClr val="tx1"/>
              </a:solidFill>
              <a:latin typeface="Arial" panose="020B0604020202020204" pitchFamily="34" charset="0"/>
              <a:cs typeface="Arial" panose="020B0604020202020204" pitchFamily="34" charset="0"/>
            </a:rPr>
            <a:t>th</a:t>
          </a:r>
          <a:r>
            <a:rPr lang="en-US" sz="1400" kern="1200" dirty="0">
              <a:solidFill>
                <a:schemeClr val="tx1"/>
              </a:solidFill>
              <a:latin typeface="Arial" panose="020B0604020202020204" pitchFamily="34" charset="0"/>
              <a:cs typeface="Arial" panose="020B0604020202020204" pitchFamily="34" charset="0"/>
            </a:rPr>
            <a:t> July 2022)</a:t>
          </a:r>
        </a:p>
        <a:p>
          <a:pPr marL="0" lvl="0" indent="0" algn="l" defTabSz="622300">
            <a:lnSpc>
              <a:spcPct val="90000"/>
            </a:lnSpc>
            <a:spcBef>
              <a:spcPct val="0"/>
            </a:spcBef>
            <a:spcAft>
              <a:spcPct val="35000"/>
            </a:spcAft>
            <a:buNone/>
          </a:pPr>
          <a:r>
            <a:rPr lang="en-US" sz="1400" kern="1200" dirty="0">
              <a:solidFill>
                <a:schemeClr val="tx1"/>
              </a:solidFill>
              <a:latin typeface="Arial" panose="020B0604020202020204" pitchFamily="34" charset="0"/>
              <a:cs typeface="Arial" panose="020B0604020202020204" pitchFamily="34" charset="0"/>
            </a:rPr>
            <a:t>MedTech (2022) Home Page Available at: https://</a:t>
          </a:r>
          <a:r>
            <a:rPr lang="en-US" sz="1400" kern="1200" dirty="0" err="1">
              <a:solidFill>
                <a:schemeClr val="tx1"/>
              </a:solidFill>
              <a:latin typeface="Arial" panose="020B0604020202020204" pitchFamily="34" charset="0"/>
              <a:cs typeface="Arial" panose="020B0604020202020204" pitchFamily="34" charset="0"/>
            </a:rPr>
            <a:t>www.intersystems.com</a:t>
          </a:r>
          <a:r>
            <a:rPr lang="en-US" sz="1400" kern="1200" dirty="0">
              <a:solidFill>
                <a:schemeClr val="tx1"/>
              </a:solidFill>
              <a:latin typeface="Arial" panose="020B0604020202020204" pitchFamily="34" charset="0"/>
              <a:cs typeface="Arial" panose="020B0604020202020204" pitchFamily="34" charset="0"/>
            </a:rPr>
            <a:t>/</a:t>
          </a:r>
          <a:r>
            <a:rPr lang="en-US" sz="1400" kern="1200" dirty="0" err="1">
              <a:solidFill>
                <a:schemeClr val="tx1"/>
              </a:solidFill>
              <a:latin typeface="Arial" panose="020B0604020202020204" pitchFamily="34" charset="0"/>
              <a:cs typeface="Arial" panose="020B0604020202020204" pitchFamily="34" charset="0"/>
            </a:rPr>
            <a:t>uk</a:t>
          </a:r>
          <a:r>
            <a:rPr lang="en-US" sz="1400" kern="1200" dirty="0">
              <a:solidFill>
                <a:schemeClr val="tx1"/>
              </a:solidFill>
              <a:latin typeface="Arial" panose="020B0604020202020204" pitchFamily="34" charset="0"/>
              <a:cs typeface="Arial" panose="020B0604020202020204" pitchFamily="34" charset="0"/>
            </a:rPr>
            <a:t>/industries/</a:t>
          </a:r>
          <a:r>
            <a:rPr lang="en-US" sz="1400" kern="1200" dirty="0" err="1">
              <a:solidFill>
                <a:schemeClr val="tx1"/>
              </a:solidFill>
              <a:latin typeface="Arial" panose="020B0604020202020204" pitchFamily="34" charset="0"/>
              <a:cs typeface="Arial" panose="020B0604020202020204" pitchFamily="34" charset="0"/>
            </a:rPr>
            <a:t>medtech</a:t>
          </a:r>
          <a:r>
            <a:rPr lang="en-US" sz="1400" kern="1200" dirty="0">
              <a:solidFill>
                <a:schemeClr val="tx1"/>
              </a:solidFill>
              <a:latin typeface="Arial" panose="020B0604020202020204" pitchFamily="34" charset="0"/>
              <a:cs typeface="Arial" panose="020B0604020202020204" pitchFamily="34" charset="0"/>
            </a:rPr>
            <a:t>-solutions/  (Accessed: 10</a:t>
          </a:r>
          <a:r>
            <a:rPr lang="en-US" sz="1400" kern="1200" baseline="30000" dirty="0">
              <a:solidFill>
                <a:schemeClr val="tx1"/>
              </a:solidFill>
              <a:latin typeface="Arial" panose="020B0604020202020204" pitchFamily="34" charset="0"/>
              <a:cs typeface="Arial" panose="020B0604020202020204" pitchFamily="34" charset="0"/>
            </a:rPr>
            <a:t>th</a:t>
          </a:r>
          <a:r>
            <a:rPr lang="en-US" sz="1400" kern="1200" dirty="0">
              <a:solidFill>
                <a:schemeClr val="tx1"/>
              </a:solidFill>
              <a:latin typeface="Arial" panose="020B0604020202020204" pitchFamily="34" charset="0"/>
              <a:cs typeface="Arial" panose="020B0604020202020204" pitchFamily="34" charset="0"/>
            </a:rPr>
            <a:t> July 2022)</a:t>
          </a:r>
        </a:p>
        <a:p>
          <a:pPr marL="0" lvl="0" indent="0" algn="l" defTabSz="622300">
            <a:lnSpc>
              <a:spcPct val="90000"/>
            </a:lnSpc>
            <a:spcBef>
              <a:spcPct val="0"/>
            </a:spcBef>
            <a:spcAft>
              <a:spcPct val="35000"/>
            </a:spcAft>
            <a:buNone/>
          </a:pPr>
          <a:r>
            <a:rPr lang="en-US" sz="1400" kern="1200" dirty="0" err="1">
              <a:solidFill>
                <a:schemeClr val="tx1"/>
              </a:solidFill>
              <a:latin typeface="Arial" panose="020B0604020202020204" pitchFamily="34" charset="0"/>
              <a:cs typeface="Arial" panose="020B0604020202020204" pitchFamily="34" charset="0"/>
            </a:rPr>
            <a:t>FutureNHS</a:t>
          </a:r>
          <a:r>
            <a:rPr lang="en-US" sz="1400" kern="1200" dirty="0">
              <a:solidFill>
                <a:schemeClr val="tx1"/>
              </a:solidFill>
              <a:latin typeface="Arial" panose="020B0604020202020204" pitchFamily="34" charset="0"/>
              <a:cs typeface="Arial" panose="020B0604020202020204" pitchFamily="34" charset="0"/>
            </a:rPr>
            <a:t> (2022) Home Page Available at: </a:t>
          </a:r>
          <a:r>
            <a:rPr lang="en-US" sz="1400" kern="1200" dirty="0">
              <a:solidFill>
                <a:schemeClr val="tx1"/>
              </a:solidFill>
              <a:latin typeface="Arial" panose="020B0604020202020204" pitchFamily="34" charset="0"/>
              <a:cs typeface="Arial" panose="020B0604020202020204" pitchFamily="34" charset="0"/>
              <a:hlinkClick xmlns:r="http://schemas.openxmlformats.org/officeDocument/2006/relationships" r:id="rId4">
                <a:extLst>
                  <a:ext uri="{A12FA001-AC4F-418D-AE19-62706E023703}">
                    <ahyp:hlinkClr xmlns:ahyp="http://schemas.microsoft.com/office/drawing/2018/hyperlinkcolor" val="tx"/>
                  </a:ext>
                </a:extLst>
              </a:hlinkClick>
            </a:rPr>
            <a:t>https://future.nhs.uk/about</a:t>
          </a:r>
          <a:r>
            <a:rPr lang="en-US" sz="1400" kern="1200" dirty="0">
              <a:solidFill>
                <a:schemeClr val="tx1"/>
              </a:solidFill>
              <a:latin typeface="Arial" panose="020B0604020202020204" pitchFamily="34" charset="0"/>
              <a:cs typeface="Arial" panose="020B0604020202020204" pitchFamily="34" charset="0"/>
            </a:rPr>
            <a:t>  (Accessed: 10</a:t>
          </a:r>
          <a:r>
            <a:rPr lang="en-US" sz="1400" kern="1200" baseline="30000" dirty="0">
              <a:solidFill>
                <a:schemeClr val="tx1"/>
              </a:solidFill>
              <a:latin typeface="Arial" panose="020B0604020202020204" pitchFamily="34" charset="0"/>
              <a:cs typeface="Arial" panose="020B0604020202020204" pitchFamily="34" charset="0"/>
            </a:rPr>
            <a:t>th </a:t>
          </a:r>
          <a:r>
            <a:rPr lang="en-US" sz="1400" kern="1200" dirty="0">
              <a:solidFill>
                <a:schemeClr val="tx1"/>
              </a:solidFill>
              <a:latin typeface="Arial" panose="020B0604020202020204" pitchFamily="34" charset="0"/>
              <a:cs typeface="Arial" panose="020B0604020202020204" pitchFamily="34" charset="0"/>
            </a:rPr>
            <a:t> July 2022)</a:t>
          </a:r>
        </a:p>
      </dsp:txBody>
      <dsp:txXfrm>
        <a:off x="59080" y="2525383"/>
        <a:ext cx="11451539" cy="1092103"/>
      </dsp:txXfrm>
    </dsp:sp>
    <dsp:sp modelId="{B33E49B1-C8E6-C949-B71B-B580C585139F}">
      <dsp:nvSpPr>
        <dsp:cNvPr id="0" name=""/>
        <dsp:cNvSpPr/>
      </dsp:nvSpPr>
      <dsp:spPr>
        <a:xfrm>
          <a:off x="0" y="3671375"/>
          <a:ext cx="11569699" cy="1210263"/>
        </a:xfrm>
        <a:prstGeom prst="roundRect">
          <a:avLst/>
        </a:prstGeom>
        <a:solidFill>
          <a:schemeClr val="accent5">
            <a:hueOff val="-1503703"/>
            <a:satOff val="827"/>
            <a:lumOff val="3971"/>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solidFill>
                <a:schemeClr val="tx1"/>
              </a:solidFill>
              <a:latin typeface="Arial" panose="020B0604020202020204" pitchFamily="34" charset="0"/>
              <a:cs typeface="Arial" panose="020B0604020202020204" pitchFamily="34" charset="0"/>
            </a:rPr>
            <a:t>L</a:t>
          </a:r>
          <a:r>
            <a:rPr lang="en-GB" sz="1400" kern="1200" dirty="0">
              <a:solidFill>
                <a:schemeClr val="tx1"/>
              </a:solidFill>
              <a:latin typeface="Arial" panose="020B0604020202020204" pitchFamily="34" charset="0"/>
              <a:cs typeface="Arial" panose="020B0604020202020204" pitchFamily="34" charset="0"/>
            </a:rPr>
            <a:t>IBRARY STUDY SMART  Bentham, H (2016),Library study </a:t>
          </a:r>
          <a:r>
            <a:rPr lang="en-GB" sz="1400" kern="1200" dirty="0" err="1">
              <a:solidFill>
                <a:schemeClr val="tx1"/>
              </a:solidFill>
              <a:latin typeface="Arial" panose="020B0604020202020204" pitchFamily="34" charset="0"/>
              <a:cs typeface="Arial" panose="020B0604020202020204" pitchFamily="34" charset="0"/>
            </a:rPr>
            <a:t>smart,Western</a:t>
          </a:r>
          <a:r>
            <a:rPr lang="en-GB" sz="1400" kern="1200" dirty="0">
              <a:solidFill>
                <a:schemeClr val="tx1"/>
              </a:solidFill>
              <a:latin typeface="Arial" panose="020B0604020202020204" pitchFamily="34" charset="0"/>
              <a:cs typeface="Arial" panose="020B0604020202020204" pitchFamily="34" charset="0"/>
            </a:rPr>
            <a:t> Sydney University </a:t>
          </a:r>
          <a:r>
            <a:rPr lang="en-US" sz="1400" kern="1200" dirty="0">
              <a:solidFill>
                <a:schemeClr val="tx1"/>
              </a:solidFill>
              <a:latin typeface="Arial" panose="020B0604020202020204" pitchFamily="34" charset="0"/>
              <a:cs typeface="Arial" panose="020B0604020202020204" pitchFamily="34" charset="0"/>
              <a:hlinkClick xmlns:r="http://schemas.openxmlformats.org/officeDocument/2006/relationships" r:id="rId5">
                <a:extLst>
                  <a:ext uri="{A12FA001-AC4F-418D-AE19-62706E023703}">
                    <ahyp:hlinkClr xmlns:ahyp="http://schemas.microsoft.com/office/drawing/2018/hyperlinkcolor" val="tx"/>
                  </a:ext>
                </a:extLst>
              </a:hlinkClick>
            </a:rPr>
            <a:t>https://www.westernsydney.edu.au/studysmart/home/study_skills_guides/digital_literacy/what_is_digital_literacy</a:t>
          </a:r>
          <a:r>
            <a:rPr lang="en-GB" sz="1400" kern="1200" dirty="0">
              <a:solidFill>
                <a:schemeClr val="tx1"/>
              </a:solidFill>
              <a:latin typeface="Arial" panose="020B0604020202020204" pitchFamily="34" charset="0"/>
              <a:cs typeface="Arial" panose="020B0604020202020204" pitchFamily="34" charset="0"/>
            </a:rPr>
            <a:t>.(Accessed:26 Jul 2022).</a:t>
          </a:r>
        </a:p>
        <a:p>
          <a:pPr marL="0" lvl="0" indent="0" algn="l" defTabSz="533400">
            <a:lnSpc>
              <a:spcPct val="90000"/>
            </a:lnSpc>
            <a:spcBef>
              <a:spcPct val="0"/>
            </a:spcBef>
            <a:spcAft>
              <a:spcPct val="35000"/>
            </a:spcAft>
            <a:buNone/>
          </a:pPr>
          <a:r>
            <a:rPr lang="en-GB" sz="1400" kern="1200" dirty="0">
              <a:solidFill>
                <a:schemeClr val="tx1"/>
              </a:solidFill>
              <a:latin typeface="Arial" panose="020B0604020202020204" pitchFamily="34" charset="0"/>
              <a:cs typeface="Arial" panose="020B0604020202020204" pitchFamily="34" charset="0"/>
            </a:rPr>
            <a:t>NHS Bentham , H 2015 NHS Health Education England, Improving Digital Literacy </a:t>
          </a:r>
          <a:r>
            <a:rPr lang="en-GB" sz="1400" kern="1200" dirty="0">
              <a:solidFill>
                <a:schemeClr val="tx1"/>
              </a:solidFill>
              <a:latin typeface="Arial" panose="020B0604020202020204" pitchFamily="34" charset="0"/>
              <a:cs typeface="Arial" panose="020B0604020202020204" pitchFamily="34" charset="0"/>
              <a:hlinkClick xmlns:r="http://schemas.openxmlformats.org/officeDocument/2006/relationships" r:id="rId6">
                <a:extLst>
                  <a:ext uri="{A12FA001-AC4F-418D-AE19-62706E023703}">
                    <ahyp:hlinkClr xmlns:ahyp="http://schemas.microsoft.com/office/drawing/2018/hyperlinkcolor" val="tx"/>
                  </a:ext>
                </a:extLst>
              </a:hlinkClick>
            </a:rPr>
            <a:t>https://www.rcn.org.uk/-/media/royal-college-of-nursing/documents/clinical-topics/improving-digital-literacy.pdf?la=en&amp;hash=7C7B84357CCC3F1EAA3297442C6103A5519CCA3F.</a:t>
          </a:r>
          <a:r>
            <a:rPr lang="en-GB" sz="1400" kern="1200" dirty="0">
              <a:solidFill>
                <a:schemeClr val="tx1"/>
              </a:solidFill>
              <a:latin typeface="Arial" panose="020B0604020202020204" pitchFamily="34" charset="0"/>
              <a:cs typeface="Arial" panose="020B0604020202020204" pitchFamily="34" charset="0"/>
            </a:rPr>
            <a:t>(Accessed:18 Jul 2022)</a:t>
          </a:r>
          <a:endParaRPr lang="en-US" sz="1400" kern="1200" dirty="0">
            <a:solidFill>
              <a:schemeClr val="tx1"/>
            </a:solidFill>
            <a:latin typeface="Arial" panose="020B0604020202020204" pitchFamily="34" charset="0"/>
            <a:cs typeface="Arial" panose="020B0604020202020204" pitchFamily="34" charset="0"/>
          </a:endParaRPr>
        </a:p>
      </dsp:txBody>
      <dsp:txXfrm>
        <a:off x="59080" y="3730455"/>
        <a:ext cx="11451539" cy="1092103"/>
      </dsp:txXfrm>
    </dsp:sp>
    <dsp:sp modelId="{00FA1F54-B2A7-4F4B-8A2C-AA27FD3F9376}">
      <dsp:nvSpPr>
        <dsp:cNvPr id="0" name=""/>
        <dsp:cNvSpPr/>
      </dsp:nvSpPr>
      <dsp:spPr>
        <a:xfrm>
          <a:off x="0" y="4895324"/>
          <a:ext cx="11569699" cy="1137175"/>
        </a:xfrm>
        <a:prstGeom prst="roundRect">
          <a:avLst/>
        </a:prstGeom>
        <a:solidFill>
          <a:schemeClr val="accent5">
            <a:hueOff val="-2004937"/>
            <a:satOff val="1102"/>
            <a:lumOff val="5294"/>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solidFill>
                <a:schemeClr val="tx1"/>
              </a:solidFill>
              <a:latin typeface="Arial" panose="020B0604020202020204" pitchFamily="34" charset="0"/>
              <a:cs typeface="Arial" panose="020B0604020202020204" pitchFamily="34" charset="0"/>
            </a:rPr>
            <a:t>Art. 5 GDPR Principles Relating to Processing of Personal Data. Available online: </a:t>
          </a:r>
          <a:r>
            <a:rPr lang="en-GB" sz="1200" kern="1200" dirty="0">
              <a:solidFill>
                <a:schemeClr val="tx1"/>
              </a:solidFill>
              <a:latin typeface="Arial" panose="020B0604020202020204" pitchFamily="34" charset="0"/>
              <a:cs typeface="Arial" panose="020B0604020202020204" pitchFamily="34" charset="0"/>
              <a:hlinkClick xmlns:r="http://schemas.openxmlformats.org/officeDocument/2006/relationships" r:id="rId7">
                <a:extLst>
                  <a:ext uri="{A12FA001-AC4F-418D-AE19-62706E023703}">
                    <ahyp:hlinkClr xmlns:ahyp="http://schemas.microsoft.com/office/drawing/2018/hyperlinkcolor" val="tx"/>
                  </a:ext>
                </a:extLst>
              </a:hlinkClick>
            </a:rPr>
            <a:t>https://gdpr-info.eu/art-</a:t>
          </a:r>
          <a:r>
            <a:rPr lang="en-GB" sz="1200" kern="1200" dirty="0">
              <a:solidFill>
                <a:schemeClr val="tx1"/>
              </a:solidFill>
              <a:latin typeface="Arial" panose="020B0604020202020204" pitchFamily="34" charset="0"/>
              <a:cs typeface="Arial" panose="020B0604020202020204" pitchFamily="34" charset="0"/>
            </a:rPr>
            <a:t> 5-gdpr/ (accessed 15 August 2022)</a:t>
          </a:r>
        </a:p>
        <a:p>
          <a:pPr marL="0" lvl="0" indent="0" algn="l" defTabSz="533400">
            <a:lnSpc>
              <a:spcPct val="90000"/>
            </a:lnSpc>
            <a:spcBef>
              <a:spcPct val="0"/>
            </a:spcBef>
            <a:spcAft>
              <a:spcPct val="35000"/>
            </a:spcAft>
            <a:buNone/>
          </a:pPr>
          <a:r>
            <a:rPr lang="en-GB" sz="1200" kern="1200" dirty="0">
              <a:solidFill>
                <a:schemeClr val="tx1"/>
              </a:solidFill>
              <a:latin typeface="Arial" panose="020B0604020202020204" pitchFamily="34" charset="0"/>
              <a:cs typeface="Arial" panose="020B0604020202020204" pitchFamily="34" charset="0"/>
            </a:rPr>
            <a:t>Georgiou, D.; </a:t>
          </a:r>
          <a:r>
            <a:rPr lang="en-GB" sz="1200" kern="1200" dirty="0" err="1">
              <a:solidFill>
                <a:schemeClr val="tx1"/>
              </a:solidFill>
              <a:latin typeface="Arial" panose="020B0604020202020204" pitchFamily="34" charset="0"/>
              <a:cs typeface="Arial" panose="020B0604020202020204" pitchFamily="34" charset="0"/>
            </a:rPr>
            <a:t>Lambrinoudakis</a:t>
          </a:r>
          <a:r>
            <a:rPr lang="en-GB" sz="1200" kern="1200" dirty="0">
              <a:solidFill>
                <a:schemeClr val="tx1"/>
              </a:solidFill>
              <a:latin typeface="Arial" panose="020B0604020202020204" pitchFamily="34" charset="0"/>
              <a:cs typeface="Arial" panose="020B0604020202020204" pitchFamily="34" charset="0"/>
            </a:rPr>
            <a:t>, C. Data Protection Impact Assessment (DPIA) for Cloud-Based Health Organizations. Future Internet 2021,13, 66. </a:t>
          </a:r>
          <a:r>
            <a:rPr lang="en-GB" sz="1200" kern="1200" dirty="0">
              <a:solidFill>
                <a:schemeClr val="tx1"/>
              </a:solidFill>
              <a:latin typeface="Arial" panose="020B0604020202020204" pitchFamily="34" charset="0"/>
              <a:cs typeface="Arial" panose="020B0604020202020204" pitchFamily="34" charset="0"/>
              <a:hlinkClick xmlns:r="http://schemas.openxmlformats.org/officeDocument/2006/relationships" r:id="rId8">
                <a:extLst>
                  <a:ext uri="{A12FA001-AC4F-418D-AE19-62706E023703}">
                    <ahyp:hlinkClr xmlns:ahyp="http://schemas.microsoft.com/office/drawing/2018/hyperlinkcolor" val="tx"/>
                  </a:ext>
                </a:extLst>
              </a:hlinkClick>
            </a:rPr>
            <a:t>https://doi.org/10.3390/fi13030066</a:t>
          </a:r>
          <a:endParaRPr lang="en-GB" sz="1200" kern="1200" dirty="0">
            <a:solidFill>
              <a:schemeClr val="tx1"/>
            </a:solidFill>
            <a:latin typeface="Arial" panose="020B0604020202020204" pitchFamily="34" charset="0"/>
            <a:cs typeface="Arial" panose="020B0604020202020204" pitchFamily="34" charset="0"/>
          </a:endParaRPr>
        </a:p>
        <a:p>
          <a:pPr marL="0" lvl="0" indent="0" algn="l" defTabSz="533400">
            <a:lnSpc>
              <a:spcPct val="90000"/>
            </a:lnSpc>
            <a:spcBef>
              <a:spcPct val="0"/>
            </a:spcBef>
            <a:spcAft>
              <a:spcPct val="35000"/>
            </a:spcAft>
            <a:buNone/>
          </a:pPr>
          <a:r>
            <a:rPr lang="en-GB" sz="1200" kern="1200" dirty="0">
              <a:solidFill>
                <a:schemeClr val="tx1"/>
              </a:solidFill>
              <a:latin typeface="Arial" panose="020B0604020202020204" pitchFamily="34" charset="0"/>
              <a:cs typeface="Arial" panose="020B0604020202020204" pitchFamily="34" charset="0"/>
            </a:rPr>
            <a:t>Unim, B., </a:t>
          </a:r>
          <a:r>
            <a:rPr lang="en-GB" sz="1200" kern="1200" dirty="0" err="1">
              <a:solidFill>
                <a:schemeClr val="tx1"/>
              </a:solidFill>
              <a:latin typeface="Arial" panose="020B0604020202020204" pitchFamily="34" charset="0"/>
              <a:cs typeface="Arial" panose="020B0604020202020204" pitchFamily="34" charset="0"/>
            </a:rPr>
            <a:t>Mattei</a:t>
          </a:r>
          <a:r>
            <a:rPr lang="en-GB" sz="1200" kern="1200" dirty="0">
              <a:solidFill>
                <a:schemeClr val="tx1"/>
              </a:solidFill>
              <a:latin typeface="Arial" panose="020B0604020202020204" pitchFamily="34" charset="0"/>
              <a:cs typeface="Arial" panose="020B0604020202020204" pitchFamily="34" charset="0"/>
            </a:rPr>
            <a:t>, E., Carle, F., </a:t>
          </a:r>
          <a:r>
            <a:rPr lang="en-GB" sz="1200" kern="1200" dirty="0" err="1">
              <a:solidFill>
                <a:schemeClr val="tx1"/>
              </a:solidFill>
              <a:latin typeface="Arial" panose="020B0604020202020204" pitchFamily="34" charset="0"/>
              <a:cs typeface="Arial" panose="020B0604020202020204" pitchFamily="34" charset="0"/>
            </a:rPr>
            <a:t>Tolonen</a:t>
          </a:r>
          <a:r>
            <a:rPr lang="en-GB" sz="1200" kern="1200" dirty="0">
              <a:solidFill>
                <a:schemeClr val="tx1"/>
              </a:solidFill>
              <a:latin typeface="Arial" panose="020B0604020202020204" pitchFamily="34" charset="0"/>
              <a:cs typeface="Arial" panose="020B0604020202020204" pitchFamily="34" charset="0"/>
            </a:rPr>
            <a:t>, H., Bernal-Delgado, E., </a:t>
          </a:r>
          <a:r>
            <a:rPr lang="en-GB" sz="1200" kern="1200" dirty="0" err="1">
              <a:solidFill>
                <a:schemeClr val="tx1"/>
              </a:solidFill>
              <a:latin typeface="Arial" panose="020B0604020202020204" pitchFamily="34" charset="0"/>
              <a:cs typeface="Arial" panose="020B0604020202020204" pitchFamily="34" charset="0"/>
            </a:rPr>
            <a:t>Achterberg</a:t>
          </a:r>
          <a:r>
            <a:rPr lang="en-GB" sz="1200" kern="1200" dirty="0">
              <a:solidFill>
                <a:schemeClr val="tx1"/>
              </a:solidFill>
              <a:latin typeface="Arial" panose="020B0604020202020204" pitchFamily="34" charset="0"/>
              <a:cs typeface="Arial" panose="020B0604020202020204" pitchFamily="34" charset="0"/>
            </a:rPr>
            <a:t>, P., </a:t>
          </a:r>
          <a:r>
            <a:rPr lang="en-GB" sz="1200" kern="1200" dirty="0" err="1">
              <a:solidFill>
                <a:schemeClr val="tx1"/>
              </a:solidFill>
              <a:latin typeface="Arial" panose="020B0604020202020204" pitchFamily="34" charset="0"/>
              <a:cs typeface="Arial" panose="020B0604020202020204" pitchFamily="34" charset="0"/>
            </a:rPr>
            <a:t>Zaletel</a:t>
          </a:r>
          <a:r>
            <a:rPr lang="en-GB" sz="1200" kern="1200" dirty="0">
              <a:solidFill>
                <a:schemeClr val="tx1"/>
              </a:solidFill>
              <a:latin typeface="Arial" panose="020B0604020202020204" pitchFamily="34" charset="0"/>
              <a:cs typeface="Arial" panose="020B0604020202020204" pitchFamily="34" charset="0"/>
            </a:rPr>
            <a:t>, M., </a:t>
          </a:r>
          <a:r>
            <a:rPr lang="en-GB" sz="1200" kern="1200" dirty="0" err="1">
              <a:solidFill>
                <a:schemeClr val="tx1"/>
              </a:solidFill>
              <a:latin typeface="Arial" panose="020B0604020202020204" pitchFamily="34" charset="0"/>
              <a:cs typeface="Arial" panose="020B0604020202020204" pitchFamily="34" charset="0"/>
            </a:rPr>
            <a:t>Seeling</a:t>
          </a:r>
          <a:r>
            <a:rPr lang="en-GB" sz="1200" kern="1200" dirty="0">
              <a:solidFill>
                <a:schemeClr val="tx1"/>
              </a:solidFill>
              <a:latin typeface="Arial" panose="020B0604020202020204" pitchFamily="34" charset="0"/>
              <a:cs typeface="Arial" panose="020B0604020202020204" pitchFamily="34" charset="0"/>
            </a:rPr>
            <a:t>, S., Haneef, R., </a:t>
          </a:r>
          <a:r>
            <a:rPr lang="en-GB" sz="1200" kern="1200" dirty="0" err="1">
              <a:solidFill>
                <a:schemeClr val="tx1"/>
              </a:solidFill>
              <a:latin typeface="Arial" panose="020B0604020202020204" pitchFamily="34" charset="0"/>
              <a:cs typeface="Arial" panose="020B0604020202020204" pitchFamily="34" charset="0"/>
            </a:rPr>
            <a:t>Lorcy</a:t>
          </a:r>
          <a:r>
            <a:rPr lang="en-GB" sz="1200" kern="1200" dirty="0">
              <a:solidFill>
                <a:schemeClr val="tx1"/>
              </a:solidFill>
              <a:latin typeface="Arial" panose="020B0604020202020204" pitchFamily="34" charset="0"/>
              <a:cs typeface="Arial" panose="020B0604020202020204" pitchFamily="34" charset="0"/>
            </a:rPr>
            <a:t>, A.C. and Van Oyen, H., 2022. Health data collection methods and procedures across EU member states: findings from the </a:t>
          </a:r>
          <a:r>
            <a:rPr lang="en-GB" sz="1200" kern="1200" dirty="0" err="1">
              <a:solidFill>
                <a:schemeClr val="tx1"/>
              </a:solidFill>
              <a:latin typeface="Arial" panose="020B0604020202020204" pitchFamily="34" charset="0"/>
              <a:cs typeface="Arial" panose="020B0604020202020204" pitchFamily="34" charset="0"/>
            </a:rPr>
            <a:t>InfAct</a:t>
          </a:r>
          <a:r>
            <a:rPr lang="en-GB" sz="1200" kern="1200" dirty="0">
              <a:solidFill>
                <a:schemeClr val="tx1"/>
              </a:solidFill>
              <a:latin typeface="Arial" panose="020B0604020202020204" pitchFamily="34" charset="0"/>
              <a:cs typeface="Arial" panose="020B0604020202020204" pitchFamily="34" charset="0"/>
            </a:rPr>
            <a:t> Joint Action on health information. </a:t>
          </a:r>
          <a:r>
            <a:rPr lang="en-GB" sz="1200" i="1" kern="1200" dirty="0">
              <a:solidFill>
                <a:schemeClr val="tx1"/>
              </a:solidFill>
              <a:latin typeface="Arial" panose="020B0604020202020204" pitchFamily="34" charset="0"/>
              <a:cs typeface="Arial" panose="020B0604020202020204" pitchFamily="34" charset="0"/>
            </a:rPr>
            <a:t>Archives of Public Health</a:t>
          </a:r>
          <a:r>
            <a:rPr lang="en-GB" sz="1200" kern="1200" dirty="0">
              <a:solidFill>
                <a:schemeClr val="tx1"/>
              </a:solidFill>
              <a:latin typeface="Arial" panose="020B0604020202020204" pitchFamily="34" charset="0"/>
              <a:cs typeface="Arial" panose="020B0604020202020204" pitchFamily="34" charset="0"/>
            </a:rPr>
            <a:t>, </a:t>
          </a:r>
          <a:r>
            <a:rPr lang="en-GB" sz="1200" i="1" kern="1200" dirty="0">
              <a:solidFill>
                <a:schemeClr val="tx1"/>
              </a:solidFill>
              <a:latin typeface="Arial" panose="020B0604020202020204" pitchFamily="34" charset="0"/>
              <a:cs typeface="Arial" panose="020B0604020202020204" pitchFamily="34" charset="0"/>
            </a:rPr>
            <a:t>80</a:t>
          </a:r>
          <a:r>
            <a:rPr lang="en-GB" sz="1200" kern="1200" dirty="0">
              <a:solidFill>
                <a:schemeClr val="tx1"/>
              </a:solidFill>
              <a:latin typeface="Arial" panose="020B0604020202020204" pitchFamily="34" charset="0"/>
              <a:cs typeface="Arial" panose="020B0604020202020204" pitchFamily="34" charset="0"/>
            </a:rPr>
            <a:t>(1), pp.1-10.</a:t>
          </a:r>
          <a:endParaRPr lang="en-US" sz="1200" kern="1200" dirty="0">
            <a:solidFill>
              <a:schemeClr val="tx1"/>
            </a:solidFill>
            <a:latin typeface="Arial" panose="020B0604020202020204" pitchFamily="34" charset="0"/>
            <a:cs typeface="Arial" panose="020B0604020202020204" pitchFamily="34" charset="0"/>
          </a:endParaRPr>
        </a:p>
      </dsp:txBody>
      <dsp:txXfrm>
        <a:off x="55512" y="4950836"/>
        <a:ext cx="11458675" cy="102615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B989ED-CC1E-1E43-9741-8DCD5D11EA62}" type="datetimeFigureOut">
              <a:rPr lang="en-US" smtClean="0"/>
              <a:t>8/14/22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3ACB08-5F9E-7A43-A2AF-B0BBF2A2738C}" type="slidenum">
              <a:rPr lang="en-US" smtClean="0"/>
              <a:t>‹#›</a:t>
            </a:fld>
            <a:endParaRPr lang="en-US"/>
          </a:p>
        </p:txBody>
      </p:sp>
    </p:spTree>
    <p:extLst>
      <p:ext uri="{BB962C8B-B14F-4D97-AF65-F5344CB8AC3E}">
        <p14:creationId xmlns:p14="http://schemas.microsoft.com/office/powerpoint/2010/main" val="1824329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9949CA-E9C3-3EF2-FE6B-305B2915CF97}"/>
              </a:ext>
            </a:extLst>
          </p:cNvPr>
          <p:cNvSpPr>
            <a:spLocks noGrp="1" noRot="1" noChangeAspect="1"/>
          </p:cNvSpPr>
          <p:nvPr>
            <p:ph type="sldImg"/>
          </p:nvPr>
        </p:nvSpPr>
        <p:spPr>
          <a:noFill/>
          <a:ln w="12701">
            <a:solidFill>
              <a:srgbClr val="000000"/>
            </a:solidFill>
            <a:prstDash val="solid"/>
          </a:ln>
        </p:spPr>
      </p:sp>
      <p:sp>
        <p:nvSpPr>
          <p:cNvPr id="3" name="Notes Placeholder 2">
            <a:extLst>
              <a:ext uri="{FF2B5EF4-FFF2-40B4-BE49-F238E27FC236}">
                <a16:creationId xmlns:a16="http://schemas.microsoft.com/office/drawing/2014/main" id="{C706BBE0-DD80-4860-4943-76A0C9C4839A}"/>
              </a:ext>
            </a:extLst>
          </p:cNvPr>
          <p:cNvSpPr txBox="1">
            <a:spLocks noGrp="1"/>
          </p:cNvSpPr>
          <p:nvPr>
            <p:ph type="body" sz="quarter" idx="1"/>
          </p:nvPr>
        </p:nvSpPr>
        <p:spPr>
          <a:noFill/>
          <a:ln>
            <a:noFill/>
          </a:ln>
        </p:spPr>
        <p:txBody>
          <a:bodyPr wrap="square" anchor="t" anchorCtr="0" compatLnSpc="1">
            <a:noAutofit/>
          </a:bodyPr>
          <a:lstStyle/>
          <a:p>
            <a:endParaRPr lang="en-GB"/>
          </a:p>
        </p:txBody>
      </p:sp>
      <p:sp>
        <p:nvSpPr>
          <p:cNvPr id="4" name="Slide Number Placeholder 3">
            <a:extLst>
              <a:ext uri="{FF2B5EF4-FFF2-40B4-BE49-F238E27FC236}">
                <a16:creationId xmlns:a16="http://schemas.microsoft.com/office/drawing/2014/main" id="{74DBEC43-B878-ADC8-DDFB-F56EF42F238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F3C3FC4-CD22-4694-8032-5BA5914B6FDC}" type="slidenum">
              <a:t>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D4AB7CF-5DEC-AF4A-A6CF-0AC72A880160}" type="slidenum">
              <a:rPr lang="en-US" smtClean="0"/>
              <a:t>16</a:t>
            </a:fld>
            <a:endParaRPr lang="en-US"/>
          </a:p>
        </p:txBody>
      </p:sp>
    </p:spTree>
    <p:extLst>
      <p:ext uri="{BB962C8B-B14F-4D97-AF65-F5344CB8AC3E}">
        <p14:creationId xmlns:p14="http://schemas.microsoft.com/office/powerpoint/2010/main" val="26624724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8/14/22</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8/14/22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8/14/22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8/14/22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8/14/22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8/14/22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8/14/22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8/14/22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8/14/22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8/14/22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GB"/>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8/14/22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8/14/22</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5.jpeg"/><Relationship Id="rId7" Type="http://schemas.openxmlformats.org/officeDocument/2006/relationships/diagramQuickStyle" Target="../diagrams/quickStyle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6.pn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14.xml"/><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jpeg"/></Relationships>
</file>

<file path=ppt/slides/_rels/slide1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kipkis.com/Information_Technology" TargetMode="External"/><Relationship Id="rId2" Type="http://schemas.openxmlformats.org/officeDocument/2006/relationships/image" Target="../media/image24.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maxpixel.net/Conclusion-Relationship-Meeting-Contact-Business-1020144" TargetMode="External"/><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3" name="Rectangle 192">
            <a:extLst>
              <a:ext uri="{FF2B5EF4-FFF2-40B4-BE49-F238E27FC236}">
                <a16:creationId xmlns:a16="http://schemas.microsoft.com/office/drawing/2014/main" id="{1F94DC1C-47D1-41D7-8B1B-9A036D6140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195" name="Picture 194">
            <a:extLst>
              <a:ext uri="{FF2B5EF4-FFF2-40B4-BE49-F238E27FC236}">
                <a16:creationId xmlns:a16="http://schemas.microsoft.com/office/drawing/2014/main" id="{811383CE-CE86-4E1C-B289-798EB9E6E0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51622"/>
          <a:stretch/>
        </p:blipFill>
        <p:spPr>
          <a:xfrm>
            <a:off x="1" y="0"/>
            <a:ext cx="5896768" cy="6856214"/>
          </a:xfrm>
          <a:prstGeom prst="rect">
            <a:avLst/>
          </a:prstGeom>
        </p:spPr>
      </p:pic>
      <p:sp>
        <p:nvSpPr>
          <p:cNvPr id="2" name="Title 1">
            <a:extLst>
              <a:ext uri="{FF2B5EF4-FFF2-40B4-BE49-F238E27FC236}">
                <a16:creationId xmlns:a16="http://schemas.microsoft.com/office/drawing/2014/main" id="{E6EDC164-286C-B4C0-1E02-0F798B5CDEF5}"/>
              </a:ext>
            </a:extLst>
          </p:cNvPr>
          <p:cNvSpPr>
            <a:spLocks noGrp="1"/>
          </p:cNvSpPr>
          <p:nvPr>
            <p:ph type="ctrTitle"/>
          </p:nvPr>
        </p:nvSpPr>
        <p:spPr>
          <a:xfrm>
            <a:off x="580016" y="1733050"/>
            <a:ext cx="4768348" cy="1099669"/>
          </a:xfrm>
        </p:spPr>
        <p:txBody>
          <a:bodyPr vert="horz" lIns="91440" tIns="45720" rIns="91440" bIns="45720" rtlCol="0" anchor="b">
            <a:normAutofit/>
          </a:bodyPr>
          <a:lstStyle/>
          <a:p>
            <a:r>
              <a:rPr lang="en-US" sz="5400" dirty="0">
                <a:solidFill>
                  <a:srgbClr val="FFFFFF"/>
                </a:solidFill>
              </a:rPr>
              <a:t>defibrillation</a:t>
            </a:r>
          </a:p>
        </p:txBody>
      </p:sp>
      <p:sp>
        <p:nvSpPr>
          <p:cNvPr id="3" name="Subtitle 2">
            <a:extLst>
              <a:ext uri="{FF2B5EF4-FFF2-40B4-BE49-F238E27FC236}">
                <a16:creationId xmlns:a16="http://schemas.microsoft.com/office/drawing/2014/main" id="{5F7CA8E3-BB42-4C64-7A8D-E4C3EBF641B7}"/>
              </a:ext>
            </a:extLst>
          </p:cNvPr>
          <p:cNvSpPr>
            <a:spLocks noGrp="1"/>
          </p:cNvSpPr>
          <p:nvPr>
            <p:ph type="subTitle" idx="1"/>
          </p:nvPr>
        </p:nvSpPr>
        <p:spPr>
          <a:xfrm>
            <a:off x="673955" y="2795609"/>
            <a:ext cx="4513792" cy="914401"/>
          </a:xfrm>
        </p:spPr>
        <p:txBody>
          <a:bodyPr vert="horz" lIns="91440" tIns="45720" rIns="91440" bIns="45720" rtlCol="0" anchor="t">
            <a:normAutofit/>
          </a:bodyPr>
          <a:lstStyle/>
          <a:p>
            <a:pPr>
              <a:spcAft>
                <a:spcPts val="0"/>
              </a:spcAft>
            </a:pPr>
            <a:r>
              <a:rPr lang="en-US" sz="2000" dirty="0">
                <a:solidFill>
                  <a:srgbClr val="FFFFFF"/>
                </a:solidFill>
              </a:rPr>
              <a:t>Digital skills and research </a:t>
            </a:r>
            <a:r>
              <a:rPr lang="en-US" sz="2000" dirty="0" err="1">
                <a:solidFill>
                  <a:srgbClr val="FFFFFF"/>
                </a:solidFill>
              </a:rPr>
              <a:t>mETHOds</a:t>
            </a:r>
            <a:endParaRPr lang="en-US" sz="2000" dirty="0">
              <a:solidFill>
                <a:srgbClr val="FFFFFF"/>
              </a:solidFill>
            </a:endParaRPr>
          </a:p>
          <a:p>
            <a:pPr algn="ctr">
              <a:spcAft>
                <a:spcPts val="0"/>
              </a:spcAft>
            </a:pPr>
            <a:r>
              <a:rPr lang="en-US" sz="2000" dirty="0">
                <a:solidFill>
                  <a:srgbClr val="FFFFFF"/>
                </a:solidFill>
              </a:rPr>
              <a:t>Lecturer – Koushik </a:t>
            </a:r>
            <a:r>
              <a:rPr lang="en-US" sz="2000" dirty="0" err="1">
                <a:solidFill>
                  <a:srgbClr val="FFFFFF"/>
                </a:solidFill>
              </a:rPr>
              <a:t>modak</a:t>
            </a:r>
            <a:endParaRPr lang="en-US" sz="2000" dirty="0">
              <a:solidFill>
                <a:srgbClr val="FFFFFF"/>
              </a:solidFill>
            </a:endParaRPr>
          </a:p>
        </p:txBody>
      </p:sp>
      <p:sp useBgFill="1">
        <p:nvSpPr>
          <p:cNvPr id="197" name="Freeform 5">
            <a:extLst>
              <a:ext uri="{FF2B5EF4-FFF2-40B4-BE49-F238E27FC236}">
                <a16:creationId xmlns:a16="http://schemas.microsoft.com/office/drawing/2014/main" id="{AC12A592-C02D-46EF-8E1F-9335DB8D7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199" name="Freeform 14">
            <a:extLst>
              <a:ext uri="{FF2B5EF4-FFF2-40B4-BE49-F238E27FC236}">
                <a16:creationId xmlns:a16="http://schemas.microsoft.com/office/drawing/2014/main" id="{24005816-5BCA-4665-8A58-5580F8E9C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1" name="Group 200">
            <a:extLst>
              <a:ext uri="{FF2B5EF4-FFF2-40B4-BE49-F238E27FC236}">
                <a16:creationId xmlns:a16="http://schemas.microsoft.com/office/drawing/2014/main" id="{BF07F359-8CA3-4854-91E7-EE60040205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202" name="Straight Connector 201">
              <a:extLst>
                <a:ext uri="{FF2B5EF4-FFF2-40B4-BE49-F238E27FC236}">
                  <a16:creationId xmlns:a16="http://schemas.microsoft.com/office/drawing/2014/main" id="{8A7FCE86-4904-4337-8D0A-3ABA73F609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3" name="Straight Connector 202">
              <a:extLst>
                <a:ext uri="{FF2B5EF4-FFF2-40B4-BE49-F238E27FC236}">
                  <a16:creationId xmlns:a16="http://schemas.microsoft.com/office/drawing/2014/main" id="{BA32C234-504D-411A-A62B-C1CFD8CE74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4" name="Straight Connector 203">
              <a:extLst>
                <a:ext uri="{FF2B5EF4-FFF2-40B4-BE49-F238E27FC236}">
                  <a16:creationId xmlns:a16="http://schemas.microsoft.com/office/drawing/2014/main" id="{881593A9-FD94-454C-9225-478E907061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5" name="Straight Connector 204">
              <a:extLst>
                <a:ext uri="{FF2B5EF4-FFF2-40B4-BE49-F238E27FC236}">
                  <a16:creationId xmlns:a16="http://schemas.microsoft.com/office/drawing/2014/main" id="{FA3524A1-6DED-4D15-ADE5-F797DBCEC7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6" name="Straight Connector 205">
              <a:extLst>
                <a:ext uri="{FF2B5EF4-FFF2-40B4-BE49-F238E27FC236}">
                  <a16:creationId xmlns:a16="http://schemas.microsoft.com/office/drawing/2014/main" id="{AA8491CF-856E-4A54-84A5-45C558D41A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7" name="Straight Connector 206">
              <a:extLst>
                <a:ext uri="{FF2B5EF4-FFF2-40B4-BE49-F238E27FC236}">
                  <a16:creationId xmlns:a16="http://schemas.microsoft.com/office/drawing/2014/main" id="{AD63A388-BF18-4ABD-96E0-5946B1ABB1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8" name="Straight Connector 207">
              <a:extLst>
                <a:ext uri="{FF2B5EF4-FFF2-40B4-BE49-F238E27FC236}">
                  <a16:creationId xmlns:a16="http://schemas.microsoft.com/office/drawing/2014/main" id="{9CF6D779-BD20-4058-AC29-AF4E2510C2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9" name="Straight Connector 208">
              <a:extLst>
                <a:ext uri="{FF2B5EF4-FFF2-40B4-BE49-F238E27FC236}">
                  <a16:creationId xmlns:a16="http://schemas.microsoft.com/office/drawing/2014/main" id="{4189C0F2-FCB0-4636-9B05-F9FCBB2020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0" name="Straight Connector 209">
              <a:extLst>
                <a:ext uri="{FF2B5EF4-FFF2-40B4-BE49-F238E27FC236}">
                  <a16:creationId xmlns:a16="http://schemas.microsoft.com/office/drawing/2014/main" id="{E74CB59A-0AC3-4235-A93D-73EE124669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1" name="Straight Connector 210">
              <a:extLst>
                <a:ext uri="{FF2B5EF4-FFF2-40B4-BE49-F238E27FC236}">
                  <a16:creationId xmlns:a16="http://schemas.microsoft.com/office/drawing/2014/main" id="{2B6E97A3-E95A-4D79-A8F8-1945EA2634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2" name="Straight Connector 211">
              <a:extLst>
                <a:ext uri="{FF2B5EF4-FFF2-40B4-BE49-F238E27FC236}">
                  <a16:creationId xmlns:a16="http://schemas.microsoft.com/office/drawing/2014/main" id="{9F4ABF86-0905-4DE8-8F0B-D10D3D6F9C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a:extLst>
                <a:ext uri="{FF2B5EF4-FFF2-40B4-BE49-F238E27FC236}">
                  <a16:creationId xmlns:a16="http://schemas.microsoft.com/office/drawing/2014/main" id="{4FAAFEF7-DFA1-48C7-9E4E-FF7B1453C7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a:extLst>
                <a:ext uri="{FF2B5EF4-FFF2-40B4-BE49-F238E27FC236}">
                  <a16:creationId xmlns:a16="http://schemas.microsoft.com/office/drawing/2014/main" id="{ED828735-DFD9-4894-8461-77A2FB0C92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5" name="Straight Connector 214">
              <a:extLst>
                <a:ext uri="{FF2B5EF4-FFF2-40B4-BE49-F238E27FC236}">
                  <a16:creationId xmlns:a16="http://schemas.microsoft.com/office/drawing/2014/main" id="{7A6C2585-E93E-489D-8819-FCEE3CFF11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a:extLst>
                <a:ext uri="{FF2B5EF4-FFF2-40B4-BE49-F238E27FC236}">
                  <a16:creationId xmlns:a16="http://schemas.microsoft.com/office/drawing/2014/main" id="{E57C1F25-FC5C-4082-B4F6-888F8E467E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a:extLst>
                <a:ext uri="{FF2B5EF4-FFF2-40B4-BE49-F238E27FC236}">
                  <a16:creationId xmlns:a16="http://schemas.microsoft.com/office/drawing/2014/main" id="{F5DF4BDB-CA1D-4DA1-8D26-6BAEE0A21A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a:extLst>
                <a:ext uri="{FF2B5EF4-FFF2-40B4-BE49-F238E27FC236}">
                  <a16:creationId xmlns:a16="http://schemas.microsoft.com/office/drawing/2014/main" id="{3315D2A0-DDA4-4A25-9CC7-7F90CCF0C4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a:extLst>
                <a:ext uri="{FF2B5EF4-FFF2-40B4-BE49-F238E27FC236}">
                  <a16:creationId xmlns:a16="http://schemas.microsoft.com/office/drawing/2014/main" id="{75312B72-7E7D-4B0B-960E-7D7C9540EB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0" name="Straight Connector 219">
              <a:extLst>
                <a:ext uri="{FF2B5EF4-FFF2-40B4-BE49-F238E27FC236}">
                  <a16:creationId xmlns:a16="http://schemas.microsoft.com/office/drawing/2014/main" id="{C48B42BB-3C0E-4546-957B-AB593E308C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a:extLst>
                <a:ext uri="{FF2B5EF4-FFF2-40B4-BE49-F238E27FC236}">
                  <a16:creationId xmlns:a16="http://schemas.microsoft.com/office/drawing/2014/main" id="{437809D5-5F69-4BC6-A661-44B2A8A682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2" name="Straight Connector 221">
              <a:extLst>
                <a:ext uri="{FF2B5EF4-FFF2-40B4-BE49-F238E27FC236}">
                  <a16:creationId xmlns:a16="http://schemas.microsoft.com/office/drawing/2014/main" id="{B269CB4C-8BB5-4F63-8961-7EB8FE56D4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a:extLst>
                <a:ext uri="{FF2B5EF4-FFF2-40B4-BE49-F238E27FC236}">
                  <a16:creationId xmlns:a16="http://schemas.microsoft.com/office/drawing/2014/main" id="{D5E7B60C-3F52-49EA-99F5-BE42AF88DD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a:extLst>
                <a:ext uri="{FF2B5EF4-FFF2-40B4-BE49-F238E27FC236}">
                  <a16:creationId xmlns:a16="http://schemas.microsoft.com/office/drawing/2014/main" id="{1C5E885C-0F0D-4E11-8B78-4CE951E269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5" name="Straight Connector 224">
              <a:extLst>
                <a:ext uri="{FF2B5EF4-FFF2-40B4-BE49-F238E27FC236}">
                  <a16:creationId xmlns:a16="http://schemas.microsoft.com/office/drawing/2014/main" id="{4BFA6E20-F564-4CA4-9150-FDD50B02CD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6" name="Straight Connector 225">
              <a:extLst>
                <a:ext uri="{FF2B5EF4-FFF2-40B4-BE49-F238E27FC236}">
                  <a16:creationId xmlns:a16="http://schemas.microsoft.com/office/drawing/2014/main" id="{C3C02C6B-B913-486F-ACAE-432DE1F770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7" name="Straight Connector 226">
              <a:extLst>
                <a:ext uri="{FF2B5EF4-FFF2-40B4-BE49-F238E27FC236}">
                  <a16:creationId xmlns:a16="http://schemas.microsoft.com/office/drawing/2014/main" id="{B6B5EE64-D401-45A4-82D4-85D4BF5C8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8" name="Straight Connector 227">
              <a:extLst>
                <a:ext uri="{FF2B5EF4-FFF2-40B4-BE49-F238E27FC236}">
                  <a16:creationId xmlns:a16="http://schemas.microsoft.com/office/drawing/2014/main" id="{5F622D05-678C-405E-A74F-8D92A9C644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9" name="Straight Connector 228">
              <a:extLst>
                <a:ext uri="{FF2B5EF4-FFF2-40B4-BE49-F238E27FC236}">
                  <a16:creationId xmlns:a16="http://schemas.microsoft.com/office/drawing/2014/main" id="{D8E01EF1-6517-49CC-9891-1BD6D0F49D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0" name="Straight Connector 229">
              <a:extLst>
                <a:ext uri="{FF2B5EF4-FFF2-40B4-BE49-F238E27FC236}">
                  <a16:creationId xmlns:a16="http://schemas.microsoft.com/office/drawing/2014/main" id="{EC93E79A-63A6-4782-9D2C-BC50CD3B94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1" name="Straight Connector 230">
              <a:extLst>
                <a:ext uri="{FF2B5EF4-FFF2-40B4-BE49-F238E27FC236}">
                  <a16:creationId xmlns:a16="http://schemas.microsoft.com/office/drawing/2014/main" id="{46C4B4DB-9B57-4C69-96EB-3E1910CEF4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2" name="Straight Connector 231">
              <a:extLst>
                <a:ext uri="{FF2B5EF4-FFF2-40B4-BE49-F238E27FC236}">
                  <a16:creationId xmlns:a16="http://schemas.microsoft.com/office/drawing/2014/main" id="{9BBDCDA7-4ECB-42B1-8524-3D30023D6B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3" name="Straight Connector 232">
              <a:extLst>
                <a:ext uri="{FF2B5EF4-FFF2-40B4-BE49-F238E27FC236}">
                  <a16:creationId xmlns:a16="http://schemas.microsoft.com/office/drawing/2014/main" id="{C7483057-DCDA-4BC6-8E99-7EAD94E878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4" name="Straight Connector 233">
              <a:extLst>
                <a:ext uri="{FF2B5EF4-FFF2-40B4-BE49-F238E27FC236}">
                  <a16:creationId xmlns:a16="http://schemas.microsoft.com/office/drawing/2014/main" id="{E5C35A56-0BFD-443F-8C2B-CA73A3BFE9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5" name="Straight Connector 234">
              <a:extLst>
                <a:ext uri="{FF2B5EF4-FFF2-40B4-BE49-F238E27FC236}">
                  <a16:creationId xmlns:a16="http://schemas.microsoft.com/office/drawing/2014/main" id="{214A0AE5-3A88-4D5D-845C-5E906888C8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6" name="Straight Connector 235">
              <a:extLst>
                <a:ext uri="{FF2B5EF4-FFF2-40B4-BE49-F238E27FC236}">
                  <a16:creationId xmlns:a16="http://schemas.microsoft.com/office/drawing/2014/main" id="{44D7BF13-EDB8-4740-A3C5-87E2E7C6766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7" name="Straight Connector 236">
              <a:extLst>
                <a:ext uri="{FF2B5EF4-FFF2-40B4-BE49-F238E27FC236}">
                  <a16:creationId xmlns:a16="http://schemas.microsoft.com/office/drawing/2014/main" id="{16DAB64F-4B49-434F-BFB6-0BEB41AFB6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a:extLst>
                <a:ext uri="{FF2B5EF4-FFF2-40B4-BE49-F238E27FC236}">
                  <a16:creationId xmlns:a16="http://schemas.microsoft.com/office/drawing/2014/main" id="{93B5AD9A-BDA6-42CE-A1C0-C072103072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9" name="Straight Connector 238">
              <a:extLst>
                <a:ext uri="{FF2B5EF4-FFF2-40B4-BE49-F238E27FC236}">
                  <a16:creationId xmlns:a16="http://schemas.microsoft.com/office/drawing/2014/main" id="{5FD67DCC-475F-4BED-A634-FCDD63176B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0" name="Straight Connector 239">
              <a:extLst>
                <a:ext uri="{FF2B5EF4-FFF2-40B4-BE49-F238E27FC236}">
                  <a16:creationId xmlns:a16="http://schemas.microsoft.com/office/drawing/2014/main" id="{ED276E23-C86D-408D-821A-1E9A44CAEA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a:extLst>
                <a:ext uri="{FF2B5EF4-FFF2-40B4-BE49-F238E27FC236}">
                  <a16:creationId xmlns:a16="http://schemas.microsoft.com/office/drawing/2014/main" id="{A879A029-D911-41C4-B218-E41871762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a:extLst>
                <a:ext uri="{FF2B5EF4-FFF2-40B4-BE49-F238E27FC236}">
                  <a16:creationId xmlns:a16="http://schemas.microsoft.com/office/drawing/2014/main" id="{E9C7C9F5-65FB-4EF9-9AAD-F7E1FC14B8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3" name="Straight Connector 242">
              <a:extLst>
                <a:ext uri="{FF2B5EF4-FFF2-40B4-BE49-F238E27FC236}">
                  <a16:creationId xmlns:a16="http://schemas.microsoft.com/office/drawing/2014/main" id="{6115B885-5742-431C-BA48-96FC1F6D22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a:extLst>
                <a:ext uri="{FF2B5EF4-FFF2-40B4-BE49-F238E27FC236}">
                  <a16:creationId xmlns:a16="http://schemas.microsoft.com/office/drawing/2014/main" id="{6ACE37A6-0062-4B86-B4E6-18088040CD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5" name="Straight Connector 244">
              <a:extLst>
                <a:ext uri="{FF2B5EF4-FFF2-40B4-BE49-F238E27FC236}">
                  <a16:creationId xmlns:a16="http://schemas.microsoft.com/office/drawing/2014/main" id="{0A8679B4-56BA-43AB-A0A2-E2DA3E2053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6" name="Straight Connector 245">
              <a:extLst>
                <a:ext uri="{FF2B5EF4-FFF2-40B4-BE49-F238E27FC236}">
                  <a16:creationId xmlns:a16="http://schemas.microsoft.com/office/drawing/2014/main" id="{80DE24D2-627B-4C47-A858-A572BCDBAC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7" name="Straight Connector 246">
              <a:extLst>
                <a:ext uri="{FF2B5EF4-FFF2-40B4-BE49-F238E27FC236}">
                  <a16:creationId xmlns:a16="http://schemas.microsoft.com/office/drawing/2014/main" id="{B612A33E-5DE0-4E4D-9469-0BD0B3E0E7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8" name="Straight Connector 247">
              <a:extLst>
                <a:ext uri="{FF2B5EF4-FFF2-40B4-BE49-F238E27FC236}">
                  <a16:creationId xmlns:a16="http://schemas.microsoft.com/office/drawing/2014/main" id="{91673515-5E42-490F-85A0-45658D81C6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9" name="Straight Connector 248">
              <a:extLst>
                <a:ext uri="{FF2B5EF4-FFF2-40B4-BE49-F238E27FC236}">
                  <a16:creationId xmlns:a16="http://schemas.microsoft.com/office/drawing/2014/main" id="{6B048C17-3768-4DAF-A7AE-B2E7174970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0" name="Straight Connector 249">
              <a:extLst>
                <a:ext uri="{FF2B5EF4-FFF2-40B4-BE49-F238E27FC236}">
                  <a16:creationId xmlns:a16="http://schemas.microsoft.com/office/drawing/2014/main" id="{BAA4E6AA-9D65-4EED-91CB-87A5762ED0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a:extLst>
                <a:ext uri="{FF2B5EF4-FFF2-40B4-BE49-F238E27FC236}">
                  <a16:creationId xmlns:a16="http://schemas.microsoft.com/office/drawing/2014/main" id="{DB48B9EB-BBF2-48D7-A1D7-720D94506B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2" name="Straight Connector 251">
              <a:extLst>
                <a:ext uri="{FF2B5EF4-FFF2-40B4-BE49-F238E27FC236}">
                  <a16:creationId xmlns:a16="http://schemas.microsoft.com/office/drawing/2014/main" id="{21492B79-7338-4309-8667-BB29A7BC7B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a:extLst>
                <a:ext uri="{FF2B5EF4-FFF2-40B4-BE49-F238E27FC236}">
                  <a16:creationId xmlns:a16="http://schemas.microsoft.com/office/drawing/2014/main" id="{0352FD87-EC9C-4EB5-9ACC-A152F78FC8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a:extLst>
                <a:ext uri="{FF2B5EF4-FFF2-40B4-BE49-F238E27FC236}">
                  <a16:creationId xmlns:a16="http://schemas.microsoft.com/office/drawing/2014/main" id="{FF2CEA1F-EFA8-4353-B5F8-CCE27955A1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5" name="Straight Connector 254">
              <a:extLst>
                <a:ext uri="{FF2B5EF4-FFF2-40B4-BE49-F238E27FC236}">
                  <a16:creationId xmlns:a16="http://schemas.microsoft.com/office/drawing/2014/main" id="{63E2723F-2530-4636-9A19-8F11B15662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6" name="Straight Connector 255">
              <a:extLst>
                <a:ext uri="{FF2B5EF4-FFF2-40B4-BE49-F238E27FC236}">
                  <a16:creationId xmlns:a16="http://schemas.microsoft.com/office/drawing/2014/main" id="{4A9EE901-51C9-4292-BB45-5EDB8568A0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a:extLst>
                <a:ext uri="{FF2B5EF4-FFF2-40B4-BE49-F238E27FC236}">
                  <a16:creationId xmlns:a16="http://schemas.microsoft.com/office/drawing/2014/main" id="{555407C2-7321-48CD-811F-92C71F701C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8" name="Straight Connector 257">
              <a:extLst>
                <a:ext uri="{FF2B5EF4-FFF2-40B4-BE49-F238E27FC236}">
                  <a16:creationId xmlns:a16="http://schemas.microsoft.com/office/drawing/2014/main" id="{E5298A8A-2787-4153-BDA2-E939BFD514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9" name="Straight Connector 258">
              <a:extLst>
                <a:ext uri="{FF2B5EF4-FFF2-40B4-BE49-F238E27FC236}">
                  <a16:creationId xmlns:a16="http://schemas.microsoft.com/office/drawing/2014/main" id="{C45057B3-3FAB-42ED-AF52-F00BB07FA5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0" name="Straight Connector 259">
              <a:extLst>
                <a:ext uri="{FF2B5EF4-FFF2-40B4-BE49-F238E27FC236}">
                  <a16:creationId xmlns:a16="http://schemas.microsoft.com/office/drawing/2014/main" id="{DA3F09E9-F476-4352-90E3-6A15C74268B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1" name="Straight Connector 260">
              <a:extLst>
                <a:ext uri="{FF2B5EF4-FFF2-40B4-BE49-F238E27FC236}">
                  <a16:creationId xmlns:a16="http://schemas.microsoft.com/office/drawing/2014/main" id="{128F7C5C-CECC-45A8-8A1F-D679534D4C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2" name="Straight Connector 261">
              <a:extLst>
                <a:ext uri="{FF2B5EF4-FFF2-40B4-BE49-F238E27FC236}">
                  <a16:creationId xmlns:a16="http://schemas.microsoft.com/office/drawing/2014/main" id="{FFFDFE9C-2017-4831-9F1B-6A03B58B10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3" name="Straight Connector 262">
              <a:extLst>
                <a:ext uri="{FF2B5EF4-FFF2-40B4-BE49-F238E27FC236}">
                  <a16:creationId xmlns:a16="http://schemas.microsoft.com/office/drawing/2014/main" id="{01BC942F-09CF-4A51-85A5-E23E2D71C8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4" name="Straight Connector 263">
              <a:extLst>
                <a:ext uri="{FF2B5EF4-FFF2-40B4-BE49-F238E27FC236}">
                  <a16:creationId xmlns:a16="http://schemas.microsoft.com/office/drawing/2014/main" id="{1456B520-137F-484D-A1B1-7DA5C3F823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5" name="Straight Connector 264">
              <a:extLst>
                <a:ext uri="{FF2B5EF4-FFF2-40B4-BE49-F238E27FC236}">
                  <a16:creationId xmlns:a16="http://schemas.microsoft.com/office/drawing/2014/main" id="{9ECA29F0-381E-4770-97BF-54C4E52201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6" name="Straight Connector 265">
              <a:extLst>
                <a:ext uri="{FF2B5EF4-FFF2-40B4-BE49-F238E27FC236}">
                  <a16:creationId xmlns:a16="http://schemas.microsoft.com/office/drawing/2014/main" id="{D43CCF9F-8F11-4676-82F3-DEE8A48C8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7" name="Straight Connector 266">
              <a:extLst>
                <a:ext uri="{FF2B5EF4-FFF2-40B4-BE49-F238E27FC236}">
                  <a16:creationId xmlns:a16="http://schemas.microsoft.com/office/drawing/2014/main" id="{6FA620FD-6A45-4754-BF42-A9FA44966D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8" name="Straight Connector 267">
              <a:extLst>
                <a:ext uri="{FF2B5EF4-FFF2-40B4-BE49-F238E27FC236}">
                  <a16:creationId xmlns:a16="http://schemas.microsoft.com/office/drawing/2014/main" id="{DC4D38F3-F3A2-42F4-8B57-DE978EC4AD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9" name="Straight Connector 268">
              <a:extLst>
                <a:ext uri="{FF2B5EF4-FFF2-40B4-BE49-F238E27FC236}">
                  <a16:creationId xmlns:a16="http://schemas.microsoft.com/office/drawing/2014/main" id="{3C26D30E-A91E-4A5B-A419-0B9D79D57C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0" name="Straight Connector 269">
              <a:extLst>
                <a:ext uri="{FF2B5EF4-FFF2-40B4-BE49-F238E27FC236}">
                  <a16:creationId xmlns:a16="http://schemas.microsoft.com/office/drawing/2014/main" id="{ADAB3EBC-722A-462E-AAAE-506E50038E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1" name="Straight Connector 270">
              <a:extLst>
                <a:ext uri="{FF2B5EF4-FFF2-40B4-BE49-F238E27FC236}">
                  <a16:creationId xmlns:a16="http://schemas.microsoft.com/office/drawing/2014/main" id="{CBAABC17-832F-48CF-B0D7-0F7DE54607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2" name="Straight Connector 271">
              <a:extLst>
                <a:ext uri="{FF2B5EF4-FFF2-40B4-BE49-F238E27FC236}">
                  <a16:creationId xmlns:a16="http://schemas.microsoft.com/office/drawing/2014/main" id="{E1FCA513-75D7-414B-BE8F-D780746A1A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3" name="Straight Connector 272">
              <a:extLst>
                <a:ext uri="{FF2B5EF4-FFF2-40B4-BE49-F238E27FC236}">
                  <a16:creationId xmlns:a16="http://schemas.microsoft.com/office/drawing/2014/main" id="{F2EDEC73-B6F5-473F-934A-CEF57604A8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4" name="Straight Connector 273">
              <a:extLst>
                <a:ext uri="{FF2B5EF4-FFF2-40B4-BE49-F238E27FC236}">
                  <a16:creationId xmlns:a16="http://schemas.microsoft.com/office/drawing/2014/main" id="{5B987884-C452-4492-A9F8-2770D3373B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5" name="Straight Connector 274">
              <a:extLst>
                <a:ext uri="{FF2B5EF4-FFF2-40B4-BE49-F238E27FC236}">
                  <a16:creationId xmlns:a16="http://schemas.microsoft.com/office/drawing/2014/main" id="{9D978AF2-B7BB-4E05-81F1-1A5DBD1CB4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6" name="Straight Connector 275">
              <a:extLst>
                <a:ext uri="{FF2B5EF4-FFF2-40B4-BE49-F238E27FC236}">
                  <a16:creationId xmlns:a16="http://schemas.microsoft.com/office/drawing/2014/main" id="{D7AD4D45-C3AB-458E-B826-0FACBD0DF3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7" name="Straight Connector 276">
              <a:extLst>
                <a:ext uri="{FF2B5EF4-FFF2-40B4-BE49-F238E27FC236}">
                  <a16:creationId xmlns:a16="http://schemas.microsoft.com/office/drawing/2014/main" id="{A6E15555-6738-463C-B7DF-86429F2F96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8" name="Straight Connector 277">
              <a:extLst>
                <a:ext uri="{FF2B5EF4-FFF2-40B4-BE49-F238E27FC236}">
                  <a16:creationId xmlns:a16="http://schemas.microsoft.com/office/drawing/2014/main" id="{AE487172-B4C3-4D13-A562-EF0BA3DD96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9" name="Straight Connector 278">
              <a:extLst>
                <a:ext uri="{FF2B5EF4-FFF2-40B4-BE49-F238E27FC236}">
                  <a16:creationId xmlns:a16="http://schemas.microsoft.com/office/drawing/2014/main" id="{08E66297-1295-432A-AA84-7BB2341C19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pic>
        <p:nvPicPr>
          <p:cNvPr id="188" name="Picture 187">
            <a:extLst>
              <a:ext uri="{FF2B5EF4-FFF2-40B4-BE49-F238E27FC236}">
                <a16:creationId xmlns:a16="http://schemas.microsoft.com/office/drawing/2014/main" id="{7D273B68-F422-7AF7-666C-08763B6AB467}"/>
              </a:ext>
            </a:extLst>
          </p:cNvPr>
          <p:cNvPicPr>
            <a:picLocks noChangeAspect="1"/>
          </p:cNvPicPr>
          <p:nvPr/>
        </p:nvPicPr>
        <p:blipFill>
          <a:blip r:embed="rId3"/>
          <a:stretch>
            <a:fillRect/>
          </a:stretch>
        </p:blipFill>
        <p:spPr>
          <a:xfrm>
            <a:off x="6664679" y="3174768"/>
            <a:ext cx="5124328" cy="1729461"/>
          </a:xfrm>
          <a:prstGeom prst="rect">
            <a:avLst/>
          </a:prstGeom>
        </p:spPr>
      </p:pic>
      <p:sp>
        <p:nvSpPr>
          <p:cNvPr id="5" name="TextBox 4">
            <a:extLst>
              <a:ext uri="{FF2B5EF4-FFF2-40B4-BE49-F238E27FC236}">
                <a16:creationId xmlns:a16="http://schemas.microsoft.com/office/drawing/2014/main" id="{68E9A4B9-50E8-976B-25AC-1025FF6CF380}"/>
              </a:ext>
            </a:extLst>
          </p:cNvPr>
          <p:cNvSpPr txBox="1"/>
          <p:nvPr/>
        </p:nvSpPr>
        <p:spPr>
          <a:xfrm>
            <a:off x="-37203" y="4927006"/>
            <a:ext cx="3252544" cy="2292935"/>
          </a:xfrm>
          <a:prstGeom prst="rect">
            <a:avLst/>
          </a:prstGeom>
          <a:noFill/>
        </p:spPr>
        <p:txBody>
          <a:bodyPr wrap="square" rtlCol="0">
            <a:spAutoFit/>
          </a:bodyPr>
          <a:lstStyle/>
          <a:p>
            <a:pPr>
              <a:spcAft>
                <a:spcPts val="600"/>
              </a:spcAft>
            </a:pPr>
            <a:r>
              <a:rPr lang="en-US" sz="2000" dirty="0">
                <a:solidFill>
                  <a:schemeClr val="bg1"/>
                </a:solidFill>
              </a:rPr>
              <a:t>Giovanni Leto (2130450)</a:t>
            </a:r>
          </a:p>
          <a:p>
            <a:pPr>
              <a:spcAft>
                <a:spcPts val="600"/>
              </a:spcAft>
            </a:pPr>
            <a:r>
              <a:rPr lang="en-US" sz="2000" dirty="0">
                <a:solidFill>
                  <a:schemeClr val="bg1"/>
                </a:solidFill>
              </a:rPr>
              <a:t>Kristiana </a:t>
            </a:r>
            <a:r>
              <a:rPr lang="en-US" sz="2000" dirty="0" err="1">
                <a:solidFill>
                  <a:schemeClr val="bg1"/>
                </a:solidFill>
              </a:rPr>
              <a:t>Mitrai</a:t>
            </a:r>
            <a:r>
              <a:rPr lang="en-US" sz="2000" dirty="0">
                <a:solidFill>
                  <a:schemeClr val="bg1"/>
                </a:solidFill>
              </a:rPr>
              <a:t> (2130455)</a:t>
            </a:r>
          </a:p>
          <a:p>
            <a:pPr>
              <a:spcAft>
                <a:spcPts val="600"/>
              </a:spcAft>
            </a:pPr>
            <a:r>
              <a:rPr lang="en-US" sz="2000" dirty="0" err="1">
                <a:solidFill>
                  <a:schemeClr val="bg1"/>
                </a:solidFill>
              </a:rPr>
              <a:t>Xhuljana</a:t>
            </a:r>
            <a:r>
              <a:rPr lang="en-US" sz="2000" dirty="0">
                <a:solidFill>
                  <a:schemeClr val="bg1"/>
                </a:solidFill>
              </a:rPr>
              <a:t> </a:t>
            </a:r>
            <a:r>
              <a:rPr lang="en-US" sz="2000" dirty="0" err="1">
                <a:solidFill>
                  <a:schemeClr val="bg1"/>
                </a:solidFill>
              </a:rPr>
              <a:t>Nikolli</a:t>
            </a:r>
            <a:r>
              <a:rPr lang="en-US" sz="2000" dirty="0">
                <a:solidFill>
                  <a:schemeClr val="bg1"/>
                </a:solidFill>
              </a:rPr>
              <a:t> (2130451)</a:t>
            </a:r>
          </a:p>
          <a:p>
            <a:pPr>
              <a:spcAft>
                <a:spcPts val="600"/>
              </a:spcAft>
            </a:pPr>
            <a:r>
              <a:rPr lang="en-US" sz="2000" dirty="0" err="1">
                <a:solidFill>
                  <a:schemeClr val="bg1"/>
                </a:solidFill>
              </a:rPr>
              <a:t>Osahon</a:t>
            </a:r>
            <a:r>
              <a:rPr lang="en-US" sz="2000" dirty="0">
                <a:solidFill>
                  <a:schemeClr val="bg1"/>
                </a:solidFill>
              </a:rPr>
              <a:t> </a:t>
            </a:r>
            <a:r>
              <a:rPr lang="en-US" sz="2000" dirty="0" err="1">
                <a:solidFill>
                  <a:schemeClr val="bg1"/>
                </a:solidFill>
              </a:rPr>
              <a:t>Ogunmu</a:t>
            </a:r>
            <a:r>
              <a:rPr lang="en-US" sz="2000" dirty="0">
                <a:solidFill>
                  <a:schemeClr val="bg1"/>
                </a:solidFill>
              </a:rPr>
              <a:t> (2133768)</a:t>
            </a:r>
          </a:p>
          <a:p>
            <a:pPr>
              <a:spcAft>
                <a:spcPts val="600"/>
              </a:spcAft>
            </a:pPr>
            <a:r>
              <a:rPr lang="en-US" sz="2000" dirty="0" err="1">
                <a:solidFill>
                  <a:schemeClr val="bg1"/>
                </a:solidFill>
              </a:rPr>
              <a:t>Fatime</a:t>
            </a:r>
            <a:r>
              <a:rPr lang="en-US" sz="2000" dirty="0">
                <a:solidFill>
                  <a:schemeClr val="bg1"/>
                </a:solidFill>
              </a:rPr>
              <a:t> </a:t>
            </a:r>
            <a:r>
              <a:rPr lang="en-US" sz="2000" dirty="0" err="1">
                <a:solidFill>
                  <a:schemeClr val="bg1"/>
                </a:solidFill>
              </a:rPr>
              <a:t>Mallkuqi</a:t>
            </a:r>
            <a:r>
              <a:rPr lang="en-US" sz="2000" dirty="0">
                <a:solidFill>
                  <a:schemeClr val="bg1"/>
                </a:solidFill>
              </a:rPr>
              <a:t> (2124258)</a:t>
            </a:r>
          </a:p>
          <a:p>
            <a:pPr>
              <a:spcAft>
                <a:spcPts val="600"/>
              </a:spcAft>
            </a:pPr>
            <a:endParaRPr lang="en-US" dirty="0"/>
          </a:p>
        </p:txBody>
      </p:sp>
    </p:spTree>
    <p:extLst>
      <p:ext uri="{BB962C8B-B14F-4D97-AF65-F5344CB8AC3E}">
        <p14:creationId xmlns:p14="http://schemas.microsoft.com/office/powerpoint/2010/main" val="3418287166"/>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16" name="Rounded Rectangle 30">
            <a:extLst>
              <a:ext uri="{FF2B5EF4-FFF2-40B4-BE49-F238E27FC236}">
                <a16:creationId xmlns:a16="http://schemas.microsoft.com/office/drawing/2014/main" id="{5B0B8618-7524-412F-8712-26F23691D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661" y="639097"/>
            <a:ext cx="3398290" cy="5575438"/>
          </a:xfrm>
          <a:prstGeom prst="roundRect">
            <a:avLst>
              <a:gd name="adj" fmla="val 5442"/>
            </a:avLst>
          </a:prstGeom>
          <a:solidFill>
            <a:schemeClr val="tx1"/>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8A522C0-FBAF-391D-B6EA-3F1C3016399C}"/>
              </a:ext>
            </a:extLst>
          </p:cNvPr>
          <p:cNvPicPr>
            <a:picLocks noChangeAspect="1"/>
          </p:cNvPicPr>
          <p:nvPr/>
        </p:nvPicPr>
        <p:blipFill>
          <a:blip r:embed="rId3"/>
          <a:stretch>
            <a:fillRect/>
          </a:stretch>
        </p:blipFill>
        <p:spPr>
          <a:xfrm>
            <a:off x="1134618" y="855427"/>
            <a:ext cx="2442257" cy="2868872"/>
          </a:xfrm>
          <a:prstGeom prst="roundRect">
            <a:avLst>
              <a:gd name="adj" fmla="val 5170"/>
            </a:avLst>
          </a:prstGeom>
          <a:ln w="50800" cap="sq" cmpd="dbl">
            <a:noFill/>
            <a:miter lim="800000"/>
          </a:ln>
          <a:effectLst/>
        </p:spPr>
      </p:pic>
      <p:pic>
        <p:nvPicPr>
          <p:cNvPr id="4" name="Picture 3">
            <a:extLst>
              <a:ext uri="{FF2B5EF4-FFF2-40B4-BE49-F238E27FC236}">
                <a16:creationId xmlns:a16="http://schemas.microsoft.com/office/drawing/2014/main" id="{E3383516-F0E8-5C9C-4723-131547C69930}"/>
              </a:ext>
            </a:extLst>
          </p:cNvPr>
          <p:cNvPicPr>
            <a:picLocks noChangeAspect="1"/>
          </p:cNvPicPr>
          <p:nvPr/>
        </p:nvPicPr>
        <p:blipFill>
          <a:blip r:embed="rId4"/>
          <a:stretch>
            <a:fillRect/>
          </a:stretch>
        </p:blipFill>
        <p:spPr>
          <a:xfrm>
            <a:off x="753267" y="3804656"/>
            <a:ext cx="3204958" cy="2197918"/>
          </a:xfrm>
          <a:prstGeom prst="roundRect">
            <a:avLst>
              <a:gd name="adj" fmla="val 5170"/>
            </a:avLst>
          </a:prstGeom>
          <a:ln w="50800" cap="sq" cmpd="dbl">
            <a:noFill/>
            <a:miter lim="800000"/>
          </a:ln>
          <a:effectLst/>
        </p:spPr>
      </p:pic>
      <p:graphicFrame>
        <p:nvGraphicFramePr>
          <p:cNvPr id="5" name="Content Placeholder 2">
            <a:extLst>
              <a:ext uri="{FF2B5EF4-FFF2-40B4-BE49-F238E27FC236}">
                <a16:creationId xmlns:a16="http://schemas.microsoft.com/office/drawing/2014/main" id="{328A796B-1A31-E48C-3252-CDDF3E15A619}"/>
              </a:ext>
            </a:extLst>
          </p:cNvPr>
          <p:cNvGraphicFramePr>
            <a:graphicFrameLocks noGrp="1"/>
          </p:cNvGraphicFramePr>
          <p:nvPr>
            <p:ph idx="1"/>
            <p:extLst>
              <p:ext uri="{D42A27DB-BD31-4B8C-83A1-F6EECF244321}">
                <p14:modId xmlns:p14="http://schemas.microsoft.com/office/powerpoint/2010/main" val="596572569"/>
              </p:ext>
            </p:extLst>
          </p:nvPr>
        </p:nvGraphicFramePr>
        <p:xfrm>
          <a:off x="4685630" y="639097"/>
          <a:ext cx="6131596" cy="55754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6" name="TextBox 5">
            <a:extLst>
              <a:ext uri="{FF2B5EF4-FFF2-40B4-BE49-F238E27FC236}">
                <a16:creationId xmlns:a16="http://schemas.microsoft.com/office/drawing/2014/main" id="{AAF7ED09-B6F3-1424-CAB5-21661942382E}"/>
              </a:ext>
            </a:extLst>
          </p:cNvPr>
          <p:cNvSpPr txBox="1"/>
          <p:nvPr/>
        </p:nvSpPr>
        <p:spPr>
          <a:xfrm>
            <a:off x="1562265" y="6190569"/>
            <a:ext cx="2395960" cy="307777"/>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 (Wikipedia, 2007)</a:t>
            </a:r>
          </a:p>
        </p:txBody>
      </p:sp>
    </p:spTree>
    <p:extLst>
      <p:ext uri="{BB962C8B-B14F-4D97-AF65-F5344CB8AC3E}">
        <p14:creationId xmlns:p14="http://schemas.microsoft.com/office/powerpoint/2010/main" val="36657553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C7371-AA54-2336-0F7A-25C5ADD1251A}"/>
              </a:ext>
            </a:extLst>
          </p:cNvPr>
          <p:cNvSpPr txBox="1">
            <a:spLocks noGrp="1"/>
          </p:cNvSpPr>
          <p:nvPr>
            <p:ph type="title"/>
          </p:nvPr>
        </p:nvSpPr>
        <p:spPr>
          <a:xfrm>
            <a:off x="697824" y="3200400"/>
            <a:ext cx="3680880" cy="1371600"/>
          </a:xfrm>
        </p:spPr>
        <p:txBody>
          <a:bodyPr>
            <a:normAutofit fontScale="90000"/>
          </a:bodyPr>
          <a:lstStyle/>
          <a:p>
            <a:pPr lvl="0">
              <a:lnSpc>
                <a:spcPct val="90000"/>
              </a:lnSpc>
            </a:pPr>
            <a:r>
              <a:rPr lang="en-GB" sz="3300" cap="none"/>
              <a:t>Definition : Defibrillator are devices that send an electric pulse or shock to the heart to restore a normal heart beat.</a:t>
            </a:r>
          </a:p>
        </p:txBody>
      </p:sp>
      <p:sp>
        <p:nvSpPr>
          <p:cNvPr id="3" name="Content Placeholder 4">
            <a:extLst>
              <a:ext uri="{FF2B5EF4-FFF2-40B4-BE49-F238E27FC236}">
                <a16:creationId xmlns:a16="http://schemas.microsoft.com/office/drawing/2014/main" id="{5035A089-35D8-0D03-CCC9-C329912236A1}"/>
              </a:ext>
            </a:extLst>
          </p:cNvPr>
          <p:cNvSpPr txBox="1">
            <a:spLocks noGrp="1"/>
          </p:cNvSpPr>
          <p:nvPr>
            <p:ph type="body" idx="2"/>
          </p:nvPr>
        </p:nvSpPr>
        <p:spPr>
          <a:xfrm>
            <a:off x="6670677" y="4851400"/>
            <a:ext cx="2768604" cy="825500"/>
          </a:xfrm>
        </p:spPr>
        <p:txBody>
          <a:bodyPr anchor="ctr">
            <a:normAutofit/>
          </a:bodyPr>
          <a:lstStyle/>
          <a:p>
            <a:pPr lvl="0"/>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apinidotes</a:t>
            </a:r>
            <a:r>
              <a:rPr lang="en-GB" dirty="0">
                <a:latin typeface="Arial" panose="020B0604020202020204" pitchFamily="34" charset="0"/>
                <a:cs typeface="Arial" panose="020B0604020202020204" pitchFamily="34" charset="0"/>
              </a:rPr>
              <a:t>, 2021)</a:t>
            </a:r>
          </a:p>
        </p:txBody>
      </p:sp>
      <p:sp>
        <p:nvSpPr>
          <p:cNvPr id="4" name="Text Placeholder 5">
            <a:extLst>
              <a:ext uri="{FF2B5EF4-FFF2-40B4-BE49-F238E27FC236}">
                <a16:creationId xmlns:a16="http://schemas.microsoft.com/office/drawing/2014/main" id="{5591CA08-B4B7-E81D-347E-3801B0E61C07}"/>
              </a:ext>
            </a:extLst>
          </p:cNvPr>
          <p:cNvSpPr txBox="1">
            <a:spLocks noGrp="1"/>
          </p:cNvSpPr>
          <p:nvPr>
            <p:ph idx="1"/>
          </p:nvPr>
        </p:nvSpPr>
        <p:spPr>
          <a:xfrm>
            <a:off x="10437281" y="6568475"/>
            <a:ext cx="1754719" cy="579049"/>
          </a:xfrm>
        </p:spPr>
        <p:txBody>
          <a:bodyPr anchor="t"/>
          <a:lstStyle/>
          <a:p>
            <a:pPr marL="0" lvl="0" indent="0">
              <a:buNone/>
            </a:pPr>
            <a:r>
              <a:rPr lang="en-GB" sz="1600" dirty="0"/>
              <a:t>(Nhlbi </a:t>
            </a:r>
            <a:r>
              <a:rPr lang="en-GB" sz="1600" dirty="0" err="1"/>
              <a:t>nih</a:t>
            </a:r>
            <a:r>
              <a:rPr lang="en-GB" sz="1600" dirty="0"/>
              <a:t>, 2022)</a:t>
            </a:r>
          </a:p>
          <a:p>
            <a:pPr marL="0" lvl="0" indent="0">
              <a:buNone/>
            </a:pPr>
            <a:endParaRPr lang="en-GB" sz="1600" dirty="0"/>
          </a:p>
        </p:txBody>
      </p:sp>
      <p:pic>
        <p:nvPicPr>
          <p:cNvPr id="5" name="Picture 4" descr="A picture containing diagram&#10;&#10;Description automatically generated">
            <a:extLst>
              <a:ext uri="{FF2B5EF4-FFF2-40B4-BE49-F238E27FC236}">
                <a16:creationId xmlns:a16="http://schemas.microsoft.com/office/drawing/2014/main" id="{001527D9-13E5-12C5-143F-7B07D15B61B0}"/>
              </a:ext>
            </a:extLst>
          </p:cNvPr>
          <p:cNvPicPr>
            <a:picLocks noChangeAspect="1"/>
          </p:cNvPicPr>
          <p:nvPr/>
        </p:nvPicPr>
        <p:blipFill>
          <a:blip r:embed="rId3"/>
          <a:stretch>
            <a:fillRect/>
          </a:stretch>
        </p:blipFill>
        <p:spPr>
          <a:xfrm>
            <a:off x="4786498" y="1181100"/>
            <a:ext cx="5957702" cy="3937000"/>
          </a:xfrm>
          <a:prstGeom prst="rect">
            <a:avLst/>
          </a:prstGeom>
          <a:noFill/>
          <a:ln w="50804" cap="sq">
            <a:solidFill>
              <a:srgbClr val="FFFFFF"/>
            </a:solidFill>
            <a:prstDash val="solid"/>
            <a:miter/>
          </a:ln>
          <a:effectLst>
            <a:outerShdw dir="16200000" algn="tl">
              <a:srgbClr val="000000">
                <a:alpha val="43000"/>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37CC7-52C3-767A-5BDD-C73CBFF1B8C9}"/>
              </a:ext>
            </a:extLst>
          </p:cNvPr>
          <p:cNvSpPr txBox="1">
            <a:spLocks noGrp="1"/>
          </p:cNvSpPr>
          <p:nvPr>
            <p:ph type="title"/>
          </p:nvPr>
        </p:nvSpPr>
        <p:spPr>
          <a:xfrm>
            <a:off x="992270" y="-108804"/>
            <a:ext cx="9550395" cy="1303175"/>
          </a:xfrm>
        </p:spPr>
        <p:txBody>
          <a:bodyPr anchorCtr="1"/>
          <a:lstStyle/>
          <a:p>
            <a:pPr lvl="0" algn="ctr"/>
            <a:r>
              <a:rPr lang="en-GB" sz="2400">
                <a:latin typeface="Arial" pitchFamily="34"/>
                <a:cs typeface="Arial" pitchFamily="34"/>
              </a:rPr>
              <a:t>Types of defibrillator</a:t>
            </a:r>
            <a:br>
              <a:rPr lang="en-GB" sz="2400">
                <a:latin typeface="Arial" pitchFamily="34"/>
                <a:cs typeface="Arial" pitchFamily="34"/>
              </a:rPr>
            </a:br>
            <a:endParaRPr lang="en-GB" sz="2400">
              <a:latin typeface="Arial" pitchFamily="34"/>
              <a:cs typeface="Arial" pitchFamily="34"/>
            </a:endParaRPr>
          </a:p>
        </p:txBody>
      </p:sp>
      <p:sp>
        <p:nvSpPr>
          <p:cNvPr id="3" name="Text Placeholder 2">
            <a:extLst>
              <a:ext uri="{FF2B5EF4-FFF2-40B4-BE49-F238E27FC236}">
                <a16:creationId xmlns:a16="http://schemas.microsoft.com/office/drawing/2014/main" id="{307DD78F-1567-FB72-8D87-0AAB7CD9FC26}"/>
              </a:ext>
            </a:extLst>
          </p:cNvPr>
          <p:cNvSpPr txBox="1">
            <a:spLocks noGrp="1"/>
          </p:cNvSpPr>
          <p:nvPr>
            <p:ph type="body" idx="4294967295"/>
          </p:nvPr>
        </p:nvSpPr>
        <p:spPr>
          <a:xfrm>
            <a:off x="1133115" y="871505"/>
            <a:ext cx="10135438" cy="888997"/>
          </a:xfrm>
        </p:spPr>
        <p:txBody>
          <a:bodyPr anchor="b"/>
          <a:lstStyle/>
          <a:p>
            <a:pPr marL="342900" lvl="0" indent="-342900">
              <a:lnSpc>
                <a:spcPct val="90000"/>
              </a:lnSpc>
              <a:buFont typeface="Arial" pitchFamily="34"/>
            </a:pPr>
            <a:r>
              <a:rPr lang="en-GB" sz="2400">
                <a:latin typeface="Arial" pitchFamily="34"/>
                <a:cs typeface="Arial" pitchFamily="34"/>
              </a:rPr>
              <a:t>Manual external defibrillator </a:t>
            </a:r>
          </a:p>
          <a:p>
            <a:pPr marL="342900" lvl="0" indent="-342900">
              <a:lnSpc>
                <a:spcPct val="90000"/>
              </a:lnSpc>
              <a:buFont typeface="Arial" pitchFamily="34"/>
            </a:pPr>
            <a:r>
              <a:rPr lang="en-GB" sz="2400">
                <a:latin typeface="Arial" pitchFamily="34"/>
                <a:cs typeface="Arial" pitchFamily="34"/>
              </a:rPr>
              <a:t>Automated external defibrillator</a:t>
            </a:r>
          </a:p>
        </p:txBody>
      </p:sp>
      <p:sp>
        <p:nvSpPr>
          <p:cNvPr id="4" name="Text Placeholder 3">
            <a:extLst>
              <a:ext uri="{FF2B5EF4-FFF2-40B4-BE49-F238E27FC236}">
                <a16:creationId xmlns:a16="http://schemas.microsoft.com/office/drawing/2014/main" id="{E67C1431-DF28-A861-FA61-D3D3EE4EA673}"/>
              </a:ext>
            </a:extLst>
          </p:cNvPr>
          <p:cNvSpPr txBox="1">
            <a:spLocks noGrp="1"/>
          </p:cNvSpPr>
          <p:nvPr>
            <p:ph type="body" idx="4294967295"/>
          </p:nvPr>
        </p:nvSpPr>
        <p:spPr>
          <a:xfrm>
            <a:off x="1133115" y="1770214"/>
            <a:ext cx="10135438" cy="1015998"/>
          </a:xfrm>
        </p:spPr>
        <p:txBody>
          <a:bodyPr anchor="t"/>
          <a:lstStyle/>
          <a:p>
            <a:pPr marL="342900" lvl="0" indent="-342900">
              <a:buFont typeface="Arial" pitchFamily="34"/>
            </a:pPr>
            <a:r>
              <a:rPr lang="en-GB" sz="2400">
                <a:latin typeface="Arial" pitchFamily="34"/>
                <a:cs typeface="Arial" pitchFamily="34"/>
              </a:rPr>
              <a:t>Implantable cardiac defibrillator(pacemaker)</a:t>
            </a:r>
          </a:p>
        </p:txBody>
      </p:sp>
      <p:pic>
        <p:nvPicPr>
          <p:cNvPr id="5" name="Picture 5" descr="A close-up of a machine&#10;&#10;Description automatically generated with low confidence">
            <a:extLst>
              <a:ext uri="{FF2B5EF4-FFF2-40B4-BE49-F238E27FC236}">
                <a16:creationId xmlns:a16="http://schemas.microsoft.com/office/drawing/2014/main" id="{F934DC36-90A7-A77D-0152-77C9AE66770B}"/>
              </a:ext>
            </a:extLst>
          </p:cNvPr>
          <p:cNvPicPr>
            <a:picLocks noChangeAspect="1"/>
          </p:cNvPicPr>
          <p:nvPr/>
        </p:nvPicPr>
        <p:blipFill>
          <a:blip r:embed="rId2"/>
          <a:stretch>
            <a:fillRect/>
          </a:stretch>
        </p:blipFill>
        <p:spPr>
          <a:xfrm>
            <a:off x="1241837" y="3655542"/>
            <a:ext cx="2143125" cy="1958013"/>
          </a:xfrm>
          <a:prstGeom prst="rect">
            <a:avLst/>
          </a:prstGeom>
          <a:noFill/>
          <a:ln cap="flat">
            <a:noFill/>
          </a:ln>
        </p:spPr>
      </p:pic>
      <p:pic>
        <p:nvPicPr>
          <p:cNvPr id="6" name="Picture 7" descr="A picture containing device&#10;&#10;Description automatically generated">
            <a:extLst>
              <a:ext uri="{FF2B5EF4-FFF2-40B4-BE49-F238E27FC236}">
                <a16:creationId xmlns:a16="http://schemas.microsoft.com/office/drawing/2014/main" id="{C85FB33A-25CC-9F12-1007-245F222F39C3}"/>
              </a:ext>
            </a:extLst>
          </p:cNvPr>
          <p:cNvPicPr>
            <a:picLocks noChangeAspect="1"/>
          </p:cNvPicPr>
          <p:nvPr/>
        </p:nvPicPr>
        <p:blipFill>
          <a:blip r:embed="rId3"/>
          <a:stretch>
            <a:fillRect/>
          </a:stretch>
        </p:blipFill>
        <p:spPr>
          <a:xfrm>
            <a:off x="4382892" y="3639092"/>
            <a:ext cx="2362196" cy="1933571"/>
          </a:xfrm>
          <a:prstGeom prst="rect">
            <a:avLst/>
          </a:prstGeom>
          <a:noFill/>
          <a:ln cap="flat">
            <a:noFill/>
          </a:ln>
        </p:spPr>
      </p:pic>
      <p:pic>
        <p:nvPicPr>
          <p:cNvPr id="7" name="Picture 9" descr="A picture containing text&#10;&#10;Description automatically generated">
            <a:extLst>
              <a:ext uri="{FF2B5EF4-FFF2-40B4-BE49-F238E27FC236}">
                <a16:creationId xmlns:a16="http://schemas.microsoft.com/office/drawing/2014/main" id="{C6D0CA90-7327-CC78-7580-35FCF18EBCBA}"/>
              </a:ext>
            </a:extLst>
          </p:cNvPr>
          <p:cNvPicPr>
            <a:picLocks noChangeAspect="1"/>
          </p:cNvPicPr>
          <p:nvPr/>
        </p:nvPicPr>
        <p:blipFill>
          <a:blip r:embed="rId4"/>
          <a:stretch>
            <a:fillRect/>
          </a:stretch>
        </p:blipFill>
        <p:spPr>
          <a:xfrm>
            <a:off x="8332963" y="3639092"/>
            <a:ext cx="2305046" cy="1933571"/>
          </a:xfrm>
          <a:prstGeom prst="rect">
            <a:avLst/>
          </a:prstGeom>
          <a:noFill/>
          <a:ln cap="flat">
            <a:noFill/>
          </a:ln>
        </p:spPr>
      </p:pic>
      <p:sp>
        <p:nvSpPr>
          <p:cNvPr id="8" name="TextBox 7">
            <a:extLst>
              <a:ext uri="{FF2B5EF4-FFF2-40B4-BE49-F238E27FC236}">
                <a16:creationId xmlns:a16="http://schemas.microsoft.com/office/drawing/2014/main" id="{80078218-279F-CDA1-C097-3E02D7AEDC3C}"/>
              </a:ext>
            </a:extLst>
          </p:cNvPr>
          <p:cNvSpPr txBox="1"/>
          <p:nvPr/>
        </p:nvSpPr>
        <p:spPr>
          <a:xfrm>
            <a:off x="1818036" y="5560118"/>
            <a:ext cx="2320674"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F2F2F2"/>
                </a:solidFill>
                <a:uFillTx/>
                <a:latin typeface="Calibri"/>
              </a:rPr>
              <a:t>(Bing</a:t>
            </a:r>
            <a:r>
              <a:rPr lang="en-GB" dirty="0">
                <a:solidFill>
                  <a:srgbClr val="F2F2F2"/>
                </a:solidFill>
                <a:latin typeface="Calibri"/>
              </a:rPr>
              <a:t>, </a:t>
            </a:r>
            <a:r>
              <a:rPr lang="en-GB" sz="1800" b="0" i="0" u="none" strike="noStrike" kern="1200" cap="none" spc="0" baseline="0" dirty="0">
                <a:solidFill>
                  <a:srgbClr val="F2F2F2"/>
                </a:solidFill>
                <a:uFillTx/>
                <a:latin typeface="Calibri"/>
              </a:rPr>
              <a:t>2022)</a:t>
            </a:r>
          </a:p>
        </p:txBody>
      </p:sp>
      <p:sp>
        <p:nvSpPr>
          <p:cNvPr id="9" name="TextBox 8">
            <a:extLst>
              <a:ext uri="{FF2B5EF4-FFF2-40B4-BE49-F238E27FC236}">
                <a16:creationId xmlns:a16="http://schemas.microsoft.com/office/drawing/2014/main" id="{010CC2EF-15A1-674B-CD1A-521B780E267E}"/>
              </a:ext>
            </a:extLst>
          </p:cNvPr>
          <p:cNvSpPr txBox="1"/>
          <p:nvPr/>
        </p:nvSpPr>
        <p:spPr>
          <a:xfrm>
            <a:off x="4932647" y="5510508"/>
            <a:ext cx="1509631" cy="369335"/>
          </a:xfrm>
          <a:prstGeom prst="rect">
            <a:avLst/>
          </a:prstGeom>
          <a:noFill/>
          <a:ln cap="flat">
            <a:noFill/>
          </a:ln>
        </p:spPr>
        <p:txBody>
          <a:bodyPr vert="horz" wrap="square" lIns="91440" tIns="45720" rIns="91440" bIns="45720" anchor="t" anchorCtr="0" compatLnSpc="1">
            <a:spAutoFit/>
          </a:bodyPr>
          <a:lstStyle/>
          <a:p>
            <a:pPr lvl="0" defTabSz="914400">
              <a:defRPr sz="1800" b="0" i="0" u="none" strike="noStrike" kern="0" cap="none" spc="0" baseline="0">
                <a:solidFill>
                  <a:srgbClr val="000000"/>
                </a:solidFill>
                <a:uFillTx/>
              </a:defRPr>
            </a:pPr>
            <a:r>
              <a:rPr lang="en-GB" dirty="0">
                <a:solidFill>
                  <a:srgbClr val="F2F2F2"/>
                </a:solidFill>
              </a:rPr>
              <a:t>(Bing, 2022)</a:t>
            </a:r>
            <a:endParaRPr lang="en-GB" sz="1800" b="0" i="0" u="none" strike="noStrike" kern="1200" cap="none" spc="0" baseline="0" dirty="0">
              <a:solidFill>
                <a:srgbClr val="FFFFFF"/>
              </a:solidFill>
              <a:uFillTx/>
              <a:latin typeface="Calibri"/>
            </a:endParaRPr>
          </a:p>
        </p:txBody>
      </p:sp>
      <p:sp>
        <p:nvSpPr>
          <p:cNvPr id="10" name="TextBox 9">
            <a:extLst>
              <a:ext uri="{FF2B5EF4-FFF2-40B4-BE49-F238E27FC236}">
                <a16:creationId xmlns:a16="http://schemas.microsoft.com/office/drawing/2014/main" id="{BDEECD66-D9AF-6362-70D9-842DA9B3E09F}"/>
              </a:ext>
            </a:extLst>
          </p:cNvPr>
          <p:cNvSpPr txBox="1"/>
          <p:nvPr/>
        </p:nvSpPr>
        <p:spPr>
          <a:xfrm>
            <a:off x="8813796" y="5525845"/>
            <a:ext cx="2008269" cy="369335"/>
          </a:xfrm>
          <a:prstGeom prst="rect">
            <a:avLst/>
          </a:prstGeom>
          <a:noFill/>
          <a:ln cap="flat">
            <a:noFill/>
          </a:ln>
        </p:spPr>
        <p:txBody>
          <a:bodyPr vert="horz" wrap="square" lIns="91440" tIns="45720" rIns="91440" bIns="45720" anchor="t" anchorCtr="0" compatLnSpc="1">
            <a:spAutoFit/>
          </a:bodyPr>
          <a:lstStyle/>
          <a:p>
            <a:pPr lvl="0" defTabSz="914400">
              <a:defRPr sz="1800" b="0" i="0" u="none" strike="noStrike" kern="0" cap="none" spc="0" baseline="0">
                <a:solidFill>
                  <a:srgbClr val="000000"/>
                </a:solidFill>
                <a:uFillTx/>
              </a:defRPr>
            </a:pPr>
            <a:r>
              <a:rPr lang="en-GB" dirty="0">
                <a:solidFill>
                  <a:srgbClr val="F2F2F2"/>
                </a:solidFill>
              </a:rPr>
              <a:t>(Bing, 2022)</a:t>
            </a:r>
            <a:endParaRPr lang="en-GB" dirty="0">
              <a:solidFill>
                <a:srgbClr val="FFFFFF"/>
              </a:solidFill>
            </a:endParaRPr>
          </a:p>
        </p:txBody>
      </p:sp>
      <p:sp>
        <p:nvSpPr>
          <p:cNvPr id="11" name="TextBox 11">
            <a:extLst>
              <a:ext uri="{FF2B5EF4-FFF2-40B4-BE49-F238E27FC236}">
                <a16:creationId xmlns:a16="http://schemas.microsoft.com/office/drawing/2014/main" id="{E932647A-D11D-02FD-7D22-9E3DCB6629E5}"/>
              </a:ext>
            </a:extLst>
          </p:cNvPr>
          <p:cNvSpPr txBox="1"/>
          <p:nvPr/>
        </p:nvSpPr>
        <p:spPr>
          <a:xfrm>
            <a:off x="1319012" y="2371478"/>
            <a:ext cx="6270004"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FFFFFF"/>
                </a:solidFill>
                <a:uFillTx/>
                <a:latin typeface="Calibri"/>
              </a:rPr>
              <a:t>(v</a:t>
            </a:r>
            <a:r>
              <a:rPr lang="en-GB" sz="1800" b="0" i="0" u="none" strike="noStrike" kern="1200" cap="none" spc="0" baseline="0">
                <a:solidFill>
                  <a:srgbClr val="FFFFFF"/>
                </a:solidFill>
                <a:uFillTx/>
                <a:latin typeface="Calibri"/>
              </a:rPr>
              <a:t>edantu,biology</a:t>
            </a:r>
            <a:r>
              <a:rPr lang="en-GB" sz="1800" b="0" i="0" u="none" strike="noStrike" kern="0" cap="none" spc="0" baseline="0">
                <a:solidFill>
                  <a:srgbClr val="FFFFFF"/>
                </a:solidFill>
                <a:uFillTx/>
                <a:latin typeface="Calibri"/>
              </a:rPr>
              <a:t>2022)</a:t>
            </a:r>
            <a:endParaRPr lang="en-GB" sz="1800" b="0" i="0" u="none" strike="noStrike" kern="1200" cap="none" spc="0" baseline="0">
              <a:solidFill>
                <a:srgbClr val="FFFFFF"/>
              </a:solidFill>
              <a:uFillTx/>
              <a:latin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5C0A8-58F6-702B-A78E-CCD839C0464B}"/>
              </a:ext>
            </a:extLst>
          </p:cNvPr>
          <p:cNvSpPr txBox="1">
            <a:spLocks noGrp="1"/>
          </p:cNvSpPr>
          <p:nvPr>
            <p:ph type="title"/>
          </p:nvPr>
        </p:nvSpPr>
        <p:spPr>
          <a:xfrm>
            <a:off x="685800" y="609603"/>
            <a:ext cx="10131423" cy="1203158"/>
          </a:xfrm>
        </p:spPr>
        <p:txBody>
          <a:bodyPr>
            <a:normAutofit fontScale="90000"/>
          </a:bodyPr>
          <a:lstStyle/>
          <a:p>
            <a:pPr lvl="0"/>
            <a:br>
              <a:rPr lang="en-GB" sz="2900">
                <a:latin typeface="Arial" pitchFamily="34"/>
                <a:cs typeface="Arial" pitchFamily="34"/>
              </a:rPr>
            </a:br>
            <a:br>
              <a:rPr lang="en-GB" sz="2900">
                <a:latin typeface="Arial" pitchFamily="34"/>
                <a:cs typeface="Arial" pitchFamily="34"/>
              </a:rPr>
            </a:br>
            <a:br>
              <a:rPr lang="en-GB" sz="2900">
                <a:latin typeface="Arial" pitchFamily="34"/>
                <a:cs typeface="Arial" pitchFamily="34"/>
              </a:rPr>
            </a:br>
            <a:endParaRPr lang="en-GB" sz="2900">
              <a:latin typeface="Arial" pitchFamily="34"/>
              <a:cs typeface="Arial" pitchFamily="34"/>
            </a:endParaRPr>
          </a:p>
        </p:txBody>
      </p:sp>
      <p:sp>
        <p:nvSpPr>
          <p:cNvPr id="3" name="Text Placeholder 2">
            <a:extLst>
              <a:ext uri="{FF2B5EF4-FFF2-40B4-BE49-F238E27FC236}">
                <a16:creationId xmlns:a16="http://schemas.microsoft.com/office/drawing/2014/main" id="{155A7D02-962C-D370-FE02-E4DD2403CFD7}"/>
              </a:ext>
            </a:extLst>
          </p:cNvPr>
          <p:cNvSpPr txBox="1">
            <a:spLocks noGrp="1"/>
          </p:cNvSpPr>
          <p:nvPr>
            <p:ph type="body" idx="4294967295"/>
          </p:nvPr>
        </p:nvSpPr>
        <p:spPr>
          <a:xfrm>
            <a:off x="1030288" y="926434"/>
            <a:ext cx="10131423" cy="5005132"/>
          </a:xfrm>
        </p:spPr>
        <p:txBody>
          <a:bodyPr/>
          <a:lstStyle/>
          <a:p>
            <a:pPr lvl="0"/>
            <a:r>
              <a:rPr lang="en-GB" sz="2800">
                <a:latin typeface="Arial" pitchFamily="34"/>
                <a:cs typeface="Arial" pitchFamily="34"/>
              </a:rPr>
              <a:t>     DEFIBRILLATION AND STATISTICS</a:t>
            </a:r>
          </a:p>
          <a:p>
            <a:pPr lvl="0"/>
            <a:endParaRPr lang="en-GB" sz="2800">
              <a:latin typeface="Arial" pitchFamily="34"/>
              <a:cs typeface="Arial" pitchFamily="34"/>
            </a:endParaRPr>
          </a:p>
          <a:p>
            <a:pPr marL="457200" lvl="0" indent="-457200">
              <a:buFont typeface="Arial" pitchFamily="34"/>
            </a:pPr>
            <a:r>
              <a:rPr lang="en-GB" sz="2800">
                <a:latin typeface="Arial" pitchFamily="34"/>
                <a:cs typeface="Arial" pitchFamily="34"/>
              </a:rPr>
              <a:t>According the statistics the heart that treated with defibrillation has a survival rate 45%-75% without it is 10%-12% </a:t>
            </a:r>
          </a:p>
        </p:txBody>
      </p:sp>
      <p:sp>
        <p:nvSpPr>
          <p:cNvPr id="4" name="TextBox 3">
            <a:extLst>
              <a:ext uri="{FF2B5EF4-FFF2-40B4-BE49-F238E27FC236}">
                <a16:creationId xmlns:a16="http://schemas.microsoft.com/office/drawing/2014/main" id="{108BE463-4799-E060-2B86-F0453B5582D1}"/>
              </a:ext>
            </a:extLst>
          </p:cNvPr>
          <p:cNvSpPr txBox="1"/>
          <p:nvPr/>
        </p:nvSpPr>
        <p:spPr>
          <a:xfrm>
            <a:off x="9490232" y="6389738"/>
            <a:ext cx="3342964"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FFFFFF"/>
                </a:solidFill>
                <a:uFillTx/>
                <a:latin typeface="Calibri"/>
              </a:rPr>
              <a:t>(first aid for life org, 2022)</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CEAB6EA-E67F-39B1-D36E-79C47BBDC0CE}"/>
              </a:ext>
            </a:extLst>
          </p:cNvPr>
          <p:cNvPicPr>
            <a:picLocks noChangeAspect="1"/>
          </p:cNvPicPr>
          <p:nvPr/>
        </p:nvPicPr>
        <p:blipFill rotWithShape="1">
          <a:blip r:embed="rId3">
            <a:alphaModFix amt="20000"/>
          </a:blip>
          <a:srcRect t="12419" b="3312"/>
          <a:stretch/>
        </p:blipFill>
        <p:spPr>
          <a:xfrm>
            <a:off x="-4753" y="3572"/>
            <a:ext cx="12191980" cy="6984115"/>
          </a:xfrm>
          <a:prstGeom prst="rect">
            <a:avLst/>
          </a:prstGeom>
        </p:spPr>
      </p:pic>
      <p:pic>
        <p:nvPicPr>
          <p:cNvPr id="21" name="Picture 2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900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2151FAE6-6DF2-FCB5-9F3D-4E6742235AFD}"/>
              </a:ext>
            </a:extLst>
          </p:cNvPr>
          <p:cNvSpPr>
            <a:spLocks noGrp="1"/>
          </p:cNvSpPr>
          <p:nvPr>
            <p:ph type="title"/>
          </p:nvPr>
        </p:nvSpPr>
        <p:spPr>
          <a:xfrm>
            <a:off x="685801" y="609600"/>
            <a:ext cx="10131425" cy="1456267"/>
          </a:xfrm>
        </p:spPr>
        <p:txBody>
          <a:bodyPr>
            <a:normAutofit/>
          </a:bodyPr>
          <a:lstStyle/>
          <a:p>
            <a:br>
              <a:rPr lang="en-GB" dirty="0"/>
            </a:br>
            <a:endParaRPr lang="en-US" dirty="0"/>
          </a:p>
        </p:txBody>
      </p:sp>
      <p:sp>
        <p:nvSpPr>
          <p:cNvPr id="14" name="Content Placeholder 13">
            <a:extLst>
              <a:ext uri="{FF2B5EF4-FFF2-40B4-BE49-F238E27FC236}">
                <a16:creationId xmlns:a16="http://schemas.microsoft.com/office/drawing/2014/main" id="{0A3467CB-F95D-68C2-C9C5-8AACCAF06F67}"/>
              </a:ext>
            </a:extLst>
          </p:cNvPr>
          <p:cNvSpPr>
            <a:spLocks noGrp="1"/>
          </p:cNvSpPr>
          <p:nvPr>
            <p:ph idx="1"/>
          </p:nvPr>
        </p:nvSpPr>
        <p:spPr>
          <a:xfrm>
            <a:off x="5755465" y="914053"/>
            <a:ext cx="5955644" cy="4816670"/>
          </a:xfrm>
        </p:spPr>
        <p:txBody>
          <a:bodyPr>
            <a:normAutofit/>
          </a:bodyPr>
          <a:lstStyle/>
          <a:p>
            <a:pPr marL="0" indent="0">
              <a:spcAft>
                <a:spcPts val="0"/>
              </a:spcAft>
              <a:buNone/>
            </a:pPr>
            <a:r>
              <a:rPr lang="en-GB" sz="2400" dirty="0">
                <a:latin typeface="Arial" panose="020B0604020202020204" pitchFamily="34" charset="0"/>
                <a:cs typeface="Arial" panose="020B0604020202020204" pitchFamily="34" charset="0"/>
              </a:rPr>
              <a:t>Early recognition of cardiopulmonary arrest, early defibrillation can be a life-saving. John A. Stewart, has highlighted the importance of early defibrillation during the COVID-19. </a:t>
            </a:r>
          </a:p>
          <a:p>
            <a:pPr marL="0" indent="0">
              <a:spcAft>
                <a:spcPts val="0"/>
              </a:spcAft>
              <a:buNone/>
            </a:pPr>
            <a:endParaRPr lang="en-GB" sz="2400" dirty="0">
              <a:latin typeface="Arial" panose="020B0604020202020204" pitchFamily="34" charset="0"/>
              <a:cs typeface="Arial" panose="020B0604020202020204" pitchFamily="34" charset="0"/>
            </a:endParaRPr>
          </a:p>
          <a:p>
            <a:pPr>
              <a:spcAft>
                <a:spcPts val="0"/>
              </a:spcAft>
            </a:pPr>
            <a:r>
              <a:rPr lang="en-GB" sz="2400" dirty="0">
                <a:latin typeface="Arial" panose="020B0604020202020204" pitchFamily="34" charset="0"/>
                <a:cs typeface="Arial" panose="020B0604020202020204" pitchFamily="34" charset="0"/>
              </a:rPr>
              <a:t>Rapid heartbeats</a:t>
            </a:r>
          </a:p>
          <a:p>
            <a:pPr>
              <a:spcAft>
                <a:spcPts val="0"/>
              </a:spcAft>
            </a:pPr>
            <a:r>
              <a:rPr lang="en-GB" sz="2400" dirty="0">
                <a:latin typeface="Arial" panose="020B0604020202020204" pitchFamily="34" charset="0"/>
                <a:cs typeface="Arial" panose="020B0604020202020204" pitchFamily="34" charset="0"/>
              </a:rPr>
              <a:t>Ventricular fibrillation</a:t>
            </a:r>
          </a:p>
          <a:p>
            <a:pPr>
              <a:spcAft>
                <a:spcPts val="0"/>
              </a:spcAft>
            </a:pPr>
            <a:r>
              <a:rPr lang="en-GB" sz="2400" dirty="0">
                <a:latin typeface="Arial" panose="020B0604020202020204" pitchFamily="34" charset="0"/>
                <a:cs typeface="Arial" panose="020B0604020202020204" pitchFamily="34" charset="0"/>
              </a:rPr>
              <a:t>Pulseless ventricular tachycardia. </a:t>
            </a:r>
          </a:p>
        </p:txBody>
      </p:sp>
      <p:pic>
        <p:nvPicPr>
          <p:cNvPr id="5" name="Picture 4">
            <a:extLst>
              <a:ext uri="{FF2B5EF4-FFF2-40B4-BE49-F238E27FC236}">
                <a16:creationId xmlns:a16="http://schemas.microsoft.com/office/drawing/2014/main" id="{8AB3D17F-0940-3027-5507-19CF84D78BCF}"/>
              </a:ext>
            </a:extLst>
          </p:cNvPr>
          <p:cNvPicPr>
            <a:picLocks noChangeAspect="1"/>
          </p:cNvPicPr>
          <p:nvPr/>
        </p:nvPicPr>
        <p:blipFill>
          <a:blip r:embed="rId3"/>
          <a:stretch>
            <a:fillRect/>
          </a:stretch>
        </p:blipFill>
        <p:spPr>
          <a:xfrm>
            <a:off x="402457" y="1276141"/>
            <a:ext cx="5124136" cy="4300694"/>
          </a:xfrm>
          <a:prstGeom prst="rect">
            <a:avLst/>
          </a:prstGeom>
        </p:spPr>
      </p:pic>
      <p:sp>
        <p:nvSpPr>
          <p:cNvPr id="3" name="TextBox 2">
            <a:extLst>
              <a:ext uri="{FF2B5EF4-FFF2-40B4-BE49-F238E27FC236}">
                <a16:creationId xmlns:a16="http://schemas.microsoft.com/office/drawing/2014/main" id="{E2F1C841-87DA-3C47-AC04-BC798ECA74B7}"/>
              </a:ext>
            </a:extLst>
          </p:cNvPr>
          <p:cNvSpPr txBox="1"/>
          <p:nvPr/>
        </p:nvSpPr>
        <p:spPr>
          <a:xfrm>
            <a:off x="1486809" y="5576835"/>
            <a:ext cx="2955431" cy="307777"/>
          </a:xfrm>
          <a:prstGeom prst="rect">
            <a:avLst/>
          </a:prstGeom>
          <a:noFill/>
        </p:spPr>
        <p:txBody>
          <a:bodyPr wrap="square" rtlCol="0">
            <a:spAutoFit/>
          </a:bodyPr>
          <a:lstStyle/>
          <a:p>
            <a:r>
              <a:rPr lang="en-US" sz="1400" dirty="0"/>
              <a:t>(International monetary fund, 2022)</a:t>
            </a:r>
          </a:p>
        </p:txBody>
      </p:sp>
      <p:sp>
        <p:nvSpPr>
          <p:cNvPr id="7" name="TextBox 6">
            <a:extLst>
              <a:ext uri="{FF2B5EF4-FFF2-40B4-BE49-F238E27FC236}">
                <a16:creationId xmlns:a16="http://schemas.microsoft.com/office/drawing/2014/main" id="{00A2BEFC-A1D0-7882-7F3D-D32FD78D7B73}"/>
              </a:ext>
            </a:extLst>
          </p:cNvPr>
          <p:cNvSpPr txBox="1"/>
          <p:nvPr/>
        </p:nvSpPr>
        <p:spPr>
          <a:xfrm>
            <a:off x="10068908" y="6546651"/>
            <a:ext cx="2116742" cy="307777"/>
          </a:xfrm>
          <a:prstGeom prst="rect">
            <a:avLst/>
          </a:prstGeom>
          <a:noFill/>
        </p:spPr>
        <p:txBody>
          <a:bodyPr wrap="square" rtlCol="0">
            <a:spAutoFit/>
          </a:bodyPr>
          <a:lstStyle/>
          <a:p>
            <a:r>
              <a:rPr lang="en-GB" sz="1400" dirty="0"/>
              <a:t>(Research Outreach, 2021)</a:t>
            </a:r>
          </a:p>
        </p:txBody>
      </p:sp>
    </p:spTree>
    <p:extLst>
      <p:ext uri="{BB962C8B-B14F-4D97-AF65-F5344CB8AC3E}">
        <p14:creationId xmlns:p14="http://schemas.microsoft.com/office/powerpoint/2010/main" val="34196860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E4D68EA1-962C-293C-D7BA-1B8F00FF749A}"/>
              </a:ext>
            </a:extLst>
          </p:cNvPr>
          <p:cNvPicPr>
            <a:picLocks noChangeAspect="1"/>
          </p:cNvPicPr>
          <p:nvPr/>
        </p:nvPicPr>
        <p:blipFill rotWithShape="1">
          <a:blip r:embed="rId3">
            <a:alphaModFix amt="20000"/>
          </a:blip>
          <a:srcRect t="12419" b="3312"/>
          <a:stretch/>
        </p:blipFill>
        <p:spPr>
          <a:xfrm>
            <a:off x="6350" y="21860"/>
            <a:ext cx="12191980" cy="6857990"/>
          </a:xfrm>
          <a:prstGeom prst="rect">
            <a:avLst/>
          </a:prstGeom>
        </p:spPr>
      </p:pic>
      <p:pic>
        <p:nvPicPr>
          <p:cNvPr id="34" name="Picture 33">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900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23D38169-5F8B-C1E9-DD16-9167EBF69222}"/>
              </a:ext>
            </a:extLst>
          </p:cNvPr>
          <p:cNvSpPr>
            <a:spLocks noGrp="1"/>
          </p:cNvSpPr>
          <p:nvPr>
            <p:ph type="title"/>
          </p:nvPr>
        </p:nvSpPr>
        <p:spPr>
          <a:xfrm>
            <a:off x="685801" y="609600"/>
            <a:ext cx="10131425" cy="1456267"/>
          </a:xfrm>
        </p:spPr>
        <p:txBody>
          <a:bodyPr>
            <a:normAutofit/>
          </a:bodyPr>
          <a:lstStyle/>
          <a:p>
            <a:r>
              <a:rPr lang="en-US" dirty="0"/>
              <a:t> </a:t>
            </a:r>
          </a:p>
        </p:txBody>
      </p:sp>
      <p:sp>
        <p:nvSpPr>
          <p:cNvPr id="20" name="Content Placeholder 2">
            <a:extLst>
              <a:ext uri="{FF2B5EF4-FFF2-40B4-BE49-F238E27FC236}">
                <a16:creationId xmlns:a16="http://schemas.microsoft.com/office/drawing/2014/main" id="{470267B2-FCD5-3EAC-2FDA-C85C00E3A357}"/>
              </a:ext>
            </a:extLst>
          </p:cNvPr>
          <p:cNvSpPr>
            <a:spLocks noGrp="1"/>
          </p:cNvSpPr>
          <p:nvPr>
            <p:ph idx="1"/>
          </p:nvPr>
        </p:nvSpPr>
        <p:spPr>
          <a:xfrm>
            <a:off x="194336" y="1255118"/>
            <a:ext cx="6609302" cy="4480166"/>
          </a:xfrm>
        </p:spPr>
        <p:txBody>
          <a:bodyPr>
            <a:normAutofit/>
          </a:bodyPr>
          <a:lstStyle/>
          <a:p>
            <a:r>
              <a:rPr lang="en-GB" sz="2400" dirty="0">
                <a:latin typeface="Arial" panose="020B0604020202020204" pitchFamily="34" charset="0"/>
                <a:cs typeface="Arial" panose="020B0604020202020204" pitchFamily="34" charset="0"/>
              </a:rPr>
              <a:t>Defibrillators make the difference between life and death for a person with an underlying heart condition. </a:t>
            </a:r>
          </a:p>
          <a:p>
            <a:r>
              <a:rPr lang="en-GB" sz="2400" dirty="0">
                <a:latin typeface="Arial" panose="020B0604020202020204" pitchFamily="34" charset="0"/>
                <a:cs typeface="Arial" panose="020B0604020202020204" pitchFamily="34" charset="0"/>
              </a:rPr>
              <a:t>Elderly are more likely to be infected and develop more severe symptoms.</a:t>
            </a:r>
          </a:p>
          <a:p>
            <a:r>
              <a:rPr lang="en-GB" sz="2400" dirty="0">
                <a:latin typeface="Arial" panose="020B0604020202020204" pitchFamily="34" charset="0"/>
                <a:cs typeface="Arial" panose="020B0604020202020204" pitchFamily="34" charset="0"/>
              </a:rPr>
              <a:t>Fast, abnormal heart rates were report in Wuhan</a:t>
            </a:r>
            <a:endParaRPr lang="en-US" sz="2400" dirty="0"/>
          </a:p>
        </p:txBody>
      </p:sp>
      <p:pic>
        <p:nvPicPr>
          <p:cNvPr id="14" name="Picture 13">
            <a:extLst>
              <a:ext uri="{FF2B5EF4-FFF2-40B4-BE49-F238E27FC236}">
                <a16:creationId xmlns:a16="http://schemas.microsoft.com/office/drawing/2014/main" id="{0BECC63D-15B9-D10E-8DCA-408992D58B1E}"/>
              </a:ext>
            </a:extLst>
          </p:cNvPr>
          <p:cNvPicPr>
            <a:picLocks noChangeAspect="1"/>
          </p:cNvPicPr>
          <p:nvPr/>
        </p:nvPicPr>
        <p:blipFill>
          <a:blip r:embed="rId5"/>
          <a:stretch>
            <a:fillRect/>
          </a:stretch>
        </p:blipFill>
        <p:spPr>
          <a:xfrm>
            <a:off x="6803638" y="1226038"/>
            <a:ext cx="5194026" cy="4109637"/>
          </a:xfrm>
          <a:prstGeom prst="rect">
            <a:avLst/>
          </a:prstGeom>
        </p:spPr>
      </p:pic>
      <p:sp>
        <p:nvSpPr>
          <p:cNvPr id="3" name="TextBox 2">
            <a:extLst>
              <a:ext uri="{FF2B5EF4-FFF2-40B4-BE49-F238E27FC236}">
                <a16:creationId xmlns:a16="http://schemas.microsoft.com/office/drawing/2014/main" id="{7DA43FA5-E15B-82EF-CE91-3BEA47466D78}"/>
              </a:ext>
            </a:extLst>
          </p:cNvPr>
          <p:cNvSpPr txBox="1"/>
          <p:nvPr/>
        </p:nvSpPr>
        <p:spPr>
          <a:xfrm>
            <a:off x="8577026" y="5320605"/>
            <a:ext cx="1912299" cy="307777"/>
          </a:xfrm>
          <a:prstGeom prst="rect">
            <a:avLst/>
          </a:prstGeom>
          <a:noFill/>
        </p:spPr>
        <p:txBody>
          <a:bodyPr wrap="square" rtlCol="0">
            <a:spAutoFit/>
          </a:bodyPr>
          <a:lstStyle/>
          <a:p>
            <a:r>
              <a:rPr lang="en-US" sz="1400" dirty="0"/>
              <a:t>(Biology Forum, 2021)</a:t>
            </a:r>
          </a:p>
        </p:txBody>
      </p:sp>
      <p:sp>
        <p:nvSpPr>
          <p:cNvPr id="4" name="TextBox 3">
            <a:extLst>
              <a:ext uri="{FF2B5EF4-FFF2-40B4-BE49-F238E27FC236}">
                <a16:creationId xmlns:a16="http://schemas.microsoft.com/office/drawing/2014/main" id="{3CA7536C-A453-9F01-BEEA-B8E3DE00C82F}"/>
              </a:ext>
            </a:extLst>
          </p:cNvPr>
          <p:cNvSpPr txBox="1"/>
          <p:nvPr/>
        </p:nvSpPr>
        <p:spPr>
          <a:xfrm>
            <a:off x="10053233" y="6546646"/>
            <a:ext cx="2154622" cy="307777"/>
          </a:xfrm>
          <a:prstGeom prst="rect">
            <a:avLst/>
          </a:prstGeom>
          <a:noFill/>
        </p:spPr>
        <p:txBody>
          <a:bodyPr wrap="square" rtlCol="0">
            <a:spAutoFit/>
          </a:bodyPr>
          <a:lstStyle/>
          <a:p>
            <a:r>
              <a:rPr lang="en-GB" sz="1400" dirty="0"/>
              <a:t>(Research Outreach, 2021)</a:t>
            </a:r>
          </a:p>
        </p:txBody>
      </p:sp>
    </p:spTree>
    <p:extLst>
      <p:ext uri="{BB962C8B-B14F-4D97-AF65-F5344CB8AC3E}">
        <p14:creationId xmlns:p14="http://schemas.microsoft.com/office/powerpoint/2010/main" val="17189409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45B749B-DCAF-AD71-CCB5-26EEB3D6F347}"/>
              </a:ext>
            </a:extLst>
          </p:cNvPr>
          <p:cNvPicPr>
            <a:picLocks noChangeAspect="1"/>
          </p:cNvPicPr>
          <p:nvPr/>
        </p:nvPicPr>
        <p:blipFill rotWithShape="1">
          <a:blip r:embed="rId3">
            <a:alphaModFix amt="20000"/>
          </a:blip>
          <a:srcRect t="12419" b="3312"/>
          <a:stretch/>
        </p:blipFill>
        <p:spPr>
          <a:xfrm>
            <a:off x="15875" y="49595"/>
            <a:ext cx="12191998" cy="6858000"/>
          </a:xfrm>
          <a:prstGeom prst="rect">
            <a:avLst/>
          </a:prstGeom>
        </p:spPr>
      </p:pic>
      <p:pic>
        <p:nvPicPr>
          <p:cNvPr id="15" name="Picture 11">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900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4E51C22F-FF89-FAB0-B098-60CE14D1A843}"/>
              </a:ext>
            </a:extLst>
          </p:cNvPr>
          <p:cNvSpPr>
            <a:spLocks noGrp="1"/>
          </p:cNvSpPr>
          <p:nvPr>
            <p:ph type="title"/>
          </p:nvPr>
        </p:nvSpPr>
        <p:spPr>
          <a:xfrm>
            <a:off x="275898" y="572490"/>
            <a:ext cx="10131425" cy="1456267"/>
          </a:xfrm>
        </p:spPr>
        <p:txBody>
          <a:bodyPr>
            <a:normAutofit/>
          </a:bodyPr>
          <a:lstStyle/>
          <a:p>
            <a:r>
              <a:rPr lang="en-US" dirty="0"/>
              <a:t> </a:t>
            </a:r>
          </a:p>
        </p:txBody>
      </p:sp>
      <p:sp>
        <p:nvSpPr>
          <p:cNvPr id="3" name="Content Placeholder 2">
            <a:extLst>
              <a:ext uri="{FF2B5EF4-FFF2-40B4-BE49-F238E27FC236}">
                <a16:creationId xmlns:a16="http://schemas.microsoft.com/office/drawing/2014/main" id="{3D4216B5-0BAB-23D9-0672-1A4ECAF1CC60}"/>
              </a:ext>
            </a:extLst>
          </p:cNvPr>
          <p:cNvSpPr>
            <a:spLocks noGrp="1"/>
          </p:cNvSpPr>
          <p:nvPr>
            <p:ph idx="1"/>
          </p:nvPr>
        </p:nvSpPr>
        <p:spPr>
          <a:xfrm>
            <a:off x="5341610" y="1316645"/>
            <a:ext cx="6245226" cy="4863120"/>
          </a:xfrm>
        </p:spPr>
        <p:txBody>
          <a:bodyPr>
            <a:normAutofit/>
          </a:bodyPr>
          <a:lstStyle/>
          <a:p>
            <a:pPr marL="0" indent="0">
              <a:lnSpc>
                <a:spcPct val="90000"/>
              </a:lnSpc>
              <a:spcAft>
                <a:spcPts val="0"/>
              </a:spcAft>
              <a:buNone/>
            </a:pPr>
            <a:r>
              <a:rPr lang="en-GB" sz="2400" dirty="0">
                <a:latin typeface="Arial" panose="020B0604020202020204" pitchFamily="34" charset="0"/>
                <a:cs typeface="Arial" panose="020B0604020202020204" pitchFamily="34" charset="0"/>
              </a:rPr>
              <a:t>The American College of Cardiology warning patients about risk for cardiac patients and encourages them to take additional precautions.</a:t>
            </a:r>
          </a:p>
          <a:p>
            <a:pPr marL="0" indent="0">
              <a:lnSpc>
                <a:spcPct val="90000"/>
              </a:lnSpc>
              <a:spcAft>
                <a:spcPts val="0"/>
              </a:spcAft>
              <a:buNone/>
            </a:pPr>
            <a:endParaRPr lang="en-GB" sz="2400" dirty="0">
              <a:latin typeface="Arial" panose="020B0604020202020204" pitchFamily="34" charset="0"/>
              <a:cs typeface="Arial" panose="020B0604020202020204" pitchFamily="34" charset="0"/>
            </a:endParaRPr>
          </a:p>
          <a:p>
            <a:pPr marL="0" indent="0">
              <a:lnSpc>
                <a:spcPct val="90000"/>
              </a:lnSpc>
              <a:spcAft>
                <a:spcPts val="0"/>
              </a:spcAft>
              <a:buNone/>
            </a:pPr>
            <a:r>
              <a:rPr lang="en-GB" sz="2400" dirty="0">
                <a:latin typeface="Arial" panose="020B0604020202020204" pitchFamily="34" charset="0"/>
                <a:cs typeface="Arial" panose="020B0604020202020204" pitchFamily="34" charset="0"/>
              </a:rPr>
              <a:t>AED (Automated External Defibrillator)</a:t>
            </a:r>
          </a:p>
          <a:p>
            <a:pPr marL="0" indent="0">
              <a:lnSpc>
                <a:spcPct val="90000"/>
              </a:lnSpc>
              <a:spcAft>
                <a:spcPts val="0"/>
              </a:spcAft>
              <a:buNone/>
            </a:pPr>
            <a:endParaRPr lang="en-GB" sz="2400" dirty="0">
              <a:latin typeface="Arial" panose="020B0604020202020204" pitchFamily="34" charset="0"/>
              <a:cs typeface="Arial" panose="020B0604020202020204" pitchFamily="34" charset="0"/>
            </a:endParaRPr>
          </a:p>
          <a:p>
            <a:pPr>
              <a:lnSpc>
                <a:spcPct val="90000"/>
              </a:lnSpc>
            </a:pPr>
            <a:r>
              <a:rPr lang="en-GB" sz="2400" dirty="0">
                <a:latin typeface="Arial" panose="020B0604020202020204" pitchFamily="34" charset="0"/>
                <a:cs typeface="Arial" panose="020B0604020202020204" pitchFamily="34" charset="0"/>
              </a:rPr>
              <a:t>Portable</a:t>
            </a:r>
          </a:p>
          <a:p>
            <a:pPr>
              <a:lnSpc>
                <a:spcPct val="90000"/>
              </a:lnSpc>
            </a:pPr>
            <a:r>
              <a:rPr lang="en-GB" sz="2400" dirty="0">
                <a:latin typeface="Arial" panose="020B0604020202020204" pitchFamily="34" charset="0"/>
                <a:cs typeface="Arial" panose="020B0604020202020204" pitchFamily="34" charset="0"/>
              </a:rPr>
              <a:t>Lightweight</a:t>
            </a:r>
          </a:p>
          <a:p>
            <a:pPr>
              <a:lnSpc>
                <a:spcPct val="90000"/>
              </a:lnSpc>
            </a:pPr>
            <a:r>
              <a:rPr lang="en-GB" sz="2400" dirty="0">
                <a:latin typeface="Arial" panose="020B0604020202020204" pitchFamily="34" charset="0"/>
                <a:cs typeface="Arial" panose="020B0604020202020204" pitchFamily="34" charset="0"/>
              </a:rPr>
              <a:t>Easy to use </a:t>
            </a:r>
          </a:p>
          <a:p>
            <a:pPr>
              <a:lnSpc>
                <a:spcPct val="90000"/>
              </a:lnSpc>
            </a:pPr>
            <a:endParaRPr lang="en-US" dirty="0"/>
          </a:p>
        </p:txBody>
      </p:sp>
      <p:pic>
        <p:nvPicPr>
          <p:cNvPr id="6" name="Picture 5">
            <a:extLst>
              <a:ext uri="{FF2B5EF4-FFF2-40B4-BE49-F238E27FC236}">
                <a16:creationId xmlns:a16="http://schemas.microsoft.com/office/drawing/2014/main" id="{09EEE7B0-A3BE-6D3E-820C-D118AA981388}"/>
              </a:ext>
            </a:extLst>
          </p:cNvPr>
          <p:cNvPicPr>
            <a:picLocks noChangeAspect="1"/>
          </p:cNvPicPr>
          <p:nvPr/>
        </p:nvPicPr>
        <p:blipFill>
          <a:blip r:embed="rId5"/>
          <a:stretch>
            <a:fillRect/>
          </a:stretch>
        </p:blipFill>
        <p:spPr>
          <a:xfrm>
            <a:off x="522514" y="1601754"/>
            <a:ext cx="4592097" cy="3753683"/>
          </a:xfrm>
          <a:prstGeom prst="rect">
            <a:avLst/>
          </a:prstGeom>
        </p:spPr>
      </p:pic>
      <p:sp>
        <p:nvSpPr>
          <p:cNvPr id="10" name="TextBox 9">
            <a:extLst>
              <a:ext uri="{FF2B5EF4-FFF2-40B4-BE49-F238E27FC236}">
                <a16:creationId xmlns:a16="http://schemas.microsoft.com/office/drawing/2014/main" id="{6B1209B9-51A3-E7E0-BBF9-C997F3406F77}"/>
              </a:ext>
            </a:extLst>
          </p:cNvPr>
          <p:cNvSpPr txBox="1"/>
          <p:nvPr/>
        </p:nvSpPr>
        <p:spPr>
          <a:xfrm>
            <a:off x="9398000" y="6620933"/>
            <a:ext cx="2709333" cy="369332"/>
          </a:xfrm>
          <a:prstGeom prst="rect">
            <a:avLst/>
          </a:prstGeom>
          <a:noFill/>
        </p:spPr>
        <p:txBody>
          <a:bodyPr wrap="square" rtlCol="0">
            <a:spAutoFit/>
          </a:bodyPr>
          <a:lstStyle/>
          <a:p>
            <a:endParaRPr lang="en-US" dirty="0"/>
          </a:p>
        </p:txBody>
      </p:sp>
      <p:sp>
        <p:nvSpPr>
          <p:cNvPr id="8" name="TextBox 7">
            <a:extLst>
              <a:ext uri="{FF2B5EF4-FFF2-40B4-BE49-F238E27FC236}">
                <a16:creationId xmlns:a16="http://schemas.microsoft.com/office/drawing/2014/main" id="{417B4CF7-29B3-DAB1-AFEE-F890CB8E8ED0}"/>
              </a:ext>
            </a:extLst>
          </p:cNvPr>
          <p:cNvSpPr txBox="1"/>
          <p:nvPr/>
        </p:nvSpPr>
        <p:spPr>
          <a:xfrm>
            <a:off x="9117832" y="6547544"/>
            <a:ext cx="3090041" cy="307777"/>
          </a:xfrm>
          <a:prstGeom prst="rect">
            <a:avLst/>
          </a:prstGeom>
          <a:noFill/>
        </p:spPr>
        <p:txBody>
          <a:bodyPr wrap="square" rtlCol="0">
            <a:spAutoFit/>
          </a:bodyPr>
          <a:lstStyle/>
          <a:p>
            <a:r>
              <a:rPr lang="en-GB" sz="1400" dirty="0"/>
              <a:t>(U.s Food &amp; Drug Administration, 2021)</a:t>
            </a:r>
            <a:endParaRPr lang="en-US" sz="1400" dirty="0"/>
          </a:p>
        </p:txBody>
      </p:sp>
      <p:sp>
        <p:nvSpPr>
          <p:cNvPr id="9" name="TextBox 8">
            <a:extLst>
              <a:ext uri="{FF2B5EF4-FFF2-40B4-BE49-F238E27FC236}">
                <a16:creationId xmlns:a16="http://schemas.microsoft.com/office/drawing/2014/main" id="{4C034EF8-9677-7694-08DD-B68A61336A6C}"/>
              </a:ext>
            </a:extLst>
          </p:cNvPr>
          <p:cNvSpPr txBox="1"/>
          <p:nvPr/>
        </p:nvSpPr>
        <p:spPr>
          <a:xfrm>
            <a:off x="2384628" y="5348790"/>
            <a:ext cx="1982206" cy="307777"/>
          </a:xfrm>
          <a:prstGeom prst="rect">
            <a:avLst/>
          </a:prstGeom>
          <a:noFill/>
        </p:spPr>
        <p:txBody>
          <a:bodyPr wrap="square" rtlCol="0">
            <a:spAutoFit/>
          </a:bodyPr>
          <a:lstStyle/>
          <a:p>
            <a:r>
              <a:rPr lang="en-US" sz="1400" dirty="0"/>
              <a:t>(</a:t>
            </a:r>
            <a:r>
              <a:rPr lang="en-US" sz="1400" dirty="0" err="1"/>
              <a:t>Fda</a:t>
            </a:r>
            <a:r>
              <a:rPr lang="en-US" sz="1400" dirty="0"/>
              <a:t>, 2021)</a:t>
            </a:r>
          </a:p>
        </p:txBody>
      </p:sp>
    </p:spTree>
    <p:extLst>
      <p:ext uri="{BB962C8B-B14F-4D97-AF65-F5344CB8AC3E}">
        <p14:creationId xmlns:p14="http://schemas.microsoft.com/office/powerpoint/2010/main" val="24072420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BF422-E25A-3E6B-9DAB-633ADF0A8DC9}"/>
              </a:ext>
            </a:extLst>
          </p:cNvPr>
          <p:cNvSpPr>
            <a:spLocks noGrp="1"/>
          </p:cNvSpPr>
          <p:nvPr>
            <p:ph type="title"/>
          </p:nvPr>
        </p:nvSpPr>
        <p:spPr>
          <a:xfrm>
            <a:off x="6400800" y="0"/>
            <a:ext cx="5147730" cy="1641987"/>
          </a:xfrm>
        </p:spPr>
        <p:txBody>
          <a:bodyPr>
            <a:normAutofit/>
          </a:bodyPr>
          <a:lstStyle/>
          <a:p>
            <a:r>
              <a:rPr lang="en-US" b="1" u="sng" dirty="0"/>
              <a:t>Digital communication</a:t>
            </a:r>
          </a:p>
        </p:txBody>
      </p:sp>
      <p:sp>
        <p:nvSpPr>
          <p:cNvPr id="8" name="Content Placeholder 7">
            <a:extLst>
              <a:ext uri="{FF2B5EF4-FFF2-40B4-BE49-F238E27FC236}">
                <a16:creationId xmlns:a16="http://schemas.microsoft.com/office/drawing/2014/main" id="{B9E5C1D7-170E-557F-7E43-0D24EE4E057E}"/>
              </a:ext>
            </a:extLst>
          </p:cNvPr>
          <p:cNvSpPr>
            <a:spLocks noGrp="1"/>
          </p:cNvSpPr>
          <p:nvPr>
            <p:ph idx="1"/>
          </p:nvPr>
        </p:nvSpPr>
        <p:spPr>
          <a:xfrm>
            <a:off x="6400800" y="1503336"/>
            <a:ext cx="5791200" cy="4386187"/>
          </a:xfrm>
        </p:spPr>
        <p:txBody>
          <a:bodyPr>
            <a:normAutofit fontScale="92500" lnSpcReduction="10000"/>
          </a:bodyPr>
          <a:lstStyle/>
          <a:p>
            <a:pPr marL="0" indent="0">
              <a:buNone/>
            </a:pPr>
            <a:r>
              <a:rPr lang="en-US" sz="3000" u="sng" dirty="0">
                <a:latin typeface="Arial" panose="020B0604020202020204" pitchFamily="34" charset="0"/>
                <a:cs typeface="Arial" panose="020B0604020202020204" pitchFamily="34" charset="0"/>
              </a:rPr>
              <a:t>Digital communications are radically </a:t>
            </a:r>
            <a:r>
              <a:rPr lang="en-US" sz="3000" u="sng" dirty="0" err="1">
                <a:latin typeface="Arial" panose="020B0604020202020204" pitchFamily="34" charset="0"/>
                <a:cs typeface="Arial" panose="020B0604020202020204" pitchFamily="34" charset="0"/>
              </a:rPr>
              <a:t>alterning</a:t>
            </a:r>
            <a:r>
              <a:rPr lang="en-US" sz="3000" u="sng" dirty="0">
                <a:latin typeface="Arial" panose="020B0604020202020204" pitchFamily="34" charset="0"/>
                <a:cs typeface="Arial" panose="020B0604020202020204" pitchFamily="34" charset="0"/>
              </a:rPr>
              <a:t> the healthcare industry.</a:t>
            </a:r>
          </a:p>
          <a:p>
            <a:pPr marL="0" indent="0">
              <a:buNone/>
            </a:pPr>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Email</a:t>
            </a:r>
          </a:p>
          <a:p>
            <a:r>
              <a:rPr lang="en-US" sz="2400" dirty="0">
                <a:latin typeface="Arial" panose="020B0604020202020204" pitchFamily="34" charset="0"/>
                <a:cs typeface="Arial" panose="020B0604020202020204" pitchFamily="34" charset="0"/>
              </a:rPr>
              <a:t>Video call</a:t>
            </a:r>
          </a:p>
          <a:p>
            <a:r>
              <a:rPr lang="en-US" sz="2400" dirty="0">
                <a:latin typeface="Arial" panose="020B0604020202020204" pitchFamily="34" charset="0"/>
                <a:cs typeface="Arial" panose="020B0604020202020204" pitchFamily="34" charset="0"/>
              </a:rPr>
              <a:t>Teams </a:t>
            </a:r>
          </a:p>
          <a:p>
            <a:r>
              <a:rPr lang="en-US" sz="2400" dirty="0">
                <a:latin typeface="Arial" panose="020B0604020202020204" pitchFamily="34" charset="0"/>
                <a:cs typeface="Arial" panose="020B0604020202020204" pitchFamily="34" charset="0"/>
              </a:rPr>
              <a:t>EHR system</a:t>
            </a:r>
          </a:p>
          <a:p>
            <a:r>
              <a:rPr lang="en-US" sz="2400" dirty="0">
                <a:latin typeface="Arial" panose="020B0604020202020204" pitchFamily="34" charset="0"/>
                <a:cs typeface="Arial" panose="020B0604020202020204" pitchFamily="34" charset="0"/>
              </a:rPr>
              <a:t>Telehealth</a:t>
            </a:r>
          </a:p>
          <a:p>
            <a:r>
              <a:rPr lang="en-US" sz="2400" dirty="0">
                <a:latin typeface="Arial" panose="020B0604020202020204" pitchFamily="34" charset="0"/>
                <a:cs typeface="Arial" panose="020B0604020202020204" pitchFamily="34" charset="0"/>
              </a:rPr>
              <a:t>Telemedicine</a:t>
            </a:r>
          </a:p>
        </p:txBody>
      </p:sp>
      <p:pic>
        <p:nvPicPr>
          <p:cNvPr id="4" name="Content Placeholder 3">
            <a:extLst>
              <a:ext uri="{FF2B5EF4-FFF2-40B4-BE49-F238E27FC236}">
                <a16:creationId xmlns:a16="http://schemas.microsoft.com/office/drawing/2014/main" id="{8DAC5318-CCB4-9114-F63B-D58FF83BD078}"/>
              </a:ext>
            </a:extLst>
          </p:cNvPr>
          <p:cNvPicPr>
            <a:picLocks noChangeAspect="1"/>
          </p:cNvPicPr>
          <p:nvPr/>
        </p:nvPicPr>
        <p:blipFill rotWithShape="1">
          <a:blip r:embed="rId2"/>
          <a:srcRect l="1722" r="1634" b="-2"/>
          <a:stretch/>
        </p:blipFill>
        <p:spPr>
          <a:xfrm>
            <a:off x="648930" y="791368"/>
            <a:ext cx="5447070" cy="4945882"/>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5" name="Rectangle 4">
            <a:extLst>
              <a:ext uri="{FF2B5EF4-FFF2-40B4-BE49-F238E27FC236}">
                <a16:creationId xmlns:a16="http://schemas.microsoft.com/office/drawing/2014/main" id="{569EB6AE-02CA-6E72-FE2C-A5088502933F}"/>
              </a:ext>
            </a:extLst>
          </p:cNvPr>
          <p:cNvSpPr/>
          <p:nvPr/>
        </p:nvSpPr>
        <p:spPr>
          <a:xfrm>
            <a:off x="2591749" y="5737250"/>
            <a:ext cx="1561431" cy="369332"/>
          </a:xfrm>
          <a:prstGeom prst="rect">
            <a:avLst/>
          </a:prstGeom>
        </p:spPr>
        <p:txBody>
          <a:bodyPr wrap="square">
            <a:spAutoFit/>
          </a:bodyPr>
          <a:lstStyle/>
          <a:p>
            <a:r>
              <a:rPr lang="en-US" dirty="0"/>
              <a:t>(</a:t>
            </a:r>
            <a:r>
              <a:rPr lang="en-US" dirty="0" err="1"/>
              <a:t>Accurx</a:t>
            </a:r>
            <a:r>
              <a:rPr lang="en-US" dirty="0"/>
              <a:t>, 2021)</a:t>
            </a:r>
          </a:p>
        </p:txBody>
      </p:sp>
      <p:sp>
        <p:nvSpPr>
          <p:cNvPr id="6" name="TextBox 5">
            <a:extLst>
              <a:ext uri="{FF2B5EF4-FFF2-40B4-BE49-F238E27FC236}">
                <a16:creationId xmlns:a16="http://schemas.microsoft.com/office/drawing/2014/main" id="{DF774E44-978D-7AA6-B34F-B466C57C18F8}"/>
              </a:ext>
            </a:extLst>
          </p:cNvPr>
          <p:cNvSpPr txBox="1"/>
          <p:nvPr/>
        </p:nvSpPr>
        <p:spPr>
          <a:xfrm>
            <a:off x="10769235" y="6488668"/>
            <a:ext cx="2357377" cy="369332"/>
          </a:xfrm>
          <a:prstGeom prst="rect">
            <a:avLst/>
          </a:prstGeom>
          <a:noFill/>
        </p:spPr>
        <p:txBody>
          <a:bodyPr wrap="square" rtlCol="0">
            <a:spAutoFit/>
          </a:bodyPr>
          <a:lstStyle/>
          <a:p>
            <a:r>
              <a:rPr lang="en-US" dirty="0"/>
              <a:t>(NHS UK, </a:t>
            </a:r>
            <a:r>
              <a:rPr lang="en-US" dirty="0" err="1"/>
              <a:t>n.d</a:t>
            </a:r>
            <a:r>
              <a:rPr lang="en-US" dirty="0"/>
              <a:t>)</a:t>
            </a:r>
          </a:p>
        </p:txBody>
      </p:sp>
    </p:spTree>
    <p:extLst>
      <p:ext uri="{BB962C8B-B14F-4D97-AF65-F5344CB8AC3E}">
        <p14:creationId xmlns:p14="http://schemas.microsoft.com/office/powerpoint/2010/main" val="35850338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8C514-40FC-5216-A78C-0AF9EA98D76A}"/>
              </a:ext>
            </a:extLst>
          </p:cNvPr>
          <p:cNvSpPr>
            <a:spLocks noGrp="1"/>
          </p:cNvSpPr>
          <p:nvPr>
            <p:ph type="title"/>
          </p:nvPr>
        </p:nvSpPr>
        <p:spPr>
          <a:xfrm>
            <a:off x="685801" y="609601"/>
            <a:ext cx="4681873" cy="924732"/>
          </a:xfrm>
        </p:spPr>
        <p:txBody>
          <a:bodyPr>
            <a:normAutofit fontScale="90000"/>
          </a:bodyPr>
          <a:lstStyle/>
          <a:p>
            <a:pPr>
              <a:lnSpc>
                <a:spcPct val="90000"/>
              </a:lnSpc>
            </a:pPr>
            <a:br>
              <a:rPr lang="en-US" sz="3300" dirty="0"/>
            </a:br>
            <a:br>
              <a:rPr lang="en-US" sz="3300" dirty="0"/>
            </a:br>
            <a:r>
              <a:rPr lang="en-US" b="1" u="sng" dirty="0">
                <a:latin typeface="Arial" panose="020B0604020202020204" pitchFamily="34" charset="0"/>
                <a:cs typeface="Arial" panose="020B0604020202020204" pitchFamily="34" charset="0"/>
              </a:rPr>
              <a:t>Collaboration</a:t>
            </a:r>
          </a:p>
        </p:txBody>
      </p:sp>
      <p:sp>
        <p:nvSpPr>
          <p:cNvPr id="21" name="Content Placeholder 20">
            <a:extLst>
              <a:ext uri="{FF2B5EF4-FFF2-40B4-BE49-F238E27FC236}">
                <a16:creationId xmlns:a16="http://schemas.microsoft.com/office/drawing/2014/main" id="{6CB22F88-480F-E635-C03D-31C5292BD02D}"/>
              </a:ext>
            </a:extLst>
          </p:cNvPr>
          <p:cNvSpPr>
            <a:spLocks noGrp="1"/>
          </p:cNvSpPr>
          <p:nvPr>
            <p:ph idx="1"/>
          </p:nvPr>
        </p:nvSpPr>
        <p:spPr>
          <a:xfrm>
            <a:off x="685801" y="2142067"/>
            <a:ext cx="4681873" cy="3649133"/>
          </a:xfrm>
        </p:spPr>
        <p:txBody>
          <a:bodyPr>
            <a:normAutofit/>
          </a:bodyPr>
          <a:lstStyle/>
          <a:p>
            <a:pPr marL="0" indent="0">
              <a:buNone/>
            </a:pPr>
            <a:r>
              <a:rPr lang="en-US" sz="2800" u="sng" dirty="0">
                <a:latin typeface="Arial" panose="020B0604020202020204" pitchFamily="34" charset="0"/>
                <a:cs typeface="Arial" panose="020B0604020202020204" pitchFamily="34" charset="0"/>
              </a:rPr>
              <a:t>Developing online services</a:t>
            </a:r>
            <a:r>
              <a:rPr lang="en-US" dirty="0"/>
              <a:t>. </a:t>
            </a:r>
          </a:p>
          <a:p>
            <a:pPr marL="0" indent="0">
              <a:buNone/>
            </a:pPr>
            <a:endParaRPr lang="en-US" dirty="0"/>
          </a:p>
          <a:p>
            <a:r>
              <a:rPr lang="en-US" sz="2400" dirty="0" err="1">
                <a:latin typeface="Arial" panose="020B0604020202020204" pitchFamily="34" charset="0"/>
                <a:cs typeface="Arial" panose="020B0604020202020204" pitchFamily="34" charset="0"/>
              </a:rPr>
              <a:t>Patchs</a:t>
            </a:r>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Dr. IQ</a:t>
            </a:r>
          </a:p>
          <a:p>
            <a:r>
              <a:rPr lang="en-US" sz="2400" dirty="0" err="1">
                <a:latin typeface="Arial" panose="020B0604020202020204" pitchFamily="34" charset="0"/>
                <a:cs typeface="Arial" panose="020B0604020202020204" pitchFamily="34" charset="0"/>
              </a:rPr>
              <a:t>FutureNHS</a:t>
            </a:r>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MedTech</a:t>
            </a:r>
          </a:p>
        </p:txBody>
      </p:sp>
      <p:pic>
        <p:nvPicPr>
          <p:cNvPr id="7" name="Content Placeholder 6">
            <a:extLst>
              <a:ext uri="{FF2B5EF4-FFF2-40B4-BE49-F238E27FC236}">
                <a16:creationId xmlns:a16="http://schemas.microsoft.com/office/drawing/2014/main" id="{1AF57BDD-5F79-886D-73C7-F8F096A92F34}"/>
              </a:ext>
            </a:extLst>
          </p:cNvPr>
          <p:cNvPicPr>
            <a:picLocks noChangeAspect="1"/>
          </p:cNvPicPr>
          <p:nvPr/>
        </p:nvPicPr>
        <p:blipFill rotWithShape="1">
          <a:blip r:embed="rId2"/>
          <a:srcRect r="1" b="13751"/>
          <a:stretch/>
        </p:blipFill>
        <p:spPr>
          <a:xfrm>
            <a:off x="5675741" y="485876"/>
            <a:ext cx="1955786" cy="1955787"/>
          </a:xfrm>
          <a:custGeom>
            <a:avLst/>
            <a:gdLst/>
            <a:ahLst/>
            <a:cxnLst/>
            <a:rect l="l" t="t" r="r" b="b"/>
            <a:pathLst>
              <a:path w="2851962" h="2851962">
                <a:moveTo>
                  <a:pt x="1425981" y="0"/>
                </a:moveTo>
                <a:cubicBezTo>
                  <a:pt x="2213529" y="0"/>
                  <a:pt x="2851962" y="638433"/>
                  <a:pt x="2851962" y="1425981"/>
                </a:cubicBezTo>
                <a:cubicBezTo>
                  <a:pt x="2851962" y="2213529"/>
                  <a:pt x="2213529" y="2851962"/>
                  <a:pt x="1425981" y="2851962"/>
                </a:cubicBezTo>
                <a:cubicBezTo>
                  <a:pt x="638433" y="2851962"/>
                  <a:pt x="0" y="2213529"/>
                  <a:pt x="0" y="1425981"/>
                </a:cubicBezTo>
                <a:cubicBezTo>
                  <a:pt x="0" y="638433"/>
                  <a:pt x="638433" y="0"/>
                  <a:pt x="1425981" y="0"/>
                </a:cubicBezTo>
                <a:close/>
              </a:path>
            </a:pathLst>
          </a:custGeom>
        </p:spPr>
      </p:pic>
      <p:pic>
        <p:nvPicPr>
          <p:cNvPr id="4" name="Content Placeholder 3">
            <a:extLst>
              <a:ext uri="{FF2B5EF4-FFF2-40B4-BE49-F238E27FC236}">
                <a16:creationId xmlns:a16="http://schemas.microsoft.com/office/drawing/2014/main" id="{FED0B99A-B3C4-950D-E58E-761DE2424636}"/>
              </a:ext>
            </a:extLst>
          </p:cNvPr>
          <p:cNvPicPr>
            <a:picLocks noChangeAspect="1"/>
          </p:cNvPicPr>
          <p:nvPr/>
        </p:nvPicPr>
        <p:blipFill rotWithShape="1">
          <a:blip r:embed="rId3"/>
          <a:srcRect l="18236" r="23765" b="1"/>
          <a:stretch/>
        </p:blipFill>
        <p:spPr>
          <a:xfrm>
            <a:off x="5998438" y="2732176"/>
            <a:ext cx="2902538" cy="2902537"/>
          </a:xfrm>
          <a:custGeom>
            <a:avLst/>
            <a:gdLst/>
            <a:ahLst/>
            <a:cxnLst/>
            <a:rect l="l" t="t" r="r" b="b"/>
            <a:pathLst>
              <a:path w="2851962" h="2851962">
                <a:moveTo>
                  <a:pt x="1425981" y="0"/>
                </a:moveTo>
                <a:cubicBezTo>
                  <a:pt x="2213529" y="0"/>
                  <a:pt x="2851962" y="638433"/>
                  <a:pt x="2851962" y="1425981"/>
                </a:cubicBezTo>
                <a:cubicBezTo>
                  <a:pt x="2851962" y="2213529"/>
                  <a:pt x="2213529" y="2851962"/>
                  <a:pt x="1425981" y="2851962"/>
                </a:cubicBezTo>
                <a:cubicBezTo>
                  <a:pt x="638433" y="2851962"/>
                  <a:pt x="0" y="2213529"/>
                  <a:pt x="0" y="1425981"/>
                </a:cubicBezTo>
                <a:cubicBezTo>
                  <a:pt x="0" y="638433"/>
                  <a:pt x="638433" y="0"/>
                  <a:pt x="1425981" y="0"/>
                </a:cubicBezTo>
                <a:close/>
              </a:path>
            </a:pathLst>
          </a:custGeom>
        </p:spPr>
      </p:pic>
      <p:pic>
        <p:nvPicPr>
          <p:cNvPr id="5" name="Picture 4">
            <a:extLst>
              <a:ext uri="{FF2B5EF4-FFF2-40B4-BE49-F238E27FC236}">
                <a16:creationId xmlns:a16="http://schemas.microsoft.com/office/drawing/2014/main" id="{07647D6A-6E79-B5CC-E5DB-7AFEB3298B61}"/>
              </a:ext>
            </a:extLst>
          </p:cNvPr>
          <p:cNvPicPr>
            <a:picLocks noChangeAspect="1"/>
          </p:cNvPicPr>
          <p:nvPr/>
        </p:nvPicPr>
        <p:blipFill rotWithShape="1">
          <a:blip r:embed="rId4"/>
          <a:srcRect l="18876" r="25956" b="1"/>
          <a:stretch/>
        </p:blipFill>
        <p:spPr>
          <a:xfrm>
            <a:off x="8267683" y="2490"/>
            <a:ext cx="3920658" cy="3269097"/>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pic>
        <p:nvPicPr>
          <p:cNvPr id="8" name="Picture 7">
            <a:extLst>
              <a:ext uri="{FF2B5EF4-FFF2-40B4-BE49-F238E27FC236}">
                <a16:creationId xmlns:a16="http://schemas.microsoft.com/office/drawing/2014/main" id="{7B1A2357-A5A6-553B-1C51-26DEDFB92C6D}"/>
              </a:ext>
            </a:extLst>
          </p:cNvPr>
          <p:cNvPicPr>
            <a:picLocks noChangeAspect="1"/>
          </p:cNvPicPr>
          <p:nvPr/>
        </p:nvPicPr>
        <p:blipFill rotWithShape="1">
          <a:blip r:embed="rId5"/>
          <a:srcRect l="13315" r="14662" b="-3"/>
          <a:stretch/>
        </p:blipFill>
        <p:spPr>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sp>
        <p:nvSpPr>
          <p:cNvPr id="6" name="TextBox 5">
            <a:extLst>
              <a:ext uri="{FF2B5EF4-FFF2-40B4-BE49-F238E27FC236}">
                <a16:creationId xmlns:a16="http://schemas.microsoft.com/office/drawing/2014/main" id="{3330649E-D9E2-DBB4-FE78-5841C2C65198}"/>
              </a:ext>
            </a:extLst>
          </p:cNvPr>
          <p:cNvSpPr txBox="1"/>
          <p:nvPr/>
        </p:nvSpPr>
        <p:spPr>
          <a:xfrm>
            <a:off x="8694549" y="1534332"/>
            <a:ext cx="184731" cy="369332"/>
          </a:xfrm>
          <a:prstGeom prst="rect">
            <a:avLst/>
          </a:prstGeom>
          <a:noFill/>
        </p:spPr>
        <p:txBody>
          <a:bodyPr wrap="none" rtlCol="0">
            <a:spAutoFit/>
          </a:bodyPr>
          <a:lstStyle/>
          <a:p>
            <a:endParaRPr lang="en-US" dirty="0"/>
          </a:p>
        </p:txBody>
      </p:sp>
      <p:sp>
        <p:nvSpPr>
          <p:cNvPr id="3" name="TextBox 2">
            <a:extLst>
              <a:ext uri="{FF2B5EF4-FFF2-40B4-BE49-F238E27FC236}">
                <a16:creationId xmlns:a16="http://schemas.microsoft.com/office/drawing/2014/main" id="{5F57A5DF-6C7D-7708-A4AE-41F208FAEFD4}"/>
              </a:ext>
            </a:extLst>
          </p:cNvPr>
          <p:cNvSpPr txBox="1"/>
          <p:nvPr/>
        </p:nvSpPr>
        <p:spPr>
          <a:xfrm>
            <a:off x="9892183" y="3217082"/>
            <a:ext cx="1786771" cy="369332"/>
          </a:xfrm>
          <a:prstGeom prst="rect">
            <a:avLst/>
          </a:prstGeom>
          <a:noFill/>
        </p:spPr>
        <p:txBody>
          <a:bodyPr wrap="none" rtlCol="0">
            <a:spAutoFit/>
          </a:bodyPr>
          <a:lstStyle/>
          <a:p>
            <a:r>
              <a:rPr lang="en-US" dirty="0"/>
              <a:t>(Med-</a:t>
            </a:r>
            <a:r>
              <a:rPr lang="en-US" dirty="0" err="1"/>
              <a:t>technews</a:t>
            </a:r>
            <a:r>
              <a:rPr lang="en-US" dirty="0"/>
              <a:t>)</a:t>
            </a:r>
          </a:p>
        </p:txBody>
      </p:sp>
      <p:sp>
        <p:nvSpPr>
          <p:cNvPr id="9" name="TextBox 8">
            <a:extLst>
              <a:ext uri="{FF2B5EF4-FFF2-40B4-BE49-F238E27FC236}">
                <a16:creationId xmlns:a16="http://schemas.microsoft.com/office/drawing/2014/main" id="{55E442F3-4677-9685-6CA4-5DB573AEB364}"/>
              </a:ext>
            </a:extLst>
          </p:cNvPr>
          <p:cNvSpPr txBox="1"/>
          <p:nvPr/>
        </p:nvSpPr>
        <p:spPr>
          <a:xfrm>
            <a:off x="8043509" y="6463225"/>
            <a:ext cx="2184503" cy="369332"/>
          </a:xfrm>
          <a:prstGeom prst="rect">
            <a:avLst/>
          </a:prstGeom>
          <a:noFill/>
        </p:spPr>
        <p:txBody>
          <a:bodyPr wrap="square" rtlCol="0">
            <a:spAutoFit/>
          </a:bodyPr>
          <a:lstStyle/>
          <a:p>
            <a:r>
              <a:rPr lang="en-US" dirty="0"/>
              <a:t>(</a:t>
            </a:r>
            <a:r>
              <a:rPr lang="en-US" dirty="0" err="1"/>
              <a:t>Patchs</a:t>
            </a:r>
            <a:r>
              <a:rPr lang="en-US" dirty="0"/>
              <a:t>)</a:t>
            </a:r>
          </a:p>
        </p:txBody>
      </p:sp>
      <p:sp>
        <p:nvSpPr>
          <p:cNvPr id="12" name="TextBox 11">
            <a:extLst>
              <a:ext uri="{FF2B5EF4-FFF2-40B4-BE49-F238E27FC236}">
                <a16:creationId xmlns:a16="http://schemas.microsoft.com/office/drawing/2014/main" id="{4C8E9B11-3235-BA7A-03E0-C84FBAF2609C}"/>
              </a:ext>
            </a:extLst>
          </p:cNvPr>
          <p:cNvSpPr txBox="1"/>
          <p:nvPr/>
        </p:nvSpPr>
        <p:spPr>
          <a:xfrm>
            <a:off x="6253813" y="2402254"/>
            <a:ext cx="799642" cy="369332"/>
          </a:xfrm>
          <a:prstGeom prst="rect">
            <a:avLst/>
          </a:prstGeom>
          <a:noFill/>
        </p:spPr>
        <p:txBody>
          <a:bodyPr wrap="none" rtlCol="0">
            <a:spAutoFit/>
          </a:bodyPr>
          <a:lstStyle/>
          <a:p>
            <a:r>
              <a:rPr lang="en-US" dirty="0"/>
              <a:t>(</a:t>
            </a:r>
            <a:r>
              <a:rPr lang="en-US" dirty="0" err="1"/>
              <a:t>Dr.IQ</a:t>
            </a:r>
            <a:r>
              <a:rPr lang="en-US" dirty="0"/>
              <a:t>)</a:t>
            </a:r>
          </a:p>
        </p:txBody>
      </p:sp>
      <p:sp>
        <p:nvSpPr>
          <p:cNvPr id="13" name="TextBox 12">
            <a:extLst>
              <a:ext uri="{FF2B5EF4-FFF2-40B4-BE49-F238E27FC236}">
                <a16:creationId xmlns:a16="http://schemas.microsoft.com/office/drawing/2014/main" id="{2805761A-69EA-0DC8-2A43-4D6BBBB5BE0A}"/>
              </a:ext>
            </a:extLst>
          </p:cNvPr>
          <p:cNvSpPr txBox="1"/>
          <p:nvPr/>
        </p:nvSpPr>
        <p:spPr>
          <a:xfrm>
            <a:off x="6345664" y="5564784"/>
            <a:ext cx="1278107" cy="369332"/>
          </a:xfrm>
          <a:prstGeom prst="rect">
            <a:avLst/>
          </a:prstGeom>
          <a:noFill/>
        </p:spPr>
        <p:txBody>
          <a:bodyPr wrap="none" rtlCol="0">
            <a:spAutoFit/>
          </a:bodyPr>
          <a:lstStyle/>
          <a:p>
            <a:r>
              <a:rPr lang="en-US" dirty="0"/>
              <a:t>(</a:t>
            </a:r>
            <a:r>
              <a:rPr lang="en-US" dirty="0" err="1"/>
              <a:t>Futurenhs</a:t>
            </a:r>
            <a:r>
              <a:rPr lang="en-US" dirty="0"/>
              <a:t>)</a:t>
            </a:r>
          </a:p>
        </p:txBody>
      </p:sp>
    </p:spTree>
    <p:extLst>
      <p:ext uri="{BB962C8B-B14F-4D97-AF65-F5344CB8AC3E}">
        <p14:creationId xmlns:p14="http://schemas.microsoft.com/office/powerpoint/2010/main" val="10825830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CE4D0-0C78-DDE8-D35A-B3B103828166}"/>
              </a:ext>
            </a:extLst>
          </p:cNvPr>
          <p:cNvSpPr>
            <a:spLocks noGrp="1"/>
          </p:cNvSpPr>
          <p:nvPr>
            <p:ph type="title"/>
          </p:nvPr>
        </p:nvSpPr>
        <p:spPr>
          <a:xfrm>
            <a:off x="6400800" y="609601"/>
            <a:ext cx="5147730" cy="924732"/>
          </a:xfrm>
        </p:spPr>
        <p:txBody>
          <a:bodyPr>
            <a:normAutofit/>
          </a:bodyPr>
          <a:lstStyle/>
          <a:p>
            <a:r>
              <a:rPr lang="en-US" b="1" u="sng" dirty="0">
                <a:latin typeface="Arial" panose="020B0604020202020204" pitchFamily="34" charset="0"/>
                <a:cs typeface="Arial" panose="020B0604020202020204" pitchFamily="34" charset="0"/>
              </a:rPr>
              <a:t>PARTICIPATION</a:t>
            </a:r>
          </a:p>
        </p:txBody>
      </p:sp>
      <p:sp>
        <p:nvSpPr>
          <p:cNvPr id="8" name="Content Placeholder 7">
            <a:extLst>
              <a:ext uri="{FF2B5EF4-FFF2-40B4-BE49-F238E27FC236}">
                <a16:creationId xmlns:a16="http://schemas.microsoft.com/office/drawing/2014/main" id="{36F6900F-20B0-801E-706C-B0B031AFE3BE}"/>
              </a:ext>
            </a:extLst>
          </p:cNvPr>
          <p:cNvSpPr>
            <a:spLocks noGrp="1"/>
          </p:cNvSpPr>
          <p:nvPr>
            <p:ph idx="1"/>
          </p:nvPr>
        </p:nvSpPr>
        <p:spPr>
          <a:xfrm>
            <a:off x="6400800" y="1425845"/>
            <a:ext cx="5147730" cy="4463678"/>
          </a:xfrm>
        </p:spPr>
        <p:txBody>
          <a:bodyPr>
            <a:normAutofit/>
          </a:bodyPr>
          <a:lstStyle/>
          <a:p>
            <a:pPr marL="0" indent="0">
              <a:buNone/>
            </a:pPr>
            <a:r>
              <a:rPr lang="en-US" sz="2800" u="sng" dirty="0">
                <a:latin typeface="Arial" panose="020B0604020202020204" pitchFamily="34" charset="0"/>
                <a:cs typeface="Arial" panose="020B0604020202020204" pitchFamily="34" charset="0"/>
              </a:rPr>
              <a:t>Participation is about helping service users and their </a:t>
            </a:r>
            <a:r>
              <a:rPr lang="en-US" sz="2800" u="sng" dirty="0" err="1">
                <a:latin typeface="Arial" panose="020B0604020202020204" pitchFamily="34" charset="0"/>
                <a:cs typeface="Arial" panose="020B0604020202020204" pitchFamily="34" charset="0"/>
              </a:rPr>
              <a:t>carers</a:t>
            </a:r>
            <a:r>
              <a:rPr lang="en-US" sz="2800" u="sng" dirty="0">
                <a:latin typeface="Arial" panose="020B0604020202020204" pitchFamily="34" charset="0"/>
                <a:cs typeface="Arial" panose="020B0604020202020204" pitchFamily="34" charset="0"/>
              </a:rPr>
              <a:t>.</a:t>
            </a:r>
          </a:p>
          <a:p>
            <a:pPr marL="0" indent="0">
              <a:buNone/>
            </a:pPr>
            <a:endParaRPr lang="en-US" sz="2000" u="sng"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Trust </a:t>
            </a:r>
            <a:r>
              <a:rPr lang="en-US" sz="2400" dirty="0" err="1">
                <a:latin typeface="Arial" panose="020B0604020202020204" pitchFamily="34" charset="0"/>
                <a:cs typeface="Arial" panose="020B0604020202020204" pitchFamily="34" charset="0"/>
              </a:rPr>
              <a:t>Responsabilities</a:t>
            </a:r>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Your </a:t>
            </a:r>
            <a:r>
              <a:rPr lang="en-US" sz="2400" dirty="0" err="1">
                <a:latin typeface="Arial" panose="020B0604020202020204" pitchFamily="34" charset="0"/>
                <a:cs typeface="Arial" panose="020B0604020202020204" pitchFamily="34" charset="0"/>
              </a:rPr>
              <a:t>Responsabilities</a:t>
            </a:r>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Team Working</a:t>
            </a:r>
          </a:p>
          <a:p>
            <a:r>
              <a:rPr lang="en-US" sz="2400" dirty="0">
                <a:latin typeface="Arial" panose="020B0604020202020204" pitchFamily="34" charset="0"/>
                <a:cs typeface="Arial" panose="020B0604020202020204" pitchFamily="34" charset="0"/>
              </a:rPr>
              <a:t>To promote patient participation</a:t>
            </a:r>
          </a:p>
        </p:txBody>
      </p:sp>
      <p:pic>
        <p:nvPicPr>
          <p:cNvPr id="4" name="Content Placeholder 3">
            <a:extLst>
              <a:ext uri="{FF2B5EF4-FFF2-40B4-BE49-F238E27FC236}">
                <a16:creationId xmlns:a16="http://schemas.microsoft.com/office/drawing/2014/main" id="{CE6FB462-C7DF-0297-1222-9D3060270BA2}"/>
              </a:ext>
            </a:extLst>
          </p:cNvPr>
          <p:cNvPicPr>
            <a:picLocks noChangeAspect="1"/>
          </p:cNvPicPr>
          <p:nvPr/>
        </p:nvPicPr>
        <p:blipFill rotWithShape="1">
          <a:blip r:embed="rId2"/>
          <a:srcRect l="10715" r="7511"/>
          <a:stretch/>
        </p:blipFill>
        <p:spPr>
          <a:xfrm>
            <a:off x="648930" y="791366"/>
            <a:ext cx="5447070" cy="4945887"/>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3" name="TextBox 2">
            <a:extLst>
              <a:ext uri="{FF2B5EF4-FFF2-40B4-BE49-F238E27FC236}">
                <a16:creationId xmlns:a16="http://schemas.microsoft.com/office/drawing/2014/main" id="{8DE50703-1B6A-7D16-70D7-4FA4514358D5}"/>
              </a:ext>
            </a:extLst>
          </p:cNvPr>
          <p:cNvSpPr txBox="1"/>
          <p:nvPr/>
        </p:nvSpPr>
        <p:spPr>
          <a:xfrm>
            <a:off x="10854392" y="6320668"/>
            <a:ext cx="3460831" cy="369332"/>
          </a:xfrm>
          <a:prstGeom prst="rect">
            <a:avLst/>
          </a:prstGeom>
          <a:noFill/>
        </p:spPr>
        <p:txBody>
          <a:bodyPr wrap="square" rtlCol="0">
            <a:spAutoFit/>
          </a:bodyPr>
          <a:lstStyle/>
          <a:p>
            <a:r>
              <a:rPr lang="en-US" dirty="0"/>
              <a:t>(</a:t>
            </a:r>
            <a:r>
              <a:rPr lang="en-US" dirty="0" err="1"/>
              <a:t>nhs</a:t>
            </a:r>
            <a:r>
              <a:rPr lang="en-US" dirty="0"/>
              <a:t> </a:t>
            </a:r>
            <a:r>
              <a:rPr lang="en-US" dirty="0" err="1"/>
              <a:t>uk</a:t>
            </a:r>
            <a:r>
              <a:rPr lang="en-US" dirty="0"/>
              <a:t>, </a:t>
            </a:r>
            <a:r>
              <a:rPr lang="en-US" dirty="0" err="1"/>
              <a:t>n.d</a:t>
            </a:r>
            <a:r>
              <a:rPr lang="en-US" dirty="0"/>
              <a:t>)</a:t>
            </a:r>
          </a:p>
        </p:txBody>
      </p:sp>
      <p:sp>
        <p:nvSpPr>
          <p:cNvPr id="5" name="TextBox 4">
            <a:extLst>
              <a:ext uri="{FF2B5EF4-FFF2-40B4-BE49-F238E27FC236}">
                <a16:creationId xmlns:a16="http://schemas.microsoft.com/office/drawing/2014/main" id="{1BCDD6DC-1C59-4696-6EFC-D2FF79DBAFDE}"/>
              </a:ext>
            </a:extLst>
          </p:cNvPr>
          <p:cNvSpPr txBox="1"/>
          <p:nvPr/>
        </p:nvSpPr>
        <p:spPr>
          <a:xfrm>
            <a:off x="1755228" y="5881968"/>
            <a:ext cx="2670475" cy="369332"/>
          </a:xfrm>
          <a:prstGeom prst="rect">
            <a:avLst/>
          </a:prstGeom>
          <a:noFill/>
        </p:spPr>
        <p:txBody>
          <a:bodyPr wrap="none" rtlCol="0">
            <a:spAutoFit/>
          </a:bodyPr>
          <a:lstStyle/>
          <a:p>
            <a:r>
              <a:rPr lang="en-US" dirty="0"/>
              <a:t>(</a:t>
            </a:r>
            <a:r>
              <a:rPr lang="en-US" dirty="0" err="1"/>
              <a:t>Knightwick</a:t>
            </a:r>
            <a:r>
              <a:rPr lang="en-US" dirty="0"/>
              <a:t> Surgery, 2020)</a:t>
            </a:r>
          </a:p>
        </p:txBody>
      </p:sp>
    </p:spTree>
    <p:extLst>
      <p:ext uri="{BB962C8B-B14F-4D97-AF65-F5344CB8AC3E}">
        <p14:creationId xmlns:p14="http://schemas.microsoft.com/office/powerpoint/2010/main" val="38699226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C29C3-222C-A0E3-F1D7-15EA3FAC97AD}"/>
              </a:ext>
            </a:extLst>
          </p:cNvPr>
          <p:cNvSpPr>
            <a:spLocks noGrp="1"/>
          </p:cNvSpPr>
          <p:nvPr>
            <p:ph type="title"/>
          </p:nvPr>
        </p:nvSpPr>
        <p:spPr>
          <a:xfrm>
            <a:off x="685801" y="1358900"/>
            <a:ext cx="3771899" cy="1651000"/>
          </a:xfrm>
        </p:spPr>
        <p:txBody>
          <a:bodyPr anchor="b">
            <a:normAutofit/>
          </a:bodyPr>
          <a:lstStyle/>
          <a:p>
            <a:r>
              <a:rPr lang="en-GB" sz="2400" b="1"/>
              <a:t>WHAT IS DIGITAL LITERACY?</a:t>
            </a:r>
            <a:endParaRPr lang="en-US" sz="2400" b="1"/>
          </a:p>
        </p:txBody>
      </p:sp>
      <p:sp>
        <p:nvSpPr>
          <p:cNvPr id="28" name="Content Placeholder 9">
            <a:extLst>
              <a:ext uri="{FF2B5EF4-FFF2-40B4-BE49-F238E27FC236}">
                <a16:creationId xmlns:a16="http://schemas.microsoft.com/office/drawing/2014/main" id="{6BDADBE8-F486-0037-D77A-CD158D53D4D4}"/>
              </a:ext>
            </a:extLst>
          </p:cNvPr>
          <p:cNvSpPr>
            <a:spLocks noGrp="1"/>
          </p:cNvSpPr>
          <p:nvPr>
            <p:ph idx="1"/>
          </p:nvPr>
        </p:nvSpPr>
        <p:spPr>
          <a:xfrm>
            <a:off x="685801" y="3009900"/>
            <a:ext cx="3771899" cy="2781300"/>
          </a:xfrm>
        </p:spPr>
        <p:txBody>
          <a:bodyPr anchor="t">
            <a:normAutofit/>
          </a:bodyPr>
          <a:lstStyle/>
          <a:p>
            <a:pPr>
              <a:buFont typeface="Wingdings" pitchFamily="2" charset="2"/>
              <a:buChar char="q"/>
            </a:pPr>
            <a:r>
              <a:rPr lang="en-GB" sz="1600"/>
              <a:t>Digital literacy means having the skills you need to live, learn, and work.</a:t>
            </a:r>
          </a:p>
          <a:p>
            <a:pPr>
              <a:buFont typeface="Wingdings" pitchFamily="2" charset="2"/>
              <a:buChar char="q"/>
            </a:pPr>
            <a:r>
              <a:rPr lang="en-GB" sz="1600"/>
              <a:t>Communication. </a:t>
            </a:r>
          </a:p>
          <a:p>
            <a:pPr>
              <a:buFont typeface="Wingdings" pitchFamily="2" charset="2"/>
              <a:buChar char="q"/>
            </a:pPr>
            <a:r>
              <a:rPr lang="en-GB" sz="1600"/>
              <a:t>Practical skills.</a:t>
            </a:r>
          </a:p>
          <a:p>
            <a:pPr>
              <a:buFont typeface="Wingdings" pitchFamily="2" charset="2"/>
              <a:buChar char="q"/>
            </a:pPr>
            <a:r>
              <a:rPr lang="en-GB" sz="1600"/>
              <a:t>Professional.  </a:t>
            </a:r>
          </a:p>
        </p:txBody>
      </p:sp>
      <p:pic>
        <p:nvPicPr>
          <p:cNvPr id="9" name="Picture 8">
            <a:extLst>
              <a:ext uri="{FF2B5EF4-FFF2-40B4-BE49-F238E27FC236}">
                <a16:creationId xmlns:a16="http://schemas.microsoft.com/office/drawing/2014/main" id="{631D07B3-A266-63E2-2DB3-6BDDDCBC8DC9}"/>
              </a:ext>
            </a:extLst>
          </p:cNvPr>
          <p:cNvPicPr>
            <a:picLocks noChangeAspect="1"/>
          </p:cNvPicPr>
          <p:nvPr/>
        </p:nvPicPr>
        <p:blipFill>
          <a:blip r:embed="rId2"/>
          <a:stretch>
            <a:fillRect/>
          </a:stretch>
        </p:blipFill>
        <p:spPr>
          <a:xfrm>
            <a:off x="4838700" y="1244755"/>
            <a:ext cx="5978527" cy="399066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11" name="TextBox 10">
            <a:extLst>
              <a:ext uri="{FF2B5EF4-FFF2-40B4-BE49-F238E27FC236}">
                <a16:creationId xmlns:a16="http://schemas.microsoft.com/office/drawing/2014/main" id="{9D0EBE6B-8F81-A3FD-21AD-C4F065BF84CF}"/>
              </a:ext>
            </a:extLst>
          </p:cNvPr>
          <p:cNvSpPr txBox="1"/>
          <p:nvPr/>
        </p:nvSpPr>
        <p:spPr>
          <a:xfrm>
            <a:off x="5160433" y="2514600"/>
            <a:ext cx="1828800" cy="1828800"/>
          </a:xfrm>
          <a:prstGeom prst="rect">
            <a:avLst/>
          </a:prstGeom>
          <a:noFill/>
        </p:spPr>
        <p:txBody>
          <a:bodyPr wrap="square" rtlCol="0">
            <a:spAutoFit/>
          </a:bodyPr>
          <a:lstStyle/>
          <a:p>
            <a:pPr algn="l"/>
            <a:endParaRPr lang="en-US" dirty="0"/>
          </a:p>
        </p:txBody>
      </p:sp>
      <p:sp>
        <p:nvSpPr>
          <p:cNvPr id="19" name="TextBox 18">
            <a:extLst>
              <a:ext uri="{FF2B5EF4-FFF2-40B4-BE49-F238E27FC236}">
                <a16:creationId xmlns:a16="http://schemas.microsoft.com/office/drawing/2014/main" id="{2AE4F605-7DF2-D460-8E63-032A0629AFDD}"/>
              </a:ext>
            </a:extLst>
          </p:cNvPr>
          <p:cNvSpPr txBox="1"/>
          <p:nvPr/>
        </p:nvSpPr>
        <p:spPr>
          <a:xfrm>
            <a:off x="4838699" y="5235421"/>
            <a:ext cx="5978527" cy="399066"/>
          </a:xfrm>
          <a:prstGeom prst="rect">
            <a:avLst/>
          </a:prstGeom>
          <a:solidFill>
            <a:srgbClr val="000000">
              <a:alpha val="50000"/>
            </a:srgbClr>
          </a:solidFill>
          <a:ln>
            <a:noFill/>
          </a:ln>
        </p:spPr>
        <p:txBody>
          <a:bodyPr wrap="square" rtlCol="0">
            <a:noAutofit/>
          </a:bodyPr>
          <a:lstStyle/>
          <a:p>
            <a:pPr algn="ctr">
              <a:spcAft>
                <a:spcPts val="600"/>
              </a:spcAft>
            </a:pPr>
            <a:r>
              <a:rPr lang="en-GB" sz="1200" dirty="0">
                <a:solidFill>
                  <a:srgbClr val="FFFFFF"/>
                </a:solidFill>
              </a:rPr>
              <a:t>(</a:t>
            </a:r>
            <a:r>
              <a:rPr lang="en-US" sz="1200" dirty="0">
                <a:solidFill>
                  <a:srgbClr val="FFFFFF"/>
                </a:solidFill>
              </a:rPr>
              <a:t>GRADUATE PROGRAMS</a:t>
            </a:r>
            <a:r>
              <a:rPr lang="en-GB" sz="1200" dirty="0">
                <a:solidFill>
                  <a:srgbClr val="FFFFFF"/>
                </a:solidFill>
              </a:rPr>
              <a:t> ,2019)</a:t>
            </a:r>
            <a:endParaRPr lang="en-US" sz="1200" dirty="0">
              <a:solidFill>
                <a:srgbClr val="FFFFFF"/>
              </a:solidFill>
            </a:endParaRPr>
          </a:p>
        </p:txBody>
      </p:sp>
    </p:spTree>
    <p:extLst>
      <p:ext uri="{BB962C8B-B14F-4D97-AF65-F5344CB8AC3E}">
        <p14:creationId xmlns:p14="http://schemas.microsoft.com/office/powerpoint/2010/main" val="40996631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4A09E-A0BA-54AF-FD5C-1AE335D66434}"/>
              </a:ext>
            </a:extLst>
          </p:cNvPr>
          <p:cNvSpPr>
            <a:spLocks noGrp="1"/>
          </p:cNvSpPr>
          <p:nvPr>
            <p:ph type="title"/>
          </p:nvPr>
        </p:nvSpPr>
        <p:spPr>
          <a:xfrm>
            <a:off x="721988" y="883350"/>
            <a:ext cx="3979205" cy="1453363"/>
          </a:xfrm>
        </p:spPr>
        <p:txBody>
          <a:bodyPr>
            <a:noAutofit/>
          </a:bodyPr>
          <a:lstStyle/>
          <a:p>
            <a:pPr>
              <a:lnSpc>
                <a:spcPct val="90000"/>
              </a:lnSpc>
            </a:pPr>
            <a:r>
              <a:rPr lang="en-GB" sz="2200" b="1" dirty="0"/>
              <a:t>Why digital literacy is important for the employee well-being?</a:t>
            </a:r>
            <a:endParaRPr lang="en-US" sz="2200" b="1" dirty="0"/>
          </a:p>
        </p:txBody>
      </p:sp>
      <p:sp>
        <p:nvSpPr>
          <p:cNvPr id="3" name="Content Placeholder 2">
            <a:extLst>
              <a:ext uri="{FF2B5EF4-FFF2-40B4-BE49-F238E27FC236}">
                <a16:creationId xmlns:a16="http://schemas.microsoft.com/office/drawing/2014/main" id="{5830329B-EF10-D512-A6DD-3955F6ABD997}"/>
              </a:ext>
            </a:extLst>
          </p:cNvPr>
          <p:cNvSpPr>
            <a:spLocks noGrp="1"/>
          </p:cNvSpPr>
          <p:nvPr>
            <p:ph idx="1"/>
          </p:nvPr>
        </p:nvSpPr>
        <p:spPr>
          <a:xfrm>
            <a:off x="514272" y="1610032"/>
            <a:ext cx="4002936" cy="3637935"/>
          </a:xfrm>
        </p:spPr>
        <p:txBody>
          <a:bodyPr>
            <a:normAutofit/>
          </a:bodyPr>
          <a:lstStyle/>
          <a:p>
            <a:pPr>
              <a:lnSpc>
                <a:spcPct val="90000"/>
              </a:lnSpc>
              <a:buFont typeface="Wingdings" pitchFamily="2" charset="2"/>
              <a:buChar char="q"/>
            </a:pPr>
            <a:r>
              <a:rPr lang="en-GB" sz="1700" dirty="0"/>
              <a:t>A digitally literate employee is more efficient because they readily essential data/information/patterns and utilise them effectively. </a:t>
            </a:r>
          </a:p>
          <a:p>
            <a:pPr>
              <a:lnSpc>
                <a:spcPct val="90000"/>
              </a:lnSpc>
              <a:buFont typeface="Wingdings" pitchFamily="2" charset="2"/>
              <a:buChar char="q"/>
            </a:pPr>
            <a:r>
              <a:rPr lang="en-GB" sz="1700" dirty="0"/>
              <a:t>But it’s also necessary for productive, creativity, and growth.</a:t>
            </a:r>
            <a:endParaRPr lang="en-US" sz="1700" dirty="0"/>
          </a:p>
        </p:txBody>
      </p:sp>
      <p:pic>
        <p:nvPicPr>
          <p:cNvPr id="6" name="Picture 5">
            <a:extLst>
              <a:ext uri="{FF2B5EF4-FFF2-40B4-BE49-F238E27FC236}">
                <a16:creationId xmlns:a16="http://schemas.microsoft.com/office/drawing/2014/main" id="{03D2BAC7-6265-88DB-8012-33FE5FFFC1A0}"/>
              </a:ext>
            </a:extLst>
          </p:cNvPr>
          <p:cNvPicPr>
            <a:picLocks noChangeAspect="1"/>
          </p:cNvPicPr>
          <p:nvPr/>
        </p:nvPicPr>
        <p:blipFill>
          <a:blip r:embed="rId2"/>
          <a:stretch>
            <a:fillRect/>
          </a:stretch>
        </p:blipFill>
        <p:spPr>
          <a:xfrm>
            <a:off x="5374419" y="1041845"/>
            <a:ext cx="6095593" cy="4465021"/>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4" name="TextBox 3">
            <a:extLst>
              <a:ext uri="{FF2B5EF4-FFF2-40B4-BE49-F238E27FC236}">
                <a16:creationId xmlns:a16="http://schemas.microsoft.com/office/drawing/2014/main" id="{A0DA29C9-73B8-6720-1F16-BE3AB8B78873}"/>
              </a:ext>
            </a:extLst>
          </p:cNvPr>
          <p:cNvSpPr txBox="1"/>
          <p:nvPr/>
        </p:nvSpPr>
        <p:spPr>
          <a:xfrm>
            <a:off x="5181600" y="2514600"/>
            <a:ext cx="1828800" cy="1828800"/>
          </a:xfrm>
          <a:prstGeom prst="rect">
            <a:avLst/>
          </a:prstGeom>
          <a:noFill/>
        </p:spPr>
        <p:txBody>
          <a:bodyPr wrap="square" rtlCol="0">
            <a:spAutoFit/>
          </a:bodyPr>
          <a:lstStyle/>
          <a:p>
            <a:pPr algn="l"/>
            <a:endParaRPr lang="en-US" dirty="0"/>
          </a:p>
        </p:txBody>
      </p:sp>
      <p:sp>
        <p:nvSpPr>
          <p:cNvPr id="5" name="TextBox 4">
            <a:extLst>
              <a:ext uri="{FF2B5EF4-FFF2-40B4-BE49-F238E27FC236}">
                <a16:creationId xmlns:a16="http://schemas.microsoft.com/office/drawing/2014/main" id="{0F03DDE6-1C17-7C57-5C68-D217729F7D70}"/>
              </a:ext>
            </a:extLst>
          </p:cNvPr>
          <p:cNvSpPr txBox="1"/>
          <p:nvPr/>
        </p:nvSpPr>
        <p:spPr>
          <a:xfrm>
            <a:off x="7800889" y="5631489"/>
            <a:ext cx="3962196" cy="323165"/>
          </a:xfrm>
          <a:prstGeom prst="rect">
            <a:avLst/>
          </a:prstGeom>
          <a:noFill/>
        </p:spPr>
        <p:txBody>
          <a:bodyPr wrap="square" rtlCol="0">
            <a:spAutoFit/>
          </a:bodyPr>
          <a:lstStyle/>
          <a:p>
            <a:pPr algn="l"/>
            <a:r>
              <a:rPr lang="en-GB" sz="1500" dirty="0"/>
              <a:t>(Revelation ,2022)</a:t>
            </a:r>
            <a:endParaRPr lang="en-US" sz="1500" dirty="0"/>
          </a:p>
        </p:txBody>
      </p:sp>
    </p:spTree>
    <p:extLst>
      <p:ext uri="{BB962C8B-B14F-4D97-AF65-F5344CB8AC3E}">
        <p14:creationId xmlns:p14="http://schemas.microsoft.com/office/powerpoint/2010/main" val="37391655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19F21-79CD-702B-DE1B-04663A9962BB}"/>
              </a:ext>
            </a:extLst>
          </p:cNvPr>
          <p:cNvSpPr>
            <a:spLocks noGrp="1"/>
          </p:cNvSpPr>
          <p:nvPr>
            <p:ph type="title"/>
          </p:nvPr>
        </p:nvSpPr>
        <p:spPr/>
        <p:txBody>
          <a:bodyPr/>
          <a:lstStyle/>
          <a:p>
            <a:r>
              <a:rPr lang="en-GB" b="1" dirty="0"/>
              <a:t>Why digital literacy is important for the professional care?</a:t>
            </a:r>
            <a:endParaRPr lang="en-US" b="1" dirty="0"/>
          </a:p>
        </p:txBody>
      </p:sp>
      <p:sp>
        <p:nvSpPr>
          <p:cNvPr id="3" name="Content Placeholder 2">
            <a:extLst>
              <a:ext uri="{FF2B5EF4-FFF2-40B4-BE49-F238E27FC236}">
                <a16:creationId xmlns:a16="http://schemas.microsoft.com/office/drawing/2014/main" id="{A19EB9C6-89C0-DB4C-20DD-D630D5843508}"/>
              </a:ext>
            </a:extLst>
          </p:cNvPr>
          <p:cNvSpPr>
            <a:spLocks noGrp="1"/>
          </p:cNvSpPr>
          <p:nvPr>
            <p:ph idx="1"/>
          </p:nvPr>
        </p:nvSpPr>
        <p:spPr>
          <a:xfrm>
            <a:off x="135468" y="2015067"/>
            <a:ext cx="10131425" cy="3649133"/>
          </a:xfrm>
        </p:spPr>
        <p:txBody>
          <a:bodyPr/>
          <a:lstStyle/>
          <a:p>
            <a:pPr>
              <a:buFont typeface="Wingdings" pitchFamily="2" charset="2"/>
              <a:buChar char="q"/>
            </a:pPr>
            <a:r>
              <a:rPr lang="en-GB" dirty="0"/>
              <a:t>Everyone who works in health and social care must have sound digital capabilities grounded in the knowledge ,skills ,attitudes and behaviours that will enable them to provide the most effective and compassionate care for all.</a:t>
            </a:r>
          </a:p>
          <a:p>
            <a:pPr>
              <a:buFont typeface="Wingdings" pitchFamily="2" charset="2"/>
              <a:buChar char="q"/>
            </a:pPr>
            <a:r>
              <a:rPr lang="en-GB" b="0" i="0" u="none" strike="noStrike" dirty="0">
                <a:effectLst/>
                <a:latin typeface="arial" panose="020B0604020202020204" pitchFamily="34" charset="0"/>
              </a:rPr>
              <a:t>Digital literacy skills also </a:t>
            </a:r>
            <a:r>
              <a:rPr lang="en-GB" b="1" i="0" u="none" strike="noStrike" dirty="0">
                <a:effectLst/>
                <a:latin typeface="arial" panose="020B0604020202020204" pitchFamily="34" charset="0"/>
              </a:rPr>
              <a:t>allow workers to use technology to collaborate/connect with each other and thus strengthen teamwork</a:t>
            </a:r>
            <a:r>
              <a:rPr lang="en-GB" b="0" i="0" u="none" strike="noStrike" dirty="0">
                <a:effectLst/>
                <a:latin typeface="arial" panose="020B0604020202020204" pitchFamily="34" charset="0"/>
              </a:rPr>
              <a:t>. </a:t>
            </a:r>
            <a:endParaRPr lang="en-US" dirty="0"/>
          </a:p>
        </p:txBody>
      </p:sp>
    </p:spTree>
    <p:extLst>
      <p:ext uri="{BB962C8B-B14F-4D97-AF65-F5344CB8AC3E}">
        <p14:creationId xmlns:p14="http://schemas.microsoft.com/office/powerpoint/2010/main" val="1824802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44EF5-4BF8-FCFE-1DFE-F1CB5900E03A}"/>
              </a:ext>
            </a:extLst>
          </p:cNvPr>
          <p:cNvSpPr>
            <a:spLocks noGrp="1"/>
          </p:cNvSpPr>
          <p:nvPr>
            <p:ph type="ctrTitle"/>
          </p:nvPr>
        </p:nvSpPr>
        <p:spPr>
          <a:xfrm>
            <a:off x="734518" y="764498"/>
            <a:ext cx="10357923" cy="1354859"/>
          </a:xfrm>
        </p:spPr>
        <p:txBody>
          <a:bodyPr>
            <a:noAutofit/>
          </a:bodyPr>
          <a:lstStyle/>
          <a:p>
            <a:r>
              <a:rPr lang="en-US" sz="4400" b="1" dirty="0">
                <a:solidFill>
                  <a:srgbClr val="FFFFFF"/>
                </a:solidFill>
              </a:rPr>
              <a:t>The Relevance Of Technical Proficiency For Data And Information Handling</a:t>
            </a:r>
          </a:p>
        </p:txBody>
      </p:sp>
      <p:pic>
        <p:nvPicPr>
          <p:cNvPr id="4100" name="Picture 4" descr="General Data Protection Regulation | General Data Protection Regulation |  University of Exeter">
            <a:extLst>
              <a:ext uri="{FF2B5EF4-FFF2-40B4-BE49-F238E27FC236}">
                <a16:creationId xmlns:a16="http://schemas.microsoft.com/office/drawing/2014/main" id="{21F3D6B0-D7A5-B272-6B04-3A28CD199E5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12999"/>
          <a:stretch/>
        </p:blipFill>
        <p:spPr bwMode="auto">
          <a:xfrm>
            <a:off x="2343302" y="3351745"/>
            <a:ext cx="7519558" cy="3506255"/>
          </a:xfrm>
          <a:custGeom>
            <a:avLst/>
            <a:gdLst/>
            <a:ahLst/>
            <a:cxnLst/>
            <a:rect l="l" t="t" r="r" b="b"/>
            <a:pathLst>
              <a:path w="7519558" h="3506255">
                <a:moveTo>
                  <a:pt x="3759779" y="0"/>
                </a:moveTo>
                <a:cubicBezTo>
                  <a:pt x="5713450" y="0"/>
                  <a:pt x="7320331" y="1484777"/>
                  <a:pt x="7513560" y="3387468"/>
                </a:cubicBezTo>
                <a:lnTo>
                  <a:pt x="7519558" y="3506255"/>
                </a:lnTo>
                <a:lnTo>
                  <a:pt x="0" y="3506255"/>
                </a:lnTo>
                <a:lnTo>
                  <a:pt x="5998" y="3387468"/>
                </a:lnTo>
                <a:cubicBezTo>
                  <a:pt x="199227" y="1484777"/>
                  <a:pt x="1806109" y="0"/>
                  <a:pt x="3759779" y="0"/>
                </a:cubicBezTo>
                <a:close/>
              </a:path>
            </a:pathLst>
          </a:cu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FFBC878-9A59-ABB0-BADB-B4DCA8E5F054}"/>
              </a:ext>
            </a:extLst>
          </p:cNvPr>
          <p:cNvSpPr txBox="1"/>
          <p:nvPr/>
        </p:nvSpPr>
        <p:spPr>
          <a:xfrm>
            <a:off x="219789" y="6488241"/>
            <a:ext cx="2575560" cy="369332"/>
          </a:xfrm>
          <a:prstGeom prst="rect">
            <a:avLst/>
          </a:prstGeom>
          <a:noFill/>
        </p:spPr>
        <p:txBody>
          <a:bodyPr wrap="square" rtlCol="0">
            <a:spAutoFit/>
          </a:bodyPr>
          <a:lstStyle/>
          <a:p>
            <a:r>
              <a:rPr lang="en-US" dirty="0">
                <a:solidFill>
                  <a:schemeClr val="bg1"/>
                </a:solidFill>
              </a:rPr>
              <a:t>(</a:t>
            </a:r>
            <a:r>
              <a:rPr lang="en-US" dirty="0" err="1">
                <a:solidFill>
                  <a:schemeClr val="bg1"/>
                </a:solidFill>
              </a:rPr>
              <a:t>exeter</a:t>
            </a:r>
            <a:r>
              <a:rPr lang="en-US" dirty="0">
                <a:solidFill>
                  <a:schemeClr val="bg1"/>
                </a:solidFill>
              </a:rPr>
              <a:t>, </a:t>
            </a:r>
            <a:r>
              <a:rPr lang="en-US" dirty="0" err="1">
                <a:solidFill>
                  <a:schemeClr val="bg1"/>
                </a:solidFill>
              </a:rPr>
              <a:t>n.d</a:t>
            </a:r>
            <a:r>
              <a:rPr lang="en-US" dirty="0">
                <a:solidFill>
                  <a:schemeClr val="bg1"/>
                </a:solidFill>
              </a:rPr>
              <a:t>)</a:t>
            </a:r>
            <a:endParaRPr lang="en-US" dirty="0"/>
          </a:p>
        </p:txBody>
      </p:sp>
    </p:spTree>
    <p:extLst>
      <p:ext uri="{BB962C8B-B14F-4D97-AF65-F5344CB8AC3E}">
        <p14:creationId xmlns:p14="http://schemas.microsoft.com/office/powerpoint/2010/main" val="2588058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0D6FD-CE7C-9457-A634-C11DEEF353FF}"/>
              </a:ext>
            </a:extLst>
          </p:cNvPr>
          <p:cNvSpPr>
            <a:spLocks noGrp="1"/>
          </p:cNvSpPr>
          <p:nvPr>
            <p:ph type="title"/>
          </p:nvPr>
        </p:nvSpPr>
        <p:spPr>
          <a:xfrm>
            <a:off x="965205" y="0"/>
            <a:ext cx="9787457" cy="2105468"/>
          </a:xfrm>
        </p:spPr>
        <p:txBody>
          <a:bodyPr vert="horz" lIns="91440" tIns="45720" rIns="91440" bIns="45720" rtlCol="0" anchor="ctr">
            <a:normAutofit/>
          </a:bodyPr>
          <a:lstStyle/>
          <a:p>
            <a:r>
              <a:rPr lang="en-US" sz="4000" kern="1200" dirty="0">
                <a:solidFill>
                  <a:schemeClr val="tx1"/>
                </a:solidFill>
                <a:latin typeface="Arial" panose="020B0604020202020204" pitchFamily="34" charset="0"/>
                <a:cs typeface="Arial" panose="020B0604020202020204" pitchFamily="34" charset="0"/>
              </a:rPr>
              <a:t>The DEFINITION and different ways data is collected in the healthcare industry</a:t>
            </a:r>
          </a:p>
        </p:txBody>
      </p:sp>
      <p:sp>
        <p:nvSpPr>
          <p:cNvPr id="3" name="Content Placeholder 2">
            <a:extLst>
              <a:ext uri="{FF2B5EF4-FFF2-40B4-BE49-F238E27FC236}">
                <a16:creationId xmlns:a16="http://schemas.microsoft.com/office/drawing/2014/main" id="{328807D5-D0D3-133D-931F-0182EFE80F09}"/>
              </a:ext>
            </a:extLst>
          </p:cNvPr>
          <p:cNvSpPr>
            <a:spLocks noGrp="1"/>
          </p:cNvSpPr>
          <p:nvPr>
            <p:ph sz="half" idx="1"/>
          </p:nvPr>
        </p:nvSpPr>
        <p:spPr>
          <a:xfrm>
            <a:off x="496824" y="2105470"/>
            <a:ext cx="4516720" cy="4600130"/>
          </a:xfrm>
        </p:spPr>
        <p:txBody>
          <a:bodyPr vert="horz" lIns="91440" tIns="45720" rIns="91440" bIns="45720" rtlCol="0">
            <a:normAutofit fontScale="55000" lnSpcReduction="20000"/>
          </a:bodyPr>
          <a:lstStyle/>
          <a:p>
            <a:pPr marL="0"/>
            <a:r>
              <a:rPr lang="en-US" sz="5100" b="1" dirty="0"/>
              <a:t>Data</a:t>
            </a:r>
          </a:p>
          <a:p>
            <a:r>
              <a:rPr lang="en-US" sz="5100" dirty="0"/>
              <a:t>data are facts and statistics collected together for reference or analysis </a:t>
            </a:r>
          </a:p>
          <a:p>
            <a:r>
              <a:rPr lang="en-US" sz="5100" dirty="0"/>
              <a:t>interview </a:t>
            </a:r>
          </a:p>
          <a:p>
            <a:r>
              <a:rPr lang="en-US" sz="5100" dirty="0"/>
              <a:t>direct examination </a:t>
            </a:r>
          </a:p>
          <a:p>
            <a:r>
              <a:rPr lang="en-US" sz="5100" dirty="0"/>
              <a:t>Electronic medical health records</a:t>
            </a:r>
          </a:p>
          <a:p>
            <a:r>
              <a:rPr lang="en-US" sz="5100" dirty="0"/>
              <a:t>Administrative data</a:t>
            </a:r>
          </a:p>
          <a:p>
            <a:r>
              <a:rPr lang="en-US" sz="5100" dirty="0"/>
              <a:t>Hospital base registries  </a:t>
            </a:r>
            <a:r>
              <a:rPr lang="en-US" sz="1900" dirty="0"/>
              <a:t>                                                                                </a:t>
            </a:r>
          </a:p>
          <a:p>
            <a:pPr marL="0"/>
            <a:endParaRPr lang="en-US" sz="1900" dirty="0"/>
          </a:p>
        </p:txBody>
      </p:sp>
      <p:pic>
        <p:nvPicPr>
          <p:cNvPr id="6" name="Content Placeholder 5">
            <a:extLst>
              <a:ext uri="{FF2B5EF4-FFF2-40B4-BE49-F238E27FC236}">
                <a16:creationId xmlns:a16="http://schemas.microsoft.com/office/drawing/2014/main" id="{61F33652-1A06-24FB-6F0C-0882DFFCF7FB}"/>
              </a:ext>
            </a:extLst>
          </p:cNvPr>
          <p:cNvPicPr>
            <a:picLocks noGrp="1" noChangeAspect="1"/>
          </p:cNvPicPr>
          <p:nvPr>
            <p:ph sz="half" idx="2"/>
          </p:nvPr>
        </p:nvPicPr>
        <p:blipFill>
          <a:blip r:embed="rId3"/>
          <a:stretch>
            <a:fillRect/>
          </a:stretch>
        </p:blipFill>
        <p:spPr>
          <a:xfrm>
            <a:off x="7535330" y="2105470"/>
            <a:ext cx="3217333" cy="3217333"/>
          </a:xfrm>
          <a:prstGeom prst="rect">
            <a:avLst/>
          </a:prstGeom>
        </p:spPr>
      </p:pic>
      <p:sp>
        <p:nvSpPr>
          <p:cNvPr id="7" name="TextBox 6">
            <a:extLst>
              <a:ext uri="{FF2B5EF4-FFF2-40B4-BE49-F238E27FC236}">
                <a16:creationId xmlns:a16="http://schemas.microsoft.com/office/drawing/2014/main" id="{58A0C3A0-9E49-438F-289E-67FAF533B809}"/>
              </a:ext>
            </a:extLst>
          </p:cNvPr>
          <p:cNvSpPr txBox="1"/>
          <p:nvPr/>
        </p:nvSpPr>
        <p:spPr>
          <a:xfrm>
            <a:off x="9250679" y="6006484"/>
            <a:ext cx="1501983" cy="369332"/>
          </a:xfrm>
          <a:prstGeom prst="rect">
            <a:avLst/>
          </a:prstGeom>
          <a:noFill/>
        </p:spPr>
        <p:txBody>
          <a:bodyPr wrap="square" rtlCol="0">
            <a:spAutoFit/>
          </a:bodyPr>
          <a:lstStyle/>
          <a:p>
            <a:r>
              <a:rPr lang="en-US" dirty="0"/>
              <a:t>(</a:t>
            </a:r>
            <a:r>
              <a:rPr lang="en-US" dirty="0" err="1"/>
              <a:t>Ohalo</a:t>
            </a:r>
            <a:r>
              <a:rPr lang="en-US" dirty="0"/>
              <a:t>, </a:t>
            </a:r>
            <a:r>
              <a:rPr lang="en-US" dirty="0" err="1"/>
              <a:t>n.d</a:t>
            </a:r>
            <a:r>
              <a:rPr lang="en-US" dirty="0"/>
              <a:t>)</a:t>
            </a:r>
          </a:p>
        </p:txBody>
      </p:sp>
    </p:spTree>
    <p:extLst>
      <p:ext uri="{BB962C8B-B14F-4D97-AF65-F5344CB8AC3E}">
        <p14:creationId xmlns:p14="http://schemas.microsoft.com/office/powerpoint/2010/main" val="34466927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A01B3-B91C-9E11-DE68-01CF82547631}"/>
              </a:ext>
            </a:extLst>
          </p:cNvPr>
          <p:cNvSpPr>
            <a:spLocks noGrp="1"/>
          </p:cNvSpPr>
          <p:nvPr>
            <p:ph type="title"/>
          </p:nvPr>
        </p:nvSpPr>
        <p:spPr>
          <a:xfrm>
            <a:off x="804672" y="1243013"/>
            <a:ext cx="3855720" cy="4371974"/>
          </a:xfrm>
        </p:spPr>
        <p:txBody>
          <a:bodyPr>
            <a:normAutofit/>
          </a:bodyPr>
          <a:lstStyle/>
          <a:p>
            <a:r>
              <a:rPr lang="en-US" sz="3600" dirty="0">
                <a:solidFill>
                  <a:schemeClr val="tx2"/>
                </a:solidFill>
              </a:rPr>
              <a:t>Data </a:t>
            </a:r>
            <a:r>
              <a:rPr lang="en-US" sz="3600">
                <a:solidFill>
                  <a:schemeClr val="tx2"/>
                </a:solidFill>
              </a:rPr>
              <a:t>protection impact </a:t>
            </a:r>
            <a:r>
              <a:rPr lang="en-US" sz="3600" dirty="0">
                <a:solidFill>
                  <a:schemeClr val="tx2"/>
                </a:solidFill>
              </a:rPr>
              <a:t>in the healthcare </a:t>
            </a:r>
          </a:p>
        </p:txBody>
      </p:sp>
      <p:sp>
        <p:nvSpPr>
          <p:cNvPr id="3" name="Content Placeholder 2">
            <a:extLst>
              <a:ext uri="{FF2B5EF4-FFF2-40B4-BE49-F238E27FC236}">
                <a16:creationId xmlns:a16="http://schemas.microsoft.com/office/drawing/2014/main" id="{95293A0C-9788-0123-8160-88784B708673}"/>
              </a:ext>
            </a:extLst>
          </p:cNvPr>
          <p:cNvSpPr>
            <a:spLocks noGrp="1"/>
          </p:cNvSpPr>
          <p:nvPr>
            <p:ph idx="1"/>
          </p:nvPr>
        </p:nvSpPr>
        <p:spPr>
          <a:xfrm>
            <a:off x="6632812" y="1032987"/>
            <a:ext cx="4919108" cy="4792027"/>
          </a:xfrm>
        </p:spPr>
        <p:txBody>
          <a:bodyPr anchor="ctr">
            <a:normAutofit/>
          </a:bodyPr>
          <a:lstStyle/>
          <a:p>
            <a:r>
              <a:rPr lang="en-GB" sz="2000">
                <a:solidFill>
                  <a:schemeClr val="tx2"/>
                </a:solidFill>
              </a:rPr>
              <a:t> identification of the main organizational and legal requirements that must be fulfilled by the health care organization according to the GDPR.</a:t>
            </a:r>
          </a:p>
          <a:p>
            <a:r>
              <a:rPr lang="en-GB" sz="2000">
                <a:solidFill>
                  <a:schemeClr val="tx2"/>
                </a:solidFill>
              </a:rPr>
              <a:t>according to the GDPR and is highly relevant to any processing of personal data, as it helps to structure the process, as well as be aware of data protection issues and the relevant legislation.</a:t>
            </a:r>
          </a:p>
          <a:p>
            <a:pPr marL="0" indent="0">
              <a:buNone/>
            </a:pPr>
            <a:r>
              <a:rPr lang="en-GB" sz="2000">
                <a:solidFill>
                  <a:schemeClr val="tx2"/>
                </a:solidFill>
              </a:rPr>
              <a:t>     </a:t>
            </a:r>
          </a:p>
          <a:p>
            <a:endParaRPr lang="en-GB" sz="2000">
              <a:solidFill>
                <a:schemeClr val="tx2"/>
              </a:solidFill>
            </a:endParaRPr>
          </a:p>
          <a:p>
            <a:pPr marL="0" indent="0">
              <a:buNone/>
            </a:pPr>
            <a:r>
              <a:rPr lang="en-GB" sz="2000">
                <a:solidFill>
                  <a:schemeClr val="tx2"/>
                </a:solidFill>
              </a:rPr>
              <a:t>Dimitra Georgiou, Costas Lambrinoudakis 2021</a:t>
            </a:r>
          </a:p>
          <a:p>
            <a:pPr marL="0" indent="0">
              <a:buNone/>
            </a:pPr>
            <a:endParaRPr lang="en-US" sz="2000">
              <a:solidFill>
                <a:schemeClr val="tx2"/>
              </a:solidFill>
            </a:endParaRPr>
          </a:p>
        </p:txBody>
      </p:sp>
    </p:spTree>
    <p:extLst>
      <p:ext uri="{BB962C8B-B14F-4D97-AF65-F5344CB8AC3E}">
        <p14:creationId xmlns:p14="http://schemas.microsoft.com/office/powerpoint/2010/main" val="21006174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person, hand, computer&#10;&#10;Description automatically generated">
            <a:extLst>
              <a:ext uri="{FF2B5EF4-FFF2-40B4-BE49-F238E27FC236}">
                <a16:creationId xmlns:a16="http://schemas.microsoft.com/office/drawing/2014/main" id="{0960E17D-E964-E036-A391-99E795222DA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7222" r="8754"/>
          <a:stretch/>
        </p:blipFill>
        <p:spPr>
          <a:xfrm>
            <a:off x="5181600" y="10"/>
            <a:ext cx="7010398" cy="6857990"/>
          </a:xfrm>
          <a:prstGeom prst="rect">
            <a:avLst/>
          </a:prstGeom>
        </p:spPr>
      </p:pic>
      <p:sp>
        <p:nvSpPr>
          <p:cNvPr id="2" name="Title 1">
            <a:extLst>
              <a:ext uri="{FF2B5EF4-FFF2-40B4-BE49-F238E27FC236}">
                <a16:creationId xmlns:a16="http://schemas.microsoft.com/office/drawing/2014/main" id="{D6D664C3-E849-DA5A-AAFB-ADFCA4BB938E}"/>
              </a:ext>
            </a:extLst>
          </p:cNvPr>
          <p:cNvSpPr>
            <a:spLocks noGrp="1"/>
          </p:cNvSpPr>
          <p:nvPr>
            <p:ph type="title"/>
          </p:nvPr>
        </p:nvSpPr>
        <p:spPr>
          <a:xfrm>
            <a:off x="134109" y="-1"/>
            <a:ext cx="5245611" cy="1887825"/>
          </a:xfrm>
        </p:spPr>
        <p:txBody>
          <a:bodyPr>
            <a:normAutofit/>
          </a:bodyPr>
          <a:lstStyle/>
          <a:p>
            <a:r>
              <a:rPr lang="en-US" sz="3700" dirty="0"/>
              <a:t>The relevance of handling information safely </a:t>
            </a:r>
          </a:p>
        </p:txBody>
      </p:sp>
      <p:sp>
        <p:nvSpPr>
          <p:cNvPr id="3" name="Content Placeholder 2">
            <a:extLst>
              <a:ext uri="{FF2B5EF4-FFF2-40B4-BE49-F238E27FC236}">
                <a16:creationId xmlns:a16="http://schemas.microsoft.com/office/drawing/2014/main" id="{4BACCE4D-495E-43DF-1FD8-6315A7414511}"/>
              </a:ext>
            </a:extLst>
          </p:cNvPr>
          <p:cNvSpPr>
            <a:spLocks noGrp="1"/>
          </p:cNvSpPr>
          <p:nvPr>
            <p:ph idx="1"/>
          </p:nvPr>
        </p:nvSpPr>
        <p:spPr>
          <a:xfrm>
            <a:off x="134109" y="2332989"/>
            <a:ext cx="5245611" cy="4079845"/>
          </a:xfrm>
        </p:spPr>
        <p:txBody>
          <a:bodyPr>
            <a:normAutofit fontScale="25000" lnSpcReduction="20000"/>
          </a:bodyPr>
          <a:lstStyle/>
          <a:p>
            <a:r>
              <a:rPr lang="en-US" sz="8000" dirty="0"/>
              <a:t>Information should always be stored in a secure location forms and other study materials that include confidential information (</a:t>
            </a:r>
            <a:r>
              <a:rPr lang="en-US" sz="8000" dirty="0" err="1"/>
              <a:t>e.g.,blood</a:t>
            </a:r>
            <a:r>
              <a:rPr lang="en-US" sz="8000" dirty="0"/>
              <a:t> or tissue samples ,audio/video-tapes  informed consent forms)</a:t>
            </a:r>
          </a:p>
          <a:p>
            <a:r>
              <a:rPr lang="en-US" sz="8000" dirty="0"/>
              <a:t>Information should be stored in a locked facility to which only authorized  personnel have a key, computers should be password protected and the user should log –off when computer is not in use </a:t>
            </a:r>
          </a:p>
          <a:p>
            <a:r>
              <a:rPr lang="en-US" sz="8000" dirty="0"/>
              <a:t>Handling information is important within the healthcare industry and it is important for individuals to understand what information governance is </a:t>
            </a:r>
          </a:p>
          <a:p>
            <a:r>
              <a:rPr lang="en-US" sz="8000" dirty="0"/>
              <a:t>How to comply with the law and understanding the data protection act principles GDPR is writing </a:t>
            </a:r>
          </a:p>
          <a:p>
            <a:endParaRPr lang="en-US" sz="1400" dirty="0"/>
          </a:p>
        </p:txBody>
      </p:sp>
      <p:sp>
        <p:nvSpPr>
          <p:cNvPr id="6" name="TextBox 5">
            <a:extLst>
              <a:ext uri="{FF2B5EF4-FFF2-40B4-BE49-F238E27FC236}">
                <a16:creationId xmlns:a16="http://schemas.microsoft.com/office/drawing/2014/main" id="{D95368FA-A7A4-7E7C-201D-E1BB217FF182}"/>
              </a:ext>
            </a:extLst>
          </p:cNvPr>
          <p:cNvSpPr txBox="1"/>
          <p:nvPr/>
        </p:nvSpPr>
        <p:spPr>
          <a:xfrm>
            <a:off x="9732671" y="6657945"/>
            <a:ext cx="2459327"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kipkis.com/Information_Technology">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850422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omputer&#10;&#10;Description automatically generated">
            <a:extLst>
              <a:ext uri="{FF2B5EF4-FFF2-40B4-BE49-F238E27FC236}">
                <a16:creationId xmlns:a16="http://schemas.microsoft.com/office/drawing/2014/main" id="{FB096FBA-0A4B-5106-64BC-63E90CB673A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459"/>
          <a:stretch/>
        </p:blipFill>
        <p:spPr>
          <a:xfrm>
            <a:off x="5219700" y="1104899"/>
            <a:ext cx="6565900" cy="4648201"/>
          </a:xfrm>
          <a:prstGeom prst="rect">
            <a:avLst/>
          </a:prstGeom>
        </p:spPr>
      </p:pic>
      <p:sp>
        <p:nvSpPr>
          <p:cNvPr id="2" name="Title 1">
            <a:extLst>
              <a:ext uri="{FF2B5EF4-FFF2-40B4-BE49-F238E27FC236}">
                <a16:creationId xmlns:a16="http://schemas.microsoft.com/office/drawing/2014/main" id="{6DA136C5-2AB5-0283-7BAC-B3E4C066B583}"/>
              </a:ext>
            </a:extLst>
          </p:cNvPr>
          <p:cNvSpPr>
            <a:spLocks noGrp="1"/>
          </p:cNvSpPr>
          <p:nvPr>
            <p:ph type="title"/>
          </p:nvPr>
        </p:nvSpPr>
        <p:spPr>
          <a:xfrm>
            <a:off x="838200" y="365125"/>
            <a:ext cx="3822189" cy="1899912"/>
          </a:xfrm>
        </p:spPr>
        <p:txBody>
          <a:bodyPr>
            <a:normAutofit/>
          </a:bodyPr>
          <a:lstStyle/>
          <a:p>
            <a:r>
              <a:rPr lang="en-US" sz="4000"/>
              <a:t>Conclusion </a:t>
            </a:r>
          </a:p>
        </p:txBody>
      </p:sp>
      <p:sp>
        <p:nvSpPr>
          <p:cNvPr id="3" name="Content Placeholder 2">
            <a:extLst>
              <a:ext uri="{FF2B5EF4-FFF2-40B4-BE49-F238E27FC236}">
                <a16:creationId xmlns:a16="http://schemas.microsoft.com/office/drawing/2014/main" id="{D939AE05-90BB-77F9-0E01-03DD92C13097}"/>
              </a:ext>
            </a:extLst>
          </p:cNvPr>
          <p:cNvSpPr>
            <a:spLocks noGrp="1"/>
          </p:cNvSpPr>
          <p:nvPr>
            <p:ph idx="1"/>
          </p:nvPr>
        </p:nvSpPr>
        <p:spPr>
          <a:xfrm>
            <a:off x="838200" y="2434201"/>
            <a:ext cx="3822189" cy="3742762"/>
          </a:xfrm>
        </p:spPr>
        <p:txBody>
          <a:bodyPr>
            <a:normAutofit fontScale="85000" lnSpcReduction="20000"/>
          </a:bodyPr>
          <a:lstStyle/>
          <a:p>
            <a:r>
              <a:rPr lang="en-US" sz="1900" dirty="0"/>
              <a:t> </a:t>
            </a:r>
            <a:r>
              <a:rPr lang="en-US" sz="2400" dirty="0"/>
              <a:t>Technical proficiency is important for data and information handling in healthcare industry for varieties of reasons. </a:t>
            </a:r>
          </a:p>
          <a:p>
            <a:r>
              <a:rPr lang="en-US" sz="2400" dirty="0"/>
              <a:t>1. The ability to effectively manage and use </a:t>
            </a:r>
            <a:r>
              <a:rPr lang="en-US" sz="2400" dirty="0" err="1"/>
              <a:t>informations</a:t>
            </a:r>
            <a:endParaRPr lang="en-US" sz="2400" dirty="0"/>
          </a:p>
          <a:p>
            <a:r>
              <a:rPr lang="en-US" sz="2400" dirty="0"/>
              <a:t>2. The ability to apply confidentiality and professionalism.</a:t>
            </a:r>
          </a:p>
          <a:p>
            <a:r>
              <a:rPr lang="en-US" sz="2400" dirty="0"/>
              <a:t>3.  Promote good practice in handling information </a:t>
            </a:r>
          </a:p>
        </p:txBody>
      </p:sp>
      <p:sp>
        <p:nvSpPr>
          <p:cNvPr id="8" name="TextBox 7">
            <a:extLst>
              <a:ext uri="{FF2B5EF4-FFF2-40B4-BE49-F238E27FC236}">
                <a16:creationId xmlns:a16="http://schemas.microsoft.com/office/drawing/2014/main" id="{3A6AA8CB-667D-7663-0661-4573E587C1C9}"/>
              </a:ext>
            </a:extLst>
          </p:cNvPr>
          <p:cNvSpPr txBox="1"/>
          <p:nvPr/>
        </p:nvSpPr>
        <p:spPr>
          <a:xfrm>
            <a:off x="10500360" y="5974080"/>
            <a:ext cx="2042160" cy="369332"/>
          </a:xfrm>
          <a:prstGeom prst="rect">
            <a:avLst/>
          </a:prstGeom>
          <a:noFill/>
        </p:spPr>
        <p:txBody>
          <a:bodyPr wrap="square" rtlCol="0">
            <a:spAutoFit/>
          </a:bodyPr>
          <a:lstStyle/>
          <a:p>
            <a:r>
              <a:rPr lang="en-US" dirty="0"/>
              <a:t>Online pictures</a:t>
            </a:r>
          </a:p>
        </p:txBody>
      </p:sp>
    </p:spTree>
    <p:extLst>
      <p:ext uri="{BB962C8B-B14F-4D97-AF65-F5344CB8AC3E}">
        <p14:creationId xmlns:p14="http://schemas.microsoft.com/office/powerpoint/2010/main" val="23989277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5CCA6-E7CC-3C9C-0FB2-7FC3934FC7BC}"/>
              </a:ext>
            </a:extLst>
          </p:cNvPr>
          <p:cNvSpPr>
            <a:spLocks noGrp="1"/>
          </p:cNvSpPr>
          <p:nvPr>
            <p:ph type="title"/>
          </p:nvPr>
        </p:nvSpPr>
        <p:spPr>
          <a:xfrm>
            <a:off x="1030288" y="4572000"/>
            <a:ext cx="10131425" cy="1219200"/>
          </a:xfrm>
        </p:spPr>
        <p:txBody>
          <a:bodyPr>
            <a:normAutofit/>
          </a:bodyPr>
          <a:lstStyle/>
          <a:p>
            <a:pPr algn="ctr"/>
            <a:endParaRPr lang="en-US" sz="4400" dirty="0"/>
          </a:p>
        </p:txBody>
      </p:sp>
      <p:graphicFrame>
        <p:nvGraphicFramePr>
          <p:cNvPr id="16" name="Content Placeholder 2">
            <a:extLst>
              <a:ext uri="{FF2B5EF4-FFF2-40B4-BE49-F238E27FC236}">
                <a16:creationId xmlns:a16="http://schemas.microsoft.com/office/drawing/2014/main" id="{38B783DA-8332-5517-75B0-215E1C6ACF23}"/>
              </a:ext>
            </a:extLst>
          </p:cNvPr>
          <p:cNvGraphicFramePr>
            <a:graphicFrameLocks noGrp="1"/>
          </p:cNvGraphicFramePr>
          <p:nvPr>
            <p:ph idx="1"/>
            <p:extLst>
              <p:ext uri="{D42A27DB-BD31-4B8C-83A1-F6EECF244321}">
                <p14:modId xmlns:p14="http://schemas.microsoft.com/office/powerpoint/2010/main" val="3157852754"/>
              </p:ext>
            </p:extLst>
          </p:nvPr>
        </p:nvGraphicFramePr>
        <p:xfrm>
          <a:off x="254001" y="825500"/>
          <a:ext cx="11569699" cy="60325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3F37A810-83EC-F025-97C2-96CD9C404C1F}"/>
              </a:ext>
            </a:extLst>
          </p:cNvPr>
          <p:cNvSpPr txBox="1"/>
          <p:nvPr/>
        </p:nvSpPr>
        <p:spPr>
          <a:xfrm>
            <a:off x="3191106" y="0"/>
            <a:ext cx="5809786" cy="923330"/>
          </a:xfrm>
          <a:prstGeom prst="rect">
            <a:avLst/>
          </a:prstGeom>
          <a:noFill/>
        </p:spPr>
        <p:txBody>
          <a:bodyPr wrap="square" rtlCol="0">
            <a:spAutoFit/>
          </a:bodyPr>
          <a:lstStyle/>
          <a:p>
            <a:r>
              <a:rPr lang="en-US" sz="5400" b="1" u="sng"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8397882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Celestial</Template>
  <TotalTime>27488</TotalTime>
  <Words>1467</Words>
  <Application>Microsoft Macintosh PowerPoint</Application>
  <PresentationFormat>Widescreen</PresentationFormat>
  <Paragraphs>145</Paragraphs>
  <Slides>20</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Arial</vt:lpstr>
      <vt:lpstr>Calibri</vt:lpstr>
      <vt:lpstr>Calibri Light</vt:lpstr>
      <vt:lpstr>Wingdings</vt:lpstr>
      <vt:lpstr>Celestial</vt:lpstr>
      <vt:lpstr>defibrillation</vt:lpstr>
      <vt:lpstr>PowerPoint Presentation</vt:lpstr>
      <vt:lpstr>Definition : Defibrillator are devices that send an electric pulse or shock to the heart to restore a normal heart beat.</vt:lpstr>
      <vt:lpstr>Types of defibrillator </vt:lpstr>
      <vt:lpstr>   </vt:lpstr>
      <vt:lpstr> </vt:lpstr>
      <vt:lpstr> </vt:lpstr>
      <vt:lpstr> </vt:lpstr>
      <vt:lpstr>Digital communication</vt:lpstr>
      <vt:lpstr>  Collaboration</vt:lpstr>
      <vt:lpstr>PARTICIPATION</vt:lpstr>
      <vt:lpstr>WHAT IS DIGITAL LITERACY?</vt:lpstr>
      <vt:lpstr>Why digital literacy is important for the employee well-being?</vt:lpstr>
      <vt:lpstr>Why digital literacy is important for the professional care?</vt:lpstr>
      <vt:lpstr>The Relevance Of Technical Proficiency For Data And Information Handling</vt:lpstr>
      <vt:lpstr>The DEFINITION and different ways data is collected in the healthcare industry</vt:lpstr>
      <vt:lpstr>Data protection impact in the healthcare </vt:lpstr>
      <vt:lpstr>The relevance of handling information safely </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defibrillation</dc:title>
  <dc:creator>Giovanni Leto (2130450)</dc:creator>
  <cp:lastModifiedBy>Giovanni Leto (2130450)</cp:lastModifiedBy>
  <cp:revision>19</cp:revision>
  <dcterms:created xsi:type="dcterms:W3CDTF">2022-07-03T13:34:35Z</dcterms:created>
  <dcterms:modified xsi:type="dcterms:W3CDTF">2022-08-15T14:15:22Z</dcterms:modified>
</cp:coreProperties>
</file>