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62" r:id="rId2"/>
    <p:sldId id="256" r:id="rId3"/>
    <p:sldId id="257" r:id="rId4"/>
    <p:sldId id="258" r:id="rId5"/>
    <p:sldId id="261" r:id="rId6"/>
    <p:sldId id="259" r:id="rId7"/>
    <p:sldId id="260"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F00404-A031-954C-99C4-348B2493D1D9}" v="1" dt="2025-11-18T11:50:23.4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7"/>
    <p:restoredTop sz="94660"/>
  </p:normalViewPr>
  <p:slideViewPr>
    <p:cSldViewPr snapToGrid="0">
      <p:cViewPr varScale="1">
        <p:scale>
          <a:sx n="100" d="100"/>
          <a:sy n="100" d="100"/>
        </p:scale>
        <p:origin x="79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mee Cameron (2502539)" userId="c0a8fb58-c6ae-40aa-a751-11456768def8" providerId="ADAL" clId="{1C931ED1-40DD-570B-B28F-EBB53C5D0DBB}"/>
    <pc:docChg chg="custSel addSld modSld sldOrd">
      <pc:chgData name="Aimee Cameron (2502539)" userId="c0a8fb58-c6ae-40aa-a751-11456768def8" providerId="ADAL" clId="{1C931ED1-40DD-570B-B28F-EBB53C5D0DBB}" dt="2025-11-18T13:57:38.506" v="636" actId="122"/>
      <pc:docMkLst>
        <pc:docMk/>
      </pc:docMkLst>
      <pc:sldChg chg="addSp modSp mod">
        <pc:chgData name="Aimee Cameron (2502539)" userId="c0a8fb58-c6ae-40aa-a751-11456768def8" providerId="ADAL" clId="{1C931ED1-40DD-570B-B28F-EBB53C5D0DBB}" dt="2025-11-18T11:50:52.328" v="6" actId="1076"/>
        <pc:sldMkLst>
          <pc:docMk/>
          <pc:sldMk cId="494426428" sldId="256"/>
        </pc:sldMkLst>
        <pc:picChg chg="mod">
          <ac:chgData name="Aimee Cameron (2502539)" userId="c0a8fb58-c6ae-40aa-a751-11456768def8" providerId="ADAL" clId="{1C931ED1-40DD-570B-B28F-EBB53C5D0DBB}" dt="2025-11-18T11:50:52.328" v="6" actId="1076"/>
          <ac:picMkLst>
            <pc:docMk/>
            <pc:sldMk cId="494426428" sldId="256"/>
            <ac:picMk id="4" creationId="{3DBCEDAC-F8E6-3A15-004F-B418716F21EF}"/>
          </ac:picMkLst>
        </pc:picChg>
        <pc:picChg chg="add mod">
          <ac:chgData name="Aimee Cameron (2502539)" userId="c0a8fb58-c6ae-40aa-a751-11456768def8" providerId="ADAL" clId="{1C931ED1-40DD-570B-B28F-EBB53C5D0DBB}" dt="2025-11-18T11:50:23.484" v="5"/>
          <ac:picMkLst>
            <pc:docMk/>
            <pc:sldMk cId="494426428" sldId="256"/>
            <ac:picMk id="5" creationId="{D097C76F-5419-C437-2CCC-9F2ED3A69B79}"/>
          </ac:picMkLst>
        </pc:picChg>
      </pc:sldChg>
      <pc:sldChg chg="addSp modSp">
        <pc:chgData name="Aimee Cameron (2502539)" userId="c0a8fb58-c6ae-40aa-a751-11456768def8" providerId="ADAL" clId="{1C931ED1-40DD-570B-B28F-EBB53C5D0DBB}" dt="2025-11-18T11:50:23.484" v="5"/>
        <pc:sldMkLst>
          <pc:docMk/>
          <pc:sldMk cId="1073135527" sldId="257"/>
        </pc:sldMkLst>
        <pc:picChg chg="add mod">
          <ac:chgData name="Aimee Cameron (2502539)" userId="c0a8fb58-c6ae-40aa-a751-11456768def8" providerId="ADAL" clId="{1C931ED1-40DD-570B-B28F-EBB53C5D0DBB}" dt="2025-11-18T11:50:23.484" v="5"/>
          <ac:picMkLst>
            <pc:docMk/>
            <pc:sldMk cId="1073135527" sldId="257"/>
            <ac:picMk id="5" creationId="{7CACF9CF-605E-0686-E70F-CD300D7EF3A4}"/>
          </ac:picMkLst>
        </pc:picChg>
      </pc:sldChg>
      <pc:sldChg chg="addSp modSp">
        <pc:chgData name="Aimee Cameron (2502539)" userId="c0a8fb58-c6ae-40aa-a751-11456768def8" providerId="ADAL" clId="{1C931ED1-40DD-570B-B28F-EBB53C5D0DBB}" dt="2025-11-18T11:50:23.484" v="5"/>
        <pc:sldMkLst>
          <pc:docMk/>
          <pc:sldMk cId="2333196934" sldId="258"/>
        </pc:sldMkLst>
        <pc:picChg chg="add mod">
          <ac:chgData name="Aimee Cameron (2502539)" userId="c0a8fb58-c6ae-40aa-a751-11456768def8" providerId="ADAL" clId="{1C931ED1-40DD-570B-B28F-EBB53C5D0DBB}" dt="2025-11-18T11:50:23.484" v="5"/>
          <ac:picMkLst>
            <pc:docMk/>
            <pc:sldMk cId="2333196934" sldId="258"/>
            <ac:picMk id="5" creationId="{533A3D12-7627-B68E-F82F-9E170C9DAE65}"/>
          </ac:picMkLst>
        </pc:picChg>
      </pc:sldChg>
      <pc:sldChg chg="addSp modSp">
        <pc:chgData name="Aimee Cameron (2502539)" userId="c0a8fb58-c6ae-40aa-a751-11456768def8" providerId="ADAL" clId="{1C931ED1-40DD-570B-B28F-EBB53C5D0DBB}" dt="2025-11-18T11:50:23.484" v="5"/>
        <pc:sldMkLst>
          <pc:docMk/>
          <pc:sldMk cId="1717191212" sldId="261"/>
        </pc:sldMkLst>
        <pc:picChg chg="add mod">
          <ac:chgData name="Aimee Cameron (2502539)" userId="c0a8fb58-c6ae-40aa-a751-11456768def8" providerId="ADAL" clId="{1C931ED1-40DD-570B-B28F-EBB53C5D0DBB}" dt="2025-11-18T11:50:23.484" v="5"/>
          <ac:picMkLst>
            <pc:docMk/>
            <pc:sldMk cId="1717191212" sldId="261"/>
            <ac:picMk id="5" creationId="{85BC867B-2D00-C3B0-A658-59CAB84CBAF7}"/>
          </ac:picMkLst>
        </pc:picChg>
      </pc:sldChg>
      <pc:sldChg chg="modSp new mod ord">
        <pc:chgData name="Aimee Cameron (2502539)" userId="c0a8fb58-c6ae-40aa-a751-11456768def8" providerId="ADAL" clId="{1C931ED1-40DD-570B-B28F-EBB53C5D0DBB}" dt="2025-11-18T13:57:38.506" v="636" actId="122"/>
        <pc:sldMkLst>
          <pc:docMk/>
          <pc:sldMk cId="3742899094" sldId="262"/>
        </pc:sldMkLst>
        <pc:spChg chg="mod">
          <ac:chgData name="Aimee Cameron (2502539)" userId="c0a8fb58-c6ae-40aa-a751-11456768def8" providerId="ADAL" clId="{1C931ED1-40DD-570B-B28F-EBB53C5D0DBB}" dt="2025-11-18T13:57:38.506" v="636" actId="122"/>
          <ac:spMkLst>
            <pc:docMk/>
            <pc:sldMk cId="3742899094" sldId="262"/>
            <ac:spMk id="2" creationId="{9F77C799-F46F-2896-8268-D57926D51F79}"/>
          </ac:spMkLst>
        </pc:spChg>
        <pc:spChg chg="mod">
          <ac:chgData name="Aimee Cameron (2502539)" userId="c0a8fb58-c6ae-40aa-a751-11456768def8" providerId="ADAL" clId="{1C931ED1-40DD-570B-B28F-EBB53C5D0DBB}" dt="2025-11-18T13:56:05.193" v="617" actId="20577"/>
          <ac:spMkLst>
            <pc:docMk/>
            <pc:sldMk cId="3742899094" sldId="262"/>
            <ac:spMk id="3" creationId="{6D728653-AC84-C974-34DF-9BFC787B85D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11/18/25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98818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11/18/25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12431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11/18/25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896933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11/18/25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70352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11/18/25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282200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11/18/25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214199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11/18/25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08111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11/18/25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49936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11/18/25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170393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11/18/25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44678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11/18/25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63018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11/18/25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40446830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7C799-F46F-2896-8268-D57926D51F79}"/>
              </a:ext>
            </a:extLst>
          </p:cNvPr>
          <p:cNvSpPr>
            <a:spLocks noGrp="1"/>
          </p:cNvSpPr>
          <p:nvPr>
            <p:ph type="title"/>
          </p:nvPr>
        </p:nvSpPr>
        <p:spPr/>
        <p:txBody>
          <a:bodyPr/>
          <a:lstStyle/>
          <a:p>
            <a:pPr algn="ctr"/>
            <a:r>
              <a:rPr lang="en-US" u="sng" dirty="0"/>
              <a:t>AI </a:t>
            </a:r>
            <a:r>
              <a:rPr lang="en-US" u="sng" dirty="0" err="1"/>
              <a:t>aknowledgement</a:t>
            </a:r>
            <a:endParaRPr lang="en-US" u="sng" dirty="0"/>
          </a:p>
        </p:txBody>
      </p:sp>
      <p:sp>
        <p:nvSpPr>
          <p:cNvPr id="3" name="Content Placeholder 2">
            <a:extLst>
              <a:ext uri="{FF2B5EF4-FFF2-40B4-BE49-F238E27FC236}">
                <a16:creationId xmlns:a16="http://schemas.microsoft.com/office/drawing/2014/main" id="{6D728653-AC84-C974-34DF-9BFC787B85DE}"/>
              </a:ext>
            </a:extLst>
          </p:cNvPr>
          <p:cNvSpPr>
            <a:spLocks noGrp="1"/>
          </p:cNvSpPr>
          <p:nvPr>
            <p:ph idx="1"/>
          </p:nvPr>
        </p:nvSpPr>
        <p:spPr/>
        <p:txBody>
          <a:bodyPr/>
          <a:lstStyle/>
          <a:p>
            <a:pPr marL="0" indent="0">
              <a:buNone/>
            </a:pPr>
            <a:r>
              <a:rPr lang="en-US" dirty="0"/>
              <a:t>I confirm that I have not presented any AI generated text as my own work. I confirm I have copies of my drafts, notes, and other sources I used before, and after the use of AI tools which I may be asked to provide in evidence. </a:t>
            </a:r>
          </a:p>
        </p:txBody>
      </p:sp>
    </p:spTree>
    <p:extLst>
      <p:ext uri="{BB962C8B-B14F-4D97-AF65-F5344CB8AC3E}">
        <p14:creationId xmlns:p14="http://schemas.microsoft.com/office/powerpoint/2010/main" val="3742899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descr="Sample being pipetted into a petri dish">
            <a:extLst>
              <a:ext uri="{FF2B5EF4-FFF2-40B4-BE49-F238E27FC236}">
                <a16:creationId xmlns:a16="http://schemas.microsoft.com/office/drawing/2014/main" id="{3DBCEDAC-F8E6-3A15-004F-B418716F21EF}"/>
              </a:ext>
            </a:extLst>
          </p:cNvPr>
          <p:cNvPicPr>
            <a:picLocks noChangeAspect="1"/>
          </p:cNvPicPr>
          <p:nvPr/>
        </p:nvPicPr>
        <p:blipFill>
          <a:blip r:embed="rId4"/>
          <a:srcRect t="17929" b="6820"/>
          <a:stretch>
            <a:fillRect/>
          </a:stretch>
        </p:blipFill>
        <p:spPr>
          <a:xfrm>
            <a:off x="20" y="355610"/>
            <a:ext cx="12191980" cy="6857990"/>
          </a:xfrm>
          <a:prstGeom prst="rect">
            <a:avLst/>
          </a:prstGeom>
        </p:spPr>
      </p:pic>
      <p:sp>
        <p:nvSpPr>
          <p:cNvPr id="11" name="Rectangle 10">
            <a:extLst>
              <a:ext uri="{FF2B5EF4-FFF2-40B4-BE49-F238E27FC236}">
                <a16:creationId xmlns:a16="http://schemas.microsoft.com/office/drawing/2014/main" id="{DF15DF8A-891A-1965-E372-1BA1F3B94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79"/>
            <a:ext cx="6858002" cy="6511640"/>
          </a:xfrm>
          <a:prstGeom prst="rect">
            <a:avLst/>
          </a:prstGeom>
          <a:gradFill>
            <a:gsLst>
              <a:gs pos="0">
                <a:schemeClr val="bg1">
                  <a:alpha val="0"/>
                </a:schemeClr>
              </a:gs>
              <a:gs pos="46000">
                <a:schemeClr val="bg1">
                  <a:alpha val="33000"/>
                </a:schemeClr>
              </a:gs>
              <a:gs pos="26000">
                <a:schemeClr val="bg1">
                  <a:alpha val="20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7E74908-B165-176F-ABC7-58E930936873}"/>
              </a:ext>
            </a:extLst>
          </p:cNvPr>
          <p:cNvSpPr>
            <a:spLocks noGrp="1"/>
          </p:cNvSpPr>
          <p:nvPr>
            <p:ph type="ctrTitle"/>
          </p:nvPr>
        </p:nvSpPr>
        <p:spPr>
          <a:xfrm>
            <a:off x="7473219" y="898373"/>
            <a:ext cx="4470544" cy="3474720"/>
          </a:xfrm>
        </p:spPr>
        <p:txBody>
          <a:bodyPr anchor="b">
            <a:normAutofit/>
          </a:bodyPr>
          <a:lstStyle/>
          <a:p>
            <a:pPr algn="l"/>
            <a:r>
              <a:rPr lang="en-US" sz="5800" dirty="0"/>
              <a:t>1971</a:t>
            </a:r>
          </a:p>
        </p:txBody>
      </p:sp>
      <p:sp>
        <p:nvSpPr>
          <p:cNvPr id="3" name="Subtitle 2">
            <a:extLst>
              <a:ext uri="{FF2B5EF4-FFF2-40B4-BE49-F238E27FC236}">
                <a16:creationId xmlns:a16="http://schemas.microsoft.com/office/drawing/2014/main" id="{BC7BF95C-489A-4E43-F193-FCDE9348A980}"/>
              </a:ext>
            </a:extLst>
          </p:cNvPr>
          <p:cNvSpPr>
            <a:spLocks noGrp="1"/>
          </p:cNvSpPr>
          <p:nvPr>
            <p:ph type="subTitle" idx="1"/>
          </p:nvPr>
        </p:nvSpPr>
        <p:spPr>
          <a:xfrm>
            <a:off x="7482646" y="4495013"/>
            <a:ext cx="4116410" cy="1386840"/>
          </a:xfrm>
        </p:spPr>
        <p:txBody>
          <a:bodyPr anchor="t">
            <a:normAutofit/>
          </a:bodyPr>
          <a:lstStyle/>
          <a:p>
            <a:pPr algn="l"/>
            <a:endParaRPr lang="en-US" sz="2200" dirty="0"/>
          </a:p>
        </p:txBody>
      </p:sp>
      <p:pic>
        <p:nvPicPr>
          <p:cNvPr id="5" name="Video 4">
            <a:extLst>
              <a:ext uri="{FF2B5EF4-FFF2-40B4-BE49-F238E27FC236}">
                <a16:creationId xmlns:a16="http://schemas.microsoft.com/office/drawing/2014/main" id="{D097C76F-5419-C437-2CCC-9F2ED3A69B7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a:ln w="19050" cap="rnd">
            <a:solidFill>
              <a:srgbClr val="404040"/>
            </a:solidFill>
          </a:ln>
          <a:effectLst/>
        </p:spPr>
      </p:pic>
    </p:spTree>
    <p:extLst>
      <p:ext uri="{BB962C8B-B14F-4D97-AF65-F5344CB8AC3E}">
        <p14:creationId xmlns:p14="http://schemas.microsoft.com/office/powerpoint/2010/main" val="49442642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065"/>
    </mc:Choice>
    <mc:Fallback xmlns="">
      <p:transition spd="slow" advTm="2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5"/>
                </p:tgtEl>
              </p:cMediaNode>
            </p:video>
            <p:seq concurrent="1" nextAc="seek">
              <p:cTn id="11" restart="whenNotActive" fill="hold" evtFilter="cancelBubble" nodeType="interactiveSeq">
                <p:stCondLst>
                  <p:cond evt="onClick" delay="0">
                    <p:tgtEl>
                      <p:spTgt spid="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5"/>
                                        </p:tgtEl>
                                      </p:cBhvr>
                                    </p:cmd>
                                  </p:childTnLst>
                                </p:cTn>
                              </p:par>
                            </p:childTnLst>
                          </p:cTn>
                        </p:par>
                      </p:childTnLst>
                    </p:cTn>
                  </p:par>
                </p:childTnLst>
              </p:cTn>
              <p:nextCondLst>
                <p:cond evt="onClick" delay="0">
                  <p:tgtEl>
                    <p:spTgt spid="5"/>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311AA-6A89-7901-45E3-DB33D85317A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3A12126-DD64-62A4-00D1-DB960997C46E}"/>
              </a:ext>
            </a:extLst>
          </p:cNvPr>
          <p:cNvSpPr>
            <a:spLocks noGrp="1"/>
          </p:cNvSpPr>
          <p:nvPr>
            <p:ph idx="1"/>
          </p:nvPr>
        </p:nvSpPr>
        <p:spPr/>
        <p:txBody>
          <a:bodyPr/>
          <a:lstStyle/>
          <a:p>
            <a:r>
              <a:rPr lang="en-US" dirty="0"/>
              <a:t>Welcome back to 1971, a time of revolution when it came to a </a:t>
            </a:r>
            <a:r>
              <a:rPr lang="en-US" dirty="0" err="1"/>
              <a:t>behaviourists</a:t>
            </a:r>
            <a:r>
              <a:rPr lang="en-US" dirty="0"/>
              <a:t> approach experiment based in Stanford University, California. This is a very exciting time where people observe how people cope under a controlled environment. In psychology, there is classic conditioning and operate conditioning, where classical conditioning is all about controlling a specific outcome which is created through the right components and in a environment that can be controlled by the observer, this can be controlled by people in power and authority and how people can change their </a:t>
            </a:r>
            <a:r>
              <a:rPr lang="en-US" dirty="0" err="1"/>
              <a:t>behaviour</a:t>
            </a:r>
            <a:r>
              <a:rPr lang="en-US" dirty="0"/>
              <a:t> to fit the environment. “</a:t>
            </a:r>
            <a:r>
              <a:rPr lang="en-GB" dirty="0"/>
              <a:t>learning through association.” (</a:t>
            </a:r>
            <a:r>
              <a:rPr lang="en-GB" dirty="0" err="1"/>
              <a:t>pavlov</a:t>
            </a:r>
            <a:r>
              <a:rPr lang="en-GB" dirty="0"/>
              <a:t>, I, P, 1927). </a:t>
            </a:r>
            <a:endParaRPr lang="en-US" dirty="0"/>
          </a:p>
        </p:txBody>
      </p:sp>
      <p:pic>
        <p:nvPicPr>
          <p:cNvPr id="5" name="Video 4">
            <a:extLst>
              <a:ext uri="{FF2B5EF4-FFF2-40B4-BE49-F238E27FC236}">
                <a16:creationId xmlns:a16="http://schemas.microsoft.com/office/drawing/2014/main" id="{7CACF9CF-605E-0686-E70F-CD300D7EF3A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73135527"/>
      </p:ext>
    </p:extLst>
  </p:cSld>
  <p:clrMapOvr>
    <a:masterClrMapping/>
  </p:clrMapOvr>
  <mc:AlternateContent xmlns:mc="http://schemas.openxmlformats.org/markup-compatibility/2006" xmlns:p14="http://schemas.microsoft.com/office/powerpoint/2010/main">
    <mc:Choice Requires="p14">
      <p:transition spd="slow" p14:dur="2000" advTm="38472"/>
    </mc:Choice>
    <mc:Fallback xmlns="">
      <p:transition spd="slow" advTm="38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D52D4-ECCD-1186-D411-27264171774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D92EFE8-BBAF-E127-A005-966350938B20}"/>
              </a:ext>
            </a:extLst>
          </p:cNvPr>
          <p:cNvSpPr>
            <a:spLocks noGrp="1"/>
          </p:cNvSpPr>
          <p:nvPr>
            <p:ph idx="1"/>
          </p:nvPr>
        </p:nvSpPr>
        <p:spPr/>
        <p:txBody>
          <a:bodyPr/>
          <a:lstStyle/>
          <a:p>
            <a:r>
              <a:rPr lang="en-US" dirty="0"/>
              <a:t>Looking at operant conditioning however is slightly different as it shows </a:t>
            </a:r>
            <a:r>
              <a:rPr lang="en-US" dirty="0" err="1"/>
              <a:t>behaviour</a:t>
            </a:r>
            <a:r>
              <a:rPr lang="en-US" dirty="0"/>
              <a:t> can also be modified to get the desired outcome. For example, this conditioning works on a reward and punishment basis. Where a reward is given for the desired outcome, therefore a punishment will occur for an undesired outcome, so the person or animal taking part will learn to do whichever one has given them the reward. “</a:t>
            </a:r>
            <a:r>
              <a:rPr lang="en-GB" dirty="0"/>
              <a:t>learning through consequences such as reinforcement and punishment.” (Skinner B, F, 1953).</a:t>
            </a:r>
            <a:endParaRPr lang="en-US" dirty="0"/>
          </a:p>
        </p:txBody>
      </p:sp>
      <p:pic>
        <p:nvPicPr>
          <p:cNvPr id="5" name="Video 4">
            <a:extLst>
              <a:ext uri="{FF2B5EF4-FFF2-40B4-BE49-F238E27FC236}">
                <a16:creationId xmlns:a16="http://schemas.microsoft.com/office/drawing/2014/main" id="{533A3D12-7627-B68E-F82F-9E170C9DAE6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33196934"/>
      </p:ext>
    </p:extLst>
  </p:cSld>
  <p:clrMapOvr>
    <a:masterClrMapping/>
  </p:clrMapOvr>
  <mc:AlternateContent xmlns:mc="http://schemas.openxmlformats.org/markup-compatibility/2006" xmlns:p14="http://schemas.microsoft.com/office/powerpoint/2010/main">
    <mc:Choice Requires="p14">
      <p:transition spd="slow" p14:dur="2000" advTm="29077"/>
    </mc:Choice>
    <mc:Fallback xmlns="">
      <p:transition spd="slow" advTm="290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A635D-20B5-95ED-55DE-4260C44640B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039FF94-4000-74D4-A777-18C234F86244}"/>
              </a:ext>
            </a:extLst>
          </p:cNvPr>
          <p:cNvSpPr>
            <a:spLocks noGrp="1"/>
          </p:cNvSpPr>
          <p:nvPr>
            <p:ph idx="1"/>
          </p:nvPr>
        </p:nvSpPr>
        <p:spPr/>
        <p:txBody>
          <a:bodyPr/>
          <a:lstStyle/>
          <a:p>
            <a:r>
              <a:rPr lang="en-US" dirty="0"/>
              <a:t>A </a:t>
            </a:r>
            <a:r>
              <a:rPr lang="en-US" dirty="0" err="1"/>
              <a:t>behaviourist</a:t>
            </a:r>
            <a:r>
              <a:rPr lang="en-US" dirty="0"/>
              <a:t> approach in psychology only looks at observable measures and does not take into account any internal mental processes. It is thought that how each individuals </a:t>
            </a:r>
            <a:r>
              <a:rPr lang="en-US" dirty="0" err="1"/>
              <a:t>behaviour</a:t>
            </a:r>
            <a:r>
              <a:rPr lang="en-US" dirty="0"/>
              <a:t> is learned through interactions with the environment. This approach is all about understanding the relationship between the </a:t>
            </a:r>
            <a:r>
              <a:rPr lang="en-US" dirty="0" err="1"/>
              <a:t>stimilu</a:t>
            </a:r>
            <a:r>
              <a:rPr lang="en-US" dirty="0"/>
              <a:t> and </a:t>
            </a:r>
            <a:r>
              <a:rPr lang="en-US" dirty="0" err="1"/>
              <a:t>reponse</a:t>
            </a:r>
            <a:r>
              <a:rPr lang="en-US" dirty="0"/>
              <a:t> and is a scientific theory. This approach to experiments make the outcome predictable. While there are many experiments that have already been tested and reported, each one must bring something else to the table. </a:t>
            </a:r>
          </a:p>
        </p:txBody>
      </p:sp>
      <p:pic>
        <p:nvPicPr>
          <p:cNvPr id="5" name="Video 4">
            <a:extLst>
              <a:ext uri="{FF2B5EF4-FFF2-40B4-BE49-F238E27FC236}">
                <a16:creationId xmlns:a16="http://schemas.microsoft.com/office/drawing/2014/main" id="{85BC867B-2D00-C3B0-A658-59CAB84CBAF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17191212"/>
      </p:ext>
    </p:extLst>
  </p:cSld>
  <p:clrMapOvr>
    <a:masterClrMapping/>
  </p:clrMapOvr>
  <mc:AlternateContent xmlns:mc="http://schemas.openxmlformats.org/markup-compatibility/2006" xmlns:p14="http://schemas.microsoft.com/office/powerpoint/2010/main">
    <mc:Choice Requires="p14">
      <p:transition spd="slow" p14:dur="2000" advTm="38300"/>
    </mc:Choice>
    <mc:Fallback xmlns="">
      <p:transition spd="slow" advTm="38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DBCA9-5D28-9D2C-6789-06999654A0A8}"/>
              </a:ext>
            </a:extLst>
          </p:cNvPr>
          <p:cNvSpPr>
            <a:spLocks noGrp="1"/>
          </p:cNvSpPr>
          <p:nvPr>
            <p:ph type="title"/>
          </p:nvPr>
        </p:nvSpPr>
        <p:spPr/>
        <p:txBody>
          <a:bodyPr/>
          <a:lstStyle/>
          <a:p>
            <a:r>
              <a:rPr lang="en-US" dirty="0"/>
              <a:t>References</a:t>
            </a:r>
          </a:p>
        </p:txBody>
      </p:sp>
      <p:sp>
        <p:nvSpPr>
          <p:cNvPr id="4" name="Rectangle 1">
            <a:extLst>
              <a:ext uri="{FF2B5EF4-FFF2-40B4-BE49-F238E27FC236}">
                <a16:creationId xmlns:a16="http://schemas.microsoft.com/office/drawing/2014/main" id="{0BE11F83-0D24-AB26-23EC-57336ABB46AD}"/>
              </a:ext>
            </a:extLst>
          </p:cNvPr>
          <p:cNvSpPr>
            <a:spLocks noGrp="1" noChangeArrowheads="1"/>
          </p:cNvSpPr>
          <p:nvPr>
            <p:ph idx="1"/>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webkit-standard"/>
              </a:rPr>
              <a:t>Pavlov, I. P. (1927). </a:t>
            </a:r>
            <a:r>
              <a:rPr kumimoji="0" lang="en-US" altLang="en-US" sz="1800" b="0" i="1" u="none" strike="noStrike" cap="none" normalizeH="0" baseline="0">
                <a:ln>
                  <a:noFill/>
                </a:ln>
                <a:solidFill>
                  <a:srgbClr val="000000"/>
                </a:solidFill>
                <a:effectLst/>
              </a:rPr>
              <a:t>Conditioned reflexes</a:t>
            </a:r>
            <a:r>
              <a:rPr kumimoji="0" lang="en-US" altLang="en-US" sz="1800" b="0" i="0" u="none" strike="noStrike" cap="none" normalizeH="0" baseline="0">
                <a:ln>
                  <a:noFill/>
                </a:ln>
                <a:solidFill>
                  <a:srgbClr val="000000"/>
                </a:solidFill>
                <a:effectLst/>
                <a:latin typeface="-webkit-standard"/>
              </a:rPr>
              <a:t>. Oxford University Press.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02891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AADF5-0A9B-783F-2244-9A70BF5AD899}"/>
              </a:ext>
            </a:extLst>
          </p:cNvPr>
          <p:cNvSpPr>
            <a:spLocks noGrp="1"/>
          </p:cNvSpPr>
          <p:nvPr>
            <p:ph type="title"/>
          </p:nvPr>
        </p:nvSpPr>
        <p:spPr/>
        <p:txBody>
          <a:bodyPr/>
          <a:lstStyle/>
          <a:p>
            <a:r>
              <a:rPr lang="en-US" dirty="0"/>
              <a:t>References</a:t>
            </a:r>
          </a:p>
        </p:txBody>
      </p:sp>
      <p:sp>
        <p:nvSpPr>
          <p:cNvPr id="4" name="Rectangle 1">
            <a:extLst>
              <a:ext uri="{FF2B5EF4-FFF2-40B4-BE49-F238E27FC236}">
                <a16:creationId xmlns:a16="http://schemas.microsoft.com/office/drawing/2014/main" id="{96F34126-BCCE-D850-C8B4-FC9B06BD3BA3}"/>
              </a:ext>
            </a:extLst>
          </p:cNvPr>
          <p:cNvSpPr>
            <a:spLocks noGrp="1" noChangeArrowheads="1"/>
          </p:cNvSpPr>
          <p:nvPr>
            <p:ph idx="1"/>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webkit-standard"/>
              </a:rPr>
              <a:t>Skinner, B. F. (1953). </a:t>
            </a:r>
            <a:r>
              <a:rPr kumimoji="0" lang="en-US" altLang="en-US" sz="1800" b="0" i="1" u="none" strike="noStrike" cap="none" normalizeH="0" baseline="0">
                <a:ln>
                  <a:noFill/>
                </a:ln>
                <a:solidFill>
                  <a:srgbClr val="000000"/>
                </a:solidFill>
                <a:effectLst/>
              </a:rPr>
              <a:t>Science and human behavior</a:t>
            </a:r>
            <a:r>
              <a:rPr kumimoji="0" lang="en-US" altLang="en-US" sz="1800" b="0" i="0" u="none" strike="noStrike" cap="none" normalizeH="0" baseline="0">
                <a:ln>
                  <a:noFill/>
                </a:ln>
                <a:solidFill>
                  <a:srgbClr val="000000"/>
                </a:solidFill>
                <a:effectLst/>
                <a:latin typeface="-webkit-standard"/>
              </a:rPr>
              <a:t>. Macmillan.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78845936"/>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otalTime>78</TotalTime>
  <Words>385</Words>
  <Application>Microsoft Macintosh PowerPoint</Application>
  <PresentationFormat>Widescreen</PresentationFormat>
  <Paragraphs>10</Paragraphs>
  <Slides>7</Slides>
  <Notes>0</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-webkit-standard</vt:lpstr>
      <vt:lpstr>Arial</vt:lpstr>
      <vt:lpstr>Neue Haas Grotesk Text Pro</vt:lpstr>
      <vt:lpstr>VanillaVTI</vt:lpstr>
      <vt:lpstr>AI aknowledgement</vt:lpstr>
      <vt:lpstr>1971</vt:lpstr>
      <vt:lpstr>PowerPoint Presentation</vt:lpstr>
      <vt:lpstr>PowerPoint Presentation</vt:lpstr>
      <vt:lpstr>PowerPoint Presentation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Aimee Cameron (2502539)</dc:creator>
  <cp:lastModifiedBy>Aimee Cameron (2502539)</cp:lastModifiedBy>
  <cp:revision>1</cp:revision>
  <dcterms:created xsi:type="dcterms:W3CDTF">2025-11-14T10:04:37Z</dcterms:created>
  <dcterms:modified xsi:type="dcterms:W3CDTF">2025-11-18T13:57:42Z</dcterms:modified>
</cp:coreProperties>
</file>