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259" r:id="rId3"/>
    <p:sldId id="288" r:id="rId4"/>
    <p:sldId id="289" r:id="rId5"/>
    <p:sldId id="290" r:id="rId6"/>
    <p:sldId id="285" r:id="rId7"/>
    <p:sldId id="303" r:id="rId8"/>
    <p:sldId id="291" r:id="rId9"/>
    <p:sldId id="292" r:id="rId10"/>
    <p:sldId id="295" r:id="rId11"/>
    <p:sldId id="304" r:id="rId12"/>
    <p:sldId id="297" r:id="rId13"/>
    <p:sldId id="305" r:id="rId14"/>
    <p:sldId id="299" r:id="rId15"/>
    <p:sldId id="286" r:id="rId16"/>
    <p:sldId id="302" r:id="rId17"/>
    <p:sldId id="345" r:id="rId18"/>
    <p:sldId id="352" r:id="rId19"/>
    <p:sldId id="351" r:id="rId20"/>
    <p:sldId id="309" r:id="rId21"/>
    <p:sldId id="350" r:id="rId22"/>
    <p:sldId id="310" r:id="rId23"/>
    <p:sldId id="26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59"/>
            <p14:sldId id="288"/>
            <p14:sldId id="289"/>
            <p14:sldId id="290"/>
            <p14:sldId id="285"/>
            <p14:sldId id="303"/>
            <p14:sldId id="291"/>
            <p14:sldId id="292"/>
            <p14:sldId id="295"/>
            <p14:sldId id="304"/>
            <p14:sldId id="297"/>
            <p14:sldId id="305"/>
            <p14:sldId id="299"/>
            <p14:sldId id="286"/>
            <p14:sldId id="302"/>
            <p14:sldId id="345"/>
            <p14:sldId id="352"/>
            <p14:sldId id="351"/>
            <p14:sldId id="309"/>
            <p14:sldId id="350"/>
            <p14:sldId id="310"/>
            <p14:sldId id="26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 Evans" initials="GE" lastIdx="1" clrIdx="0">
    <p:extLst>
      <p:ext uri="{19B8F6BF-5375-455C-9EA6-DF929625EA0E}">
        <p15:presenceInfo xmlns:p15="http://schemas.microsoft.com/office/powerpoint/2012/main" userId="S-1-5-21-809251214-2178901256-4152538893-2551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0"/>
    <p:restoredTop sz="50067"/>
  </p:normalViewPr>
  <p:slideViewPr>
    <p:cSldViewPr snapToGrid="0" snapToObjects="1">
      <p:cViewPr varScale="1">
        <p:scale>
          <a:sx n="125" d="100"/>
          <a:sy n="125" d="100"/>
        </p:scale>
        <p:origin x="84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12/1/2020</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12/1/2020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ewales.org.uk/" TargetMode="External"/><Relationship Id="rId2" Type="http://schemas.openxmlformats.org/officeDocument/2006/relationships/hyperlink" Target="http://www.cscjes.org.uk/Home.aspx?lang=en-gb" TargetMode="External"/><Relationship Id="rId1" Type="http://schemas.openxmlformats.org/officeDocument/2006/relationships/slideLayout" Target="../slideLayouts/slideLayout2.xml"/><Relationship Id="rId5" Type="http://schemas.openxmlformats.org/officeDocument/2006/relationships/hyperlink" Target="http://www.gwegogledd.cymru/" TargetMode="External"/><Relationship Id="rId4" Type="http://schemas.openxmlformats.org/officeDocument/2006/relationships/hyperlink" Target="http://www.erw.wale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30929" y="4380322"/>
            <a:ext cx="5252484" cy="830997"/>
          </a:xfrm>
          <a:prstGeom prst="rect">
            <a:avLst/>
          </a:prstGeom>
          <a:noFill/>
        </p:spPr>
        <p:txBody>
          <a:bodyPr wrap="square" rtlCol="0">
            <a:spAutoFit/>
          </a:bodyPr>
          <a:lstStyle/>
          <a:p>
            <a:pPr algn="ctr"/>
            <a:r>
              <a:rPr lang="en-GB" sz="2400" dirty="0">
                <a:solidFill>
                  <a:schemeClr val="bg1"/>
                </a:solidFill>
              </a:rPr>
              <a:t>Gareth Evans</a:t>
            </a:r>
          </a:p>
          <a:p>
            <a:pPr algn="ctr"/>
            <a:r>
              <a:rPr lang="en-GB" sz="2400" dirty="0">
                <a:solidFill>
                  <a:schemeClr val="bg1"/>
                </a:solidFill>
              </a:rPr>
              <a:t>Director of Education Policy</a:t>
            </a:r>
            <a:endParaRPr lang="en-US" sz="2400" dirty="0">
              <a:solidFill>
                <a:schemeClr val="bg1"/>
              </a:solidFill>
            </a:endParaRPr>
          </a:p>
        </p:txBody>
      </p:sp>
      <p:sp>
        <p:nvSpPr>
          <p:cNvPr id="6" name="TextBox 5"/>
          <p:cNvSpPr txBox="1"/>
          <p:nvPr/>
        </p:nvSpPr>
        <p:spPr>
          <a:xfrm>
            <a:off x="1892595" y="1253999"/>
            <a:ext cx="5329152" cy="830997"/>
          </a:xfrm>
          <a:prstGeom prst="rect">
            <a:avLst/>
          </a:prstGeom>
          <a:noFill/>
        </p:spPr>
        <p:txBody>
          <a:bodyPr wrap="square" rtlCol="0">
            <a:spAutoFit/>
          </a:bodyPr>
          <a:lstStyle/>
          <a:p>
            <a:pPr algn="ctr"/>
            <a:r>
              <a:rPr lang="en-GB" sz="2400" dirty="0">
                <a:solidFill>
                  <a:schemeClr val="bg1"/>
                </a:solidFill>
              </a:rPr>
              <a:t>Ed D: Module 1</a:t>
            </a:r>
          </a:p>
          <a:p>
            <a:pPr algn="ctr"/>
            <a:r>
              <a:rPr lang="en-GB" sz="2400" dirty="0">
                <a:solidFill>
                  <a:schemeClr val="bg1"/>
                </a:solidFill>
              </a:rPr>
              <a:t>Webinar 4: Bricks and mortar</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2247" y="697724"/>
            <a:ext cx="5539563" cy="584775"/>
          </a:xfrm>
          <a:prstGeom prst="rect">
            <a:avLst/>
          </a:prstGeom>
          <a:noFill/>
        </p:spPr>
        <p:txBody>
          <a:bodyPr wrap="square" rtlCol="0">
            <a:spAutoFit/>
          </a:bodyPr>
          <a:lstStyle/>
          <a:p>
            <a:pPr algn="ctr"/>
            <a:r>
              <a:rPr lang="en-GB" sz="3200" b="1" dirty="0">
                <a:cs typeface="Arial" panose="020B0604020202020204" pitchFamily="34" charset="0"/>
              </a:rPr>
              <a:t>Structures</a:t>
            </a:r>
            <a:endParaRPr lang="en-US" sz="3200" b="1" dirty="0">
              <a:cs typeface="Arial" panose="020B0604020202020204" pitchFamily="34" charset="0"/>
            </a:endParaRPr>
          </a:p>
        </p:txBody>
      </p:sp>
      <p:sp>
        <p:nvSpPr>
          <p:cNvPr id="7" name="TextBox 6"/>
          <p:cNvSpPr txBox="1"/>
          <p:nvPr/>
        </p:nvSpPr>
        <p:spPr>
          <a:xfrm>
            <a:off x="3752398" y="2554236"/>
            <a:ext cx="1127050" cy="646331"/>
          </a:xfrm>
          <a:prstGeom prst="rect">
            <a:avLst/>
          </a:prstGeom>
          <a:noFill/>
        </p:spPr>
        <p:txBody>
          <a:bodyPr wrap="square" rtlCol="0">
            <a:spAutoFit/>
          </a:bodyPr>
          <a:lstStyle/>
          <a:p>
            <a:pPr algn="ctr"/>
            <a:r>
              <a:rPr lang="en-GB" dirty="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a:solidFill>
                  <a:schemeClr val="bg1"/>
                </a:solidFill>
              </a:rPr>
              <a:t>Media</a:t>
            </a:r>
            <a:endParaRPr lang="en-US" dirty="0">
              <a:solidFill>
                <a:schemeClr val="bg1"/>
              </a:solidFill>
            </a:endParaRPr>
          </a:p>
        </p:txBody>
      </p:sp>
      <p:sp>
        <p:nvSpPr>
          <p:cNvPr id="4" name="AutoShape 2" descr="Related image"/>
          <p:cNvSpPr>
            <a:spLocks noChangeAspect="1" noChangeArrowheads="1"/>
          </p:cNvSpPr>
          <p:nvPr/>
        </p:nvSpPr>
        <p:spPr bwMode="auto">
          <a:xfrm>
            <a:off x="155575" y="-144463"/>
            <a:ext cx="4924994" cy="49250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TextBox 4"/>
          <p:cNvSpPr txBox="1"/>
          <p:nvPr/>
        </p:nvSpPr>
        <p:spPr>
          <a:xfrm>
            <a:off x="441006" y="1568171"/>
            <a:ext cx="8230029" cy="5078313"/>
          </a:xfrm>
          <a:prstGeom prst="rect">
            <a:avLst/>
          </a:prstGeom>
          <a:noFill/>
        </p:spPr>
        <p:txBody>
          <a:bodyPr wrap="square" numCol="2" rtlCol="0">
            <a:spAutoFit/>
          </a:bodyPr>
          <a:lstStyle/>
          <a:p>
            <a:r>
              <a:rPr lang="en-GB" sz="2400" dirty="0"/>
              <a:t>	Tiers</a:t>
            </a:r>
          </a:p>
          <a:p>
            <a:r>
              <a:rPr lang="en-GB" sz="2400" dirty="0"/>
              <a:t>	Key stages</a:t>
            </a:r>
          </a:p>
          <a:p>
            <a:r>
              <a:rPr lang="en-GB" sz="2400" dirty="0"/>
              <a:t>	Age ranges</a:t>
            </a:r>
          </a:p>
          <a:p>
            <a:r>
              <a:rPr lang="en-GB" sz="2400" dirty="0"/>
              <a:t>	Primary</a:t>
            </a:r>
          </a:p>
          <a:p>
            <a:r>
              <a:rPr lang="en-GB" sz="2400" dirty="0"/>
              <a:t>	Secondary</a:t>
            </a:r>
          </a:p>
          <a:p>
            <a:r>
              <a:rPr lang="en-GB" sz="2400" dirty="0"/>
              <a:t>	Tertiary</a:t>
            </a:r>
          </a:p>
          <a:p>
            <a:r>
              <a:rPr lang="en-GB" sz="2400" dirty="0"/>
              <a:t>	Higher</a:t>
            </a:r>
          </a:p>
          <a:p>
            <a:r>
              <a:rPr lang="en-GB" sz="2400" dirty="0"/>
              <a:t>	Nursery</a:t>
            </a:r>
          </a:p>
          <a:p>
            <a:r>
              <a:rPr lang="en-GB" sz="2400" dirty="0"/>
              <a:t>	Private/State</a:t>
            </a:r>
          </a:p>
          <a:p>
            <a:endParaRPr lang="en-GB" sz="2400" dirty="0"/>
          </a:p>
          <a:p>
            <a:endParaRPr lang="en-GB" sz="2400" dirty="0"/>
          </a:p>
          <a:p>
            <a:endParaRPr lang="en-GB" sz="2400" dirty="0"/>
          </a:p>
          <a:p>
            <a:endParaRPr lang="en-GB" sz="2400" dirty="0"/>
          </a:p>
          <a:p>
            <a:r>
              <a:rPr lang="en-GB" sz="2400" dirty="0"/>
              <a:t>Grammar/Comprehensive</a:t>
            </a:r>
          </a:p>
          <a:p>
            <a:r>
              <a:rPr lang="en-GB" sz="2400" dirty="0"/>
              <a:t>Foundation phase</a:t>
            </a:r>
          </a:p>
          <a:p>
            <a:r>
              <a:rPr lang="en-GB" sz="2400" dirty="0"/>
              <a:t>PLCs</a:t>
            </a:r>
          </a:p>
          <a:p>
            <a:r>
              <a:rPr lang="en-GB" sz="2400" dirty="0"/>
              <a:t>Lead and Emerging Practitioner Pathfinders</a:t>
            </a:r>
          </a:p>
          <a:p>
            <a:r>
              <a:rPr lang="en-GB" sz="2400" dirty="0"/>
              <a:t>Schools Partnership Programme</a:t>
            </a:r>
          </a:p>
          <a:p>
            <a:r>
              <a:rPr lang="en-GB" sz="2400" dirty="0"/>
              <a:t>Schools Challenge</a:t>
            </a:r>
          </a:p>
          <a:p>
            <a:r>
              <a:rPr lang="en-GB" sz="2400" dirty="0"/>
              <a:t>SLOs</a:t>
            </a:r>
          </a:p>
          <a:p>
            <a:endParaRPr lang="en-GB" dirty="0"/>
          </a:p>
          <a:p>
            <a:endParaRPr lang="en-US" dirty="0"/>
          </a:p>
        </p:txBody>
      </p:sp>
    </p:spTree>
    <p:extLst>
      <p:ext uri="{BB962C8B-B14F-4D97-AF65-F5344CB8AC3E}">
        <p14:creationId xmlns:p14="http://schemas.microsoft.com/office/powerpoint/2010/main" val="4182032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34856" y="1743235"/>
            <a:ext cx="4572000" cy="3046988"/>
          </a:xfrm>
          <a:prstGeom prst="rect">
            <a:avLst/>
          </a:prstGeom>
        </p:spPr>
        <p:txBody>
          <a:bodyPr>
            <a:spAutoFit/>
          </a:bodyPr>
          <a:lstStyle/>
          <a:p>
            <a:r>
              <a:rPr lang="en-GB" sz="2400" b="1" dirty="0"/>
              <a:t>Tier 1</a:t>
            </a:r>
            <a:r>
              <a:rPr lang="en-GB" sz="2400" dirty="0"/>
              <a:t>: Welsh Government</a:t>
            </a:r>
          </a:p>
          <a:p>
            <a:endParaRPr lang="en-GB" sz="2400" dirty="0"/>
          </a:p>
          <a:p>
            <a:r>
              <a:rPr lang="en-GB" sz="2400" b="1" dirty="0"/>
              <a:t>Tier 2</a:t>
            </a:r>
            <a:r>
              <a:rPr lang="en-GB" sz="2400" dirty="0"/>
              <a:t>: Regional consortia, local authorities, diocesan authorities, Estyn, Qualifications Wales, EWC, exam boards, higher education</a:t>
            </a:r>
          </a:p>
          <a:p>
            <a:endParaRPr lang="en-GB" sz="2400" dirty="0"/>
          </a:p>
          <a:p>
            <a:r>
              <a:rPr lang="en-GB" sz="2400" b="1" dirty="0"/>
              <a:t>Tier 3</a:t>
            </a:r>
            <a:r>
              <a:rPr lang="en-GB" sz="2400" dirty="0"/>
              <a:t>: Schools </a:t>
            </a:r>
          </a:p>
        </p:txBody>
      </p:sp>
      <p:sp>
        <p:nvSpPr>
          <p:cNvPr id="3" name="Up-Down Arrow 2"/>
          <p:cNvSpPr/>
          <p:nvPr/>
        </p:nvSpPr>
        <p:spPr>
          <a:xfrm>
            <a:off x="1550188" y="1623579"/>
            <a:ext cx="484632" cy="3286299"/>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1545820" y="433263"/>
            <a:ext cx="6350072" cy="523220"/>
          </a:xfrm>
          <a:prstGeom prst="rect">
            <a:avLst/>
          </a:prstGeom>
        </p:spPr>
        <p:txBody>
          <a:bodyPr wrap="none">
            <a:spAutoFit/>
          </a:bodyPr>
          <a:lstStyle/>
          <a:p>
            <a:r>
              <a:rPr lang="en-GB" sz="2800" b="1" dirty="0"/>
              <a:t>Education in Wales: Our National Mission</a:t>
            </a:r>
            <a:endParaRPr lang="en-US" sz="2800" b="1" dirty="0"/>
          </a:p>
        </p:txBody>
      </p:sp>
    </p:spTree>
    <p:extLst>
      <p:ext uri="{BB962C8B-B14F-4D97-AF65-F5344CB8AC3E}">
        <p14:creationId xmlns:p14="http://schemas.microsoft.com/office/powerpoint/2010/main" val="4091068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2892" y="1558347"/>
            <a:ext cx="4189229" cy="1815882"/>
          </a:xfrm>
          <a:prstGeom prst="rect">
            <a:avLst/>
          </a:prstGeom>
        </p:spPr>
        <p:txBody>
          <a:bodyPr wrap="square">
            <a:spAutoFit/>
          </a:bodyPr>
          <a:lstStyle/>
          <a:p>
            <a:r>
              <a:rPr lang="en-GB" sz="1400" b="1" u="sng" dirty="0">
                <a:solidFill>
                  <a:srgbClr val="23527C"/>
                </a:solidFill>
                <a:latin typeface="Roboto"/>
                <a:hlinkClick r:id="rId2"/>
              </a:rPr>
              <a:t>Central South Consortium Joint Education Service</a:t>
            </a:r>
            <a:endParaRPr lang="en-GB" sz="1400" b="1" u="sng" dirty="0">
              <a:solidFill>
                <a:srgbClr val="23527C"/>
              </a:solidFill>
              <a:latin typeface="Roboto"/>
            </a:endParaRPr>
          </a:p>
          <a:p>
            <a:endParaRPr lang="en-GB" sz="1400" b="1" u="sng" dirty="0">
              <a:solidFill>
                <a:srgbClr val="23527C"/>
              </a:solidFill>
              <a:latin typeface="Roboto"/>
            </a:endParaRPr>
          </a:p>
          <a:p>
            <a:pPr>
              <a:buFont typeface="Arial" panose="020B0604020202020204" pitchFamily="34" charset="0"/>
              <a:buChar char="•"/>
            </a:pPr>
            <a:r>
              <a:rPr lang="en-GB" sz="1400" b="1" dirty="0">
                <a:solidFill>
                  <a:srgbClr val="333333"/>
                </a:solidFill>
                <a:latin typeface="Roboto"/>
              </a:rPr>
              <a:t> Bridgend County Borough Council</a:t>
            </a:r>
          </a:p>
          <a:p>
            <a:pPr>
              <a:buFont typeface="Arial" panose="020B0604020202020204" pitchFamily="34" charset="0"/>
              <a:buChar char="•"/>
            </a:pPr>
            <a:r>
              <a:rPr lang="en-GB" sz="1400" b="1" dirty="0">
                <a:solidFill>
                  <a:srgbClr val="333333"/>
                </a:solidFill>
                <a:latin typeface="Roboto"/>
              </a:rPr>
              <a:t> Cardiff Council</a:t>
            </a:r>
          </a:p>
          <a:p>
            <a:pPr>
              <a:buFont typeface="Arial" panose="020B0604020202020204" pitchFamily="34" charset="0"/>
              <a:buChar char="•"/>
            </a:pPr>
            <a:r>
              <a:rPr lang="en-GB" sz="1400" b="1" dirty="0">
                <a:solidFill>
                  <a:srgbClr val="333333"/>
                </a:solidFill>
                <a:latin typeface="Roboto"/>
              </a:rPr>
              <a:t> Merthyr Tydfil County Borough Council</a:t>
            </a:r>
          </a:p>
          <a:p>
            <a:pPr>
              <a:buFont typeface="Arial" panose="020B0604020202020204" pitchFamily="34" charset="0"/>
              <a:buChar char="•"/>
            </a:pPr>
            <a:r>
              <a:rPr lang="en-GB" sz="1400" b="1" dirty="0">
                <a:solidFill>
                  <a:srgbClr val="333333"/>
                </a:solidFill>
                <a:latin typeface="Roboto"/>
              </a:rPr>
              <a:t> Rhondda Cynon Taff County Borough Council</a:t>
            </a:r>
          </a:p>
          <a:p>
            <a:pPr>
              <a:buFont typeface="Arial" panose="020B0604020202020204" pitchFamily="34" charset="0"/>
              <a:buChar char="•"/>
            </a:pPr>
            <a:r>
              <a:rPr lang="en-GB" sz="1400" b="1" dirty="0">
                <a:solidFill>
                  <a:srgbClr val="333333"/>
                </a:solidFill>
                <a:latin typeface="Roboto"/>
              </a:rPr>
              <a:t> Vale of Glamorgan County Borough Council</a:t>
            </a:r>
            <a:endParaRPr lang="en-GB" sz="1400" b="1" i="0" dirty="0">
              <a:solidFill>
                <a:srgbClr val="333333"/>
              </a:solidFill>
              <a:effectLst/>
              <a:latin typeface="Roboto"/>
            </a:endParaRPr>
          </a:p>
        </p:txBody>
      </p:sp>
      <p:sp>
        <p:nvSpPr>
          <p:cNvPr id="3" name="Rectangle 2"/>
          <p:cNvSpPr/>
          <p:nvPr/>
        </p:nvSpPr>
        <p:spPr>
          <a:xfrm>
            <a:off x="552892" y="3703199"/>
            <a:ext cx="4476308" cy="1600438"/>
          </a:xfrm>
          <a:prstGeom prst="rect">
            <a:avLst/>
          </a:prstGeom>
        </p:spPr>
        <p:txBody>
          <a:bodyPr wrap="square">
            <a:spAutoFit/>
          </a:bodyPr>
          <a:lstStyle/>
          <a:p>
            <a:r>
              <a:rPr lang="en-GB" sz="1400" b="1" u="sng" dirty="0">
                <a:solidFill>
                  <a:srgbClr val="23527C"/>
                </a:solidFill>
                <a:latin typeface="Roboto"/>
                <a:hlinkClick r:id="rId3" tooltip="EAS"/>
              </a:rPr>
              <a:t>South East Wales Education Achievement Service</a:t>
            </a:r>
            <a:endParaRPr lang="en-GB" sz="1400" b="1" u="sng" dirty="0">
              <a:solidFill>
                <a:srgbClr val="23527C"/>
              </a:solidFill>
              <a:latin typeface="Roboto"/>
            </a:endParaRPr>
          </a:p>
          <a:p>
            <a:endParaRPr lang="en-GB" sz="1400" b="1" dirty="0">
              <a:solidFill>
                <a:srgbClr val="333333"/>
              </a:solidFill>
              <a:latin typeface="Roboto"/>
            </a:endParaRPr>
          </a:p>
          <a:p>
            <a:pPr>
              <a:buFont typeface="Arial" panose="020B0604020202020204" pitchFamily="34" charset="0"/>
              <a:buChar char="•"/>
            </a:pPr>
            <a:r>
              <a:rPr lang="en-GB" sz="1400" b="1" dirty="0">
                <a:solidFill>
                  <a:srgbClr val="333333"/>
                </a:solidFill>
                <a:latin typeface="Roboto"/>
              </a:rPr>
              <a:t> Blaenau Gwent County Borough Council</a:t>
            </a:r>
          </a:p>
          <a:p>
            <a:pPr>
              <a:buFont typeface="Arial" panose="020B0604020202020204" pitchFamily="34" charset="0"/>
              <a:buChar char="•"/>
            </a:pPr>
            <a:r>
              <a:rPr lang="en-GB" sz="1400" b="1" dirty="0">
                <a:solidFill>
                  <a:srgbClr val="333333"/>
                </a:solidFill>
                <a:latin typeface="Roboto"/>
              </a:rPr>
              <a:t> Caerphilly County Borough Council</a:t>
            </a:r>
          </a:p>
          <a:p>
            <a:pPr>
              <a:buFont typeface="Arial" panose="020B0604020202020204" pitchFamily="34" charset="0"/>
              <a:buChar char="•"/>
            </a:pPr>
            <a:r>
              <a:rPr lang="en-GB" sz="1400" b="1" dirty="0">
                <a:solidFill>
                  <a:srgbClr val="333333"/>
                </a:solidFill>
                <a:latin typeface="Roboto"/>
              </a:rPr>
              <a:t> Monmouthshire County Borough Council</a:t>
            </a:r>
          </a:p>
          <a:p>
            <a:pPr>
              <a:buFont typeface="Arial" panose="020B0604020202020204" pitchFamily="34" charset="0"/>
              <a:buChar char="•"/>
            </a:pPr>
            <a:r>
              <a:rPr lang="en-GB" sz="1400" b="1" dirty="0">
                <a:solidFill>
                  <a:srgbClr val="333333"/>
                </a:solidFill>
                <a:latin typeface="Roboto"/>
              </a:rPr>
              <a:t> Newport City Council</a:t>
            </a:r>
          </a:p>
          <a:p>
            <a:pPr>
              <a:buFont typeface="Arial" panose="020B0604020202020204" pitchFamily="34" charset="0"/>
              <a:buChar char="•"/>
            </a:pPr>
            <a:r>
              <a:rPr lang="en-GB" sz="1400" b="1" dirty="0">
                <a:solidFill>
                  <a:srgbClr val="333333"/>
                </a:solidFill>
                <a:latin typeface="Roboto"/>
              </a:rPr>
              <a:t> Torfaen County Borough Council</a:t>
            </a:r>
            <a:endParaRPr lang="en-GB" sz="1400" b="1" i="0" dirty="0">
              <a:solidFill>
                <a:srgbClr val="333333"/>
              </a:solidFill>
              <a:effectLst/>
              <a:latin typeface="Roboto"/>
            </a:endParaRPr>
          </a:p>
        </p:txBody>
      </p:sp>
      <p:sp>
        <p:nvSpPr>
          <p:cNvPr id="4" name="Rectangle 3"/>
          <p:cNvSpPr/>
          <p:nvPr/>
        </p:nvSpPr>
        <p:spPr>
          <a:xfrm>
            <a:off x="5582093" y="1548519"/>
            <a:ext cx="3561907" cy="1600438"/>
          </a:xfrm>
          <a:prstGeom prst="rect">
            <a:avLst/>
          </a:prstGeom>
        </p:spPr>
        <p:txBody>
          <a:bodyPr wrap="square">
            <a:spAutoFit/>
          </a:bodyPr>
          <a:lstStyle/>
          <a:p>
            <a:r>
              <a:rPr lang="en-GB" sz="1400" b="1" dirty="0">
                <a:solidFill>
                  <a:srgbClr val="337AB7"/>
                </a:solidFill>
                <a:latin typeface="Roboto"/>
                <a:hlinkClick r:id="rId4"/>
              </a:rPr>
              <a:t>ERW</a:t>
            </a:r>
            <a:endParaRPr lang="en-GB" sz="1400" b="1" dirty="0">
              <a:solidFill>
                <a:srgbClr val="337AB7"/>
              </a:solidFill>
              <a:latin typeface="Roboto"/>
            </a:endParaRPr>
          </a:p>
          <a:p>
            <a:endParaRPr lang="en-GB" sz="1400" b="1" dirty="0">
              <a:solidFill>
                <a:srgbClr val="333333"/>
              </a:solidFill>
              <a:latin typeface="Roboto"/>
            </a:endParaRPr>
          </a:p>
          <a:p>
            <a:pPr>
              <a:buFont typeface="Arial" panose="020B0604020202020204" pitchFamily="34" charset="0"/>
              <a:buChar char="•"/>
            </a:pPr>
            <a:r>
              <a:rPr lang="en-GB" sz="1400" b="1" dirty="0">
                <a:solidFill>
                  <a:srgbClr val="333333"/>
                </a:solidFill>
                <a:latin typeface="Roboto"/>
              </a:rPr>
              <a:t> Carmarthenshire County Council</a:t>
            </a:r>
          </a:p>
          <a:p>
            <a:pPr>
              <a:buFont typeface="Arial" panose="020B0604020202020204" pitchFamily="34" charset="0"/>
              <a:buChar char="•"/>
            </a:pPr>
            <a:r>
              <a:rPr lang="en-GB" sz="1400" b="1" dirty="0">
                <a:solidFill>
                  <a:srgbClr val="333333"/>
                </a:solidFill>
                <a:latin typeface="Roboto"/>
              </a:rPr>
              <a:t> Ceredigion County Council</a:t>
            </a:r>
          </a:p>
          <a:p>
            <a:pPr>
              <a:buFont typeface="Arial" panose="020B0604020202020204" pitchFamily="34" charset="0"/>
              <a:buChar char="•"/>
            </a:pPr>
            <a:r>
              <a:rPr lang="en-GB" sz="1400" b="1" dirty="0">
                <a:solidFill>
                  <a:srgbClr val="333333"/>
                </a:solidFill>
                <a:latin typeface="Roboto"/>
              </a:rPr>
              <a:t> Pembrokeshire County Council</a:t>
            </a:r>
          </a:p>
          <a:p>
            <a:pPr>
              <a:buFont typeface="Arial" panose="020B0604020202020204" pitchFamily="34" charset="0"/>
              <a:buChar char="•"/>
            </a:pPr>
            <a:r>
              <a:rPr lang="en-GB" sz="1400" b="1" dirty="0">
                <a:solidFill>
                  <a:srgbClr val="333333"/>
                </a:solidFill>
                <a:latin typeface="Roboto"/>
              </a:rPr>
              <a:t> Powys County Council</a:t>
            </a:r>
          </a:p>
          <a:p>
            <a:pPr>
              <a:buFont typeface="Arial" panose="020B0604020202020204" pitchFamily="34" charset="0"/>
              <a:buChar char="•"/>
            </a:pPr>
            <a:r>
              <a:rPr lang="en-GB" sz="1400" b="1" dirty="0">
                <a:solidFill>
                  <a:srgbClr val="333333"/>
                </a:solidFill>
                <a:latin typeface="Roboto"/>
              </a:rPr>
              <a:t> City and County of Swansea</a:t>
            </a:r>
            <a:endParaRPr lang="en-GB" sz="1400" b="1" i="0" dirty="0">
              <a:solidFill>
                <a:srgbClr val="333333"/>
              </a:solidFill>
              <a:effectLst/>
              <a:latin typeface="Roboto"/>
            </a:endParaRPr>
          </a:p>
        </p:txBody>
      </p:sp>
      <p:sp>
        <p:nvSpPr>
          <p:cNvPr id="5" name="Rectangle 4"/>
          <p:cNvSpPr/>
          <p:nvPr/>
        </p:nvSpPr>
        <p:spPr>
          <a:xfrm>
            <a:off x="5624623" y="3703199"/>
            <a:ext cx="4572000" cy="1815882"/>
          </a:xfrm>
          <a:prstGeom prst="rect">
            <a:avLst/>
          </a:prstGeom>
        </p:spPr>
        <p:txBody>
          <a:bodyPr>
            <a:spAutoFit/>
          </a:bodyPr>
          <a:lstStyle/>
          <a:p>
            <a:r>
              <a:rPr lang="en-GB" sz="1400" b="1" dirty="0" err="1">
                <a:solidFill>
                  <a:srgbClr val="337AB7"/>
                </a:solidFill>
                <a:latin typeface="Roboto"/>
                <a:hlinkClick r:id="rId5"/>
              </a:rPr>
              <a:t>GwE</a:t>
            </a:r>
            <a:endParaRPr lang="en-GB" sz="1400" b="1" dirty="0">
              <a:solidFill>
                <a:srgbClr val="337AB7"/>
              </a:solidFill>
              <a:latin typeface="Roboto"/>
            </a:endParaRPr>
          </a:p>
          <a:p>
            <a:endParaRPr lang="en-GB" sz="1400" b="1" dirty="0">
              <a:solidFill>
                <a:srgbClr val="337AB7"/>
              </a:solidFill>
              <a:latin typeface="Roboto"/>
            </a:endParaRPr>
          </a:p>
          <a:p>
            <a:pPr>
              <a:buFont typeface="Arial" panose="020B0604020202020204" pitchFamily="34" charset="0"/>
              <a:buChar char="•"/>
            </a:pPr>
            <a:r>
              <a:rPr lang="en-GB" sz="1400" b="1" dirty="0">
                <a:solidFill>
                  <a:srgbClr val="333333"/>
                </a:solidFill>
                <a:latin typeface="Roboto"/>
              </a:rPr>
              <a:t> Conwy County Borough Council</a:t>
            </a:r>
          </a:p>
          <a:p>
            <a:pPr>
              <a:buFont typeface="Arial" panose="020B0604020202020204" pitchFamily="34" charset="0"/>
              <a:buChar char="•"/>
            </a:pPr>
            <a:r>
              <a:rPr lang="en-GB" sz="1400" b="1" dirty="0">
                <a:solidFill>
                  <a:srgbClr val="333333"/>
                </a:solidFill>
                <a:latin typeface="Roboto"/>
              </a:rPr>
              <a:t> Denbighshire County Council</a:t>
            </a:r>
          </a:p>
          <a:p>
            <a:pPr>
              <a:buFont typeface="Arial" panose="020B0604020202020204" pitchFamily="34" charset="0"/>
              <a:buChar char="•"/>
            </a:pPr>
            <a:r>
              <a:rPr lang="en-GB" sz="1400" b="1" dirty="0">
                <a:solidFill>
                  <a:srgbClr val="333333"/>
                </a:solidFill>
                <a:latin typeface="Roboto"/>
              </a:rPr>
              <a:t> Flintshire County Council</a:t>
            </a:r>
          </a:p>
          <a:p>
            <a:pPr>
              <a:buFont typeface="Arial" panose="020B0604020202020204" pitchFamily="34" charset="0"/>
              <a:buChar char="•"/>
            </a:pPr>
            <a:r>
              <a:rPr lang="en-GB" sz="1400" b="1" dirty="0">
                <a:solidFill>
                  <a:srgbClr val="333333"/>
                </a:solidFill>
                <a:latin typeface="Roboto"/>
              </a:rPr>
              <a:t> Gwynedd Council</a:t>
            </a:r>
          </a:p>
          <a:p>
            <a:pPr>
              <a:buFont typeface="Arial" panose="020B0604020202020204" pitchFamily="34" charset="0"/>
              <a:buChar char="•"/>
            </a:pPr>
            <a:r>
              <a:rPr lang="en-GB" sz="1400" b="1" dirty="0">
                <a:solidFill>
                  <a:srgbClr val="333333"/>
                </a:solidFill>
                <a:latin typeface="Roboto"/>
              </a:rPr>
              <a:t> Isle of Anglesey County Council</a:t>
            </a:r>
          </a:p>
          <a:p>
            <a:pPr>
              <a:buFont typeface="Arial" panose="020B0604020202020204" pitchFamily="34" charset="0"/>
              <a:buChar char="•"/>
            </a:pPr>
            <a:r>
              <a:rPr lang="en-GB" sz="1400" b="1" dirty="0">
                <a:solidFill>
                  <a:srgbClr val="333333"/>
                </a:solidFill>
                <a:latin typeface="Roboto"/>
              </a:rPr>
              <a:t> Wrexham County Borough Council</a:t>
            </a:r>
            <a:endParaRPr lang="en-GB" sz="1400" b="1" i="0" dirty="0">
              <a:solidFill>
                <a:srgbClr val="333333"/>
              </a:solidFill>
              <a:effectLst/>
              <a:latin typeface="Roboto"/>
            </a:endParaRPr>
          </a:p>
        </p:txBody>
      </p:sp>
      <p:sp>
        <p:nvSpPr>
          <p:cNvPr id="6" name="TextBox 5"/>
          <p:cNvSpPr txBox="1"/>
          <p:nvPr/>
        </p:nvSpPr>
        <p:spPr>
          <a:xfrm>
            <a:off x="1342360" y="599204"/>
            <a:ext cx="6799521" cy="523220"/>
          </a:xfrm>
          <a:prstGeom prst="rect">
            <a:avLst/>
          </a:prstGeom>
          <a:noFill/>
        </p:spPr>
        <p:txBody>
          <a:bodyPr wrap="square" rtlCol="0">
            <a:spAutoFit/>
          </a:bodyPr>
          <a:lstStyle/>
          <a:p>
            <a:r>
              <a:rPr lang="en-GB" sz="2800" b="1" dirty="0"/>
              <a:t>Middle tier – Regional education consortia</a:t>
            </a:r>
            <a:endParaRPr lang="en-US" sz="2800" b="1" dirty="0"/>
          </a:p>
        </p:txBody>
      </p:sp>
    </p:spTree>
    <p:extLst>
      <p:ext uri="{BB962C8B-B14F-4D97-AF65-F5344CB8AC3E}">
        <p14:creationId xmlns:p14="http://schemas.microsoft.com/office/powerpoint/2010/main" val="3647086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9693" y="1"/>
            <a:ext cx="6102251" cy="5582092"/>
          </a:xfrm>
          <a:prstGeom prst="rect">
            <a:avLst/>
          </a:prstGeom>
        </p:spPr>
      </p:pic>
      <p:sp>
        <p:nvSpPr>
          <p:cNvPr id="4" name="TextBox 3"/>
          <p:cNvSpPr txBox="1"/>
          <p:nvPr/>
        </p:nvSpPr>
        <p:spPr>
          <a:xfrm>
            <a:off x="6209415" y="1883106"/>
            <a:ext cx="2934585" cy="1815882"/>
          </a:xfrm>
          <a:prstGeom prst="rect">
            <a:avLst/>
          </a:prstGeom>
          <a:noFill/>
        </p:spPr>
        <p:txBody>
          <a:bodyPr wrap="square" rtlCol="0">
            <a:spAutoFit/>
          </a:bodyPr>
          <a:lstStyle/>
          <a:p>
            <a:r>
              <a:rPr lang="en-GB" sz="2800" b="1" dirty="0"/>
              <a:t>A regional approach to school improvement…</a:t>
            </a:r>
            <a:endParaRPr lang="en-US" sz="2800" b="1" dirty="0"/>
          </a:p>
        </p:txBody>
      </p:sp>
    </p:spTree>
    <p:extLst>
      <p:ext uri="{BB962C8B-B14F-4D97-AF65-F5344CB8AC3E}">
        <p14:creationId xmlns:p14="http://schemas.microsoft.com/office/powerpoint/2010/main" val="2274782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5665" y="1360968"/>
            <a:ext cx="7272669" cy="3477875"/>
          </a:xfrm>
          <a:prstGeom prst="rect">
            <a:avLst/>
          </a:prstGeom>
          <a:noFill/>
        </p:spPr>
        <p:txBody>
          <a:bodyPr wrap="square" rtlCol="0">
            <a:spAutoFit/>
          </a:bodyPr>
          <a:lstStyle/>
          <a:p>
            <a:r>
              <a:rPr lang="en-GB" sz="2000" dirty="0"/>
              <a:t>‘A lot of the ones (councils) that are in category – Merthyr, Monmouthshire, Blaenau Gwent and Anglesey – are small. When we went in them, we were finding the number of officials devoted to educational services was very small – so you have no economies of scale. What you have is one official that has a bigger span of responsibility than another official in a larger authority. When you don’t have economies of scale, you get a wider span of responsibility and a more superficial response to the issues they face and none of the depth of expertise that you can have if you are a bigger unit.’</a:t>
            </a:r>
          </a:p>
          <a:p>
            <a:endParaRPr lang="en-GB" sz="2000" dirty="0"/>
          </a:p>
          <a:p>
            <a:r>
              <a:rPr lang="en-GB" sz="2000" dirty="0"/>
              <a:t>					(Ann Keane, 2013)</a:t>
            </a:r>
            <a:endParaRPr lang="en-US" sz="2000" dirty="0"/>
          </a:p>
        </p:txBody>
      </p:sp>
      <p:sp>
        <p:nvSpPr>
          <p:cNvPr id="3" name="TextBox 2"/>
          <p:cNvSpPr txBox="1"/>
          <p:nvPr/>
        </p:nvSpPr>
        <p:spPr>
          <a:xfrm>
            <a:off x="3047999" y="415158"/>
            <a:ext cx="3048000" cy="523220"/>
          </a:xfrm>
          <a:prstGeom prst="rect">
            <a:avLst/>
          </a:prstGeom>
          <a:noFill/>
        </p:spPr>
        <p:txBody>
          <a:bodyPr wrap="square" rtlCol="0">
            <a:spAutoFit/>
          </a:bodyPr>
          <a:lstStyle/>
          <a:p>
            <a:r>
              <a:rPr lang="en-GB" sz="2800" b="1" dirty="0"/>
              <a:t>Economies of scale</a:t>
            </a:r>
            <a:endParaRPr lang="en-US" sz="2800" b="1" dirty="0"/>
          </a:p>
        </p:txBody>
      </p:sp>
    </p:spTree>
    <p:extLst>
      <p:ext uri="{BB962C8B-B14F-4D97-AF65-F5344CB8AC3E}">
        <p14:creationId xmlns:p14="http://schemas.microsoft.com/office/powerpoint/2010/main" val="59742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60179" y="499241"/>
            <a:ext cx="5223642" cy="461665"/>
          </a:xfrm>
          <a:prstGeom prst="rect">
            <a:avLst/>
          </a:prstGeom>
          <a:noFill/>
        </p:spPr>
        <p:txBody>
          <a:bodyPr wrap="square" rtlCol="0">
            <a:spAutoFit/>
          </a:bodyPr>
          <a:lstStyle/>
          <a:p>
            <a:r>
              <a:rPr lang="en-GB" sz="2400" b="1" dirty="0"/>
              <a:t>Regional Schools Commissioners (RSCs)</a:t>
            </a:r>
            <a:endParaRPr lang="en-US" sz="2400" b="1" dirty="0"/>
          </a:p>
        </p:txBody>
      </p:sp>
      <p:sp>
        <p:nvSpPr>
          <p:cNvPr id="4" name="Rectangle 1"/>
          <p:cNvSpPr>
            <a:spLocks noChangeArrowheads="1"/>
          </p:cNvSpPr>
          <p:nvPr/>
        </p:nvSpPr>
        <p:spPr bwMode="auto">
          <a:xfrm>
            <a:off x="483477" y="1428165"/>
            <a:ext cx="3589282" cy="350865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strike="noStrike" cap="none" normalizeH="0" baseline="0" dirty="0">
                <a:ln>
                  <a:noFill/>
                </a:ln>
                <a:effectLst/>
                <a:latin typeface="+mn-lt"/>
              </a:rPr>
              <a:t>Regional schools commissioners (RSCs) act on behalf of the Secretary of State for Education and are accountable to the National Schools Commissioner.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strike="noStrike" cap="none" normalizeH="0" baseline="0" dirty="0">
                <a:ln>
                  <a:noFill/>
                </a:ln>
                <a:effectLst/>
                <a:latin typeface="+mn-lt"/>
              </a:rPr>
              <a:t>Each RSC is supported by a </a:t>
            </a:r>
            <a:r>
              <a:rPr kumimoji="0" lang="en-US" altLang="en-US" sz="1400" b="0" i="0" strike="noStrike" cap="none" normalizeH="0" baseline="0" dirty="0" err="1">
                <a:ln>
                  <a:noFill/>
                </a:ln>
                <a:effectLst/>
                <a:latin typeface="+mn-lt"/>
              </a:rPr>
              <a:t>headteacher</a:t>
            </a:r>
            <a:r>
              <a:rPr kumimoji="0" lang="en-US" altLang="en-US" sz="1400" b="0" i="0" strike="noStrike" cap="none" normalizeH="0" baseline="0" dirty="0">
                <a:ln>
                  <a:noFill/>
                </a:ln>
                <a:effectLst/>
                <a:latin typeface="+mn-lt"/>
              </a:rPr>
              <a:t> board (HTB). HTBs are made up of experienced academy </a:t>
            </a:r>
            <a:r>
              <a:rPr kumimoji="0" lang="en-US" altLang="en-US" sz="1400" b="0" i="0" strike="noStrike" cap="none" normalizeH="0" baseline="0" dirty="0" err="1">
                <a:ln>
                  <a:noFill/>
                </a:ln>
                <a:effectLst/>
                <a:latin typeface="+mn-lt"/>
              </a:rPr>
              <a:t>headteachers</a:t>
            </a:r>
            <a:r>
              <a:rPr kumimoji="0" lang="en-US" altLang="en-US" sz="1400" b="0" i="0" strike="noStrike" cap="none" normalizeH="0" baseline="0" dirty="0">
                <a:ln>
                  <a:noFill/>
                </a:ln>
                <a:effectLst/>
                <a:latin typeface="+mn-lt"/>
              </a:rPr>
              <a:t> and other sector leaders who advise and challenge RSCs on the decisions they make.</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400" dirty="0">
              <a:latin typeface="+mn-lt"/>
            </a:endParaRPr>
          </a:p>
          <a:p>
            <a:r>
              <a:rPr lang="en-GB" sz="1400" b="1" dirty="0">
                <a:solidFill>
                  <a:srgbClr val="0B0C0C"/>
                </a:solidFill>
                <a:latin typeface="+mn-lt"/>
              </a:rPr>
              <a:t>The National Schools Commissioner and RSCs work with school leaders to take action in underperforming schools.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p:cNvSpPr>
            <a:spLocks noChangeArrowheads="1"/>
          </p:cNvSpPr>
          <p:nvPr/>
        </p:nvSpPr>
        <p:spPr bwMode="auto">
          <a:xfrm>
            <a:off x="4745421" y="1457691"/>
            <a:ext cx="4151587" cy="264687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rPr>
              <a:t>There are 8 RSCs that operate across 8 regions in England: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rPr>
              <a:t> East of England and North-East London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rPr>
              <a:t> East Midlands and the Humber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rPr>
              <a:t> Lancashire and West Yorkshire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rPr>
              <a:t> North of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rPr>
              <a:t> North-West London and South-Central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rPr>
              <a:t> South-East England and South London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rPr>
              <a:t> South-West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dirty="0">
                <a:ln>
                  <a:noFill/>
                </a:ln>
                <a:effectLst/>
              </a:rPr>
              <a:t> </a:t>
            </a:r>
            <a:r>
              <a:rPr kumimoji="0" lang="en-US" altLang="en-US" sz="1400" b="0" i="0" u="none" strike="noStrike" cap="none" normalizeH="0" baseline="0" dirty="0">
                <a:ln>
                  <a:noFill/>
                </a:ln>
                <a:effectLst/>
              </a:rPr>
              <a:t>West Midlands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33185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4036" y="2170328"/>
            <a:ext cx="6316404" cy="1384995"/>
          </a:xfrm>
          <a:prstGeom prst="rect">
            <a:avLst/>
          </a:prstGeom>
        </p:spPr>
        <p:txBody>
          <a:bodyPr wrap="square">
            <a:spAutoFit/>
          </a:bodyPr>
          <a:lstStyle/>
          <a:p>
            <a:r>
              <a:rPr lang="en-GB" sz="2800" b="1" dirty="0"/>
              <a:t>Regional education consortia/Regional Schools Commissioners – a force for good or another layer of red tape?</a:t>
            </a:r>
            <a:endParaRPr lang="en-US" sz="2800" dirty="0"/>
          </a:p>
        </p:txBody>
      </p:sp>
    </p:spTree>
    <p:extLst>
      <p:ext uri="{BB962C8B-B14F-4D97-AF65-F5344CB8AC3E}">
        <p14:creationId xmlns:p14="http://schemas.microsoft.com/office/powerpoint/2010/main" val="1149076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1791" y="1196170"/>
            <a:ext cx="8539655" cy="3970318"/>
          </a:xfrm>
          <a:prstGeom prst="rect">
            <a:avLst/>
          </a:prstGeom>
        </p:spPr>
        <p:txBody>
          <a:bodyPr wrap="square">
            <a:spAutoFit/>
          </a:bodyPr>
          <a:lstStyle/>
          <a:p>
            <a:pPr fontAlgn="base"/>
            <a:r>
              <a:rPr lang="en-GB" dirty="0"/>
              <a:t>Grammar schools are state secondary schools that select their pupils by means of an examination taken by children at age 11, known as the "11-plus".</a:t>
            </a:r>
          </a:p>
          <a:p>
            <a:pPr fontAlgn="base"/>
            <a:endParaRPr lang="en-GB" dirty="0"/>
          </a:p>
          <a:p>
            <a:pPr fontAlgn="base"/>
            <a:r>
              <a:rPr lang="en-GB" dirty="0"/>
              <a:t>There are only about 163 grammar schools in England, out of some 3,000 state </a:t>
            </a:r>
            <a:r>
              <a:rPr lang="en-GB" dirty="0" err="1"/>
              <a:t>secondaries</a:t>
            </a:r>
            <a:r>
              <a:rPr lang="en-GB" dirty="0"/>
              <a:t>, and a further 69 grammar schools in Northern Ireland.</a:t>
            </a:r>
          </a:p>
          <a:p>
            <a:pPr fontAlgn="base"/>
            <a:endParaRPr lang="en-GB" dirty="0"/>
          </a:p>
          <a:p>
            <a:pPr fontAlgn="base"/>
            <a:r>
              <a:rPr lang="en-GB" dirty="0"/>
              <a:t>Under the grammar school system, pupils who pass the exam can go to the local grammar, while those who do not go to the local "secondary modern school".</a:t>
            </a:r>
          </a:p>
          <a:p>
            <a:pPr fontAlgn="base"/>
            <a:endParaRPr lang="en-GB" dirty="0"/>
          </a:p>
          <a:p>
            <a:pPr fontAlgn="base"/>
            <a:r>
              <a:rPr lang="en-GB" dirty="0"/>
              <a:t>More common across the UK is the "comprehensive" system, in which pupils of all abilities and aptitudes are taught together.</a:t>
            </a:r>
          </a:p>
          <a:p>
            <a:pPr fontAlgn="base"/>
            <a:endParaRPr lang="en-GB" dirty="0"/>
          </a:p>
          <a:p>
            <a:pPr fontAlgn="base"/>
            <a:r>
              <a:rPr lang="en-GB" dirty="0"/>
              <a:t>There are no state grammars in Wales or Scotland, and although some retain the name "grammar school", they are non-selective and have no special status.</a:t>
            </a:r>
            <a:endParaRPr lang="en-GB" b="0" i="0" dirty="0">
              <a:effectLst/>
            </a:endParaRPr>
          </a:p>
        </p:txBody>
      </p:sp>
      <p:sp>
        <p:nvSpPr>
          <p:cNvPr id="3" name="TextBox 2"/>
          <p:cNvSpPr txBox="1"/>
          <p:nvPr/>
        </p:nvSpPr>
        <p:spPr>
          <a:xfrm>
            <a:off x="2919247" y="351701"/>
            <a:ext cx="3804745" cy="461665"/>
          </a:xfrm>
          <a:prstGeom prst="rect">
            <a:avLst/>
          </a:prstGeom>
          <a:noFill/>
        </p:spPr>
        <p:txBody>
          <a:bodyPr wrap="square" rtlCol="0">
            <a:spAutoFit/>
          </a:bodyPr>
          <a:lstStyle/>
          <a:p>
            <a:r>
              <a:rPr lang="en-GB" sz="2400" b="1" dirty="0"/>
              <a:t>Grammar vs Comprehensive</a:t>
            </a:r>
            <a:endParaRPr lang="en-US" sz="2400" b="1" dirty="0"/>
          </a:p>
        </p:txBody>
      </p:sp>
    </p:spTree>
    <p:extLst>
      <p:ext uri="{BB962C8B-B14F-4D97-AF65-F5344CB8AC3E}">
        <p14:creationId xmlns:p14="http://schemas.microsoft.com/office/powerpoint/2010/main" val="1713574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138540" y="838940"/>
            <a:ext cx="7049019"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rgbClr val="141414"/>
              </a:solidFill>
              <a:effectLst/>
              <a:latin typeface="Open San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141414"/>
                </a:solidFill>
                <a:effectLst/>
                <a:latin typeface="+mn-lt"/>
              </a:rPr>
              <a:t>The development of academy schools in England has reinvigorated the debate on selection and it is sometimes argued that some academies – schools with greater autonomy that operate outside of local authority control – are using covert pupil selection.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rgbClr val="141414"/>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141414"/>
              </a:solidFill>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mn-lt"/>
              </a:rPr>
              <a:t>Academies </a:t>
            </a:r>
            <a:r>
              <a:rPr lang="en-US" altLang="en-US" dirty="0">
                <a:solidFill>
                  <a:srgbClr val="141414"/>
                </a:solidFill>
                <a:latin typeface="+mn-lt"/>
              </a:rPr>
              <a:t>give</a:t>
            </a:r>
            <a:r>
              <a:rPr kumimoji="0" lang="en-US" altLang="en-US" b="0" i="0" u="none" strike="noStrike" cap="none" normalizeH="0" baseline="0" dirty="0">
                <a:ln>
                  <a:noFill/>
                </a:ln>
                <a:solidFill>
                  <a:srgbClr val="141414"/>
                </a:solidFill>
                <a:effectLst/>
                <a:latin typeface="+mn-lt"/>
              </a:rPr>
              <a:t> schools and their governing bodies more freedom over:</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141414"/>
              </a:solidFill>
              <a:latin typeface="+mn-l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solidFill>
                  <a:srgbClr val="141414"/>
                </a:solidFill>
                <a:latin typeface="+mn-lt"/>
              </a:rPr>
              <a:t>Admissions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solidFill>
                  <a:srgbClr val="141414"/>
                </a:solidFill>
                <a:latin typeface="+mn-lt"/>
              </a:rPr>
              <a:t>Budgets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solidFill>
                  <a:srgbClr val="141414"/>
                </a:solidFill>
                <a:latin typeface="+mn-lt"/>
              </a:rPr>
              <a:t>Curriculum</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141414"/>
                </a:solidFill>
                <a:effectLst/>
                <a:latin typeface="+mn-lt"/>
              </a:rPr>
              <a:t>Timetables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altLang="en-US" dirty="0">
                <a:solidFill>
                  <a:srgbClr val="141414"/>
                </a:solidFill>
                <a:latin typeface="+mn-lt"/>
              </a:rPr>
              <a:t>Term times</a:t>
            </a:r>
            <a:endParaRPr kumimoji="0" lang="en-US" altLang="en-US" b="0" i="0" u="none" strike="noStrike" cap="none" normalizeH="0" baseline="0" dirty="0">
              <a:ln>
                <a:noFill/>
              </a:ln>
              <a:solidFill>
                <a:srgbClr val="141414"/>
              </a:solidFill>
              <a:effectLst/>
              <a:latin typeface="+mn-l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141414"/>
                </a:solidFill>
                <a:effectLst/>
                <a:latin typeface="+mn-lt"/>
              </a:rPr>
              <a:t>and staff</a:t>
            </a:r>
            <a:endParaRPr kumimoji="0" lang="en-US" altLang="en-US" b="0" i="0" u="none" strike="noStrike" cap="none" normalizeH="0" baseline="0" dirty="0">
              <a:ln>
                <a:noFill/>
              </a:ln>
              <a:solidFill>
                <a:schemeClr val="tx1"/>
              </a:solidFill>
              <a:effectLst/>
              <a:latin typeface="+mn-lt"/>
            </a:endParaRPr>
          </a:p>
        </p:txBody>
      </p:sp>
      <p:sp>
        <p:nvSpPr>
          <p:cNvPr id="3" name="TextBox 2"/>
          <p:cNvSpPr txBox="1"/>
          <p:nvPr/>
        </p:nvSpPr>
        <p:spPr>
          <a:xfrm>
            <a:off x="3204280" y="207297"/>
            <a:ext cx="2917537" cy="523220"/>
          </a:xfrm>
          <a:prstGeom prst="rect">
            <a:avLst/>
          </a:prstGeom>
          <a:noFill/>
        </p:spPr>
        <p:txBody>
          <a:bodyPr wrap="square" rtlCol="0">
            <a:spAutoFit/>
          </a:bodyPr>
          <a:lstStyle/>
          <a:p>
            <a:r>
              <a:rPr lang="en-GB" sz="2800" b="1" dirty="0"/>
              <a:t>Rise of Academies</a:t>
            </a:r>
            <a:endParaRPr lang="en-US" sz="2800" b="1" dirty="0"/>
          </a:p>
        </p:txBody>
      </p:sp>
    </p:spTree>
    <p:extLst>
      <p:ext uri="{BB962C8B-B14F-4D97-AF65-F5344CB8AC3E}">
        <p14:creationId xmlns:p14="http://schemas.microsoft.com/office/powerpoint/2010/main" val="3763426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3587" y="930166"/>
            <a:ext cx="7010400" cy="4093428"/>
          </a:xfrm>
          <a:prstGeom prst="rect">
            <a:avLst/>
          </a:prstGeom>
        </p:spPr>
        <p:txBody>
          <a:bodyPr wrap="square">
            <a:spAutoFit/>
          </a:bodyPr>
          <a:lstStyle/>
          <a:p>
            <a:pPr>
              <a:buFont typeface="Arial" panose="020B0604020202020204" pitchFamily="34" charset="0"/>
              <a:buChar char="•"/>
            </a:pPr>
            <a:r>
              <a:rPr lang="en-GB" sz="2000" b="1" dirty="0"/>
              <a:t> What are the arguments in favour of grammar schools?</a:t>
            </a:r>
          </a:p>
          <a:p>
            <a:pPr>
              <a:buFont typeface="Arial" panose="020B0604020202020204" pitchFamily="34" charset="0"/>
              <a:buChar char="•"/>
            </a:pPr>
            <a:endParaRPr lang="en-GB" sz="2000" dirty="0"/>
          </a:p>
          <a:p>
            <a:r>
              <a:rPr lang="en-GB" sz="2000" dirty="0"/>
              <a:t>Campaigners argue that selective education allows for greater social mobility - allowing bright students whose parents cannot afford to pay for education to learn with others of a similar ability.</a:t>
            </a:r>
          </a:p>
          <a:p>
            <a:endParaRPr lang="en-GB" sz="2000" dirty="0"/>
          </a:p>
          <a:p>
            <a:endParaRPr lang="en-GB" sz="2000" dirty="0"/>
          </a:p>
          <a:p>
            <a:pPr>
              <a:buFont typeface="Arial" panose="020B0604020202020204" pitchFamily="34" charset="0"/>
              <a:buChar char="•"/>
            </a:pPr>
            <a:r>
              <a:rPr lang="en-GB" sz="2000" b="1" dirty="0"/>
              <a:t> What are the arguments against grammar schools?</a:t>
            </a:r>
          </a:p>
          <a:p>
            <a:pPr>
              <a:buFont typeface="Arial" panose="020B0604020202020204" pitchFamily="34" charset="0"/>
              <a:buChar char="•"/>
            </a:pPr>
            <a:endParaRPr lang="en-GB" sz="2000" dirty="0"/>
          </a:p>
          <a:p>
            <a:r>
              <a:rPr lang="en-GB" sz="2000" dirty="0"/>
              <a:t>Critics argue that grammar schools are full of children from wealthy families and that they foster inequality.</a:t>
            </a:r>
          </a:p>
          <a:p>
            <a:endParaRPr lang="en-GB" sz="2000" b="0" i="0" dirty="0">
              <a:effectLst/>
            </a:endParaRPr>
          </a:p>
          <a:p>
            <a:r>
              <a:rPr lang="en-GB" sz="2000" dirty="0"/>
              <a:t>					(ITV, 2016)</a:t>
            </a:r>
            <a:endParaRPr lang="en-GB" sz="2000" b="0" i="0" dirty="0">
              <a:effectLst/>
            </a:endParaRPr>
          </a:p>
        </p:txBody>
      </p:sp>
    </p:spTree>
    <p:extLst>
      <p:ext uri="{BB962C8B-B14F-4D97-AF65-F5344CB8AC3E}">
        <p14:creationId xmlns:p14="http://schemas.microsoft.com/office/powerpoint/2010/main" val="1832096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2661" y="1075622"/>
            <a:ext cx="3403469" cy="2046394"/>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solidFill>
                  <a:srgbClr val="141414"/>
                </a:solidFill>
                <a:ea typeface="Times New Roman" panose="02020603050405020304" pitchFamily="18" charset="0"/>
                <a:cs typeface="Times New Roman" panose="02020603050405020304" pitchFamily="18" charset="0"/>
              </a:rPr>
              <a:t>The London Challenge</a:t>
            </a:r>
            <a:endParaRPr lang="en-US" sz="1400" dirty="0">
              <a:ea typeface="Calibri" panose="020F0502020204030204" pitchFamily="34" charset="0"/>
              <a:cs typeface="Times New Roman" panose="02020603050405020304" pitchFamily="18" charset="0"/>
            </a:endParaRPr>
          </a:p>
          <a:p>
            <a:pPr algn="just">
              <a:spcAft>
                <a:spcPts val="0"/>
              </a:spcAft>
            </a:pPr>
            <a:r>
              <a:rPr lang="en-US" sz="1400" b="1" dirty="0">
                <a:solidFill>
                  <a:srgbClr val="141414"/>
                </a:solidFill>
                <a:ea typeface="Times New Roman" panose="02020603050405020304" pitchFamily="18" charset="0"/>
              </a:rPr>
              <a:t> </a:t>
            </a:r>
            <a:endParaRPr lang="en-US" sz="1400" dirty="0"/>
          </a:p>
          <a:p>
            <a:r>
              <a:rPr lang="en-US" sz="1400" dirty="0">
                <a:ea typeface="Calibri" panose="020F0502020204030204" pitchFamily="34" charset="0"/>
              </a:rPr>
              <a:t>The original ‘Challenge’ </a:t>
            </a:r>
            <a:r>
              <a:rPr lang="en-US" sz="1400" dirty="0" err="1">
                <a:ea typeface="Calibri" panose="020F0502020204030204" pitchFamily="34" charset="0"/>
              </a:rPr>
              <a:t>programme</a:t>
            </a:r>
            <a:r>
              <a:rPr lang="en-US" sz="1400" dirty="0">
                <a:ea typeface="Calibri" panose="020F0502020204030204" pitchFamily="34" charset="0"/>
              </a:rPr>
              <a:t>, the London Challenge was a secondary school improvement </a:t>
            </a:r>
            <a:r>
              <a:rPr lang="en-US" sz="1400" dirty="0" err="1">
                <a:ea typeface="Calibri" panose="020F0502020204030204" pitchFamily="34" charset="0"/>
              </a:rPr>
              <a:t>programme</a:t>
            </a:r>
            <a:r>
              <a:rPr lang="en-US" sz="1400" dirty="0">
                <a:ea typeface="Calibri" panose="020F0502020204030204" pitchFamily="34" charset="0"/>
              </a:rPr>
              <a:t> that ran in the UK capital from 2003 to 2011 and was expanded in 2008 to include primary schools. At its peak, the Challenge drew a budget of £40m a year.</a:t>
            </a:r>
            <a:endParaRPr lang="en-US" sz="1400" dirty="0"/>
          </a:p>
        </p:txBody>
      </p:sp>
      <p:sp>
        <p:nvSpPr>
          <p:cNvPr id="3" name="Rectangle 2"/>
          <p:cNvSpPr/>
          <p:nvPr/>
        </p:nvSpPr>
        <p:spPr>
          <a:xfrm>
            <a:off x="714704" y="3232357"/>
            <a:ext cx="3361426" cy="1846018"/>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ea typeface="Calibri" panose="020F0502020204030204" pitchFamily="34" charset="0"/>
                <a:cs typeface="Times New Roman" panose="02020603050405020304" pitchFamily="18" charset="0"/>
              </a:rPr>
              <a:t>The Greater Manchester Challenge</a:t>
            </a:r>
            <a:endParaRPr lang="en-US" sz="1400" dirty="0">
              <a:ea typeface="Calibri" panose="020F0502020204030204" pitchFamily="34" charset="0"/>
              <a:cs typeface="Times New Roman" panose="02020603050405020304" pitchFamily="18" charset="0"/>
            </a:endParaRPr>
          </a:p>
          <a:p>
            <a:pPr marL="457200" algn="just">
              <a:lnSpc>
                <a:spcPct val="107000"/>
              </a:lnSpc>
              <a:spcAft>
                <a:spcPts val="0"/>
              </a:spcAft>
            </a:pPr>
            <a:r>
              <a:rPr lang="en-US" sz="1400" dirty="0">
                <a:ea typeface="Calibri" panose="020F0502020204030204" pitchFamily="34" charset="0"/>
                <a:cs typeface="Times New Roman" panose="02020603050405020304" pitchFamily="18" charset="0"/>
              </a:rPr>
              <a:t> </a:t>
            </a:r>
          </a:p>
          <a:p>
            <a:r>
              <a:rPr lang="en-US" sz="1400" dirty="0">
                <a:ea typeface="Calibri" panose="020F0502020204030204" pitchFamily="34" charset="0"/>
              </a:rPr>
              <a:t>Launched in 2008, the Greater Manchester Challenge built on the success of the London Challenge, this time in the North-West of England. Working across 1,100 schools in 10 local authorities, the project ran for three years and cost £50m. </a:t>
            </a:r>
            <a:endParaRPr lang="en-US" sz="1400" dirty="0"/>
          </a:p>
        </p:txBody>
      </p:sp>
      <p:sp>
        <p:nvSpPr>
          <p:cNvPr id="4" name="Rectangle 3"/>
          <p:cNvSpPr/>
          <p:nvPr/>
        </p:nvSpPr>
        <p:spPr>
          <a:xfrm>
            <a:off x="4682359" y="1075622"/>
            <a:ext cx="3683719" cy="2908168"/>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ea typeface="Calibri" panose="020F0502020204030204" pitchFamily="34" charset="0"/>
                <a:cs typeface="Times New Roman" panose="02020603050405020304" pitchFamily="18" charset="0"/>
              </a:rPr>
              <a:t>Schools Challenge </a:t>
            </a:r>
            <a:r>
              <a:rPr lang="en-US" sz="1400" b="1" dirty="0" err="1">
                <a:ea typeface="Calibri" panose="020F0502020204030204" pitchFamily="34" charset="0"/>
                <a:cs typeface="Times New Roman" panose="02020603050405020304" pitchFamily="18" charset="0"/>
              </a:rPr>
              <a:t>Cymru</a:t>
            </a:r>
            <a:endParaRPr lang="en-US" sz="1400" dirty="0">
              <a:ea typeface="Calibri" panose="020F0502020204030204" pitchFamily="34" charset="0"/>
              <a:cs typeface="Times New Roman" panose="02020603050405020304" pitchFamily="18" charset="0"/>
            </a:endParaRPr>
          </a:p>
          <a:p>
            <a:pPr algn="just">
              <a:spcAft>
                <a:spcPts val="0"/>
              </a:spcAft>
            </a:pPr>
            <a:r>
              <a:rPr lang="en-US" sz="1400" dirty="0"/>
              <a:t> </a:t>
            </a:r>
          </a:p>
          <a:p>
            <a:r>
              <a:rPr lang="en-US" sz="1400" dirty="0">
                <a:ea typeface="Calibri" panose="020F0502020204030204" pitchFamily="34" charset="0"/>
              </a:rPr>
              <a:t>Launched in June 2014, Schools Challenge </a:t>
            </a:r>
            <a:r>
              <a:rPr lang="en-US" sz="1400" dirty="0" err="1">
                <a:ea typeface="Calibri" panose="020F0502020204030204" pitchFamily="34" charset="0"/>
              </a:rPr>
              <a:t>Cymru</a:t>
            </a:r>
            <a:r>
              <a:rPr lang="en-US" sz="1400" dirty="0">
                <a:ea typeface="Calibri" panose="020F0502020204030204" pitchFamily="34" charset="0"/>
              </a:rPr>
              <a:t> ran for three academic years and represented a concerted effort by the Welsh Government to respond to variability in the performance of different schools across Wales in supporting the development of their pupils, particularly those from disadvantaged backgrounds. In total, up to £40m was made available to support the delivery of Schools Challenge </a:t>
            </a:r>
            <a:r>
              <a:rPr lang="en-US" sz="1400" dirty="0" err="1">
                <a:ea typeface="Calibri" panose="020F0502020204030204" pitchFamily="34" charset="0"/>
              </a:rPr>
              <a:t>Cymru</a:t>
            </a:r>
            <a:r>
              <a:rPr lang="en-US" sz="1400" dirty="0">
                <a:ea typeface="Calibri" panose="020F0502020204030204" pitchFamily="34" charset="0"/>
              </a:rPr>
              <a:t> during the first two years of the </a:t>
            </a:r>
            <a:r>
              <a:rPr lang="en-US" sz="1400" dirty="0" err="1">
                <a:ea typeface="Calibri" panose="020F0502020204030204" pitchFamily="34" charset="0"/>
              </a:rPr>
              <a:t>programme</a:t>
            </a:r>
            <a:r>
              <a:rPr lang="en-US" sz="1400" dirty="0">
                <a:ea typeface="Calibri" panose="020F0502020204030204" pitchFamily="34" charset="0"/>
              </a:rPr>
              <a:t>. </a:t>
            </a:r>
            <a:endParaRPr lang="en-US" sz="1400" dirty="0"/>
          </a:p>
        </p:txBody>
      </p:sp>
      <p:sp>
        <p:nvSpPr>
          <p:cNvPr id="5" name="TextBox 4"/>
          <p:cNvSpPr txBox="1"/>
          <p:nvPr/>
        </p:nvSpPr>
        <p:spPr>
          <a:xfrm>
            <a:off x="3116317" y="157656"/>
            <a:ext cx="3489435" cy="523220"/>
          </a:xfrm>
          <a:prstGeom prst="rect">
            <a:avLst/>
          </a:prstGeom>
          <a:noFill/>
        </p:spPr>
        <p:txBody>
          <a:bodyPr wrap="square" rtlCol="0">
            <a:spAutoFit/>
          </a:bodyPr>
          <a:lstStyle/>
          <a:p>
            <a:r>
              <a:rPr lang="en-GB" sz="2800" b="1" dirty="0"/>
              <a:t>Schools Challenge</a:t>
            </a:r>
            <a:endParaRPr lang="en-US" sz="2800" b="1" dirty="0"/>
          </a:p>
        </p:txBody>
      </p:sp>
    </p:spTree>
    <p:extLst>
      <p:ext uri="{BB962C8B-B14F-4D97-AF65-F5344CB8AC3E}">
        <p14:creationId xmlns:p14="http://schemas.microsoft.com/office/powerpoint/2010/main" val="1595270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91862" y="4212811"/>
            <a:ext cx="5623034" cy="1323439"/>
          </a:xfrm>
          <a:prstGeom prst="rect">
            <a:avLst/>
          </a:prstGeom>
        </p:spPr>
        <p:txBody>
          <a:bodyPr wrap="square">
            <a:spAutoFit/>
          </a:bodyPr>
          <a:lstStyle/>
          <a:p>
            <a:r>
              <a:rPr lang="en-GB" sz="2000" b="1" dirty="0"/>
              <a:t>‘Outstanding schools acted as ‘tug-boats’ for Keys to Success schools – the best sharing with the rest.’</a:t>
            </a:r>
          </a:p>
          <a:p>
            <a:endParaRPr lang="en-GB" sz="2000" dirty="0"/>
          </a:p>
          <a:p>
            <a:r>
              <a:rPr lang="en-GB" sz="2000" dirty="0"/>
              <a:t>				(Woods, 2016)</a:t>
            </a:r>
            <a:endParaRPr lang="en-US" sz="20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1379" y="751576"/>
            <a:ext cx="6604000" cy="3074190"/>
          </a:xfrm>
          <a:prstGeom prst="rect">
            <a:avLst/>
          </a:prstGeom>
        </p:spPr>
      </p:pic>
    </p:spTree>
    <p:extLst>
      <p:ext uri="{BB962C8B-B14F-4D97-AF65-F5344CB8AC3E}">
        <p14:creationId xmlns:p14="http://schemas.microsoft.com/office/powerpoint/2010/main" val="39357048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0262" y="183930"/>
            <a:ext cx="8187559" cy="738664"/>
          </a:xfrm>
          <a:prstGeom prst="rect">
            <a:avLst/>
          </a:prstGeom>
        </p:spPr>
        <p:txBody>
          <a:bodyPr wrap="square">
            <a:spAutoFit/>
          </a:bodyPr>
          <a:lstStyle/>
          <a:p>
            <a:pPr algn="ctr"/>
            <a:r>
              <a:rPr lang="en-GB" sz="2400" b="1" dirty="0"/>
              <a:t>Addressing barriers to school improvement… </a:t>
            </a:r>
          </a:p>
          <a:p>
            <a:endParaRPr lang="en-GB" dirty="0"/>
          </a:p>
        </p:txBody>
      </p:sp>
      <p:sp>
        <p:nvSpPr>
          <p:cNvPr id="4" name="Rectangle 3"/>
          <p:cNvSpPr/>
          <p:nvPr/>
        </p:nvSpPr>
        <p:spPr>
          <a:xfrm>
            <a:off x="220716" y="854748"/>
            <a:ext cx="8786649" cy="4832092"/>
          </a:xfrm>
          <a:prstGeom prst="rect">
            <a:avLst/>
          </a:prstGeom>
        </p:spPr>
        <p:txBody>
          <a:bodyPr wrap="square">
            <a:spAutoFit/>
          </a:bodyPr>
          <a:lstStyle/>
          <a:p>
            <a:pPr marL="285750" indent="-285750">
              <a:buFont typeface="Arial" panose="020B0604020202020204" pitchFamily="34" charset="0"/>
              <a:buChar char="•"/>
            </a:pPr>
            <a:r>
              <a:rPr lang="en-GB" sz="1400" dirty="0"/>
              <a:t>The over emphasis placed by some local authorities (and consortia staff) on putting schools, particularly those facing challenging circumstances, under increasing pressure.</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Multiple accountability arrangements (this means that school leaders are spending too much time preparing reports for different audiences, and attending various review and scrutiny meetings and, being given different advice on the improvements required).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Lack of effective support for school improvement (the challenge advisers working in the consortia are spending far too much time monitoring and reporting on school progress in relation to national accountability procedures).</a:t>
            </a:r>
          </a:p>
          <a:p>
            <a:endParaRPr lang="en-GB" sz="1400" dirty="0"/>
          </a:p>
          <a:p>
            <a:pPr marL="285750" indent="-285750">
              <a:buFont typeface="Arial" panose="020B0604020202020204" pitchFamily="34" charset="0"/>
              <a:buChar char="•"/>
            </a:pPr>
            <a:r>
              <a:rPr lang="en-GB" sz="1400" dirty="0"/>
              <a:t>Actions by local authority and consortia staff that limit the freedom of school leaders to take responsibility for their own improvement (as a result, this leads to a sense of dependency on outsiders to lead improvement).</a:t>
            </a:r>
          </a:p>
          <a:p>
            <a:endParaRPr lang="en-GB" sz="1400" dirty="0"/>
          </a:p>
          <a:p>
            <a:pPr marL="285750" indent="-285750">
              <a:buFont typeface="Arial" panose="020B0604020202020204" pitchFamily="34" charset="0"/>
              <a:buChar char="•"/>
            </a:pPr>
            <a:r>
              <a:rPr lang="en-GB" sz="1400" dirty="0"/>
              <a:t>Poor knowledge amongst staff in local authorities about the strengths and weaknesses of the schools with which they work. </a:t>
            </a:r>
          </a:p>
          <a:p>
            <a:endParaRPr lang="en-GB" sz="1400" dirty="0"/>
          </a:p>
          <a:p>
            <a:pPr marL="285750" indent="-285750">
              <a:buFont typeface="Arial" panose="020B0604020202020204" pitchFamily="34" charset="0"/>
              <a:buChar char="•"/>
            </a:pPr>
            <a:r>
              <a:rPr lang="en-GB" sz="1400" dirty="0"/>
              <a:t>Governors who, in some instances, seem to be unclear about their roles and responsibilities.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Local authorities that remain reluctant to make use of their powers of intervention in the case of schools that are a cause for concern. </a:t>
            </a:r>
          </a:p>
          <a:p>
            <a:pPr marL="285750" indent="-285750">
              <a:buFont typeface="Arial" panose="020B0604020202020204" pitchFamily="34" charset="0"/>
              <a:buChar char="•"/>
            </a:pPr>
            <a:endParaRPr lang="en-GB" sz="1400" dirty="0"/>
          </a:p>
          <a:p>
            <a:r>
              <a:rPr lang="en-GB" sz="1400" dirty="0"/>
              <a:t>								(</a:t>
            </a:r>
            <a:r>
              <a:rPr lang="en-GB" sz="1400" dirty="0" err="1"/>
              <a:t>Ainscow</a:t>
            </a:r>
            <a:r>
              <a:rPr lang="en-GB" sz="1400" dirty="0"/>
              <a:t>, 2017)</a:t>
            </a:r>
            <a:endParaRPr lang="en-US" sz="1400" dirty="0"/>
          </a:p>
        </p:txBody>
      </p:sp>
    </p:spTree>
    <p:extLst>
      <p:ext uri="{BB962C8B-B14F-4D97-AF65-F5344CB8AC3E}">
        <p14:creationId xmlns:p14="http://schemas.microsoft.com/office/powerpoint/2010/main" val="565056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10363" y="893134"/>
            <a:ext cx="4061638" cy="5478423"/>
          </a:xfrm>
          <a:prstGeom prst="rect">
            <a:avLst/>
          </a:prstGeom>
          <a:noFill/>
        </p:spPr>
        <p:txBody>
          <a:bodyPr wrap="square" rtlCol="0">
            <a:spAutoFit/>
          </a:bodyPr>
          <a:lstStyle/>
          <a:p>
            <a:endParaRPr lang="en-GB" sz="2000" dirty="0"/>
          </a:p>
          <a:p>
            <a:pPr algn="just"/>
            <a:r>
              <a:rPr lang="en-GB" sz="2000" dirty="0"/>
              <a:t>‘The creation of a system for improvement that is driven by schools themselves, and that involves co-operation between schools and other community organizations, begs questions regarding the roles of local authorities. Indeed, it raises the possibility that the involvement of a middle level administrative structure may not even be necessary.’</a:t>
            </a:r>
          </a:p>
          <a:p>
            <a:pPr algn="just"/>
            <a:endParaRPr lang="en-GB" sz="2000" dirty="0"/>
          </a:p>
          <a:p>
            <a:pPr algn="just"/>
            <a:r>
              <a:rPr lang="en-GB" sz="2000" dirty="0"/>
              <a:t>		(</a:t>
            </a:r>
            <a:r>
              <a:rPr lang="en-GB" sz="2000" dirty="0" err="1"/>
              <a:t>Ainscow</a:t>
            </a:r>
            <a:r>
              <a:rPr lang="en-GB" sz="2000" dirty="0"/>
              <a:t>, 2015)</a:t>
            </a:r>
          </a:p>
          <a:p>
            <a:endParaRPr lang="en-GB" dirty="0"/>
          </a:p>
          <a:p>
            <a:endParaRPr lang="en-GB" dirty="0"/>
          </a:p>
          <a:p>
            <a:endParaRPr lang="en-GB" dirty="0"/>
          </a:p>
          <a:p>
            <a:endParaRPr lang="en-GB"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7303" y="1020726"/>
            <a:ext cx="3631040" cy="3636335"/>
          </a:xfrm>
          <a:prstGeom prst="rect">
            <a:avLst/>
          </a:prstGeom>
        </p:spPr>
      </p:pic>
    </p:spTree>
    <p:extLst>
      <p:ext uri="{BB962C8B-B14F-4D97-AF65-F5344CB8AC3E}">
        <p14:creationId xmlns:p14="http://schemas.microsoft.com/office/powerpoint/2010/main" val="1752861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419" y="285035"/>
            <a:ext cx="8093121" cy="5372753"/>
          </a:xfrm>
          <a:prstGeom prst="rect">
            <a:avLst/>
          </a:prstGeom>
        </p:spPr>
        <p:txBody>
          <a:bodyPr wrap="square">
            <a:spAutoFit/>
          </a:bodyPr>
          <a:lstStyle/>
          <a:p>
            <a:pPr marL="893445" indent="-6350">
              <a:lnSpc>
                <a:spcPct val="107000"/>
              </a:lnSpc>
              <a:spcAft>
                <a:spcPts val="15"/>
              </a:spcAft>
            </a:pPr>
            <a:r>
              <a:rPr lang="en-GB" sz="1600" b="1" dirty="0">
                <a:solidFill>
                  <a:srgbClr val="000000"/>
                </a:solidFill>
                <a:ea typeface="Arial" panose="020B0604020202020204" pitchFamily="34" charset="0"/>
              </a:rPr>
              <a:t>Aim(s) </a:t>
            </a:r>
            <a:r>
              <a:rPr lang="en-GB" sz="1600" dirty="0">
                <a:solidFill>
                  <a:srgbClr val="000000"/>
                </a:solidFill>
                <a:ea typeface="Arial" panose="020B0604020202020204" pitchFamily="34" charset="0"/>
              </a:rPr>
              <a:t> </a:t>
            </a:r>
            <a:r>
              <a:rPr lang="en-GB" sz="1600" b="1" dirty="0">
                <a:solidFill>
                  <a:srgbClr val="000000"/>
                </a:solidFill>
                <a:ea typeface="Arial" panose="020B0604020202020204" pitchFamily="34" charset="0"/>
              </a:rPr>
              <a:t>  </a:t>
            </a:r>
            <a:endParaRPr lang="en-GB" sz="1600" dirty="0">
              <a:solidFill>
                <a:srgbClr val="000000"/>
              </a:solidFill>
              <a:ea typeface="Arial" panose="020B0604020202020204" pitchFamily="34" charset="0"/>
            </a:endParaRPr>
          </a:p>
          <a:p>
            <a:pPr marL="914400" indent="-6350">
              <a:lnSpc>
                <a:spcPct val="107000"/>
              </a:lnSpc>
              <a:spcAft>
                <a:spcPts val="145"/>
              </a:spcAft>
            </a:pPr>
            <a:r>
              <a:rPr lang="en-GB" sz="1200" b="1" dirty="0">
                <a:solidFill>
                  <a:srgbClr val="000000"/>
                </a:solidFill>
                <a:ea typeface="Arial" panose="020B0604020202020204" pitchFamily="34" charset="0"/>
              </a:rPr>
              <a:t> </a:t>
            </a:r>
            <a:r>
              <a:rPr lang="en-GB" sz="1200" dirty="0">
                <a:solidFill>
                  <a:srgbClr val="000000"/>
                </a:solidFill>
                <a:ea typeface="Arial" panose="020B0604020202020204" pitchFamily="34" charset="0"/>
              </a:rPr>
              <a:t>   </a:t>
            </a:r>
          </a:p>
          <a:p>
            <a:pPr marL="342900" lvl="0" indent="-342900" algn="just" fontAlgn="base">
              <a:lnSpc>
                <a:spcPct val="105000"/>
              </a:lnSpc>
              <a:spcAft>
                <a:spcPts val="2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develop the </a:t>
            </a:r>
            <a:r>
              <a:rPr lang="en-GB" sz="1200" dirty="0">
                <a:solidFill>
                  <a:srgbClr val="FF0000"/>
                </a:solidFill>
                <a:uFill>
                  <a:solidFill>
                    <a:srgbClr val="000000"/>
                  </a:solidFill>
                </a:uFill>
                <a:ea typeface="Arial" panose="020B0604020202020204" pitchFamily="34" charset="0"/>
                <a:cs typeface="Arial" panose="020B0604020202020204" pitchFamily="34" charset="0"/>
              </a:rPr>
              <a:t>higher-level critical and analytical skills </a:t>
            </a:r>
            <a:r>
              <a:rPr lang="en-GB" sz="1200" dirty="0">
                <a:solidFill>
                  <a:srgbClr val="000000"/>
                </a:solidFill>
                <a:uFill>
                  <a:solidFill>
                    <a:srgbClr val="000000"/>
                  </a:solidFill>
                </a:uFill>
                <a:ea typeface="Arial" panose="020B0604020202020204" pitchFamily="34" charset="0"/>
                <a:cs typeface="Arial" panose="020B0604020202020204" pitchFamily="34" charset="0"/>
              </a:rPr>
              <a:t>required to contribute meaningfully to the education debate, across a variety of different platforms.  </a:t>
            </a:r>
          </a:p>
          <a:p>
            <a:pPr marL="342900" lvl="0" indent="-342900" algn="just" fontAlgn="base">
              <a:lnSpc>
                <a:spcPct val="105000"/>
              </a:lnSpc>
              <a:spcAft>
                <a:spcPts val="20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critically evaluate </a:t>
            </a:r>
            <a:r>
              <a:rPr lang="en-GB" sz="1200" dirty="0">
                <a:solidFill>
                  <a:srgbClr val="000000"/>
                </a:solidFill>
                <a:uFill>
                  <a:solidFill>
                    <a:srgbClr val="000000"/>
                  </a:solidFill>
                </a:uFill>
                <a:ea typeface="Arial" panose="020B0604020202020204" pitchFamily="34" charset="0"/>
                <a:cs typeface="Arial" panose="020B0604020202020204" pitchFamily="34" charset="0"/>
              </a:rPr>
              <a:t>contrasting approaches to one or more contemporary issues relating to education in Wales, the UK and international contexts, taking into account differing educational orthodoxies.  </a:t>
            </a:r>
          </a:p>
          <a:p>
            <a:pPr marL="342900" lvl="0" indent="-342900" algn="just" fontAlgn="base">
              <a:lnSpc>
                <a:spcPct val="105000"/>
              </a:lnSpc>
              <a:spcAft>
                <a:spcPts val="0"/>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critically evaluate </a:t>
            </a:r>
            <a:r>
              <a:rPr lang="en-GB" sz="1200" dirty="0">
                <a:solidFill>
                  <a:srgbClr val="000000"/>
                </a:solidFill>
                <a:uFill>
                  <a:solidFill>
                    <a:srgbClr val="000000"/>
                  </a:solidFill>
                </a:uFill>
                <a:ea typeface="Arial" panose="020B0604020202020204" pitchFamily="34" charset="0"/>
                <a:cs typeface="Arial" panose="020B0604020202020204" pitchFamily="34" charset="0"/>
              </a:rPr>
              <a:t>the presentation of contemporary educational issues and proposals in legislation, statutory and non-statutory guidance, through consultation documents and the representation of those issues and proposals in the press, social media and other channels.</a:t>
            </a:r>
            <a:r>
              <a:rPr lang="en-GB" sz="1200" b="1" dirty="0">
                <a:solidFill>
                  <a:srgbClr val="000000"/>
                </a:solidFill>
                <a:uFill>
                  <a:solidFill>
                    <a:srgbClr val="000000"/>
                  </a:solidFill>
                </a:uFill>
                <a:ea typeface="Times New Roman" panose="02020603050405020304" pitchFamily="18" charset="0"/>
                <a:cs typeface="Arial" panose="020B0604020202020204" pitchFamily="34" charset="0"/>
              </a:rPr>
              <a:t> </a:t>
            </a:r>
            <a:r>
              <a:rPr lang="en-GB" sz="1200" dirty="0">
                <a:solidFill>
                  <a:srgbClr val="000000"/>
                </a:solidFill>
                <a:uFill>
                  <a:solidFill>
                    <a:srgbClr val="000000"/>
                  </a:solidFill>
                </a:uFill>
                <a:ea typeface="Arial" panose="020B0604020202020204" pitchFamily="34" charset="0"/>
                <a:cs typeface="Arial" panose="020B0604020202020204" pitchFamily="34" charset="0"/>
              </a:rPr>
              <a:t> </a:t>
            </a:r>
          </a:p>
          <a:p>
            <a:pPr marL="342900" lvl="0" indent="-342900" algn="just" fontAlgn="base">
              <a:lnSpc>
                <a:spcPct val="105000"/>
              </a:lnSpc>
              <a:spcAft>
                <a:spcPts val="0"/>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demonstrate a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 understanding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the development of education policy, its impact and its potential pitfalls; including its perception among policymakers, schools, teachers, parents, communities, and children and young people.  </a:t>
            </a:r>
          </a:p>
          <a:p>
            <a:pPr marL="914400" indent="-6350">
              <a:lnSpc>
                <a:spcPct val="107000"/>
              </a:lnSpc>
              <a:spcAft>
                <a:spcPts val="825"/>
              </a:spcAft>
            </a:pPr>
            <a:r>
              <a:rPr lang="en-GB" sz="1200" dirty="0">
                <a:solidFill>
                  <a:srgbClr val="000000"/>
                </a:solidFill>
                <a:ea typeface="Arial" panose="020B0604020202020204" pitchFamily="34" charset="0"/>
              </a:rPr>
              <a:t>    </a:t>
            </a:r>
          </a:p>
          <a:p>
            <a:pPr marL="914400" indent="-6350">
              <a:lnSpc>
                <a:spcPct val="107000"/>
              </a:lnSpc>
              <a:spcAft>
                <a:spcPts val="825"/>
              </a:spcAft>
            </a:pPr>
            <a:r>
              <a:rPr lang="en-GB" sz="1200" dirty="0">
                <a:solidFill>
                  <a:srgbClr val="000000"/>
                </a:solidFill>
                <a:ea typeface="Arial" panose="020B0604020202020204" pitchFamily="34" charset="0"/>
              </a:rPr>
              <a:t>   </a:t>
            </a:r>
          </a:p>
          <a:p>
            <a:pPr marL="893445" indent="-6350">
              <a:lnSpc>
                <a:spcPct val="107000"/>
              </a:lnSpc>
              <a:spcAft>
                <a:spcPts val="1080"/>
              </a:spcAft>
            </a:pPr>
            <a:r>
              <a:rPr lang="en-GB" sz="1600" b="1" dirty="0">
                <a:solidFill>
                  <a:srgbClr val="000000"/>
                </a:solidFill>
                <a:ea typeface="Arial" panose="020B0604020202020204" pitchFamily="34" charset="0"/>
              </a:rPr>
              <a:t>Learning Outcomes</a:t>
            </a:r>
            <a:r>
              <a:rPr lang="en-GB" sz="1600" dirty="0">
                <a:solidFill>
                  <a:srgbClr val="000000"/>
                </a:solidFill>
                <a:ea typeface="Arial" panose="020B0604020202020204" pitchFamily="34" charset="0"/>
              </a:rPr>
              <a:t> </a:t>
            </a:r>
            <a:r>
              <a:rPr lang="en-GB" sz="1600" b="1" dirty="0">
                <a:solidFill>
                  <a:srgbClr val="000000"/>
                </a:solidFill>
                <a:ea typeface="Arial" panose="020B0604020202020204" pitchFamily="34" charset="0"/>
              </a:rPr>
              <a:t> </a:t>
            </a:r>
          </a:p>
          <a:p>
            <a:pPr marL="893445" indent="-6350">
              <a:lnSpc>
                <a:spcPct val="107000"/>
              </a:lnSpc>
              <a:spcAft>
                <a:spcPts val="1080"/>
              </a:spcAft>
            </a:pPr>
            <a:r>
              <a:rPr lang="en-GB" sz="1200" dirty="0">
                <a:solidFill>
                  <a:srgbClr val="000000"/>
                </a:solidFill>
                <a:ea typeface="Arial" panose="020B0604020202020204" pitchFamily="34" charset="0"/>
              </a:rPr>
              <a:t>Upon the successful completion of this module, the student should be able to demonstrate the ability to:    </a:t>
            </a:r>
          </a:p>
          <a:p>
            <a:pPr marL="342900" lvl="0" indent="-342900" algn="just" fontAlgn="base">
              <a:lnSpc>
                <a:spcPct val="105000"/>
              </a:lnSpc>
              <a:spcAft>
                <a:spcPts val="90"/>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Assess the impact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differing approaches to the presentation of policy, proposals and educational outcomes for differing audiences.    </a:t>
            </a:r>
          </a:p>
          <a:p>
            <a:pPr marL="342900" lvl="0" indent="-342900" algn="just" fontAlgn="base">
              <a:lnSpc>
                <a:spcPct val="105000"/>
              </a:lnSpc>
              <a:spcAft>
                <a:spcPts val="8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Understand the </a:t>
            </a:r>
            <a:r>
              <a:rPr lang="en-GB" sz="1200" dirty="0">
                <a:solidFill>
                  <a:srgbClr val="FF0000"/>
                </a:solidFill>
                <a:uFill>
                  <a:solidFill>
                    <a:srgbClr val="000000"/>
                  </a:solidFill>
                </a:uFill>
                <a:ea typeface="Arial" panose="020B0604020202020204" pitchFamily="34" charset="0"/>
                <a:cs typeface="Arial" panose="020B0604020202020204" pitchFamily="34" charset="0"/>
              </a:rPr>
              <a:t>evidence of impact </a:t>
            </a:r>
            <a:r>
              <a:rPr lang="en-GB" sz="1200" dirty="0">
                <a:solidFill>
                  <a:srgbClr val="000000"/>
                </a:solidFill>
                <a:uFill>
                  <a:solidFill>
                    <a:srgbClr val="000000"/>
                  </a:solidFill>
                </a:uFill>
                <a:ea typeface="Arial" panose="020B0604020202020204" pitchFamily="34" charset="0"/>
                <a:cs typeface="Arial" panose="020B0604020202020204" pitchFamily="34" charset="0"/>
              </a:rPr>
              <a:t>that differing discourses have in promoting or mitigating the impact of educational change.    </a:t>
            </a:r>
          </a:p>
          <a:p>
            <a:pPr marL="342900" lvl="0" indent="-342900" algn="just" fontAlgn="base">
              <a:lnSpc>
                <a:spcPct val="105000"/>
              </a:lnSpc>
              <a:spcAft>
                <a:spcPts val="95"/>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Explore critically </a:t>
            </a:r>
            <a:r>
              <a:rPr lang="en-GB" sz="1200" dirty="0">
                <a:solidFill>
                  <a:srgbClr val="000000"/>
                </a:solidFill>
                <a:uFill>
                  <a:solidFill>
                    <a:srgbClr val="000000"/>
                  </a:solidFill>
                </a:uFill>
                <a:ea typeface="Arial" panose="020B0604020202020204" pitchFamily="34" charset="0"/>
                <a:cs typeface="Arial" panose="020B0604020202020204" pitchFamily="34" charset="0"/>
              </a:rPr>
              <a:t>the relationship between education policy, implementation strategy and impact locally, nationally and internationally.    </a:t>
            </a:r>
          </a:p>
          <a:p>
            <a:pPr marL="342900" lvl="0" indent="-342900" algn="just" fontAlgn="base">
              <a:lnSpc>
                <a:spcPct val="105000"/>
              </a:lnSpc>
              <a:spcAft>
                <a:spcPts val="25"/>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Articulate an understanding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the challenges and opportunities in leading educational change successfully.    </a:t>
            </a:r>
          </a:p>
          <a:p>
            <a:pPr marL="1371600" marR="5384800" indent="-6350">
              <a:lnSpc>
                <a:spcPct val="107000"/>
              </a:lnSpc>
            </a:pPr>
            <a:r>
              <a:rPr lang="en-GB" dirty="0">
                <a:solidFill>
                  <a:srgbClr val="000000"/>
                </a:solidFill>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3178025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761" y="536331"/>
            <a:ext cx="5398477" cy="523220"/>
          </a:xfrm>
          <a:prstGeom prst="rect">
            <a:avLst/>
          </a:prstGeom>
          <a:noFill/>
        </p:spPr>
        <p:txBody>
          <a:bodyPr wrap="square" rtlCol="0">
            <a:spAutoFit/>
          </a:bodyPr>
          <a:lstStyle/>
          <a:p>
            <a:r>
              <a:rPr lang="en-GB" sz="2800" b="1" dirty="0"/>
              <a:t>Critical thinking…</a:t>
            </a:r>
          </a:p>
        </p:txBody>
      </p:sp>
      <p:sp>
        <p:nvSpPr>
          <p:cNvPr id="4" name="Rectangle 3"/>
          <p:cNvSpPr/>
          <p:nvPr/>
        </p:nvSpPr>
        <p:spPr>
          <a:xfrm>
            <a:off x="1116623" y="1397757"/>
            <a:ext cx="7192108" cy="4524315"/>
          </a:xfrm>
          <a:prstGeom prst="rect">
            <a:avLst/>
          </a:prstGeom>
        </p:spPr>
        <p:txBody>
          <a:bodyPr wrap="square">
            <a:spAutoFit/>
          </a:bodyPr>
          <a:lstStyle/>
          <a:p>
            <a:r>
              <a:rPr lang="en-GB" dirty="0"/>
              <a:t>Critical thinking ‘examines assumptions, discerns hidden values, evaluates evidence, and assesses conclusions.’									(Petress, 2004)</a:t>
            </a:r>
          </a:p>
          <a:p>
            <a:endParaRPr lang="en-GB" dirty="0"/>
          </a:p>
          <a:p>
            <a:endParaRPr lang="en-GB" dirty="0"/>
          </a:p>
          <a:p>
            <a:r>
              <a:rPr lang="en-GB" dirty="0"/>
              <a:t>‘Critical thinking is the art of making clear, reasoned judgements based on interpreting, understanding, applying and synthesising evidence gathered from observation, reading and experimentation.’</a:t>
            </a:r>
          </a:p>
          <a:p>
            <a:r>
              <a:rPr lang="en-GB" dirty="0"/>
              <a:t>					(Burns &amp; Sinfield, 2016) </a:t>
            </a:r>
          </a:p>
          <a:p>
            <a:endParaRPr lang="en-GB" dirty="0"/>
          </a:p>
          <a:p>
            <a:endParaRPr lang="en-GB" dirty="0"/>
          </a:p>
          <a:p>
            <a:r>
              <a:rPr lang="en-GB" dirty="0"/>
              <a:t>‘Critical thinking means questioning not only assumptions of others, but also questioning your own assumptions.’</a:t>
            </a:r>
          </a:p>
          <a:p>
            <a:r>
              <a:rPr lang="en-GB" dirty="0"/>
              <a:t>					(Barnet &amp; Bedau, 2011)</a:t>
            </a:r>
          </a:p>
          <a:p>
            <a:endParaRPr lang="en-GB" dirty="0"/>
          </a:p>
          <a:p>
            <a:endParaRPr lang="en-GB" dirty="0"/>
          </a:p>
        </p:txBody>
      </p:sp>
    </p:spTree>
    <p:extLst>
      <p:ext uri="{BB962C8B-B14F-4D97-AF65-F5344CB8AC3E}">
        <p14:creationId xmlns:p14="http://schemas.microsoft.com/office/powerpoint/2010/main" val="405886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762000" y="734378"/>
          <a:ext cx="8020050" cy="4389120"/>
        </p:xfrm>
        <a:graphic>
          <a:graphicData uri="http://schemas.openxmlformats.org/drawingml/2006/table">
            <a:tbl>
              <a:tblPr firstRow="1" bandRow="1">
                <a:effectLst>
                  <a:reflection stA="0" endPos="65000" dist="50800" dir="5400000" sy="-100000" algn="bl" rotWithShape="0"/>
                </a:effectLst>
                <a:tableStyleId>{3B4B98B0-60AC-42C2-AFA5-B58CD77FA1E5}</a:tableStyleId>
              </a:tblPr>
              <a:tblGrid>
                <a:gridCol w="4010025">
                  <a:extLst>
                    <a:ext uri="{9D8B030D-6E8A-4147-A177-3AD203B41FA5}">
                      <a16:colId xmlns:a16="http://schemas.microsoft.com/office/drawing/2014/main" val="361124483"/>
                    </a:ext>
                  </a:extLst>
                </a:gridCol>
                <a:gridCol w="4010025">
                  <a:extLst>
                    <a:ext uri="{9D8B030D-6E8A-4147-A177-3AD203B41FA5}">
                      <a16:colId xmlns:a16="http://schemas.microsoft.com/office/drawing/2014/main" val="3646870771"/>
                    </a:ext>
                  </a:extLst>
                </a:gridCol>
              </a:tblGrid>
              <a:tr h="841951">
                <a:tc>
                  <a:txBody>
                    <a:bodyPr/>
                    <a:lstStyle/>
                    <a:p>
                      <a:r>
                        <a:rPr lang="en-GB" b="1" dirty="0"/>
                        <a:t>Where</a:t>
                      </a:r>
                      <a:r>
                        <a:rPr lang="en-GB" b="0" dirty="0"/>
                        <a:t> did you find the information?</a:t>
                      </a:r>
                    </a:p>
                    <a:p>
                      <a:endParaRPr lang="en-GB" b="0" dirty="0"/>
                    </a:p>
                    <a:p>
                      <a:r>
                        <a:rPr lang="en-GB" b="0" i="1" dirty="0"/>
                        <a:t>Was it presented to you? Did you search for it? How hard did</a:t>
                      </a:r>
                      <a:r>
                        <a:rPr lang="en-GB" b="0" i="1" baseline="0" dirty="0"/>
                        <a:t> you have to look? Is your source reputable?</a:t>
                      </a:r>
                      <a:endParaRPr lang="en-GB" b="0"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What</a:t>
                      </a:r>
                      <a:r>
                        <a:rPr lang="en-GB" b="0" dirty="0"/>
                        <a:t> are the key messages or results/findings?</a:t>
                      </a:r>
                    </a:p>
                    <a:p>
                      <a:endParaRPr lang="en-GB" b="0" dirty="0"/>
                    </a:p>
                    <a:p>
                      <a:r>
                        <a:rPr lang="en-GB" b="0" i="1" dirty="0"/>
                        <a:t>What are its claims to new knowledge?</a:t>
                      </a:r>
                      <a:r>
                        <a:rPr lang="en-GB" b="0" i="1" baseline="0" dirty="0"/>
                        <a:t> What is their point? How does it compare to your own?</a:t>
                      </a:r>
                      <a:endParaRPr lang="en-GB" b="0"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2307672333"/>
                  </a:ext>
                </a:extLst>
              </a:tr>
              <a:tr h="841951">
                <a:tc>
                  <a:txBody>
                    <a:bodyPr/>
                    <a:lstStyle/>
                    <a:p>
                      <a:r>
                        <a:rPr lang="en-GB" b="1" dirty="0">
                          <a:solidFill>
                            <a:schemeClr val="tx1"/>
                          </a:solidFill>
                        </a:rPr>
                        <a:t>How</a:t>
                      </a:r>
                      <a:r>
                        <a:rPr lang="en-GB" dirty="0">
                          <a:solidFill>
                            <a:schemeClr val="tx1"/>
                          </a:solidFill>
                        </a:rPr>
                        <a:t> has the author/speaker</a:t>
                      </a:r>
                      <a:r>
                        <a:rPr lang="en-GB" baseline="0" dirty="0">
                          <a:solidFill>
                            <a:schemeClr val="tx1"/>
                          </a:solidFill>
                        </a:rPr>
                        <a:t> come to their conclusions?</a:t>
                      </a:r>
                    </a:p>
                    <a:p>
                      <a:endParaRPr lang="en-GB" baseline="0" dirty="0"/>
                    </a:p>
                    <a:p>
                      <a:r>
                        <a:rPr lang="en-GB" i="1" dirty="0"/>
                        <a:t>Is</a:t>
                      </a:r>
                      <a:r>
                        <a:rPr lang="en-GB" i="1" baseline="0" dirty="0"/>
                        <a:t> their line of reasoning logical? What did they do to come to their conclusions? Are they reliable/based on evidence?</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Who </a:t>
                      </a:r>
                      <a:r>
                        <a:rPr lang="en-GB" dirty="0"/>
                        <a:t>has written/said it?</a:t>
                      </a:r>
                    </a:p>
                    <a:p>
                      <a:endParaRPr lang="en-GB" dirty="0"/>
                    </a:p>
                    <a:p>
                      <a:r>
                        <a:rPr lang="en-GB" i="1" dirty="0"/>
                        <a:t>Is the author speaking as an individual or on behalf</a:t>
                      </a:r>
                      <a:r>
                        <a:rPr lang="en-GB" i="1" baseline="0" dirty="0"/>
                        <a:t> of an organisation/employer? Are they an expert/do they have credibility? Can you identify bias?</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1970563565"/>
                  </a:ext>
                </a:extLst>
              </a:tr>
              <a:tr h="487797">
                <a:tc>
                  <a:txBody>
                    <a:bodyPr/>
                    <a:lstStyle/>
                    <a:p>
                      <a:r>
                        <a:rPr lang="en-GB" b="1" dirty="0"/>
                        <a:t>When</a:t>
                      </a:r>
                      <a:r>
                        <a:rPr lang="en-GB" dirty="0"/>
                        <a:t> was it</a:t>
                      </a:r>
                      <a:r>
                        <a:rPr lang="en-GB" baseline="0" dirty="0"/>
                        <a:t> written/said?</a:t>
                      </a:r>
                    </a:p>
                    <a:p>
                      <a:endParaRPr lang="en-GB" baseline="0" dirty="0"/>
                    </a:p>
                    <a:p>
                      <a:r>
                        <a:rPr lang="en-GB" i="1" baseline="0" dirty="0"/>
                        <a:t>Is it recent and relevant?</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Why</a:t>
                      </a:r>
                      <a:r>
                        <a:rPr lang="en-GB" dirty="0"/>
                        <a:t> has it</a:t>
                      </a:r>
                      <a:r>
                        <a:rPr lang="en-GB" baseline="0" dirty="0"/>
                        <a:t> been written/said?</a:t>
                      </a:r>
                    </a:p>
                    <a:p>
                      <a:endParaRPr lang="en-GB" baseline="0" dirty="0"/>
                    </a:p>
                    <a:p>
                      <a:r>
                        <a:rPr lang="en-GB" i="1" baseline="0" dirty="0"/>
                        <a:t>Who is it aimed at? What are its aims?</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3384109581"/>
                  </a:ext>
                </a:extLst>
              </a:tr>
            </a:tbl>
          </a:graphicData>
        </a:graphic>
      </p:graphicFrame>
      <p:sp>
        <p:nvSpPr>
          <p:cNvPr id="3" name="TextBox 2"/>
          <p:cNvSpPr txBox="1"/>
          <p:nvPr/>
        </p:nvSpPr>
        <p:spPr>
          <a:xfrm>
            <a:off x="2195739" y="162448"/>
            <a:ext cx="5152571" cy="461665"/>
          </a:xfrm>
          <a:prstGeom prst="rect">
            <a:avLst/>
          </a:prstGeom>
          <a:noFill/>
        </p:spPr>
        <p:txBody>
          <a:bodyPr wrap="square" rtlCol="0">
            <a:spAutoFit/>
          </a:bodyPr>
          <a:lstStyle/>
          <a:p>
            <a:r>
              <a:rPr lang="en-GB" sz="2400" b="1" dirty="0"/>
              <a:t>Six questions to trigger critical thinking</a:t>
            </a:r>
          </a:p>
        </p:txBody>
      </p:sp>
      <p:sp>
        <p:nvSpPr>
          <p:cNvPr id="4" name="Rectangle 3"/>
          <p:cNvSpPr/>
          <p:nvPr/>
        </p:nvSpPr>
        <p:spPr>
          <a:xfrm>
            <a:off x="1885950" y="5233763"/>
            <a:ext cx="7258050" cy="369332"/>
          </a:xfrm>
          <a:prstGeom prst="rect">
            <a:avLst/>
          </a:prstGeom>
        </p:spPr>
        <p:txBody>
          <a:bodyPr wrap="square">
            <a:spAutoFit/>
          </a:bodyPr>
          <a:lstStyle/>
          <a:p>
            <a:r>
              <a:rPr lang="en-GB" dirty="0"/>
              <a:t>(Aveyard, Sharp &amp; Woolliams, 2011; adapted from Woolliams et al, 2009)</a:t>
            </a:r>
          </a:p>
        </p:txBody>
      </p:sp>
    </p:spTree>
    <p:extLst>
      <p:ext uri="{BB962C8B-B14F-4D97-AF65-F5344CB8AC3E}">
        <p14:creationId xmlns:p14="http://schemas.microsoft.com/office/powerpoint/2010/main" val="126058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6620" y="114298"/>
            <a:ext cx="4243156" cy="5460980"/>
          </a:xfrm>
          <a:prstGeom prst="rect">
            <a:avLst/>
          </a:prstGeom>
        </p:spPr>
      </p:pic>
      <p:graphicFrame>
        <p:nvGraphicFramePr>
          <p:cNvPr id="4" name="Table 3"/>
          <p:cNvGraphicFramePr>
            <a:graphicFrameLocks noGrp="1"/>
          </p:cNvGraphicFramePr>
          <p:nvPr/>
        </p:nvGraphicFramePr>
        <p:xfrm>
          <a:off x="4695092" y="1061708"/>
          <a:ext cx="4025412" cy="3566160"/>
        </p:xfrm>
        <a:graphic>
          <a:graphicData uri="http://schemas.openxmlformats.org/drawingml/2006/table">
            <a:tbl>
              <a:tblPr firstRow="1" bandRow="1">
                <a:effectLst>
                  <a:reflection stA="0" endPos="65000" dist="50800" dir="5400000" sy="-100000" algn="bl" rotWithShape="0"/>
                </a:effectLst>
                <a:tableStyleId>{3B4B98B0-60AC-42C2-AFA5-B58CD77FA1E5}</a:tableStyleId>
              </a:tblPr>
              <a:tblGrid>
                <a:gridCol w="2012706">
                  <a:extLst>
                    <a:ext uri="{9D8B030D-6E8A-4147-A177-3AD203B41FA5}">
                      <a16:colId xmlns:a16="http://schemas.microsoft.com/office/drawing/2014/main" val="361124483"/>
                    </a:ext>
                  </a:extLst>
                </a:gridCol>
                <a:gridCol w="2012706">
                  <a:extLst>
                    <a:ext uri="{9D8B030D-6E8A-4147-A177-3AD203B41FA5}">
                      <a16:colId xmlns:a16="http://schemas.microsoft.com/office/drawing/2014/main" val="3646870771"/>
                    </a:ext>
                  </a:extLst>
                </a:gridCol>
              </a:tblGrid>
              <a:tr h="841951">
                <a:tc>
                  <a:txBody>
                    <a:bodyPr/>
                    <a:lstStyle/>
                    <a:p>
                      <a:r>
                        <a:rPr lang="en-GB" b="1" dirty="0"/>
                        <a:t>Where</a:t>
                      </a:r>
                      <a:r>
                        <a:rPr lang="en-GB" b="0" dirty="0"/>
                        <a:t> did you find the information?</a:t>
                      </a:r>
                    </a:p>
                    <a:p>
                      <a:endParaRPr lang="en-GB" b="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What</a:t>
                      </a:r>
                      <a:r>
                        <a:rPr lang="en-GB" b="0" dirty="0"/>
                        <a:t> are the key messages or results/findings?</a:t>
                      </a:r>
                    </a:p>
                    <a:p>
                      <a:endParaRPr lang="en-GB" b="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2307672333"/>
                  </a:ext>
                </a:extLst>
              </a:tr>
              <a:tr h="841951">
                <a:tc>
                  <a:txBody>
                    <a:bodyPr/>
                    <a:lstStyle/>
                    <a:p>
                      <a:r>
                        <a:rPr lang="en-GB" b="1" dirty="0">
                          <a:solidFill>
                            <a:schemeClr val="tx1"/>
                          </a:solidFill>
                        </a:rPr>
                        <a:t>How</a:t>
                      </a:r>
                      <a:r>
                        <a:rPr lang="en-GB" dirty="0">
                          <a:solidFill>
                            <a:schemeClr val="tx1"/>
                          </a:solidFill>
                        </a:rPr>
                        <a:t> has the author/speaker</a:t>
                      </a:r>
                      <a:r>
                        <a:rPr lang="en-GB" baseline="0" dirty="0">
                          <a:solidFill>
                            <a:schemeClr val="tx1"/>
                          </a:solidFill>
                        </a:rPr>
                        <a:t> come to their conclusions?</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Who </a:t>
                      </a:r>
                      <a:r>
                        <a:rPr lang="en-GB" dirty="0"/>
                        <a:t>has written/said it?</a:t>
                      </a:r>
                    </a:p>
                    <a:p>
                      <a:endParaRPr lang="en-GB"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1970563565"/>
                  </a:ext>
                </a:extLst>
              </a:tr>
              <a:tr h="487797">
                <a:tc>
                  <a:txBody>
                    <a:bodyPr/>
                    <a:lstStyle/>
                    <a:p>
                      <a:r>
                        <a:rPr lang="en-GB" b="1" dirty="0"/>
                        <a:t>When</a:t>
                      </a:r>
                      <a:r>
                        <a:rPr lang="en-GB" dirty="0"/>
                        <a:t> was it</a:t>
                      </a:r>
                      <a:r>
                        <a:rPr lang="en-GB" baseline="0" dirty="0"/>
                        <a:t> written/said?</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Why</a:t>
                      </a:r>
                      <a:r>
                        <a:rPr lang="en-GB" dirty="0"/>
                        <a:t> has it</a:t>
                      </a:r>
                      <a:r>
                        <a:rPr lang="en-GB" baseline="0" dirty="0"/>
                        <a:t> been written/said?</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3384109581"/>
                  </a:ext>
                </a:extLst>
              </a:tr>
            </a:tbl>
          </a:graphicData>
        </a:graphic>
      </p:graphicFrame>
    </p:spTree>
    <p:extLst>
      <p:ext uri="{BB962C8B-B14F-4D97-AF65-F5344CB8AC3E}">
        <p14:creationId xmlns:p14="http://schemas.microsoft.com/office/powerpoint/2010/main" val="1110645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086" y="98818"/>
            <a:ext cx="7886700" cy="1325563"/>
          </a:xfrm>
        </p:spPr>
        <p:txBody>
          <a:bodyPr>
            <a:normAutofit/>
          </a:bodyPr>
          <a:lstStyle/>
          <a:p>
            <a:r>
              <a:rPr lang="en-GB" sz="3200" b="1" dirty="0">
                <a:latin typeface="+mn-lt"/>
              </a:rPr>
              <a:t>Final thoughts…</a:t>
            </a:r>
          </a:p>
        </p:txBody>
      </p:sp>
      <p:sp>
        <p:nvSpPr>
          <p:cNvPr id="3" name="Content Placeholder 2"/>
          <p:cNvSpPr>
            <a:spLocks noGrp="1"/>
          </p:cNvSpPr>
          <p:nvPr>
            <p:ph idx="1"/>
          </p:nvPr>
        </p:nvSpPr>
        <p:spPr>
          <a:xfrm>
            <a:off x="715086" y="1253331"/>
            <a:ext cx="7886700" cy="4351338"/>
          </a:xfrm>
        </p:spPr>
        <p:txBody>
          <a:bodyPr>
            <a:normAutofit/>
          </a:bodyPr>
          <a:lstStyle/>
          <a:p>
            <a:r>
              <a:rPr lang="en-GB" sz="2000" dirty="0"/>
              <a:t>8 mins!</a:t>
            </a:r>
          </a:p>
          <a:p>
            <a:r>
              <a:rPr lang="en-GB" sz="2000" dirty="0"/>
              <a:t>Structure</a:t>
            </a:r>
          </a:p>
          <a:p>
            <a:r>
              <a:rPr lang="en-GB" sz="2000" dirty="0"/>
              <a:t>Context</a:t>
            </a:r>
          </a:p>
          <a:p>
            <a:r>
              <a:rPr lang="en-GB" sz="2000" dirty="0"/>
              <a:t>Narrow focus (doing fewer things well)</a:t>
            </a:r>
          </a:p>
          <a:p>
            <a:r>
              <a:rPr lang="en-GB" sz="2000" dirty="0"/>
              <a:t>Presentation style</a:t>
            </a:r>
          </a:p>
          <a:p>
            <a:r>
              <a:rPr lang="en-GB" sz="2000" dirty="0"/>
              <a:t>PPT slides</a:t>
            </a:r>
          </a:p>
          <a:p>
            <a:r>
              <a:rPr lang="en-GB" sz="2000" dirty="0"/>
              <a:t>Referencing</a:t>
            </a:r>
          </a:p>
          <a:p>
            <a:r>
              <a:rPr lang="en-GB" sz="2000" dirty="0"/>
              <a:t>Critical analysis</a:t>
            </a:r>
          </a:p>
          <a:p>
            <a:r>
              <a:rPr lang="en-GB" sz="2000" dirty="0"/>
              <a:t>Supporting materials – added value</a:t>
            </a:r>
          </a:p>
          <a:p>
            <a:r>
              <a:rPr lang="en-GB" sz="2000" dirty="0"/>
              <a:t>Look ahead to Assignments 2 &amp; 3</a:t>
            </a:r>
          </a:p>
          <a:p>
            <a:endParaRPr lang="en-GB" dirty="0"/>
          </a:p>
        </p:txBody>
      </p:sp>
    </p:spTree>
    <p:extLst>
      <p:ext uri="{BB962C8B-B14F-4D97-AF65-F5344CB8AC3E}">
        <p14:creationId xmlns:p14="http://schemas.microsoft.com/office/powerpoint/2010/main" val="95270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21970" y="1249419"/>
            <a:ext cx="7100059" cy="4662815"/>
          </a:xfrm>
          <a:prstGeom prst="rect">
            <a:avLst/>
          </a:prstGeom>
        </p:spPr>
        <p:txBody>
          <a:bodyPr wrap="square">
            <a:spAutoFit/>
          </a:bodyPr>
          <a:lstStyle/>
          <a:p>
            <a:pPr marL="285750" indent="-285750">
              <a:lnSpc>
                <a:spcPct val="150000"/>
              </a:lnSpc>
              <a:buFont typeface="Arial" panose="020B0604020202020204" pitchFamily="34" charset="0"/>
              <a:buChar char="•"/>
            </a:pPr>
            <a:r>
              <a:rPr lang="en-GB" sz="1400" dirty="0"/>
              <a:t>Narrowing focus – make sure you have enough to say!</a:t>
            </a:r>
          </a:p>
          <a:p>
            <a:pPr marL="285750" indent="-285750">
              <a:lnSpc>
                <a:spcPct val="150000"/>
              </a:lnSpc>
              <a:buFont typeface="Arial" panose="020B0604020202020204" pitchFamily="34" charset="0"/>
              <a:buChar char="•"/>
            </a:pPr>
            <a:r>
              <a:rPr lang="en-GB" sz="1400" dirty="0"/>
              <a:t>Media treatment – avoid superficial reference</a:t>
            </a:r>
          </a:p>
          <a:p>
            <a:pPr marL="285750" indent="-285750">
              <a:lnSpc>
                <a:spcPct val="150000"/>
              </a:lnSpc>
              <a:buFont typeface="Arial" panose="020B0604020202020204" pitchFamily="34" charset="0"/>
              <a:buChar char="•"/>
            </a:pPr>
            <a:r>
              <a:rPr lang="en-GB" sz="1400" dirty="0"/>
              <a:t>International context – demonstrate breadth of knowledge/understanding (UK nations applicable)</a:t>
            </a:r>
          </a:p>
          <a:p>
            <a:pPr marL="285750" indent="-285750">
              <a:lnSpc>
                <a:spcPct val="150000"/>
              </a:lnSpc>
              <a:buFont typeface="Arial" panose="020B0604020202020204" pitchFamily="34" charset="0"/>
              <a:buChar char="•"/>
            </a:pPr>
            <a:r>
              <a:rPr lang="en-GB" sz="1400" dirty="0"/>
              <a:t>Range of evidence/sources</a:t>
            </a:r>
          </a:p>
          <a:p>
            <a:pPr marL="285750" indent="-285750">
              <a:lnSpc>
                <a:spcPct val="150000"/>
              </a:lnSpc>
              <a:buFont typeface="Arial" panose="020B0604020202020204" pitchFamily="34" charset="0"/>
              <a:buChar char="•"/>
            </a:pPr>
            <a:r>
              <a:rPr lang="en-GB" sz="1400" dirty="0"/>
              <a:t>Transferring contemporary issue fine – but avoid self-plagiarism </a:t>
            </a:r>
          </a:p>
          <a:p>
            <a:pPr marL="285750" indent="-285750">
              <a:lnSpc>
                <a:spcPct val="150000"/>
              </a:lnSpc>
              <a:buFont typeface="Arial" panose="020B0604020202020204" pitchFamily="34" charset="0"/>
              <a:buChar char="•"/>
            </a:pPr>
            <a:r>
              <a:rPr lang="en-GB" sz="1400" dirty="0"/>
              <a:t>Structure - strip it back… think about how you'd start, how you'd build and how you'd wrap up at the end</a:t>
            </a:r>
          </a:p>
          <a:p>
            <a:pPr marL="285750" indent="-285750">
              <a:lnSpc>
                <a:spcPct val="150000"/>
              </a:lnSpc>
              <a:buFont typeface="Arial" panose="020B0604020202020204" pitchFamily="34" charset="0"/>
              <a:buChar char="•"/>
            </a:pPr>
            <a:r>
              <a:rPr lang="en-GB" sz="1400" dirty="0"/>
              <a:t>‘Making an argument’ – this is not a blog! Presentation of issues more important</a:t>
            </a:r>
          </a:p>
          <a:p>
            <a:pPr marL="285750" indent="-285750">
              <a:lnSpc>
                <a:spcPct val="150000"/>
              </a:lnSpc>
              <a:buFont typeface="Arial" panose="020B0604020202020204" pitchFamily="34" charset="0"/>
              <a:buChar char="•"/>
            </a:pPr>
            <a:r>
              <a:rPr lang="en-GB" sz="1400" dirty="0"/>
              <a:t>The challenge is demonstrating a full and clear understanding of your issue, with reputable sources and evidence to back up your claims, in such a short amount of presentation time</a:t>
            </a:r>
          </a:p>
          <a:p>
            <a:pPr marL="285750" indent="-285750">
              <a:lnSpc>
                <a:spcPct val="150000"/>
              </a:lnSpc>
              <a:buFont typeface="Arial" panose="020B0604020202020204" pitchFamily="34" charset="0"/>
              <a:buChar char="•"/>
            </a:pPr>
            <a:r>
              <a:rPr lang="en-GB" sz="1400" dirty="0"/>
              <a:t>Don’t assume your audience knows what you know…</a:t>
            </a:r>
          </a:p>
          <a:p>
            <a:pPr marL="285750" indent="-285750">
              <a:lnSpc>
                <a:spcPct val="150000"/>
              </a:lnSpc>
              <a:buFont typeface="Arial" panose="020B0604020202020204" pitchFamily="34" charset="0"/>
              <a:buChar char="•"/>
            </a:pPr>
            <a:endParaRPr lang="en-GB" dirty="0"/>
          </a:p>
          <a:p>
            <a:endParaRPr lang="en-GB" b="1" dirty="0"/>
          </a:p>
        </p:txBody>
      </p:sp>
      <p:sp>
        <p:nvSpPr>
          <p:cNvPr id="3" name="TextBox 2"/>
          <p:cNvSpPr txBox="1"/>
          <p:nvPr/>
        </p:nvSpPr>
        <p:spPr>
          <a:xfrm>
            <a:off x="1342901" y="393495"/>
            <a:ext cx="5594230" cy="523220"/>
          </a:xfrm>
          <a:prstGeom prst="rect">
            <a:avLst/>
          </a:prstGeom>
          <a:noFill/>
        </p:spPr>
        <p:txBody>
          <a:bodyPr wrap="square" rtlCol="0">
            <a:spAutoFit/>
          </a:bodyPr>
          <a:lstStyle/>
          <a:p>
            <a:r>
              <a:rPr lang="en-GB" sz="2800" b="1" dirty="0"/>
              <a:t>Shared thinking…</a:t>
            </a:r>
          </a:p>
        </p:txBody>
      </p:sp>
    </p:spTree>
    <p:extLst>
      <p:ext uri="{BB962C8B-B14F-4D97-AF65-F5344CB8AC3E}">
        <p14:creationId xmlns:p14="http://schemas.microsoft.com/office/powerpoint/2010/main" val="1888205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691C-C525-45A9-9B02-4DDB56191953}"/>
              </a:ext>
            </a:extLst>
          </p:cNvPr>
          <p:cNvSpPr>
            <a:spLocks noGrp="1"/>
          </p:cNvSpPr>
          <p:nvPr>
            <p:ph type="title"/>
          </p:nvPr>
        </p:nvSpPr>
        <p:spPr>
          <a:xfrm>
            <a:off x="628650" y="130347"/>
            <a:ext cx="7886700" cy="1325563"/>
          </a:xfrm>
        </p:spPr>
        <p:txBody>
          <a:bodyPr/>
          <a:lstStyle/>
          <a:p>
            <a:r>
              <a:rPr lang="en-GB" b="1" dirty="0">
                <a:latin typeface="+mn-lt"/>
              </a:rPr>
              <a:t>Saturday, December 5</a:t>
            </a:r>
          </a:p>
        </p:txBody>
      </p:sp>
      <p:sp>
        <p:nvSpPr>
          <p:cNvPr id="3" name="Content Placeholder 2">
            <a:extLst>
              <a:ext uri="{FF2B5EF4-FFF2-40B4-BE49-F238E27FC236}">
                <a16:creationId xmlns:a16="http://schemas.microsoft.com/office/drawing/2014/main" id="{039D99C1-D8D4-48C8-ADF5-A845E9DA1915}"/>
              </a:ext>
            </a:extLst>
          </p:cNvPr>
          <p:cNvSpPr>
            <a:spLocks noGrp="1"/>
          </p:cNvSpPr>
          <p:nvPr>
            <p:ph idx="1"/>
          </p:nvPr>
        </p:nvSpPr>
        <p:spPr>
          <a:xfrm>
            <a:off x="628650" y="1665193"/>
            <a:ext cx="7886700" cy="4351338"/>
          </a:xfrm>
        </p:spPr>
        <p:txBody>
          <a:bodyPr>
            <a:normAutofit/>
          </a:bodyPr>
          <a:lstStyle/>
          <a:p>
            <a:pPr>
              <a:lnSpc>
                <a:spcPct val="150000"/>
              </a:lnSpc>
            </a:pPr>
            <a:r>
              <a:rPr lang="en-GB" sz="2000" dirty="0"/>
              <a:t>9.30am-3pm</a:t>
            </a:r>
          </a:p>
          <a:p>
            <a:pPr>
              <a:lnSpc>
                <a:spcPct val="150000"/>
              </a:lnSpc>
            </a:pPr>
            <a:r>
              <a:rPr lang="en-GB" sz="2000" dirty="0"/>
              <a:t>IQ Building, Swansea Waterfront</a:t>
            </a:r>
          </a:p>
          <a:p>
            <a:pPr>
              <a:lnSpc>
                <a:spcPct val="150000"/>
              </a:lnSpc>
            </a:pPr>
            <a:r>
              <a:rPr lang="en-GB" sz="2000" dirty="0"/>
              <a:t>Room 310 – third (top) floor, out of lifts and first on your left on far side of building</a:t>
            </a:r>
          </a:p>
          <a:p>
            <a:pPr>
              <a:lnSpc>
                <a:spcPct val="150000"/>
              </a:lnSpc>
            </a:pPr>
            <a:r>
              <a:rPr lang="en-GB" sz="2000" dirty="0"/>
              <a:t>Bring refreshments, lunch and a mask!</a:t>
            </a:r>
          </a:p>
          <a:p>
            <a:pPr>
              <a:lnSpc>
                <a:spcPct val="150000"/>
              </a:lnSpc>
            </a:pPr>
            <a:r>
              <a:rPr lang="en-GB" sz="2000" dirty="0"/>
              <a:t>Those unable to attend will receive a Teams invite</a:t>
            </a:r>
          </a:p>
        </p:txBody>
      </p:sp>
    </p:spTree>
    <p:extLst>
      <p:ext uri="{BB962C8B-B14F-4D97-AF65-F5344CB8AC3E}">
        <p14:creationId xmlns:p14="http://schemas.microsoft.com/office/powerpoint/2010/main" val="35860058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1837</TotalTime>
  <Words>1656</Words>
  <Application>Microsoft Office PowerPoint</Application>
  <PresentationFormat>On-screen Show (4:3)</PresentationFormat>
  <Paragraphs>240</Paragraphs>
  <Slides>23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Calibri Light</vt:lpstr>
      <vt:lpstr>Open Sans</vt:lpstr>
      <vt:lpstr>Roboto</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thoughts…</vt:lpstr>
      <vt:lpstr>PowerPoint Presentation</vt:lpstr>
      <vt:lpstr>Saturday, December 5</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99</cp:revision>
  <dcterms:created xsi:type="dcterms:W3CDTF">2017-02-08T11:33:06Z</dcterms:created>
  <dcterms:modified xsi:type="dcterms:W3CDTF">2020-12-01T21:42:22Z</dcterms:modified>
</cp:coreProperties>
</file>