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2" r:id="rId2"/>
    <p:sldId id="258" r:id="rId3"/>
    <p:sldId id="270" r:id="rId4"/>
    <p:sldId id="363"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93" r:id="rId29"/>
    <p:sldId id="294" r:id="rId30"/>
    <p:sldId id="295" r:id="rId31"/>
    <p:sldId id="296" r:id="rId32"/>
    <p:sldId id="297" r:id="rId33"/>
    <p:sldId id="298" r:id="rId34"/>
    <p:sldId id="299" r:id="rId35"/>
    <p:sldId id="300" r:id="rId36"/>
    <p:sldId id="301" r:id="rId37"/>
    <p:sldId id="302" r:id="rId38"/>
    <p:sldId id="303" r:id="rId39"/>
    <p:sldId id="304" r:id="rId40"/>
    <p:sldId id="305" r:id="rId41"/>
    <p:sldId id="306" r:id="rId42"/>
    <p:sldId id="307" r:id="rId43"/>
    <p:sldId id="308" r:id="rId44"/>
    <p:sldId id="309" r:id="rId45"/>
    <p:sldId id="310" r:id="rId46"/>
    <p:sldId id="311" r:id="rId47"/>
    <p:sldId id="312" r:id="rId48"/>
    <p:sldId id="313" r:id="rId49"/>
    <p:sldId id="314" r:id="rId50"/>
    <p:sldId id="315" r:id="rId51"/>
    <p:sldId id="316" r:id="rId52"/>
    <p:sldId id="317" r:id="rId53"/>
    <p:sldId id="318" r:id="rId54"/>
    <p:sldId id="319" r:id="rId55"/>
    <p:sldId id="320" r:id="rId56"/>
    <p:sldId id="321" r:id="rId57"/>
    <p:sldId id="322" r:id="rId58"/>
    <p:sldId id="323" r:id="rId59"/>
    <p:sldId id="324" r:id="rId60"/>
    <p:sldId id="325" r:id="rId61"/>
    <p:sldId id="326" r:id="rId62"/>
    <p:sldId id="327" r:id="rId63"/>
    <p:sldId id="328" r:id="rId64"/>
    <p:sldId id="329" r:id="rId65"/>
    <p:sldId id="330" r:id="rId66"/>
    <p:sldId id="331" r:id="rId67"/>
    <p:sldId id="332" r:id="rId68"/>
    <p:sldId id="333" r:id="rId69"/>
    <p:sldId id="334" r:id="rId70"/>
    <p:sldId id="335" r:id="rId71"/>
    <p:sldId id="336" r:id="rId72"/>
    <p:sldId id="337" r:id="rId73"/>
    <p:sldId id="338" r:id="rId74"/>
    <p:sldId id="339" r:id="rId75"/>
    <p:sldId id="340" r:id="rId76"/>
    <p:sldId id="341" r:id="rId77"/>
    <p:sldId id="342" r:id="rId78"/>
    <p:sldId id="343" r:id="rId79"/>
    <p:sldId id="344" r:id="rId80"/>
    <p:sldId id="345" r:id="rId81"/>
    <p:sldId id="346" r:id="rId82"/>
    <p:sldId id="347" r:id="rId83"/>
    <p:sldId id="348" r:id="rId84"/>
    <p:sldId id="349" r:id="rId85"/>
    <p:sldId id="350" r:id="rId86"/>
    <p:sldId id="351" r:id="rId87"/>
    <p:sldId id="352" r:id="rId88"/>
    <p:sldId id="353" r:id="rId89"/>
    <p:sldId id="354" r:id="rId90"/>
    <p:sldId id="355" r:id="rId91"/>
    <p:sldId id="356" r:id="rId92"/>
    <p:sldId id="284" r:id="rId93"/>
    <p:sldId id="285" r:id="rId94"/>
    <p:sldId id="286" r:id="rId95"/>
    <p:sldId id="361" r:id="rId9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06CF091-2D51-46BC-ACD3-17573E28A1CD}"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874996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6CF091-2D51-46BC-ACD3-17573E28A1CD}"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59611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6CF091-2D51-46BC-ACD3-17573E28A1CD}"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3439388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6CF091-2D51-46BC-ACD3-17573E28A1CD}"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1235077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06CF091-2D51-46BC-ACD3-17573E28A1CD}" type="datetimeFigureOut">
              <a:rPr lang="en-GB" smtClean="0"/>
              <a:t>06/03/2017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2372670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06CF091-2D51-46BC-ACD3-17573E28A1CD}" type="datetimeFigureOut">
              <a:rPr lang="en-GB" smtClean="0"/>
              <a:t>06/03/2017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3128879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6CF091-2D51-46BC-ACD3-17573E28A1CD}" type="datetimeFigureOut">
              <a:rPr lang="en-GB" smtClean="0"/>
              <a:t>06/03/2017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297277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6CF091-2D51-46BC-ACD3-17573E28A1CD}"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4200193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6CF091-2D51-46BC-ACD3-17573E28A1CD}" type="datetimeFigureOut">
              <a:rPr lang="en-GB" smtClean="0"/>
              <a:t>06/03/2017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4097465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6CF091-2D51-46BC-ACD3-17573E28A1CD}"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2176242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06CF091-2D51-46BC-ACD3-17573E28A1CD}" type="datetimeFigureOut">
              <a:rPr lang="en-GB" smtClean="0"/>
              <a:t>06/03/2017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20BD49-D3EF-4376-B1A9-DE77D83A2CAC}" type="slidenum">
              <a:rPr lang="en-GB" smtClean="0"/>
              <a:t>‹#›</a:t>
            </a:fld>
            <a:endParaRPr lang="en-GB"/>
          </a:p>
        </p:txBody>
      </p:sp>
    </p:spTree>
    <p:extLst>
      <p:ext uri="{BB962C8B-B14F-4D97-AF65-F5344CB8AC3E}">
        <p14:creationId xmlns:p14="http://schemas.microsoft.com/office/powerpoint/2010/main" val="136587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6CF091-2D51-46BC-ACD3-17573E28A1CD}" type="datetimeFigureOut">
              <a:rPr lang="en-GB" smtClean="0"/>
              <a:t>06/03/2017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20BD49-D3EF-4376-B1A9-DE77D83A2CAC}" type="slidenum">
              <a:rPr lang="en-GB" smtClean="0"/>
              <a:t>‹#›</a:t>
            </a:fld>
            <a:endParaRPr lang="en-GB"/>
          </a:p>
        </p:txBody>
      </p:sp>
    </p:spTree>
    <p:extLst>
      <p:ext uri="{BB962C8B-B14F-4D97-AF65-F5344CB8AC3E}">
        <p14:creationId xmlns:p14="http://schemas.microsoft.com/office/powerpoint/2010/main" val="1358688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healthyworkinglives.com/.../Legislation.../Workplace-Health...Safety/health-safety-" TargetMode="External"/><Relationship Id="rId2" Type="http://schemas.openxmlformats.org/officeDocument/2006/relationships/hyperlink" Target="http://www.healthyworkinglives.com/advice/Legislation-and-policy/Workplace-Health-and-Safety/health-safety-legislation"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ww.hse.gov.uk/legislation/hswa.htm"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www.aisolutions.co.uk/Community/Knowledge/Topic/132/900/Health-and-Safety-at-Work-etc-Act-1974" TargetMode="External"/><Relationship Id="rId3" Type="http://schemas.openxmlformats.org/officeDocument/2006/relationships/hyperlink" Target="http://www.healthyworkinglives.com/advice/Legislation-and-policy/Workplace-Health-and-Safety/health-safety-legislation#health" TargetMode="External"/><Relationship Id="rId7" Type="http://schemas.openxmlformats.org/officeDocument/2006/relationships/hyperlink" Target="http://www.healthyworkinglives.com/advice/Legislation-and-policy/Workplace-Health-and-Safety/health-safety-legislation" TargetMode="External"/><Relationship Id="rId2" Type="http://schemas.openxmlformats.org/officeDocument/2006/relationships/hyperlink" Target="http://www.healthyworkinglives.com/advice/Legislation-and-policy/Workplace-Health-and-Safety/health-safety-legislation#HSE" TargetMode="External"/><Relationship Id="rId1" Type="http://schemas.openxmlformats.org/officeDocument/2006/relationships/slideLayout" Target="../slideLayouts/slideLayout7.xml"/><Relationship Id="rId6" Type="http://schemas.openxmlformats.org/officeDocument/2006/relationships/hyperlink" Target="http://www.healthyworkinglives.com/advice/Legislation-and-policy/Workplace-Health-and-Safety/health-safety-legislation#workplace" TargetMode="External"/><Relationship Id="rId5" Type="http://schemas.openxmlformats.org/officeDocument/2006/relationships/hyperlink" Target="http://www.healthyworkinglives.com/advice/Legislation-and-policy/Workplace-Health-and-Safety/health-safety-legislation#reporting" TargetMode="External"/><Relationship Id="rId4" Type="http://schemas.openxmlformats.org/officeDocument/2006/relationships/hyperlink" Target="http://www.healthyworkinglives.com/advice/Legislation-and-policy/Workplace-Health-and-Safety/health-safety-legislation#management"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rospa.com/occupational-safety/advice/small-firms/pack/hs-law/" TargetMode="External"/><Relationship Id="rId2" Type="http://schemas.openxmlformats.org/officeDocument/2006/relationships/hyperlink" Target="http://www.hse.gov.uk/guidance/topics.htm"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aisolutions.co.uk/.../Management-of-Health-and-Safety-at-Work-Regulation" TargetMode="External"/><Relationship Id="rId2" Type="http://schemas.openxmlformats.org/officeDocument/2006/relationships/hyperlink" Target="https://www.aisolutions.co.uk/Community/Knowledge/Topic/493/900/Management-of-Health-and-Safety-at-Work-Regulations-199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hyperlink" Target="http://www.hse.gov.uk/pubns/hsc13.pdf" TargetMode="Externa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slideLayout" Target="../slideLayouts/slideLayout7.xml"/><Relationship Id="rId1" Type="http://schemas.openxmlformats.org/officeDocument/2006/relationships/tags" Target="../tags/tag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92697"/>
            <a:ext cx="7776864" cy="3046988"/>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WAREHOUSE MANAGEMENT</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Year 1</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Health &amp; Safety – Part 1</a:t>
            </a:r>
          </a:p>
          <a:p>
            <a:pPr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5768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8"/>
            <a:ext cx="8496944" cy="3970318"/>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Health</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Safety at Work</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etc</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Act 1974</a:t>
            </a:r>
            <a:r>
              <a:rPr lang="en-GB" sz="2400" dirty="0">
                <a:latin typeface="Arial" panose="020B0604020202020204" pitchFamily="34" charset="0"/>
                <a:cs typeface="Arial" panose="020B0604020202020204" pitchFamily="34" charset="0"/>
              </a:rPr>
              <a:t>. Often referred to as HASAW or HSW, this </a:t>
            </a:r>
            <a:r>
              <a:rPr lang="en-GB" sz="2400" b="1" dirty="0">
                <a:latin typeface="Arial" panose="020B0604020202020204" pitchFamily="34" charset="0"/>
                <a:cs typeface="Arial" panose="020B0604020202020204" pitchFamily="34" charset="0"/>
              </a:rPr>
              <a:t>Act</a:t>
            </a:r>
            <a:r>
              <a:rPr lang="en-GB" sz="2400" dirty="0">
                <a:latin typeface="Arial" panose="020B0604020202020204" pitchFamily="34" charset="0"/>
                <a:cs typeface="Arial" panose="020B0604020202020204" pitchFamily="34" charset="0"/>
              </a:rPr>
              <a:t> of Parliament is the main piece of UK </a:t>
            </a:r>
            <a:r>
              <a:rPr lang="en-GB" sz="2400" b="1" dirty="0">
                <a:latin typeface="Arial" panose="020B0604020202020204" pitchFamily="34" charset="0"/>
                <a:cs typeface="Arial" panose="020B0604020202020204" pitchFamily="34" charset="0"/>
              </a:rPr>
              <a:t>health</a:t>
            </a:r>
            <a:r>
              <a:rPr lang="en-GB" sz="2400" dirty="0">
                <a:latin typeface="Arial" panose="020B0604020202020204" pitchFamily="34" charset="0"/>
                <a:cs typeface="Arial" panose="020B0604020202020204" pitchFamily="34" charset="0"/>
              </a:rPr>
              <a:t> and </a:t>
            </a:r>
            <a:r>
              <a:rPr lang="en-GB" sz="2400" b="1" dirty="0">
                <a:latin typeface="Arial" panose="020B0604020202020204" pitchFamily="34" charset="0"/>
                <a:cs typeface="Arial" panose="020B0604020202020204" pitchFamily="34" charset="0"/>
              </a:rPr>
              <a:t>safety legislation</a:t>
            </a:r>
            <a:r>
              <a:rPr lang="en-GB" sz="2400" dirty="0">
                <a:latin typeface="Arial" panose="020B0604020202020204" pitchFamily="34" charset="0"/>
                <a:cs typeface="Arial" panose="020B0604020202020204" pitchFamily="34" charset="0"/>
              </a:rPr>
              <a:t>. It places a duty on all employers "to ensure, so far as is reasonably practicable, the </a:t>
            </a:r>
            <a:r>
              <a:rPr lang="en-GB" sz="2400" b="1" dirty="0">
                <a:latin typeface="Arial" panose="020B0604020202020204" pitchFamily="34" charset="0"/>
                <a:cs typeface="Arial" panose="020B0604020202020204" pitchFamily="34" charset="0"/>
              </a:rPr>
              <a:t>health</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safety</a:t>
            </a:r>
            <a:r>
              <a:rPr lang="en-GB" sz="2400" dirty="0">
                <a:latin typeface="Arial" panose="020B0604020202020204" pitchFamily="34" charset="0"/>
                <a:cs typeface="Arial" panose="020B0604020202020204" pitchFamily="34" charset="0"/>
              </a:rPr>
              <a:t> and welfare at </a:t>
            </a:r>
            <a:r>
              <a:rPr lang="en-GB" sz="2400" b="1" dirty="0">
                <a:latin typeface="Arial" panose="020B0604020202020204" pitchFamily="34" charset="0"/>
                <a:cs typeface="Arial" panose="020B0604020202020204" pitchFamily="34" charset="0"/>
              </a:rPr>
              <a:t>work</a:t>
            </a:r>
            <a:r>
              <a:rPr lang="en-GB" sz="2400" dirty="0">
                <a:latin typeface="Arial" panose="020B0604020202020204" pitchFamily="34" charset="0"/>
                <a:cs typeface="Arial" panose="020B0604020202020204" pitchFamily="34" charset="0"/>
              </a:rPr>
              <a:t>" of all their employees.</a:t>
            </a:r>
          </a:p>
          <a:p>
            <a:pPr algn="just"/>
            <a:r>
              <a:rPr lang="en-GB" sz="2400" dirty="0">
                <a:latin typeface="Arial" panose="020B0604020202020204" pitchFamily="34" charset="0"/>
                <a:cs typeface="Arial" panose="020B0604020202020204" pitchFamily="34" charset="0"/>
                <a:hlinkClick r:id="rId2"/>
              </a:rPr>
              <a:t>Health &amp; safety legislation | Workplace regulations | Healthy Working ...</a:t>
            </a:r>
            <a:endParaRPr lang="en-GB" sz="2400" dirty="0">
              <a:latin typeface="Arial" panose="020B0604020202020204" pitchFamily="34" charset="0"/>
              <a:cs typeface="Arial" panose="020B0604020202020204" pitchFamily="34" charset="0"/>
            </a:endParaRPr>
          </a:p>
          <a:p>
            <a:pPr algn="just"/>
            <a:r>
              <a:rPr lang="en-GB" sz="2400" i="1" dirty="0">
                <a:latin typeface="Arial" panose="020B0604020202020204" pitchFamily="34" charset="0"/>
                <a:cs typeface="Arial" panose="020B0604020202020204" pitchFamily="34" charset="0"/>
                <a:hlinkClick r:id="rId3"/>
              </a:rPr>
              <a:t>www.healthyworkinglives.com/.../Legislation.../Workplace-Health...Safety/health-safety-</a:t>
            </a:r>
            <a:r>
              <a:rPr lang="en-GB" sz="2400" i="1" dirty="0">
                <a:latin typeface="Arial" panose="020B0604020202020204" pitchFamily="34" charset="0"/>
                <a:cs typeface="Arial" panose="020B0604020202020204" pitchFamily="34" charset="0"/>
              </a:rPr>
              <a:t>...</a:t>
            </a:r>
          </a:p>
          <a:p>
            <a:endParaRPr lang="en-GB" i="1" dirty="0"/>
          </a:p>
          <a:p>
            <a:endParaRPr lang="en-GB" dirty="0"/>
          </a:p>
        </p:txBody>
      </p:sp>
    </p:spTree>
    <p:extLst>
      <p:ext uri="{BB962C8B-B14F-4D97-AF65-F5344CB8AC3E}">
        <p14:creationId xmlns:p14="http://schemas.microsoft.com/office/powerpoint/2010/main" val="373318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32656"/>
            <a:ext cx="7848872" cy="4682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733256"/>
            <a:ext cx="8568952" cy="369332"/>
          </a:xfrm>
          <a:prstGeom prst="rect">
            <a:avLst/>
          </a:prstGeom>
          <a:noFill/>
        </p:spPr>
        <p:txBody>
          <a:bodyPr wrap="square" rtlCol="0">
            <a:spAutoFit/>
          </a:bodyPr>
          <a:lstStyle/>
          <a:p>
            <a:r>
              <a:rPr lang="en-GB" dirty="0">
                <a:hlinkClick r:id="rId3"/>
              </a:rPr>
              <a:t>http://www.hse.gov.uk/legislation/hswa.htm</a:t>
            </a:r>
            <a:r>
              <a:rPr lang="en-GB" dirty="0"/>
              <a:t> </a:t>
            </a:r>
          </a:p>
        </p:txBody>
      </p:sp>
    </p:spTree>
    <p:extLst>
      <p:ext uri="{BB962C8B-B14F-4D97-AF65-F5344CB8AC3E}">
        <p14:creationId xmlns:p14="http://schemas.microsoft.com/office/powerpoint/2010/main" val="1655744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9252" y="2044006"/>
            <a:ext cx="8312369" cy="3208571"/>
          </a:xfrm>
          <a:prstGeom prst="rect">
            <a:avLst/>
          </a:prstGeom>
        </p:spPr>
        <p:txBody>
          <a:bodyPr wrap="square">
            <a:spAutoFit/>
          </a:bodyPr>
          <a:lstStyle/>
          <a:p>
            <a:r>
              <a:rPr lang="en-GB" sz="1350" dirty="0"/>
              <a:t>This page gives details of some of the health and safety legislation that apply to all employers and workplaces, and those extra duties that apply to workplaces with more than five employees.</a:t>
            </a:r>
          </a:p>
          <a:p>
            <a:r>
              <a:rPr lang="en-GB" sz="1350" dirty="0"/>
              <a:t>Regulations relating to specific areas and activities can be found via the relevant topic page.</a:t>
            </a:r>
          </a:p>
          <a:p>
            <a:r>
              <a:rPr lang="en-GB" sz="1350" b="1" dirty="0"/>
              <a:t>Quick links:</a:t>
            </a:r>
          </a:p>
          <a:p>
            <a:pPr>
              <a:buFont typeface="Arial" panose="020B0604020202020204" pitchFamily="34" charset="0"/>
              <a:buChar char="•"/>
            </a:pPr>
            <a:r>
              <a:rPr lang="en-GB" sz="1350" dirty="0">
                <a:hlinkClick r:id="rId2"/>
              </a:rPr>
              <a:t>The Health and Safety Executive (HSE)</a:t>
            </a:r>
            <a:r>
              <a:rPr lang="en-GB" sz="1350" dirty="0"/>
              <a:t> </a:t>
            </a:r>
          </a:p>
          <a:p>
            <a:pPr>
              <a:buFont typeface="Arial" panose="020B0604020202020204" pitchFamily="34" charset="0"/>
              <a:buChar char="•"/>
            </a:pPr>
            <a:r>
              <a:rPr lang="en-GB" sz="1350" i="1" dirty="0">
                <a:hlinkClick r:id="rId3"/>
              </a:rPr>
              <a:t>Health and Safety at Work, etc. Act 1974</a:t>
            </a:r>
            <a:r>
              <a:rPr lang="en-GB" sz="1350" dirty="0"/>
              <a:t> </a:t>
            </a:r>
          </a:p>
          <a:p>
            <a:pPr>
              <a:buFont typeface="Arial" panose="020B0604020202020204" pitchFamily="34" charset="0"/>
              <a:buChar char="•"/>
            </a:pPr>
            <a:r>
              <a:rPr lang="en-GB" sz="1350" i="1" dirty="0">
                <a:hlinkClick r:id="rId4"/>
              </a:rPr>
              <a:t>Management of Health and Safety at Work Regulations 1999</a:t>
            </a:r>
            <a:r>
              <a:rPr lang="en-GB" sz="1350" dirty="0"/>
              <a:t> </a:t>
            </a:r>
          </a:p>
          <a:p>
            <a:pPr>
              <a:buFont typeface="Arial" panose="020B0604020202020204" pitchFamily="34" charset="0"/>
              <a:buChar char="•"/>
            </a:pPr>
            <a:r>
              <a:rPr lang="en-GB" sz="1350" i="1" dirty="0">
                <a:hlinkClick r:id="rId5"/>
              </a:rPr>
              <a:t>Reporting of Injuries, Diseases and Dangerous Occurrences Regulations 1995</a:t>
            </a:r>
            <a:r>
              <a:rPr lang="en-GB" sz="1350" dirty="0"/>
              <a:t> </a:t>
            </a:r>
          </a:p>
          <a:p>
            <a:pPr>
              <a:buFont typeface="Arial" panose="020B0604020202020204" pitchFamily="34" charset="0"/>
              <a:buChar char="•"/>
            </a:pPr>
            <a:r>
              <a:rPr lang="en-GB" sz="1350" i="1" dirty="0">
                <a:hlinkClick r:id="rId6"/>
              </a:rPr>
              <a:t>Workplace (Health, Safety and Welfare) Regulations 1992</a:t>
            </a:r>
            <a:r>
              <a:rPr lang="en-GB" sz="1350" dirty="0"/>
              <a:t> </a:t>
            </a:r>
          </a:p>
          <a:p>
            <a:pPr>
              <a:buFont typeface="Arial" panose="020B0604020202020204" pitchFamily="34" charset="0"/>
              <a:buChar char="•"/>
            </a:pPr>
            <a:endParaRPr lang="en-GB" sz="1350" dirty="0"/>
          </a:p>
          <a:p>
            <a:pPr>
              <a:buFont typeface="Arial" panose="020B0604020202020204" pitchFamily="34" charset="0"/>
              <a:buChar char="•"/>
            </a:pPr>
            <a:r>
              <a:rPr lang="en-GB" sz="1350" dirty="0">
                <a:hlinkClick r:id="rId7"/>
              </a:rPr>
              <a:t>http://www.healthyworkinglives.com/advice/Legislation-and-policy/Workplace-Health-and-Safety/health-safety-legislation</a:t>
            </a:r>
            <a:r>
              <a:rPr lang="en-GB" sz="1350" dirty="0"/>
              <a:t> </a:t>
            </a:r>
          </a:p>
          <a:p>
            <a:pPr>
              <a:buFont typeface="Arial" panose="020B0604020202020204" pitchFamily="34" charset="0"/>
              <a:buChar char="•"/>
            </a:pPr>
            <a:endParaRPr lang="en-GB" sz="1350" dirty="0"/>
          </a:p>
          <a:p>
            <a:pPr>
              <a:buFont typeface="Arial" panose="020B0604020202020204" pitchFamily="34" charset="0"/>
              <a:buChar char="•"/>
            </a:pPr>
            <a:r>
              <a:rPr lang="en-GB" sz="1350" dirty="0">
                <a:hlinkClick r:id="rId8"/>
              </a:rPr>
              <a:t>https://www.aisolutions.co.uk/Community/Knowledge/Topic/132/900/Health-and-Safety-at-Work-etc-Act-1974</a:t>
            </a:r>
            <a:r>
              <a:rPr lang="en-GB" sz="1350" dirty="0"/>
              <a:t> </a:t>
            </a:r>
          </a:p>
          <a:p>
            <a:pPr>
              <a:buFont typeface="Arial" panose="020B0604020202020204" pitchFamily="34" charset="0"/>
              <a:buChar char="•"/>
            </a:pPr>
            <a:endParaRPr lang="en-GB" sz="1350" dirty="0"/>
          </a:p>
        </p:txBody>
      </p:sp>
    </p:spTree>
    <p:extLst>
      <p:ext uri="{BB962C8B-B14F-4D97-AF65-F5344CB8AC3E}">
        <p14:creationId xmlns:p14="http://schemas.microsoft.com/office/powerpoint/2010/main" val="660805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8497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218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70" y="260648"/>
            <a:ext cx="887041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2156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80"/>
            <a:ext cx="8496944"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2148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496944"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304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424936"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8417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64096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685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856984"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4974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0" y="476672"/>
            <a:ext cx="7810500"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228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724" y="260648"/>
            <a:ext cx="8425755"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9821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8754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8640959" cy="6624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8696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856984"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3214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80728"/>
            <a:ext cx="7992888"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38831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8856984"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5195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9231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80"/>
            <a:ext cx="864096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933056"/>
            <a:ext cx="8496944"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7881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3"/>
            <a:ext cx="8496944"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898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6001643"/>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Legal status of HSE guidance and ACOPs</a:t>
            </a:r>
          </a:p>
          <a:p>
            <a:pPr algn="just"/>
            <a:r>
              <a:rPr lang="en-GB" sz="2400" dirty="0">
                <a:latin typeface="Arial" panose="020B0604020202020204" pitchFamily="34" charset="0"/>
                <a:cs typeface="Arial" panose="020B0604020202020204" pitchFamily="34" charset="0"/>
              </a:rPr>
              <a:t>HSE publishes guidance (in the form of leaflets, books and on its webpages) and Approved Codes of Practice (ACOPs).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HSE guidance provides advice to help you understand how to comply with the law; explanations of specific requirements in law; specific technical information or references to further sources of information to help you comply with your legal duties.</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ACOPs describe preferred or recommended methods that can be used (or standards to be met) to comply with regulations and the duties imposed by the Health and Safety at Work etc. Act. </a:t>
            </a:r>
          </a:p>
          <a:p>
            <a:pPr algn="just"/>
            <a:r>
              <a:rPr lang="en-GB" sz="2400" dirty="0">
                <a:latin typeface="Arial" panose="020B0604020202020204" pitchFamily="34" charset="0"/>
                <a:cs typeface="Arial" panose="020B0604020202020204" pitchFamily="34" charset="0"/>
              </a:rPr>
              <a:t>The legal status of guidance and ACOPs is given below and will appear in the relevant publications.</a:t>
            </a:r>
          </a:p>
        </p:txBody>
      </p:sp>
    </p:spTree>
    <p:extLst>
      <p:ext uri="{BB962C8B-B14F-4D97-AF65-F5344CB8AC3E}">
        <p14:creationId xmlns:p14="http://schemas.microsoft.com/office/powerpoint/2010/main" val="630597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784976" cy="6555641"/>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HSE guidance legal status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guidance is issued by the Health and Safety Executive. Following the guidance is not compulsory, unless specifically stated, and you are free to take other action. But if you do follow the guidance you will normally be doing enough to comply with the law. Health and safety inspectors seek to secure compliance with the law and may refer to this guidance. </a:t>
            </a:r>
          </a:p>
          <a:p>
            <a:pPr algn="just"/>
            <a:endParaRPr lang="en-GB" sz="2000"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Approved Codes of Practice (ACOPs) legal status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Each ACOP is approved by the Health and Safety Executive, with the consent of the Secretary of State. It gives practical advice on how to comply with the law. If you follow the advice you will be doing enough to comply with the law in respect of those specific matters on which the Code gives advice. You may use alternative methods to those set out in the Code in order to comply with the law.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However, the Code has a special legal status. If you are prosecuted for breach of health and safety law, and it is proved that you did not follow the relevant provisions of the Code, you will need to show that you have complied with the law in some other way or a Court will find you at fault.</a:t>
            </a:r>
          </a:p>
        </p:txBody>
      </p:sp>
    </p:spTree>
    <p:extLst>
      <p:ext uri="{BB962C8B-B14F-4D97-AF65-F5344CB8AC3E}">
        <p14:creationId xmlns:p14="http://schemas.microsoft.com/office/powerpoint/2010/main" val="4138053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208912" cy="1754326"/>
          </a:xfrm>
          <a:prstGeom prst="rect">
            <a:avLst/>
          </a:prstGeom>
          <a:noFill/>
        </p:spPr>
        <p:txBody>
          <a:bodyPr wrap="square" rtlCol="0">
            <a:spAutoFit/>
          </a:bodyPr>
          <a:lstStyle/>
          <a:p>
            <a:r>
              <a:rPr lang="en-GB" dirty="0">
                <a:hlinkClick r:id="rId2"/>
              </a:rPr>
              <a:t>http://www.hse.gov.uk/guidance/topics.htm</a:t>
            </a:r>
            <a:r>
              <a:rPr lang="en-GB" dirty="0"/>
              <a:t> </a:t>
            </a:r>
          </a:p>
          <a:p>
            <a:endParaRPr lang="en-GB" dirty="0"/>
          </a:p>
          <a:p>
            <a:r>
              <a:rPr lang="en-GB" dirty="0">
                <a:hlinkClick r:id="rId3"/>
              </a:rPr>
              <a:t>http://www.rospa.com/occupational-safety/advice/small-firms/pack/hs-law/</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23587249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424936" cy="4154984"/>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Management of Health and Safety at Work Regulations 1999</a:t>
            </a:r>
            <a:r>
              <a:rPr lang="en-GB" sz="2400" dirty="0">
                <a:latin typeface="Arial" panose="020B0604020202020204" pitchFamily="34" charset="0"/>
                <a:cs typeface="Arial" panose="020B0604020202020204" pitchFamily="34" charset="0"/>
              </a:rPr>
              <a:t>. The </a:t>
            </a:r>
            <a:r>
              <a:rPr lang="en-GB" sz="2400" b="1" dirty="0">
                <a:latin typeface="Arial" panose="020B0604020202020204" pitchFamily="34" charset="0"/>
                <a:cs typeface="Arial" panose="020B0604020202020204" pitchFamily="34" charset="0"/>
              </a:rPr>
              <a:t>Regulations</a:t>
            </a:r>
            <a:r>
              <a:rPr lang="en-GB" sz="2400" dirty="0">
                <a:latin typeface="Arial" panose="020B0604020202020204" pitchFamily="34" charset="0"/>
                <a:cs typeface="Arial" panose="020B0604020202020204" pitchFamily="34" charset="0"/>
              </a:rPr>
              <a:t> were introduced to reinforce the </a:t>
            </a:r>
            <a:r>
              <a:rPr lang="en-GB" sz="2400" b="1" dirty="0">
                <a:latin typeface="Arial" panose="020B0604020202020204" pitchFamily="34" charset="0"/>
                <a:cs typeface="Arial" panose="020B0604020202020204" pitchFamily="34" charset="0"/>
              </a:rPr>
              <a:t>Health and Safety at Work</a:t>
            </a:r>
            <a:r>
              <a:rPr lang="en-GB" sz="2400" dirty="0">
                <a:latin typeface="Arial" panose="020B0604020202020204" pitchFamily="34" charset="0"/>
                <a:cs typeface="Arial" panose="020B0604020202020204" pitchFamily="34" charset="0"/>
              </a:rPr>
              <a:t> etc. Act 1974.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MHSWR places duties on employers and employees including those who are clients, designers, principal contractors or other contractors.</a:t>
            </a:r>
          </a:p>
          <a:p>
            <a:pPr algn="just"/>
            <a:r>
              <a:rPr lang="en-GB" sz="2400" dirty="0">
                <a:latin typeface="Arial" panose="020B0604020202020204" pitchFamily="34" charset="0"/>
                <a:cs typeface="Arial" panose="020B0604020202020204" pitchFamily="34" charset="0"/>
                <a:hlinkClick r:id="rId2"/>
              </a:rPr>
              <a:t>Management of Health and Safety at Work Regulations 1999 ...</a:t>
            </a:r>
            <a:endParaRPr lang="en-GB" sz="2400" dirty="0">
              <a:latin typeface="Arial" panose="020B0604020202020204" pitchFamily="34" charset="0"/>
              <a:cs typeface="Arial" panose="020B0604020202020204" pitchFamily="34" charset="0"/>
            </a:endParaRPr>
          </a:p>
          <a:p>
            <a:pPr algn="just"/>
            <a:r>
              <a:rPr lang="en-GB" sz="2400" i="1" dirty="0">
                <a:latin typeface="Arial" panose="020B0604020202020204" pitchFamily="34" charset="0"/>
                <a:cs typeface="Arial" panose="020B0604020202020204" pitchFamily="34" charset="0"/>
                <a:hlinkClick r:id="rId3"/>
              </a:rPr>
              <a:t>https://www.aisolutions.co.uk/.../Management-of-Health-and-Safety-at-Work-Regulation</a:t>
            </a:r>
            <a:r>
              <a:rPr lang="en-GB" sz="2400" i="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815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712968" cy="5478423"/>
          </a:xfrm>
          <a:prstGeom prst="rect">
            <a:avLst/>
          </a:prstGeom>
        </p:spPr>
        <p:txBody>
          <a:bodyPr wrap="square">
            <a:spAutoFit/>
          </a:bodyPr>
          <a:lstStyle/>
          <a:p>
            <a:endParaRPr lang="en-GB" dirty="0"/>
          </a:p>
          <a:p>
            <a:pPr algn="just"/>
            <a:r>
              <a:rPr lang="en-GB" dirty="0"/>
              <a:t> </a:t>
            </a:r>
            <a:r>
              <a:rPr lang="en-GB" sz="2400" i="1" dirty="0">
                <a:latin typeface="Arial" panose="020B0604020202020204" pitchFamily="34" charset="0"/>
                <a:cs typeface="Arial" panose="020B0604020202020204" pitchFamily="34" charset="0"/>
              </a:rPr>
              <a:t>The Management of Health and Safety at Work Regulations 1999 </a:t>
            </a:r>
            <a:r>
              <a:rPr lang="en-GB" sz="2000" i="1" dirty="0">
                <a:latin typeface="Arial" panose="020B0604020202020204" pitchFamily="34" charset="0"/>
                <a:cs typeface="Arial" panose="020B0604020202020204" pitchFamily="34" charset="0"/>
              </a:rPr>
              <a:t>(the Management Regulations) </a:t>
            </a:r>
            <a:r>
              <a:rPr lang="en-GB" sz="2000" dirty="0">
                <a:latin typeface="Arial" panose="020B0604020202020204" pitchFamily="34" charset="0"/>
                <a:cs typeface="Arial" panose="020B0604020202020204" pitchFamily="34" charset="0"/>
              </a:rPr>
              <a:t>generally make more explicit what employers are required to do to manage health and safety under the Health and Safety at Work Act. Like the Act, they apply to every work activity .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main requirement on employers is to carry out a </a:t>
            </a:r>
            <a:r>
              <a:rPr lang="en-GB" sz="2400" b="1" i="1" dirty="0">
                <a:solidFill>
                  <a:srgbClr val="FF0000"/>
                </a:solidFill>
                <a:latin typeface="Arial" panose="020B0604020202020204" pitchFamily="34" charset="0"/>
                <a:cs typeface="Arial" panose="020B0604020202020204" pitchFamily="34" charset="0"/>
              </a:rPr>
              <a:t>risk assessment</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Employers with five or more employees need to record the significant findings of the risk assessment.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Risk assessment should be straightforward in a simple workplace such as a typical office.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 It should only be complicated if it deals with serious hazards such as those on a nuclear power station, a chemical plant, laboratory or an oil rig. </a:t>
            </a: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0712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568952" cy="4708981"/>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HSE leaflet </a:t>
            </a:r>
            <a:r>
              <a:rPr lang="en-GB" sz="2000" i="1" dirty="0">
                <a:latin typeface="Arial" panose="020B0604020202020204" pitchFamily="34" charset="0"/>
                <a:cs typeface="Arial" panose="020B0604020202020204" pitchFamily="34" charset="0"/>
              </a:rPr>
              <a:t>Five steps to risk assessment </a:t>
            </a:r>
            <a:r>
              <a:rPr lang="en-GB" sz="2000" dirty="0">
                <a:latin typeface="Arial" panose="020B0604020202020204" pitchFamily="34" charset="0"/>
                <a:cs typeface="Arial" panose="020B0604020202020204" pitchFamily="34" charset="0"/>
              </a:rPr>
              <a:t>will give you more information. Besides carrying out a risk assessment, employers also need to: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make arrangements for implementing the health and safety measures identified as necessary by the risk assessment;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appoint competent people (often themselves or company colleagues) to help them to implement the arrangements;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set up emergency procedures;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provide clear information and training to employees;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work together with other employers sharing the same workplace. </a:t>
            </a:r>
          </a:p>
          <a:p>
            <a:pPr algn="just"/>
            <a:endParaRPr lang="en-GB" sz="2000" dirty="0">
              <a:latin typeface="Arial" panose="020B0604020202020204" pitchFamily="34" charset="0"/>
              <a:cs typeface="Arial" panose="020B0604020202020204" pitchFamily="34" charset="0"/>
            </a:endParaRPr>
          </a:p>
          <a:p>
            <a:pPr algn="just"/>
            <a:r>
              <a:rPr lang="en-GB" sz="2000" i="1" dirty="0">
                <a:latin typeface="Arial" panose="020B0604020202020204" pitchFamily="34" charset="0"/>
                <a:cs typeface="Arial" panose="020B0604020202020204" pitchFamily="34" charset="0"/>
              </a:rPr>
              <a:t>Other regulations </a:t>
            </a:r>
            <a:r>
              <a:rPr lang="en-GB" sz="2000" dirty="0">
                <a:latin typeface="Arial" panose="020B0604020202020204" pitchFamily="34" charset="0"/>
                <a:cs typeface="Arial" panose="020B0604020202020204" pitchFamily="34" charset="0"/>
              </a:rPr>
              <a:t>require action in response to particular hazards, or in industries where hazards are particularly high. A list of the main regulations which apply generally is in Appendix 1. Many are not qualified by ‘reasonable practicability </a:t>
            </a:r>
          </a:p>
        </p:txBody>
      </p:sp>
    </p:spTree>
    <p:extLst>
      <p:ext uri="{BB962C8B-B14F-4D97-AF65-F5344CB8AC3E}">
        <p14:creationId xmlns:p14="http://schemas.microsoft.com/office/powerpoint/2010/main" val="616973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332656"/>
            <a:ext cx="8640960" cy="5976663"/>
          </a:xfrm>
          <a:prstGeom prst="rect">
            <a:avLst/>
          </a:prstGeom>
        </p:spPr>
      </p:pic>
    </p:spTree>
    <p:extLst>
      <p:ext uri="{BB962C8B-B14F-4D97-AF65-F5344CB8AC3E}">
        <p14:creationId xmlns:p14="http://schemas.microsoft.com/office/powerpoint/2010/main" val="41469570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23528" y="620688"/>
            <a:ext cx="8640960" cy="5328592"/>
          </a:xfrm>
          <a:prstGeom prst="rect">
            <a:avLst/>
          </a:prstGeom>
        </p:spPr>
      </p:pic>
    </p:spTree>
    <p:extLst>
      <p:ext uri="{BB962C8B-B14F-4D97-AF65-F5344CB8AC3E}">
        <p14:creationId xmlns:p14="http://schemas.microsoft.com/office/powerpoint/2010/main" val="14828392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09625" y="404664"/>
            <a:ext cx="7524750" cy="5976664"/>
          </a:xfrm>
          <a:prstGeom prst="rect">
            <a:avLst/>
          </a:prstGeom>
        </p:spPr>
      </p:pic>
    </p:spTree>
    <p:extLst>
      <p:ext uri="{BB962C8B-B14F-4D97-AF65-F5344CB8AC3E}">
        <p14:creationId xmlns:p14="http://schemas.microsoft.com/office/powerpoint/2010/main" val="3705725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260648"/>
            <a:ext cx="8568951" cy="6264696"/>
          </a:xfrm>
          <a:prstGeom prst="rect">
            <a:avLst/>
          </a:prstGeom>
        </p:spPr>
      </p:pic>
    </p:spTree>
    <p:extLst>
      <p:ext uri="{BB962C8B-B14F-4D97-AF65-F5344CB8AC3E}">
        <p14:creationId xmlns:p14="http://schemas.microsoft.com/office/powerpoint/2010/main" val="26733640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260648"/>
            <a:ext cx="8064896" cy="6120680"/>
          </a:xfrm>
          <a:prstGeom prst="rect">
            <a:avLst/>
          </a:prstGeom>
        </p:spPr>
      </p:pic>
    </p:spTree>
    <p:extLst>
      <p:ext uri="{BB962C8B-B14F-4D97-AF65-F5344CB8AC3E}">
        <p14:creationId xmlns:p14="http://schemas.microsoft.com/office/powerpoint/2010/main" val="12640278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260648"/>
            <a:ext cx="8496944" cy="6192688"/>
          </a:xfrm>
          <a:prstGeom prst="rect">
            <a:avLst/>
          </a:prstGeom>
        </p:spPr>
      </p:pic>
    </p:spTree>
    <p:extLst>
      <p:ext uri="{BB962C8B-B14F-4D97-AF65-F5344CB8AC3E}">
        <p14:creationId xmlns:p14="http://schemas.microsoft.com/office/powerpoint/2010/main" val="5099485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332656"/>
            <a:ext cx="8208912" cy="6120680"/>
          </a:xfrm>
          <a:prstGeom prst="rect">
            <a:avLst/>
          </a:prstGeom>
        </p:spPr>
      </p:pic>
    </p:spTree>
    <p:extLst>
      <p:ext uri="{BB962C8B-B14F-4D97-AF65-F5344CB8AC3E}">
        <p14:creationId xmlns:p14="http://schemas.microsoft.com/office/powerpoint/2010/main" val="429464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404664"/>
            <a:ext cx="8280919" cy="6120680"/>
          </a:xfrm>
          <a:prstGeom prst="rect">
            <a:avLst/>
          </a:prstGeom>
        </p:spPr>
      </p:pic>
    </p:spTree>
    <p:extLst>
      <p:ext uri="{BB962C8B-B14F-4D97-AF65-F5344CB8AC3E}">
        <p14:creationId xmlns:p14="http://schemas.microsoft.com/office/powerpoint/2010/main" val="21922424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90612" y="1484784"/>
            <a:ext cx="6962775" cy="2620491"/>
          </a:xfrm>
          <a:prstGeom prst="rect">
            <a:avLst/>
          </a:prstGeom>
        </p:spPr>
      </p:pic>
    </p:spTree>
    <p:extLst>
      <p:ext uri="{BB962C8B-B14F-4D97-AF65-F5344CB8AC3E}">
        <p14:creationId xmlns:p14="http://schemas.microsoft.com/office/powerpoint/2010/main" val="2325415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332656"/>
            <a:ext cx="8424936" cy="6192688"/>
          </a:xfrm>
          <a:prstGeom prst="rect">
            <a:avLst/>
          </a:prstGeom>
        </p:spPr>
      </p:pic>
    </p:spTree>
    <p:extLst>
      <p:ext uri="{BB962C8B-B14F-4D97-AF65-F5344CB8AC3E}">
        <p14:creationId xmlns:p14="http://schemas.microsoft.com/office/powerpoint/2010/main" val="2091141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476672"/>
            <a:ext cx="8280920" cy="5616624"/>
          </a:xfrm>
          <a:prstGeom prst="rect">
            <a:avLst/>
          </a:prstGeom>
        </p:spPr>
      </p:pic>
    </p:spTree>
    <p:extLst>
      <p:ext uri="{BB962C8B-B14F-4D97-AF65-F5344CB8AC3E}">
        <p14:creationId xmlns:p14="http://schemas.microsoft.com/office/powerpoint/2010/main" val="37136611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260648"/>
            <a:ext cx="8496944" cy="6192688"/>
          </a:xfrm>
          <a:prstGeom prst="rect">
            <a:avLst/>
          </a:prstGeom>
        </p:spPr>
      </p:pic>
    </p:spTree>
    <p:extLst>
      <p:ext uri="{BB962C8B-B14F-4D97-AF65-F5344CB8AC3E}">
        <p14:creationId xmlns:p14="http://schemas.microsoft.com/office/powerpoint/2010/main" val="4634727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1556793"/>
            <a:ext cx="8280920" cy="2391320"/>
          </a:xfrm>
          <a:prstGeom prst="rect">
            <a:avLst/>
          </a:prstGeom>
        </p:spPr>
      </p:pic>
    </p:spTree>
    <p:extLst>
      <p:ext uri="{BB962C8B-B14F-4D97-AF65-F5344CB8AC3E}">
        <p14:creationId xmlns:p14="http://schemas.microsoft.com/office/powerpoint/2010/main" val="17952995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404664"/>
            <a:ext cx="8424936" cy="6192688"/>
          </a:xfrm>
          <a:prstGeom prst="rect">
            <a:avLst/>
          </a:prstGeom>
        </p:spPr>
      </p:pic>
    </p:spTree>
    <p:extLst>
      <p:ext uri="{BB962C8B-B14F-4D97-AF65-F5344CB8AC3E}">
        <p14:creationId xmlns:p14="http://schemas.microsoft.com/office/powerpoint/2010/main" val="31184155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1484785"/>
            <a:ext cx="8064896" cy="2016224"/>
          </a:xfrm>
          <a:prstGeom prst="rect">
            <a:avLst/>
          </a:prstGeom>
        </p:spPr>
      </p:pic>
    </p:spTree>
    <p:extLst>
      <p:ext uri="{BB962C8B-B14F-4D97-AF65-F5344CB8AC3E}">
        <p14:creationId xmlns:p14="http://schemas.microsoft.com/office/powerpoint/2010/main" val="13228219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260648"/>
            <a:ext cx="8424936" cy="6192688"/>
          </a:xfrm>
          <a:prstGeom prst="rect">
            <a:avLst/>
          </a:prstGeom>
        </p:spPr>
      </p:pic>
    </p:spTree>
    <p:extLst>
      <p:ext uri="{BB962C8B-B14F-4D97-AF65-F5344CB8AC3E}">
        <p14:creationId xmlns:p14="http://schemas.microsoft.com/office/powerpoint/2010/main" val="17744957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476672"/>
            <a:ext cx="8208912" cy="5832647"/>
          </a:xfrm>
          <a:prstGeom prst="rect">
            <a:avLst/>
          </a:prstGeom>
        </p:spPr>
      </p:pic>
    </p:spTree>
    <p:extLst>
      <p:ext uri="{BB962C8B-B14F-4D97-AF65-F5344CB8AC3E}">
        <p14:creationId xmlns:p14="http://schemas.microsoft.com/office/powerpoint/2010/main" val="2912623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620688"/>
            <a:ext cx="8424936" cy="5256584"/>
          </a:xfrm>
          <a:prstGeom prst="rect">
            <a:avLst/>
          </a:prstGeom>
        </p:spPr>
      </p:pic>
    </p:spTree>
    <p:extLst>
      <p:ext uri="{BB962C8B-B14F-4D97-AF65-F5344CB8AC3E}">
        <p14:creationId xmlns:p14="http://schemas.microsoft.com/office/powerpoint/2010/main" val="3943085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9512" y="404664"/>
            <a:ext cx="8568952" cy="6048672"/>
          </a:xfrm>
          <a:prstGeom prst="rect">
            <a:avLst/>
          </a:prstGeom>
        </p:spPr>
      </p:pic>
    </p:spTree>
    <p:extLst>
      <p:ext uri="{BB962C8B-B14F-4D97-AF65-F5344CB8AC3E}">
        <p14:creationId xmlns:p14="http://schemas.microsoft.com/office/powerpoint/2010/main" val="4287496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260648"/>
            <a:ext cx="8640960" cy="6336704"/>
          </a:xfrm>
          <a:prstGeom prst="rect">
            <a:avLst/>
          </a:prstGeom>
        </p:spPr>
      </p:pic>
    </p:spTree>
    <p:extLst>
      <p:ext uri="{BB962C8B-B14F-4D97-AF65-F5344CB8AC3E}">
        <p14:creationId xmlns:p14="http://schemas.microsoft.com/office/powerpoint/2010/main" val="34315271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260648"/>
            <a:ext cx="8496944" cy="6192688"/>
          </a:xfrm>
          <a:prstGeom prst="rect">
            <a:avLst/>
          </a:prstGeom>
        </p:spPr>
      </p:pic>
    </p:spTree>
    <p:extLst>
      <p:ext uri="{BB962C8B-B14F-4D97-AF65-F5344CB8AC3E}">
        <p14:creationId xmlns:p14="http://schemas.microsoft.com/office/powerpoint/2010/main" val="25900620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3568" y="2492896"/>
            <a:ext cx="5407669" cy="1445691"/>
          </a:xfrm>
          <a:prstGeom prst="rect">
            <a:avLst/>
          </a:prstGeom>
        </p:spPr>
      </p:pic>
    </p:spTree>
    <p:extLst>
      <p:ext uri="{BB962C8B-B14F-4D97-AF65-F5344CB8AC3E}">
        <p14:creationId xmlns:p14="http://schemas.microsoft.com/office/powerpoint/2010/main" val="20194308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260648"/>
            <a:ext cx="7992888" cy="6264696"/>
          </a:xfrm>
          <a:prstGeom prst="rect">
            <a:avLst/>
          </a:prstGeom>
        </p:spPr>
      </p:pic>
    </p:spTree>
    <p:extLst>
      <p:ext uri="{BB962C8B-B14F-4D97-AF65-F5344CB8AC3E}">
        <p14:creationId xmlns:p14="http://schemas.microsoft.com/office/powerpoint/2010/main" val="26473890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548680"/>
            <a:ext cx="8352927" cy="5616624"/>
          </a:xfrm>
          <a:prstGeom prst="rect">
            <a:avLst/>
          </a:prstGeom>
        </p:spPr>
      </p:pic>
    </p:spTree>
    <p:extLst>
      <p:ext uri="{BB962C8B-B14F-4D97-AF65-F5344CB8AC3E}">
        <p14:creationId xmlns:p14="http://schemas.microsoft.com/office/powerpoint/2010/main" val="22543214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332656"/>
            <a:ext cx="8136904" cy="6048671"/>
          </a:xfrm>
          <a:prstGeom prst="rect">
            <a:avLst/>
          </a:prstGeom>
        </p:spPr>
      </p:pic>
    </p:spTree>
    <p:extLst>
      <p:ext uri="{BB962C8B-B14F-4D97-AF65-F5344CB8AC3E}">
        <p14:creationId xmlns:p14="http://schemas.microsoft.com/office/powerpoint/2010/main" val="16990507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764704"/>
            <a:ext cx="8640960" cy="5112568"/>
          </a:xfrm>
          <a:prstGeom prst="rect">
            <a:avLst/>
          </a:prstGeom>
        </p:spPr>
      </p:pic>
    </p:spTree>
    <p:extLst>
      <p:ext uri="{BB962C8B-B14F-4D97-AF65-F5344CB8AC3E}">
        <p14:creationId xmlns:p14="http://schemas.microsoft.com/office/powerpoint/2010/main" val="25135799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260648"/>
            <a:ext cx="8424935" cy="6048672"/>
          </a:xfrm>
          <a:prstGeom prst="rect">
            <a:avLst/>
          </a:prstGeom>
        </p:spPr>
      </p:pic>
    </p:spTree>
    <p:extLst>
      <p:ext uri="{BB962C8B-B14F-4D97-AF65-F5344CB8AC3E}">
        <p14:creationId xmlns:p14="http://schemas.microsoft.com/office/powerpoint/2010/main" val="41326789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260648"/>
            <a:ext cx="8496944" cy="6264696"/>
          </a:xfrm>
          <a:prstGeom prst="rect">
            <a:avLst/>
          </a:prstGeom>
        </p:spPr>
      </p:pic>
    </p:spTree>
    <p:extLst>
      <p:ext uri="{BB962C8B-B14F-4D97-AF65-F5344CB8AC3E}">
        <p14:creationId xmlns:p14="http://schemas.microsoft.com/office/powerpoint/2010/main" val="28048641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332656"/>
            <a:ext cx="8280920" cy="5760639"/>
          </a:xfrm>
          <a:prstGeom prst="rect">
            <a:avLst/>
          </a:prstGeom>
        </p:spPr>
      </p:pic>
    </p:spTree>
    <p:extLst>
      <p:ext uri="{BB962C8B-B14F-4D97-AF65-F5344CB8AC3E}">
        <p14:creationId xmlns:p14="http://schemas.microsoft.com/office/powerpoint/2010/main" val="319876344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188640"/>
            <a:ext cx="8568952" cy="6264696"/>
          </a:xfrm>
          <a:prstGeom prst="rect">
            <a:avLst/>
          </a:prstGeom>
        </p:spPr>
      </p:pic>
    </p:spTree>
    <p:extLst>
      <p:ext uri="{BB962C8B-B14F-4D97-AF65-F5344CB8AC3E}">
        <p14:creationId xmlns:p14="http://schemas.microsoft.com/office/powerpoint/2010/main" val="1419511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332656"/>
            <a:ext cx="8568951" cy="6120680"/>
          </a:xfrm>
          <a:prstGeom prst="rect">
            <a:avLst/>
          </a:prstGeom>
        </p:spPr>
      </p:pic>
    </p:spTree>
    <p:extLst>
      <p:ext uri="{BB962C8B-B14F-4D97-AF65-F5344CB8AC3E}">
        <p14:creationId xmlns:p14="http://schemas.microsoft.com/office/powerpoint/2010/main" val="24220882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332656"/>
            <a:ext cx="8496943" cy="5904656"/>
          </a:xfrm>
          <a:prstGeom prst="rect">
            <a:avLst/>
          </a:prstGeom>
        </p:spPr>
      </p:pic>
    </p:spTree>
    <p:extLst>
      <p:ext uri="{BB962C8B-B14F-4D97-AF65-F5344CB8AC3E}">
        <p14:creationId xmlns:p14="http://schemas.microsoft.com/office/powerpoint/2010/main" val="46639782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188640"/>
            <a:ext cx="8352928" cy="6336704"/>
          </a:xfrm>
          <a:prstGeom prst="rect">
            <a:avLst/>
          </a:prstGeom>
        </p:spPr>
      </p:pic>
    </p:spTree>
    <p:extLst>
      <p:ext uri="{BB962C8B-B14F-4D97-AF65-F5344CB8AC3E}">
        <p14:creationId xmlns:p14="http://schemas.microsoft.com/office/powerpoint/2010/main" val="280851758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9512" y="404664"/>
            <a:ext cx="8568952" cy="6048672"/>
          </a:xfrm>
          <a:prstGeom prst="rect">
            <a:avLst/>
          </a:prstGeom>
        </p:spPr>
      </p:pic>
    </p:spTree>
    <p:extLst>
      <p:ext uri="{BB962C8B-B14F-4D97-AF65-F5344CB8AC3E}">
        <p14:creationId xmlns:p14="http://schemas.microsoft.com/office/powerpoint/2010/main" val="39236180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7675" y="188640"/>
            <a:ext cx="8248650" cy="6408712"/>
          </a:xfrm>
          <a:prstGeom prst="rect">
            <a:avLst/>
          </a:prstGeom>
        </p:spPr>
      </p:pic>
    </p:spTree>
    <p:extLst>
      <p:ext uri="{BB962C8B-B14F-4D97-AF65-F5344CB8AC3E}">
        <p14:creationId xmlns:p14="http://schemas.microsoft.com/office/powerpoint/2010/main" val="3855601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5800" y="332656"/>
            <a:ext cx="7772400" cy="6264696"/>
          </a:xfrm>
          <a:prstGeom prst="rect">
            <a:avLst/>
          </a:prstGeom>
        </p:spPr>
      </p:pic>
    </p:spTree>
    <p:extLst>
      <p:ext uri="{BB962C8B-B14F-4D97-AF65-F5344CB8AC3E}">
        <p14:creationId xmlns:p14="http://schemas.microsoft.com/office/powerpoint/2010/main" val="7834483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9075" y="260648"/>
            <a:ext cx="8705850" cy="6480720"/>
          </a:xfrm>
          <a:prstGeom prst="rect">
            <a:avLst/>
          </a:prstGeom>
        </p:spPr>
      </p:pic>
    </p:spTree>
    <p:extLst>
      <p:ext uri="{BB962C8B-B14F-4D97-AF65-F5344CB8AC3E}">
        <p14:creationId xmlns:p14="http://schemas.microsoft.com/office/powerpoint/2010/main" val="32942116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504" y="764704"/>
            <a:ext cx="8856984" cy="4752527"/>
          </a:xfrm>
          <a:prstGeom prst="rect">
            <a:avLst/>
          </a:prstGeom>
        </p:spPr>
      </p:pic>
    </p:spTree>
    <p:extLst>
      <p:ext uri="{BB962C8B-B14F-4D97-AF65-F5344CB8AC3E}">
        <p14:creationId xmlns:p14="http://schemas.microsoft.com/office/powerpoint/2010/main" val="284741344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287" y="260648"/>
            <a:ext cx="8353425" cy="6192687"/>
          </a:xfrm>
          <a:prstGeom prst="rect">
            <a:avLst/>
          </a:prstGeom>
        </p:spPr>
      </p:pic>
    </p:spTree>
    <p:extLst>
      <p:ext uri="{BB962C8B-B14F-4D97-AF65-F5344CB8AC3E}">
        <p14:creationId xmlns:p14="http://schemas.microsoft.com/office/powerpoint/2010/main" val="17046123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260648"/>
            <a:ext cx="8496944" cy="6264696"/>
          </a:xfrm>
          <a:prstGeom prst="rect">
            <a:avLst/>
          </a:prstGeom>
        </p:spPr>
      </p:pic>
    </p:spTree>
    <p:extLst>
      <p:ext uri="{BB962C8B-B14F-4D97-AF65-F5344CB8AC3E}">
        <p14:creationId xmlns:p14="http://schemas.microsoft.com/office/powerpoint/2010/main" val="5041410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52437" y="332656"/>
            <a:ext cx="8239125" cy="6048672"/>
          </a:xfrm>
          <a:prstGeom prst="rect">
            <a:avLst/>
          </a:prstGeom>
        </p:spPr>
      </p:pic>
    </p:spTree>
    <p:extLst>
      <p:ext uri="{BB962C8B-B14F-4D97-AF65-F5344CB8AC3E}">
        <p14:creationId xmlns:p14="http://schemas.microsoft.com/office/powerpoint/2010/main" val="35364283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188640"/>
            <a:ext cx="8568952" cy="6408712"/>
          </a:xfrm>
          <a:prstGeom prst="rect">
            <a:avLst/>
          </a:prstGeom>
        </p:spPr>
      </p:pic>
    </p:spTree>
    <p:extLst>
      <p:ext uri="{BB962C8B-B14F-4D97-AF65-F5344CB8AC3E}">
        <p14:creationId xmlns:p14="http://schemas.microsoft.com/office/powerpoint/2010/main" val="169755715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9512" y="188640"/>
            <a:ext cx="8640960" cy="6480720"/>
          </a:xfrm>
          <a:prstGeom prst="rect">
            <a:avLst/>
          </a:prstGeom>
        </p:spPr>
      </p:pic>
    </p:spTree>
    <p:extLst>
      <p:ext uri="{BB962C8B-B14F-4D97-AF65-F5344CB8AC3E}">
        <p14:creationId xmlns:p14="http://schemas.microsoft.com/office/powerpoint/2010/main" val="289714784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332656"/>
            <a:ext cx="8352928" cy="6192687"/>
          </a:xfrm>
          <a:prstGeom prst="rect">
            <a:avLst/>
          </a:prstGeom>
        </p:spPr>
      </p:pic>
    </p:spTree>
    <p:extLst>
      <p:ext uri="{BB962C8B-B14F-4D97-AF65-F5344CB8AC3E}">
        <p14:creationId xmlns:p14="http://schemas.microsoft.com/office/powerpoint/2010/main" val="28733205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260648"/>
            <a:ext cx="8424936" cy="6192688"/>
          </a:xfrm>
          <a:prstGeom prst="rect">
            <a:avLst/>
          </a:prstGeom>
        </p:spPr>
      </p:pic>
    </p:spTree>
    <p:extLst>
      <p:ext uri="{BB962C8B-B14F-4D97-AF65-F5344CB8AC3E}">
        <p14:creationId xmlns:p14="http://schemas.microsoft.com/office/powerpoint/2010/main" val="15671608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332656"/>
            <a:ext cx="8712968" cy="6408712"/>
          </a:xfrm>
          <a:prstGeom prst="rect">
            <a:avLst/>
          </a:prstGeom>
        </p:spPr>
      </p:pic>
    </p:spTree>
    <p:extLst>
      <p:ext uri="{BB962C8B-B14F-4D97-AF65-F5344CB8AC3E}">
        <p14:creationId xmlns:p14="http://schemas.microsoft.com/office/powerpoint/2010/main" val="200591507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260648"/>
            <a:ext cx="8280920" cy="6120680"/>
          </a:xfrm>
          <a:prstGeom prst="rect">
            <a:avLst/>
          </a:prstGeom>
        </p:spPr>
      </p:pic>
    </p:spTree>
    <p:extLst>
      <p:ext uri="{BB962C8B-B14F-4D97-AF65-F5344CB8AC3E}">
        <p14:creationId xmlns:p14="http://schemas.microsoft.com/office/powerpoint/2010/main" val="262847644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332656"/>
            <a:ext cx="8496944" cy="6192688"/>
          </a:xfrm>
          <a:prstGeom prst="rect">
            <a:avLst/>
          </a:prstGeom>
        </p:spPr>
      </p:pic>
    </p:spTree>
    <p:extLst>
      <p:ext uri="{BB962C8B-B14F-4D97-AF65-F5344CB8AC3E}">
        <p14:creationId xmlns:p14="http://schemas.microsoft.com/office/powerpoint/2010/main" val="26529429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88640"/>
            <a:ext cx="8208912" cy="6336704"/>
          </a:xfrm>
          <a:prstGeom prst="rect">
            <a:avLst/>
          </a:prstGeom>
        </p:spPr>
      </p:pic>
    </p:spTree>
    <p:extLst>
      <p:ext uri="{BB962C8B-B14F-4D97-AF65-F5344CB8AC3E}">
        <p14:creationId xmlns:p14="http://schemas.microsoft.com/office/powerpoint/2010/main" val="13950213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332656"/>
            <a:ext cx="8568952" cy="6120680"/>
          </a:xfrm>
          <a:prstGeom prst="rect">
            <a:avLst/>
          </a:prstGeom>
        </p:spPr>
      </p:pic>
    </p:spTree>
    <p:extLst>
      <p:ext uri="{BB962C8B-B14F-4D97-AF65-F5344CB8AC3E}">
        <p14:creationId xmlns:p14="http://schemas.microsoft.com/office/powerpoint/2010/main" val="115196839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188640"/>
            <a:ext cx="8352928" cy="6552728"/>
          </a:xfrm>
          <a:prstGeom prst="rect">
            <a:avLst/>
          </a:prstGeom>
        </p:spPr>
      </p:pic>
    </p:spTree>
    <p:extLst>
      <p:ext uri="{BB962C8B-B14F-4D97-AF65-F5344CB8AC3E}">
        <p14:creationId xmlns:p14="http://schemas.microsoft.com/office/powerpoint/2010/main" val="277512049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3568" y="188640"/>
            <a:ext cx="8064895" cy="6408711"/>
          </a:xfrm>
          <a:prstGeom prst="rect">
            <a:avLst/>
          </a:prstGeom>
        </p:spPr>
      </p:pic>
    </p:spTree>
    <p:extLst>
      <p:ext uri="{BB962C8B-B14F-4D97-AF65-F5344CB8AC3E}">
        <p14:creationId xmlns:p14="http://schemas.microsoft.com/office/powerpoint/2010/main" val="10850124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188640"/>
            <a:ext cx="8496944" cy="6408711"/>
          </a:xfrm>
          <a:prstGeom prst="rect">
            <a:avLst/>
          </a:prstGeom>
        </p:spPr>
      </p:pic>
    </p:spTree>
    <p:extLst>
      <p:ext uri="{BB962C8B-B14F-4D97-AF65-F5344CB8AC3E}">
        <p14:creationId xmlns:p14="http://schemas.microsoft.com/office/powerpoint/2010/main" val="100510347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1560" y="188640"/>
            <a:ext cx="8064895" cy="6408712"/>
          </a:xfrm>
          <a:prstGeom prst="rect">
            <a:avLst/>
          </a:prstGeom>
        </p:spPr>
      </p:pic>
    </p:spTree>
    <p:extLst>
      <p:ext uri="{BB962C8B-B14F-4D97-AF65-F5344CB8AC3E}">
        <p14:creationId xmlns:p14="http://schemas.microsoft.com/office/powerpoint/2010/main" val="39912095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1052736"/>
            <a:ext cx="8352928" cy="4032448"/>
          </a:xfrm>
          <a:prstGeom prst="rect">
            <a:avLst/>
          </a:prstGeom>
        </p:spPr>
      </p:pic>
    </p:spTree>
    <p:extLst>
      <p:ext uri="{BB962C8B-B14F-4D97-AF65-F5344CB8AC3E}">
        <p14:creationId xmlns:p14="http://schemas.microsoft.com/office/powerpoint/2010/main" val="230554112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188640"/>
            <a:ext cx="8352928" cy="6552728"/>
          </a:xfrm>
          <a:prstGeom prst="rect">
            <a:avLst/>
          </a:prstGeom>
        </p:spPr>
      </p:pic>
    </p:spTree>
    <p:extLst>
      <p:ext uri="{BB962C8B-B14F-4D97-AF65-F5344CB8AC3E}">
        <p14:creationId xmlns:p14="http://schemas.microsoft.com/office/powerpoint/2010/main" val="71682928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544" y="260648"/>
            <a:ext cx="8136904" cy="6336704"/>
          </a:xfrm>
          <a:prstGeom prst="rect">
            <a:avLst/>
          </a:prstGeom>
        </p:spPr>
      </p:pic>
    </p:spTree>
    <p:extLst>
      <p:ext uri="{BB962C8B-B14F-4D97-AF65-F5344CB8AC3E}">
        <p14:creationId xmlns:p14="http://schemas.microsoft.com/office/powerpoint/2010/main" val="69869558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16632"/>
            <a:ext cx="7992887" cy="6624736"/>
          </a:xfrm>
          <a:prstGeom prst="rect">
            <a:avLst/>
          </a:prstGeom>
        </p:spPr>
      </p:pic>
    </p:spTree>
    <p:extLst>
      <p:ext uri="{BB962C8B-B14F-4D97-AF65-F5344CB8AC3E}">
        <p14:creationId xmlns:p14="http://schemas.microsoft.com/office/powerpoint/2010/main" val="303294341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520" y="188640"/>
            <a:ext cx="8640960" cy="6480719"/>
          </a:xfrm>
          <a:prstGeom prst="rect">
            <a:avLst/>
          </a:prstGeom>
        </p:spPr>
      </p:pic>
    </p:spTree>
    <p:extLst>
      <p:ext uri="{BB962C8B-B14F-4D97-AF65-F5344CB8AC3E}">
        <p14:creationId xmlns:p14="http://schemas.microsoft.com/office/powerpoint/2010/main" val="53840741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88640"/>
            <a:ext cx="7920880" cy="6408711"/>
          </a:xfrm>
          <a:prstGeom prst="rect">
            <a:avLst/>
          </a:prstGeom>
        </p:spPr>
      </p:pic>
    </p:spTree>
    <p:extLst>
      <p:ext uri="{BB962C8B-B14F-4D97-AF65-F5344CB8AC3E}">
        <p14:creationId xmlns:p14="http://schemas.microsoft.com/office/powerpoint/2010/main" val="30732188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88640"/>
            <a:ext cx="8208912" cy="6408712"/>
          </a:xfrm>
          <a:prstGeom prst="rect">
            <a:avLst/>
          </a:prstGeom>
        </p:spPr>
      </p:pic>
    </p:spTree>
    <p:extLst>
      <p:ext uri="{BB962C8B-B14F-4D97-AF65-F5344CB8AC3E}">
        <p14:creationId xmlns:p14="http://schemas.microsoft.com/office/powerpoint/2010/main" val="19834659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88640"/>
            <a:ext cx="8136904" cy="6480719"/>
          </a:xfrm>
          <a:prstGeom prst="rect">
            <a:avLst/>
          </a:prstGeom>
        </p:spPr>
      </p:pic>
    </p:spTree>
    <p:extLst>
      <p:ext uri="{BB962C8B-B14F-4D97-AF65-F5344CB8AC3E}">
        <p14:creationId xmlns:p14="http://schemas.microsoft.com/office/powerpoint/2010/main" val="82338582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9512" y="116632"/>
            <a:ext cx="8856984" cy="6552728"/>
          </a:xfrm>
          <a:prstGeom prst="rect">
            <a:avLst/>
          </a:prstGeom>
        </p:spPr>
      </p:pic>
    </p:spTree>
    <p:extLst>
      <p:ext uri="{BB962C8B-B14F-4D97-AF65-F5344CB8AC3E}">
        <p14:creationId xmlns:p14="http://schemas.microsoft.com/office/powerpoint/2010/main" val="36661870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528" y="188640"/>
            <a:ext cx="8568952" cy="6408711"/>
          </a:xfrm>
          <a:prstGeom prst="rect">
            <a:avLst/>
          </a:prstGeom>
        </p:spPr>
      </p:pic>
    </p:spTree>
    <p:extLst>
      <p:ext uri="{BB962C8B-B14F-4D97-AF65-F5344CB8AC3E}">
        <p14:creationId xmlns:p14="http://schemas.microsoft.com/office/powerpoint/2010/main" val="176018098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9"/>
            <a:ext cx="8712968" cy="3293209"/>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European law </a:t>
            </a:r>
          </a:p>
          <a:p>
            <a:pPr algn="just"/>
            <a:endParaRPr lang="en-GB" sz="24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recent years much of Britain’s health and safety law has originated in Europe.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Proposals from the European Commission may be agreed by Member States, who are then responsible for making them part of their domestic law.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Modern health and safety law in this country, including much of that from Europe, is based on the principle of risk assessment described above. </a:t>
            </a:r>
          </a:p>
        </p:txBody>
      </p:sp>
      <p:sp>
        <p:nvSpPr>
          <p:cNvPr id="3" name="TextBox 2"/>
          <p:cNvSpPr txBox="1"/>
          <p:nvPr/>
        </p:nvSpPr>
        <p:spPr>
          <a:xfrm>
            <a:off x="179512" y="5157192"/>
            <a:ext cx="8712968" cy="369332"/>
          </a:xfrm>
          <a:prstGeom prst="rect">
            <a:avLst/>
          </a:prstGeom>
          <a:noFill/>
        </p:spPr>
        <p:txBody>
          <a:bodyPr wrap="square" rtlCol="0">
            <a:spAutoFit/>
          </a:bodyPr>
          <a:lstStyle/>
          <a:p>
            <a:r>
              <a:rPr lang="en-GB" dirty="0">
                <a:hlinkClick r:id="rId2"/>
              </a:rPr>
              <a:t>http://www.hse.gov.uk/pubns/hsc13.pdf</a:t>
            </a:r>
            <a:r>
              <a:rPr lang="en-GB" dirty="0"/>
              <a:t> </a:t>
            </a:r>
          </a:p>
        </p:txBody>
      </p:sp>
    </p:spTree>
    <p:extLst>
      <p:ext uri="{BB962C8B-B14F-4D97-AF65-F5344CB8AC3E}">
        <p14:creationId xmlns:p14="http://schemas.microsoft.com/office/powerpoint/2010/main" val="248406393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784976" cy="6370975"/>
          </a:xfrm>
          <a:prstGeom prst="rect">
            <a:avLst/>
          </a:prstGeom>
        </p:spPr>
        <p:txBody>
          <a:bodyPr wrap="square">
            <a:spAutoFit/>
          </a:bodyPr>
          <a:lstStyle/>
          <a:p>
            <a:pPr algn="just"/>
            <a:r>
              <a:rPr lang="en-GB" sz="2400" i="1" dirty="0">
                <a:latin typeface="Arial" panose="020B0604020202020204" pitchFamily="34" charset="0"/>
                <a:cs typeface="Arial" panose="020B0604020202020204" pitchFamily="34" charset="0"/>
              </a:rPr>
              <a:t>Approved Codes of Practice </a:t>
            </a:r>
          </a:p>
          <a:p>
            <a:pPr algn="just"/>
            <a:endParaRPr lang="en-GB" sz="24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Approved Codes of Practice offer practical examples of good practice.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They give advice on how to comply with the law by, for example, providing a guide to what is ‘reasonably practicable’.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For example, if regulations use words like ‘suitable and sufficient’, an Approved Code of Practice can illustrate what this requires in particular circumstances.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Approved Codes of Practice have </a:t>
            </a:r>
            <a:r>
              <a:rPr lang="en-GB" sz="2000" i="1" dirty="0">
                <a:latin typeface="Arial" panose="020B0604020202020204" pitchFamily="34" charset="0"/>
                <a:cs typeface="Arial" panose="020B0604020202020204" pitchFamily="34" charset="0"/>
              </a:rPr>
              <a:t>a special legal status</a:t>
            </a:r>
            <a:r>
              <a:rPr lang="en-GB" sz="2000" dirty="0">
                <a:latin typeface="Arial" panose="020B0604020202020204" pitchFamily="34" charset="0"/>
                <a:cs typeface="Arial" panose="020B0604020202020204" pitchFamily="34" charset="0"/>
              </a:rPr>
              <a:t>. If employers are prosecuted for a breach of health and safety law, and it is proved that they have not followed the relevant provisions of the Approved Code of Practice, a court can find them at fault unless they can show that they have complied with the law in some other way.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HSC consulted in 1995 on the role of Approved Codes of Practice in the health and safety system and concluded that they could still be used in support of legal duties in specific circumstances. </a:t>
            </a:r>
          </a:p>
        </p:txBody>
      </p:sp>
    </p:spTree>
    <p:extLst>
      <p:ext uri="{BB962C8B-B14F-4D97-AF65-F5344CB8AC3E}">
        <p14:creationId xmlns:p14="http://schemas.microsoft.com/office/powerpoint/2010/main" val="395571960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1"/>
            <a:ext cx="8640960" cy="6001643"/>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Regulations are law, approved by Parliament</a:t>
            </a:r>
            <a:r>
              <a:rPr lang="en-GB" sz="2000" dirty="0">
                <a:latin typeface="Arial" panose="020B0604020202020204" pitchFamily="34" charset="0"/>
                <a:cs typeface="Arial" panose="020B0604020202020204" pitchFamily="34" charset="0"/>
              </a:rPr>
              <a:t>.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These are usually made under the Health and Safety at Work Act, following proposals from HSC. This applies to regulations based on EC Directives as well as ‘home grown’ ones.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Health and Safety at Work Act, and general duties in the Management Regulations, are goalsetting (see ‘What form do they take?’) and leave employers freedom to decide how to control risks which they identify.</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Guidance and Approved Codes of Practice give advice. But some risks are so great, or the proper control measures so costly, that it would not be appropriate to leave employers discretion in deciding what to do about them.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Regulations identify these risks and set out specific action that must be taken. Often these requirements are absolute to do something without qualification by whether it is reasonably practicable. </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92067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Box 1"/>
          <p:cNvSpPr txBox="1">
            <a:spLocks noChangeArrowheads="1"/>
          </p:cNvSpPr>
          <p:nvPr/>
        </p:nvSpPr>
        <p:spPr bwMode="auto">
          <a:xfrm>
            <a:off x="468313" y="620713"/>
            <a:ext cx="78486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400"/>
              <a:t>ANY QUESTIONS</a:t>
            </a:r>
          </a:p>
        </p:txBody>
      </p:sp>
      <p:pic>
        <p:nvPicPr>
          <p:cNvPr id="50179"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5650" y="1268413"/>
            <a:ext cx="7848600" cy="511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79158482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762</TotalTime>
  <Words>1365</Words>
  <Application>Microsoft Office PowerPoint</Application>
  <PresentationFormat>On-screen Show (4:3)</PresentationFormat>
  <Paragraphs>91</Paragraphs>
  <Slides>95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95</vt:i4>
      </vt:variant>
    </vt:vector>
  </HeadingPairs>
  <TitlesOfParts>
    <vt:vector size="9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34</cp:revision>
  <dcterms:created xsi:type="dcterms:W3CDTF">2017-03-03T14:18:08Z</dcterms:created>
  <dcterms:modified xsi:type="dcterms:W3CDTF">2017-03-06T16:16:08Z</dcterms:modified>
</cp:coreProperties>
</file>