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1" d="100"/>
          <a:sy n="81" d="100"/>
        </p:scale>
        <p:origin x="120" y="7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7f766b35342893cf" providerId="LiveId" clId="{64F6638F-E348-4DC1-B7EB-D219B375C73D}"/>
    <pc:docChg chg="modSld">
      <pc:chgData name="" userId="7f766b35342893cf" providerId="LiveId" clId="{64F6638F-E348-4DC1-B7EB-D219B375C73D}" dt="2017-12-03T15:55:58.013" v="6" actId="14100"/>
      <pc:docMkLst>
        <pc:docMk/>
      </pc:docMkLst>
      <pc:sldChg chg="addSp modSp">
        <pc:chgData name="" userId="7f766b35342893cf" providerId="LiveId" clId="{64F6638F-E348-4DC1-B7EB-D219B375C73D}" dt="2017-12-03T15:55:58.013" v="6" actId="14100"/>
        <pc:sldMkLst>
          <pc:docMk/>
          <pc:sldMk cId="1998643485" sldId="257"/>
        </pc:sldMkLst>
        <pc:spChg chg="mod">
          <ac:chgData name="" userId="7f766b35342893cf" providerId="LiveId" clId="{64F6638F-E348-4DC1-B7EB-D219B375C73D}" dt="2017-12-03T15:55:58.013" v="6" actId="14100"/>
          <ac:spMkLst>
            <pc:docMk/>
            <pc:sldMk cId="1998643485" sldId="257"/>
            <ac:spMk id="10" creationId="{00000000-0000-0000-0000-000000000000}"/>
          </ac:spMkLst>
        </pc:spChg>
        <pc:spChg chg="mod">
          <ac:chgData name="" userId="7f766b35342893cf" providerId="LiveId" clId="{64F6638F-E348-4DC1-B7EB-D219B375C73D}" dt="2017-12-03T15:55:50.216" v="4" actId="14100"/>
          <ac:spMkLst>
            <pc:docMk/>
            <pc:sldMk cId="1998643485" sldId="257"/>
            <ac:spMk id="12" creationId="{A2669AAA-376E-4125-AF0F-8BF09F33A7E4}"/>
          </ac:spMkLst>
        </pc:spChg>
        <pc:picChg chg="add mod">
          <ac:chgData name="" userId="7f766b35342893cf" providerId="LiveId" clId="{64F6638F-E348-4DC1-B7EB-D219B375C73D}" dt="2017-12-03T15:55:44.893" v="3" actId="1076"/>
          <ac:picMkLst>
            <pc:docMk/>
            <pc:sldMk cId="1998643485" sldId="257"/>
            <ac:picMk id="16" creationId="{0F82D348-ECE5-4CCA-AB9C-2F737A8154A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7E48AFE-B7E0-4C3C-B11C-75B889451D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 xmlns:a16="http://schemas.microsoft.com/office/drawing/2014/main" id="{C88B071C-B57E-4683-88BA-0D26299D93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9961AAAF-E8AF-4EE2-8E0C-C51E78003FCF}"/>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5" name="Footer Placeholder 4">
            <a:extLst>
              <a:ext uri="{FF2B5EF4-FFF2-40B4-BE49-F238E27FC236}">
                <a16:creationId xmlns="" xmlns:a16="http://schemas.microsoft.com/office/drawing/2014/main" id="{FFE23E2F-F4FB-40DA-913E-A70E1D113B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C298352E-A5F8-492C-A358-9630DFEBE43E}"/>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291948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17ABBC9-DD52-4C2C-850A-8EB6144CEB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E85F6666-A6BD-463D-BA94-FA9270F4A47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1551E3BD-E5C3-40C1-853E-206CC742C652}"/>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5" name="Footer Placeholder 4">
            <a:extLst>
              <a:ext uri="{FF2B5EF4-FFF2-40B4-BE49-F238E27FC236}">
                <a16:creationId xmlns="" xmlns:a16="http://schemas.microsoft.com/office/drawing/2014/main" id="{CF284CAA-3F52-4E36-859A-E2B5131B7C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080C0DF2-3246-4468-BAAC-A3997E60DE38}"/>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3748048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EFB46E5-0961-4270-9DC1-BD24BA66BB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 xmlns:a16="http://schemas.microsoft.com/office/drawing/2014/main" id="{AB16268C-AEC7-4546-8A75-D8738EF78A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655F75F6-6793-4150-B04E-6AD13A1066B3}"/>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5" name="Footer Placeholder 4">
            <a:extLst>
              <a:ext uri="{FF2B5EF4-FFF2-40B4-BE49-F238E27FC236}">
                <a16:creationId xmlns="" xmlns:a16="http://schemas.microsoft.com/office/drawing/2014/main" id="{FBA180DB-4DAB-4FEC-A57B-2F0C898AAF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7EB461D0-8051-46A4-ACAD-E42FD5A298D9}"/>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3273220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778E7E8-F2BC-4007-8300-F5AD94D7ED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0043136B-B244-40C8-BFCF-DBD0DE0F0C1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 xmlns:a16="http://schemas.microsoft.com/office/drawing/2014/main" id="{D4CF4A63-B452-47B3-A785-55CDE2B33E7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 xmlns:a16="http://schemas.microsoft.com/office/drawing/2014/main" id="{CA8AA690-AC06-4495-B84D-E4F6E3C758C1}"/>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6" name="Footer Placeholder 5">
            <a:extLst>
              <a:ext uri="{FF2B5EF4-FFF2-40B4-BE49-F238E27FC236}">
                <a16:creationId xmlns="" xmlns:a16="http://schemas.microsoft.com/office/drawing/2014/main" id="{83C2A91A-A9BF-4DB9-A635-4C6989791C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244DF4AF-5E8B-4A9C-A2CC-C77228CAF2CD}"/>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399945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56FEAC-A22E-42C4-9EC6-5A18C0A8921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8B2C0AF8-C3FB-4724-B342-3E1504336E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 xmlns:a16="http://schemas.microsoft.com/office/drawing/2014/main" id="{7CD9B0C2-7241-48F5-917D-4E7D70B7BFC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 xmlns:a16="http://schemas.microsoft.com/office/drawing/2014/main" id="{3F330787-E509-4733-8294-F0785DFE20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 xmlns:a16="http://schemas.microsoft.com/office/drawing/2014/main" id="{510F09A8-94B3-4790-BB60-E7880B25F2B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 xmlns:a16="http://schemas.microsoft.com/office/drawing/2014/main" id="{8FFFA2DF-DDD6-478F-923A-E238A4474225}"/>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8" name="Footer Placeholder 7">
            <a:extLst>
              <a:ext uri="{FF2B5EF4-FFF2-40B4-BE49-F238E27FC236}">
                <a16:creationId xmlns="" xmlns:a16="http://schemas.microsoft.com/office/drawing/2014/main" id="{8B522091-75B8-41FD-9CAA-8756FAC4A2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 xmlns:a16="http://schemas.microsoft.com/office/drawing/2014/main" id="{1FD04CEB-27E3-46EB-8FB6-778EAF8B102A}"/>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876042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4C46C76-B63C-473A-920A-79D6A16806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 xmlns:a16="http://schemas.microsoft.com/office/drawing/2014/main" id="{D092B349-4086-456B-85FD-D710B0C7D4E2}"/>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4" name="Footer Placeholder 3">
            <a:extLst>
              <a:ext uri="{FF2B5EF4-FFF2-40B4-BE49-F238E27FC236}">
                <a16:creationId xmlns="" xmlns:a16="http://schemas.microsoft.com/office/drawing/2014/main" id="{CF4CC7A9-1508-44E9-A913-34C231F882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 xmlns:a16="http://schemas.microsoft.com/office/drawing/2014/main" id="{0DC02C21-C0B8-4CA1-B2E4-4D82D2275C06}"/>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796742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23325FE4-BD13-482C-97C0-FECA7E48630F}"/>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3" name="Footer Placeholder 2">
            <a:extLst>
              <a:ext uri="{FF2B5EF4-FFF2-40B4-BE49-F238E27FC236}">
                <a16:creationId xmlns="" xmlns:a16="http://schemas.microsoft.com/office/drawing/2014/main" id="{9266DF04-6C7D-4BAB-817F-C4C30D4A35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 xmlns:a16="http://schemas.microsoft.com/office/drawing/2014/main" id="{3A719ECC-E3D3-4148-92FE-7CE5308EA84E}"/>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660893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B9AD06-0E39-455A-BF6A-857FE4A03A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D9CE3ED0-2581-48A8-98A9-3780D00BEB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 xmlns:a16="http://schemas.microsoft.com/office/drawing/2014/main" id="{A6553782-19E1-44B1-B0C5-B32A0D0404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 xmlns:a16="http://schemas.microsoft.com/office/drawing/2014/main" id="{AE0A5903-C3D5-42CF-B8F1-1E3123A33065}"/>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6" name="Footer Placeholder 5">
            <a:extLst>
              <a:ext uri="{FF2B5EF4-FFF2-40B4-BE49-F238E27FC236}">
                <a16:creationId xmlns="" xmlns:a16="http://schemas.microsoft.com/office/drawing/2014/main" id="{D6452F44-915B-4C10-9C45-A860FFCA6A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04608BE1-8F12-4D2A-942D-A5D0A46C6700}"/>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3285850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A3C7587-52E5-4DB4-AD09-2DE72C7B09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 xmlns:a16="http://schemas.microsoft.com/office/drawing/2014/main" id="{D4A56B88-4B63-4A4D-8CF6-A4E479A06A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 xmlns:a16="http://schemas.microsoft.com/office/drawing/2014/main" id="{16BEA9C6-840E-496F-9043-7A3D569D5F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 xmlns:a16="http://schemas.microsoft.com/office/drawing/2014/main" id="{F4873DA3-C08E-47A6-B09D-6E1F00927DAF}"/>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6" name="Footer Placeholder 5">
            <a:extLst>
              <a:ext uri="{FF2B5EF4-FFF2-40B4-BE49-F238E27FC236}">
                <a16:creationId xmlns="" xmlns:a16="http://schemas.microsoft.com/office/drawing/2014/main" id="{09187D22-D4C0-47B3-A7B3-47BF861828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95E7AB27-C689-418F-9F0F-B633938E7554}"/>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3278437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B86E461-96B3-4860-8A15-53C4462695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115508E0-FB2E-4406-B456-732EFF0EE3D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E00EED83-3E8B-471D-951B-879F58A9FF87}"/>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5" name="Footer Placeholder 4">
            <a:extLst>
              <a:ext uri="{FF2B5EF4-FFF2-40B4-BE49-F238E27FC236}">
                <a16:creationId xmlns="" xmlns:a16="http://schemas.microsoft.com/office/drawing/2014/main" id="{D0C88583-E5A7-4D56-A2A3-902844CD8C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E66BDCE5-57D9-4F8A-AC76-2EE47CED6F62}"/>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572194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3858A47C-C925-43BD-9AE3-A0B8A018E4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89BC4AF3-7769-479C-996C-870B7E91765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05570C50-6735-4F77-A1A2-2AF04F16EAD8}"/>
              </a:ext>
            </a:extLst>
          </p:cNvPr>
          <p:cNvSpPr>
            <a:spLocks noGrp="1"/>
          </p:cNvSpPr>
          <p:nvPr>
            <p:ph type="dt" sz="half" idx="10"/>
          </p:nvPr>
        </p:nvSpPr>
        <p:spPr/>
        <p:txBody>
          <a:bodyPr/>
          <a:lstStyle/>
          <a:p>
            <a:fld id="{FCECF193-13DC-4DD9-B2CC-A0BFDDC28E25}" type="datetimeFigureOut">
              <a:rPr lang="en-GB" smtClean="0"/>
              <a:t>27/11/2018</a:t>
            </a:fld>
            <a:endParaRPr lang="en-GB"/>
          </a:p>
        </p:txBody>
      </p:sp>
      <p:sp>
        <p:nvSpPr>
          <p:cNvPr id="5" name="Footer Placeholder 4">
            <a:extLst>
              <a:ext uri="{FF2B5EF4-FFF2-40B4-BE49-F238E27FC236}">
                <a16:creationId xmlns="" xmlns:a16="http://schemas.microsoft.com/office/drawing/2014/main" id="{9C438F5B-6F66-4082-9053-0DD86DE3F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6C9A91E3-5114-437A-8D05-B2F9729A18B3}"/>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2301353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C7648457-192D-4304-8C6A-D198806592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836B2DCD-9358-4A3A-AFCB-A492937DE3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10A8DB9D-A712-44D2-A21F-FA0D5FCFA8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ECF193-13DC-4DD9-B2CC-A0BFDDC28E25}" type="datetimeFigureOut">
              <a:rPr lang="en-GB" smtClean="0"/>
              <a:t>27/11/2018</a:t>
            </a:fld>
            <a:endParaRPr lang="en-GB"/>
          </a:p>
        </p:txBody>
      </p:sp>
      <p:sp>
        <p:nvSpPr>
          <p:cNvPr id="5" name="Footer Placeholder 4">
            <a:extLst>
              <a:ext uri="{FF2B5EF4-FFF2-40B4-BE49-F238E27FC236}">
                <a16:creationId xmlns="" xmlns:a16="http://schemas.microsoft.com/office/drawing/2014/main" id="{90D68622-4FCB-40CD-B6F0-624DA90348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 xmlns:a16="http://schemas.microsoft.com/office/drawing/2014/main" id="{31E1AA8A-A6F1-4F22-A246-246AC515F6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64362C-2BAF-440B-BB51-286313EB08E7}" type="slidenum">
              <a:rPr lang="en-GB" smtClean="0"/>
              <a:t>‹#›</a:t>
            </a:fld>
            <a:endParaRPr lang="en-GB"/>
          </a:p>
        </p:txBody>
      </p:sp>
    </p:spTree>
    <p:extLst>
      <p:ext uri="{BB962C8B-B14F-4D97-AF65-F5344CB8AC3E}">
        <p14:creationId xmlns:p14="http://schemas.microsoft.com/office/powerpoint/2010/main" val="20393535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oline.lewis@uwtsd.ac.uk"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hyperlink" Target="mailto:A.Baggott@uwtsd.ac.uk"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mailto:caroline.lewis@uwtsd.ac.uk"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hyperlink" Target="mailto:A.Baggott@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 xmlns:a16="http://schemas.microsoft.com/office/drawing/2014/main" id="{A47A6FD8-33DD-4779-A3CC-0B35D56646EE}"/>
              </a:ext>
            </a:extLst>
          </p:cNvPr>
          <p:cNvPicPr>
            <a:picLocks noChangeAspect="1"/>
          </p:cNvPicPr>
          <p:nvPr/>
        </p:nvPicPr>
        <p:blipFill rotWithShape="1">
          <a:blip r:embed="rId2">
            <a:extLst>
              <a:ext uri="{28A0092B-C50C-407E-A947-70E740481C1C}">
                <a14:useLocalDpi xmlns:a14="http://schemas.microsoft.com/office/drawing/2010/main" val="0"/>
              </a:ext>
            </a:extLst>
          </a:blip>
          <a:srcRect t="57979" r="1" b="2084"/>
          <a:stretch/>
        </p:blipFill>
        <p:spPr>
          <a:xfrm>
            <a:off x="0" y="-33556"/>
            <a:ext cx="12192000" cy="6857990"/>
          </a:xfrm>
          <a:prstGeom prst="rect">
            <a:avLst/>
          </a:prstGeom>
        </p:spPr>
      </p:pic>
      <p:sp>
        <p:nvSpPr>
          <p:cNvPr id="13" name="Freeform 5">
            <a:extLst>
              <a:ext uri="{FF2B5EF4-FFF2-40B4-BE49-F238E27FC236}">
                <a16:creationId xmlns="" xmlns:a16="http://schemas.microsoft.com/office/drawing/2014/main" id="{3CD9DF72-87A3-404E-A828-84CBF11A8303}"/>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5" name="Straight Connector 14">
            <a:extLst>
              <a:ext uri="{FF2B5EF4-FFF2-40B4-BE49-F238E27FC236}">
                <a16:creationId xmlns="" xmlns:a16="http://schemas.microsoft.com/office/drawing/2014/main" id="{20E3A342-4D61-4E3F-AF90-1AB42AEB96CC}"/>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E9896E11-84AE-4EAF-AA1C-C82A53BF0D0F}"/>
              </a:ext>
            </a:extLst>
          </p:cNvPr>
          <p:cNvSpPr>
            <a:spLocks noGrp="1"/>
          </p:cNvSpPr>
          <p:nvPr>
            <p:ph type="title"/>
          </p:nvPr>
        </p:nvSpPr>
        <p:spPr>
          <a:xfrm>
            <a:off x="409575" y="1400178"/>
            <a:ext cx="4708961" cy="1856526"/>
          </a:xfrm>
        </p:spPr>
        <p:txBody>
          <a:bodyPr>
            <a:normAutofit/>
          </a:bodyPr>
          <a:lstStyle/>
          <a:p>
            <a:pPr algn="ctr"/>
            <a:r>
              <a:rPr lang="en-GB" b="1" i="1" dirty="0">
                <a:latin typeface="Calisto MT" panose="02040603050505030304" pitchFamily="18" charset="0"/>
              </a:rPr>
              <a:t>Reverse Advent Calendar </a:t>
            </a:r>
            <a:r>
              <a:rPr lang="en-GB" b="1" i="1" dirty="0" smtClean="0">
                <a:latin typeface="Calisto MT" panose="02040603050505030304" pitchFamily="18" charset="0"/>
              </a:rPr>
              <a:t>2018</a:t>
            </a:r>
            <a:endParaRPr lang="en-GB" b="1" i="1" dirty="0">
              <a:latin typeface="Calisto MT" panose="02040603050505030304" pitchFamily="18" charset="0"/>
            </a:endParaRPr>
          </a:p>
        </p:txBody>
      </p:sp>
      <p:sp>
        <p:nvSpPr>
          <p:cNvPr id="10" name="Content Placeholder 9"/>
          <p:cNvSpPr>
            <a:spLocks noGrp="1"/>
          </p:cNvSpPr>
          <p:nvPr>
            <p:ph idx="1"/>
          </p:nvPr>
        </p:nvSpPr>
        <p:spPr>
          <a:xfrm>
            <a:off x="318923" y="3703738"/>
            <a:ext cx="5698248" cy="2916131"/>
          </a:xfrm>
        </p:spPr>
        <p:txBody>
          <a:bodyPr anchor="ctr">
            <a:normAutofit lnSpcReduction="10000"/>
          </a:bodyPr>
          <a:lstStyle/>
          <a:p>
            <a:pPr marL="0" indent="0" algn="just">
              <a:buNone/>
            </a:pPr>
            <a:r>
              <a:rPr lang="en-US" sz="1800" b="1" dirty="0" smtClean="0">
                <a:latin typeface="Book Antiqua" panose="02040602050305030304" pitchFamily="18" charset="0"/>
              </a:rPr>
              <a:t>Social </a:t>
            </a:r>
            <a:r>
              <a:rPr lang="en-US" sz="1800" b="1" dirty="0">
                <a:latin typeface="Book Antiqua" panose="02040602050305030304" pitchFamily="18" charset="0"/>
              </a:rPr>
              <a:t>Justice &amp; Inclusion </a:t>
            </a:r>
            <a:r>
              <a:rPr lang="en-US" sz="1800" b="1" dirty="0" smtClean="0">
                <a:latin typeface="Book Antiqua" panose="02040602050305030304" pitchFamily="18" charset="0"/>
              </a:rPr>
              <a:t>are asking  </a:t>
            </a:r>
            <a:r>
              <a:rPr lang="en-US" sz="1800" b="1" dirty="0">
                <a:latin typeface="Book Antiqua" panose="02040602050305030304" pitchFamily="18" charset="0"/>
              </a:rPr>
              <a:t>their staff and students to donate one </a:t>
            </a:r>
            <a:r>
              <a:rPr lang="en-US" sz="1800" b="1" dirty="0" smtClean="0">
                <a:latin typeface="Book Antiqua" panose="02040602050305030304" pitchFamily="18" charset="0"/>
              </a:rPr>
              <a:t>suitable </a:t>
            </a:r>
            <a:r>
              <a:rPr lang="en-US" sz="1800" b="1" dirty="0">
                <a:latin typeface="Book Antiqua" panose="02040602050305030304" pitchFamily="18" charset="0"/>
              </a:rPr>
              <a:t>item per day for the rest of the Christmas term to help those less fortunate this festive season.</a:t>
            </a:r>
          </a:p>
          <a:p>
            <a:pPr marL="0" indent="0" algn="just">
              <a:buNone/>
            </a:pPr>
            <a:r>
              <a:rPr lang="en-US" sz="1800" b="1" dirty="0">
                <a:latin typeface="Book Antiqua" panose="02040602050305030304" pitchFamily="18" charset="0"/>
              </a:rPr>
              <a:t>Donations will be collected in academic sessions and forwarded to the Carmarthen and Swansea foodbanks</a:t>
            </a:r>
            <a:r>
              <a:rPr lang="en-US" sz="1800" b="1" dirty="0" smtClean="0">
                <a:latin typeface="Book Antiqua" panose="02040602050305030304" pitchFamily="18" charset="0"/>
              </a:rPr>
              <a:t>.</a:t>
            </a:r>
          </a:p>
          <a:p>
            <a:pPr marL="0" indent="0" algn="just">
              <a:buNone/>
            </a:pPr>
            <a:r>
              <a:rPr lang="en-US" sz="1800" b="1" dirty="0" smtClean="0">
                <a:latin typeface="Book Antiqua" panose="02040602050305030304" pitchFamily="18" charset="0"/>
              </a:rPr>
              <a:t>Additional collection boxes in SA1 will be available on the ground floor of the Dylan Thomas Centre and the staff area on the third floor of the IQ building from Monday 3</a:t>
            </a:r>
            <a:r>
              <a:rPr lang="en-US" sz="1800" b="1" baseline="30000" dirty="0" smtClean="0">
                <a:latin typeface="Book Antiqua" panose="02040602050305030304" pitchFamily="18" charset="0"/>
              </a:rPr>
              <a:t>rd</a:t>
            </a:r>
            <a:r>
              <a:rPr lang="en-US" sz="1800" b="1" dirty="0" smtClean="0">
                <a:latin typeface="Book Antiqua" panose="02040602050305030304" pitchFamily="18" charset="0"/>
              </a:rPr>
              <a:t> December.</a:t>
            </a:r>
            <a:endParaRPr lang="en-US" sz="1800" b="1" dirty="0">
              <a:latin typeface="Book Antiqua" panose="02040602050305030304" pitchFamily="18" charset="0"/>
            </a:endParaRPr>
          </a:p>
        </p:txBody>
      </p:sp>
      <p:sp>
        <p:nvSpPr>
          <p:cNvPr id="5" name="TextBox 4">
            <a:extLst>
              <a:ext uri="{FF2B5EF4-FFF2-40B4-BE49-F238E27FC236}">
                <a16:creationId xmlns="" xmlns:a16="http://schemas.microsoft.com/office/drawing/2014/main" id="{CBCE23A9-AD48-4EDE-A57E-943CF78ADCCF}"/>
              </a:ext>
            </a:extLst>
          </p:cNvPr>
          <p:cNvSpPr txBox="1"/>
          <p:nvPr/>
        </p:nvSpPr>
        <p:spPr>
          <a:xfrm>
            <a:off x="318923" y="121012"/>
            <a:ext cx="11167592" cy="584775"/>
          </a:xfrm>
          <a:prstGeom prst="rect">
            <a:avLst/>
          </a:prstGeom>
          <a:noFill/>
        </p:spPr>
        <p:txBody>
          <a:bodyPr wrap="square" rtlCol="0">
            <a:spAutoFit/>
          </a:bodyPr>
          <a:lstStyle/>
          <a:p>
            <a:pPr algn="ctr"/>
            <a:r>
              <a:rPr lang="en-GB" sz="3200" b="1" dirty="0" smtClean="0">
                <a:latin typeface="Algerian" panose="04020705040A02060702" pitchFamily="82" charset="0"/>
              </a:rPr>
              <a:t>Social </a:t>
            </a:r>
            <a:r>
              <a:rPr lang="en-GB" sz="3200" b="1" dirty="0">
                <a:latin typeface="Algerian" panose="04020705040A02060702" pitchFamily="82" charset="0"/>
              </a:rPr>
              <a:t>Justice &amp; Inclusion </a:t>
            </a:r>
          </a:p>
        </p:txBody>
      </p:sp>
      <p:sp>
        <p:nvSpPr>
          <p:cNvPr id="11" name="TextBox 10">
            <a:extLst>
              <a:ext uri="{FF2B5EF4-FFF2-40B4-BE49-F238E27FC236}">
                <a16:creationId xmlns="" xmlns:a16="http://schemas.microsoft.com/office/drawing/2014/main" id="{E9742B63-1D66-4EC9-A380-5B3AA8BB8757}"/>
              </a:ext>
            </a:extLst>
          </p:cNvPr>
          <p:cNvSpPr txBox="1"/>
          <p:nvPr/>
        </p:nvSpPr>
        <p:spPr>
          <a:xfrm>
            <a:off x="9201150" y="3337139"/>
            <a:ext cx="1838325" cy="291886"/>
          </a:xfrm>
          <a:prstGeom prst="rect">
            <a:avLst/>
          </a:prstGeom>
          <a:noFill/>
        </p:spPr>
        <p:txBody>
          <a:bodyPr wrap="square" rtlCol="0">
            <a:spAutoFit/>
          </a:bodyPr>
          <a:lstStyle/>
          <a:p>
            <a:endParaRPr lang="en-GB" dirty="0"/>
          </a:p>
        </p:txBody>
      </p:sp>
      <p:sp>
        <p:nvSpPr>
          <p:cNvPr id="12" name="TextBox 11">
            <a:extLst>
              <a:ext uri="{FF2B5EF4-FFF2-40B4-BE49-F238E27FC236}">
                <a16:creationId xmlns="" xmlns:a16="http://schemas.microsoft.com/office/drawing/2014/main" id="{A2669AAA-376E-4125-AF0F-8BF09F33A7E4}"/>
              </a:ext>
            </a:extLst>
          </p:cNvPr>
          <p:cNvSpPr txBox="1"/>
          <p:nvPr/>
        </p:nvSpPr>
        <p:spPr>
          <a:xfrm>
            <a:off x="6143006" y="5199641"/>
            <a:ext cx="6003378" cy="1477328"/>
          </a:xfrm>
          <a:prstGeom prst="rect">
            <a:avLst/>
          </a:prstGeom>
          <a:noFill/>
        </p:spPr>
        <p:txBody>
          <a:bodyPr wrap="square" rtlCol="0">
            <a:spAutoFit/>
          </a:bodyPr>
          <a:lstStyle/>
          <a:p>
            <a:r>
              <a:rPr lang="en-GB" b="1" dirty="0" smtClean="0">
                <a:latin typeface="Book Antiqua" panose="02040602050305030304" pitchFamily="18" charset="0"/>
              </a:rPr>
              <a:t>Any staff or student outside of SJI who wish to contribute are welcome to do so. For further information please contact</a:t>
            </a:r>
            <a:endParaRPr lang="en-GB" b="1" dirty="0">
              <a:latin typeface="Book Antiqua" panose="02040602050305030304" pitchFamily="18" charset="0"/>
            </a:endParaRPr>
          </a:p>
          <a:p>
            <a:r>
              <a:rPr lang="en-GB" b="1" dirty="0">
                <a:latin typeface="Book Antiqua" panose="02040602050305030304" pitchFamily="18" charset="0"/>
              </a:rPr>
              <a:t>Swansea: Caroline Lewis </a:t>
            </a:r>
            <a:r>
              <a:rPr lang="en-GB" b="1" dirty="0">
                <a:latin typeface="Book Antiqua" panose="02040602050305030304" pitchFamily="18" charset="0"/>
                <a:hlinkClick r:id="rId3"/>
              </a:rPr>
              <a:t>caroline.lewis@uwtsd.ac.uk</a:t>
            </a:r>
            <a:endParaRPr lang="en-GB" b="1" dirty="0">
              <a:latin typeface="Book Antiqua" panose="02040602050305030304" pitchFamily="18" charset="0"/>
            </a:endParaRPr>
          </a:p>
          <a:p>
            <a:r>
              <a:rPr lang="en-GB" b="1" dirty="0">
                <a:latin typeface="Book Antiqua" panose="02040602050305030304" pitchFamily="18" charset="0"/>
              </a:rPr>
              <a:t>Carmarthen: Alison Baggott </a:t>
            </a:r>
            <a:r>
              <a:rPr lang="en-GB" b="1" dirty="0" smtClean="0">
                <a:latin typeface="Book Antiqua" panose="02040602050305030304" pitchFamily="18" charset="0"/>
                <a:hlinkClick r:id="rId4"/>
              </a:rPr>
              <a:t>A.Baggott@uwtsd.ac.uk</a:t>
            </a:r>
            <a:r>
              <a:rPr lang="en-GB" b="1" dirty="0" smtClean="0">
                <a:latin typeface="Book Antiqua" panose="02040602050305030304" pitchFamily="18" charset="0"/>
              </a:rPr>
              <a:t> </a:t>
            </a:r>
            <a:endParaRPr lang="en-GB" b="1" dirty="0">
              <a:latin typeface="Book Antiqua" panose="02040602050305030304" pitchFamily="18" charset="0"/>
            </a:endParaRPr>
          </a:p>
        </p:txBody>
      </p:sp>
      <p:pic>
        <p:nvPicPr>
          <p:cNvPr id="16" name="Graphic 15">
            <a:extLst>
              <a:ext uri="{FF2B5EF4-FFF2-40B4-BE49-F238E27FC236}">
                <a16:creationId xmlns="" xmlns:a16="http://schemas.microsoft.com/office/drawing/2014/main" id="{0F82D348-ECE5-4CCA-AB9C-2F737A8154AF}"/>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p:blipFill>
        <p:spPr>
          <a:xfrm>
            <a:off x="91540" y="2449032"/>
            <a:ext cx="1390650" cy="1209675"/>
          </a:xfrm>
          <a:prstGeom prst="rect">
            <a:avLst/>
          </a:prstGeom>
        </p:spPr>
      </p:pic>
    </p:spTree>
    <p:extLst>
      <p:ext uri="{BB962C8B-B14F-4D97-AF65-F5344CB8AC3E}">
        <p14:creationId xmlns:p14="http://schemas.microsoft.com/office/powerpoint/2010/main" val="1998643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a:extLst>
              <a:ext uri="{FF2B5EF4-FFF2-40B4-BE49-F238E27FC236}">
                <a16:creationId xmlns="" xmlns:a16="http://schemas.microsoft.com/office/drawing/2014/main" id="{A47A6FD8-33DD-4779-A3CC-0B35D56646EE}"/>
              </a:ext>
            </a:extLst>
          </p:cNvPr>
          <p:cNvPicPr>
            <a:picLocks noChangeAspect="1"/>
          </p:cNvPicPr>
          <p:nvPr/>
        </p:nvPicPr>
        <p:blipFill rotWithShape="1">
          <a:blip r:embed="rId2">
            <a:extLst>
              <a:ext uri="{28A0092B-C50C-407E-A947-70E740481C1C}">
                <a14:useLocalDpi xmlns:a14="http://schemas.microsoft.com/office/drawing/2010/main" val="0"/>
              </a:ext>
            </a:extLst>
          </a:blip>
          <a:srcRect t="57979" r="1" b="2084"/>
          <a:stretch/>
        </p:blipFill>
        <p:spPr>
          <a:xfrm>
            <a:off x="0" y="-33556"/>
            <a:ext cx="12192000" cy="6857990"/>
          </a:xfrm>
          <a:prstGeom prst="rect">
            <a:avLst/>
          </a:prstGeom>
        </p:spPr>
      </p:pic>
      <p:sp>
        <p:nvSpPr>
          <p:cNvPr id="2" name="Title 1">
            <a:extLst>
              <a:ext uri="{FF2B5EF4-FFF2-40B4-BE49-F238E27FC236}">
                <a16:creationId xmlns="" xmlns:a16="http://schemas.microsoft.com/office/drawing/2014/main" id="{E9896E11-84AE-4EAF-AA1C-C82A53BF0D0F}"/>
              </a:ext>
            </a:extLst>
          </p:cNvPr>
          <p:cNvSpPr>
            <a:spLocks noGrp="1"/>
          </p:cNvSpPr>
          <p:nvPr>
            <p:ph type="title"/>
          </p:nvPr>
        </p:nvSpPr>
        <p:spPr>
          <a:xfrm>
            <a:off x="409575" y="1400178"/>
            <a:ext cx="4708961" cy="1856526"/>
          </a:xfrm>
        </p:spPr>
        <p:txBody>
          <a:bodyPr>
            <a:normAutofit/>
          </a:bodyPr>
          <a:lstStyle/>
          <a:p>
            <a:pPr algn="ctr"/>
            <a:r>
              <a:rPr lang="en-GB" b="1" i="1" dirty="0" err="1" smtClean="0">
                <a:latin typeface="Calisto MT" panose="02040603050505030304" pitchFamily="18" charset="0"/>
              </a:rPr>
              <a:t>Calendr</a:t>
            </a:r>
            <a:r>
              <a:rPr lang="en-GB" b="1" i="1" dirty="0" smtClean="0">
                <a:latin typeface="Calisto MT" panose="02040603050505030304" pitchFamily="18" charset="0"/>
              </a:rPr>
              <a:t> </a:t>
            </a:r>
            <a:r>
              <a:rPr lang="en-GB" b="1" i="1" dirty="0" err="1" smtClean="0">
                <a:latin typeface="Calisto MT" panose="02040603050505030304" pitchFamily="18" charset="0"/>
              </a:rPr>
              <a:t>Adfent</a:t>
            </a:r>
            <a:r>
              <a:rPr lang="en-GB" b="1" i="1" dirty="0" smtClean="0">
                <a:latin typeface="Calisto MT" panose="02040603050505030304" pitchFamily="18" charset="0"/>
              </a:rPr>
              <a:t> 2018 </a:t>
            </a:r>
            <a:r>
              <a:rPr lang="en-GB" b="1" i="1" dirty="0" err="1" smtClean="0">
                <a:latin typeface="Calisto MT" panose="02040603050505030304" pitchFamily="18" charset="0"/>
              </a:rPr>
              <a:t>tu</a:t>
            </a:r>
            <a:r>
              <a:rPr lang="en-GB" b="1" i="1" dirty="0" smtClean="0">
                <a:latin typeface="Calisto MT" panose="02040603050505030304" pitchFamily="18" charset="0"/>
              </a:rPr>
              <a:t> </a:t>
            </a:r>
            <a:r>
              <a:rPr lang="en-GB" b="1" i="1" dirty="0" err="1" smtClean="0">
                <a:latin typeface="Calisto MT" panose="02040603050505030304" pitchFamily="18" charset="0"/>
              </a:rPr>
              <a:t>chwith</a:t>
            </a:r>
            <a:r>
              <a:rPr lang="en-GB" b="1" i="1" dirty="0" smtClean="0">
                <a:latin typeface="Calisto MT" panose="02040603050505030304" pitchFamily="18" charset="0"/>
              </a:rPr>
              <a:t>!</a:t>
            </a:r>
            <a:endParaRPr lang="en-GB" b="1" i="1" dirty="0">
              <a:latin typeface="Calisto MT" panose="02040603050505030304" pitchFamily="18" charset="0"/>
            </a:endParaRPr>
          </a:p>
        </p:txBody>
      </p:sp>
      <p:sp>
        <p:nvSpPr>
          <p:cNvPr id="10" name="Content Placeholder 9"/>
          <p:cNvSpPr>
            <a:spLocks noGrp="1"/>
          </p:cNvSpPr>
          <p:nvPr>
            <p:ph idx="1"/>
          </p:nvPr>
        </p:nvSpPr>
        <p:spPr>
          <a:xfrm>
            <a:off x="318923" y="3703738"/>
            <a:ext cx="5698248" cy="2916131"/>
          </a:xfrm>
        </p:spPr>
        <p:txBody>
          <a:bodyPr anchor="ctr">
            <a:normAutofit fontScale="92500"/>
          </a:bodyPr>
          <a:lstStyle/>
          <a:p>
            <a:pPr marL="0" indent="0" algn="just">
              <a:buNone/>
            </a:pPr>
            <a:r>
              <a:rPr lang="en-US" sz="1800" b="1" dirty="0" err="1" smtClean="0">
                <a:latin typeface="Book Antiqua" panose="02040602050305030304" pitchFamily="18" charset="0"/>
              </a:rPr>
              <a:t>Bydd</a:t>
            </a:r>
            <a:r>
              <a:rPr lang="en-US" sz="1800" b="1" dirty="0" smtClean="0">
                <a:latin typeface="Book Antiqua" panose="02040602050305030304" pitchFamily="18" charset="0"/>
              </a:rPr>
              <a:t> </a:t>
            </a:r>
            <a:r>
              <a:rPr lang="en-US" sz="1800" b="1" dirty="0" err="1" smtClean="0">
                <a:latin typeface="Book Antiqua" panose="02040602050305030304" pitchFamily="18" charset="0"/>
              </a:rPr>
              <a:t>yr</a:t>
            </a:r>
            <a:r>
              <a:rPr lang="en-US" sz="1800" b="1" dirty="0" smtClean="0">
                <a:latin typeface="Book Antiqua" panose="02040602050305030304" pitchFamily="18" charset="0"/>
              </a:rPr>
              <a:t> </a:t>
            </a:r>
            <a:r>
              <a:rPr lang="en-US" sz="1800" b="1" dirty="0" err="1" smtClean="0">
                <a:latin typeface="Book Antiqua" panose="02040602050305030304" pitchFamily="18" charset="0"/>
              </a:rPr>
              <a:t>Ysgol</a:t>
            </a:r>
            <a:r>
              <a:rPr lang="en-US" sz="1800" b="1" dirty="0" smtClean="0">
                <a:latin typeface="Book Antiqua" panose="02040602050305030304" pitchFamily="18" charset="0"/>
              </a:rPr>
              <a:t> </a:t>
            </a:r>
            <a:r>
              <a:rPr lang="en-US" sz="1800" b="1" dirty="0" err="1" smtClean="0">
                <a:latin typeface="Book Antiqua" panose="02040602050305030304" pitchFamily="18" charset="0"/>
              </a:rPr>
              <a:t>Cyfiawnder</a:t>
            </a:r>
            <a:r>
              <a:rPr lang="en-US" sz="1800" b="1" dirty="0" smtClean="0">
                <a:latin typeface="Book Antiqua" panose="02040602050305030304" pitchFamily="18" charset="0"/>
              </a:rPr>
              <a:t> </a:t>
            </a:r>
            <a:r>
              <a:rPr lang="en-US" sz="1800" b="1" dirty="0" err="1" smtClean="0">
                <a:latin typeface="Book Antiqua" panose="02040602050305030304" pitchFamily="18" charset="0"/>
              </a:rPr>
              <a:t>Cymdeithasol</a:t>
            </a:r>
            <a:r>
              <a:rPr lang="en-US" sz="1800" b="1" dirty="0" smtClean="0">
                <a:latin typeface="Book Antiqua" panose="02040602050305030304" pitchFamily="18" charset="0"/>
              </a:rPr>
              <a:t> a </a:t>
            </a:r>
            <a:r>
              <a:rPr lang="en-US" sz="1800" b="1" dirty="0" err="1" smtClean="0">
                <a:latin typeface="Book Antiqua" panose="02040602050305030304" pitchFamily="18" charset="0"/>
              </a:rPr>
              <a:t>Chynhwysiant</a:t>
            </a:r>
            <a:r>
              <a:rPr lang="en-US" sz="1800" b="1" dirty="0" smtClean="0">
                <a:latin typeface="Book Antiqua" panose="02040602050305030304" pitchFamily="18" charset="0"/>
              </a:rPr>
              <a:t>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gofyn</a:t>
            </a:r>
            <a:r>
              <a:rPr lang="en-US" sz="1800" b="1" dirty="0" smtClean="0">
                <a:latin typeface="Book Antiqua" panose="02040602050305030304" pitchFamily="18" charset="0"/>
              </a:rPr>
              <a:t> </a:t>
            </a:r>
            <a:r>
              <a:rPr lang="en-US" sz="1800" b="1" dirty="0" err="1" smtClean="0">
                <a:latin typeface="Book Antiqua" panose="02040602050305030304" pitchFamily="18" charset="0"/>
              </a:rPr>
              <a:t>i’w</a:t>
            </a:r>
            <a:r>
              <a:rPr lang="en-US" sz="1800" b="1" dirty="0" smtClean="0">
                <a:latin typeface="Book Antiqua" panose="02040602050305030304" pitchFamily="18" charset="0"/>
              </a:rPr>
              <a:t> staff </a:t>
            </a:r>
            <a:r>
              <a:rPr lang="en-US" sz="1800" b="1" dirty="0" err="1" smtClean="0">
                <a:latin typeface="Book Antiqua" panose="02040602050305030304" pitchFamily="18" charset="0"/>
              </a:rPr>
              <a:t>a’u</a:t>
            </a:r>
            <a:r>
              <a:rPr lang="en-US" sz="1800" b="1" dirty="0" smtClean="0">
                <a:latin typeface="Book Antiqua" panose="02040602050305030304" pitchFamily="18" charset="0"/>
              </a:rPr>
              <a:t> </a:t>
            </a:r>
            <a:r>
              <a:rPr lang="en-US" sz="1800" b="1" dirty="0" err="1" smtClean="0">
                <a:latin typeface="Book Antiqua" panose="02040602050305030304" pitchFamily="18" charset="0"/>
              </a:rPr>
              <a:t>myfyrwyr</a:t>
            </a:r>
            <a:r>
              <a:rPr lang="en-US" sz="1800" b="1" dirty="0" smtClean="0">
                <a:latin typeface="Book Antiqua" panose="02040602050305030304" pitchFamily="18" charset="0"/>
              </a:rPr>
              <a:t> </a:t>
            </a:r>
            <a:r>
              <a:rPr lang="en-US" sz="1800" b="1" dirty="0" err="1" smtClean="0">
                <a:latin typeface="Book Antiqua" panose="02040602050305030304" pitchFamily="18" charset="0"/>
              </a:rPr>
              <a:t>roi</a:t>
            </a:r>
            <a:r>
              <a:rPr lang="en-US" sz="1800" b="1" dirty="0" smtClean="0">
                <a:latin typeface="Book Antiqua" panose="02040602050305030304" pitchFamily="18" charset="0"/>
              </a:rPr>
              <a:t> un </a:t>
            </a:r>
            <a:r>
              <a:rPr lang="en-US" sz="1800" b="1" dirty="0" err="1" smtClean="0">
                <a:latin typeface="Book Antiqua" panose="02040602050305030304" pitchFamily="18" charset="0"/>
              </a:rPr>
              <a:t>eitem</a:t>
            </a:r>
            <a:r>
              <a:rPr lang="en-US" sz="1800" b="1" dirty="0" smtClean="0">
                <a:latin typeface="Book Antiqua" panose="02040602050305030304" pitchFamily="18" charset="0"/>
              </a:rPr>
              <a:t> </a:t>
            </a:r>
            <a:r>
              <a:rPr lang="en-US" sz="1800" b="1" dirty="0" err="1" smtClean="0">
                <a:latin typeface="Book Antiqua" panose="02040602050305030304" pitchFamily="18" charset="0"/>
              </a:rPr>
              <a:t>addas</a:t>
            </a:r>
            <a:r>
              <a:rPr lang="en-US" sz="1800" b="1" dirty="0" smtClean="0">
                <a:latin typeface="Book Antiqua" panose="02040602050305030304" pitchFamily="18" charset="0"/>
              </a:rPr>
              <a:t> bob </a:t>
            </a:r>
            <a:r>
              <a:rPr lang="en-US" sz="1800" b="1" dirty="0" err="1" smtClean="0">
                <a:latin typeface="Book Antiqua" panose="02040602050305030304" pitchFamily="18" charset="0"/>
              </a:rPr>
              <a:t>dydd</a:t>
            </a:r>
            <a:r>
              <a:rPr lang="en-US" sz="1800" b="1" dirty="0" smtClean="0">
                <a:latin typeface="Book Antiqua" panose="02040602050305030304" pitchFamily="18" charset="0"/>
              </a:rPr>
              <a:t> am </a:t>
            </a:r>
            <a:r>
              <a:rPr lang="en-US" sz="1800" b="1" dirty="0" err="1" smtClean="0">
                <a:latin typeface="Book Antiqua" panose="02040602050305030304" pitchFamily="18" charset="0"/>
              </a:rPr>
              <a:t>weddill</a:t>
            </a:r>
            <a:r>
              <a:rPr lang="en-US" sz="1800" b="1" dirty="0" smtClean="0">
                <a:latin typeface="Book Antiqua" panose="02040602050305030304" pitchFamily="18" charset="0"/>
              </a:rPr>
              <a:t> </a:t>
            </a:r>
            <a:r>
              <a:rPr lang="en-US" sz="1800" b="1" dirty="0" err="1" smtClean="0">
                <a:latin typeface="Book Antiqua" panose="02040602050305030304" pitchFamily="18" charset="0"/>
              </a:rPr>
              <a:t>tymor</a:t>
            </a:r>
            <a:r>
              <a:rPr lang="en-US" sz="1800" b="1" dirty="0" smtClean="0">
                <a:latin typeface="Book Antiqua" panose="02040602050305030304" pitchFamily="18" charset="0"/>
              </a:rPr>
              <a:t> y </a:t>
            </a:r>
            <a:r>
              <a:rPr lang="en-US" sz="1800" b="1" dirty="0" err="1" smtClean="0">
                <a:latin typeface="Book Antiqua" panose="02040602050305030304" pitchFamily="18" charset="0"/>
              </a:rPr>
              <a:t>Nadolig</a:t>
            </a:r>
            <a:r>
              <a:rPr lang="en-US" sz="1800" b="1" dirty="0" smtClean="0">
                <a:latin typeface="Book Antiqua" panose="02040602050305030304" pitchFamily="18" charset="0"/>
              </a:rPr>
              <a:t> </a:t>
            </a:r>
            <a:r>
              <a:rPr lang="en-US" sz="1800" b="1" dirty="0" err="1" smtClean="0">
                <a:latin typeface="Book Antiqua" panose="02040602050305030304" pitchFamily="18" charset="0"/>
              </a:rPr>
              <a:t>i</a:t>
            </a:r>
            <a:r>
              <a:rPr lang="en-US" sz="1800" b="1" dirty="0" smtClean="0">
                <a:latin typeface="Book Antiqua" panose="02040602050305030304" pitchFamily="18" charset="0"/>
              </a:rPr>
              <a:t> </a:t>
            </a:r>
            <a:r>
              <a:rPr lang="en-US" sz="1800" b="1" dirty="0" err="1" smtClean="0">
                <a:latin typeface="Book Antiqua" panose="02040602050305030304" pitchFamily="18" charset="0"/>
              </a:rPr>
              <a:t>helpu’r</a:t>
            </a:r>
            <a:r>
              <a:rPr lang="en-US" sz="1800" b="1" dirty="0" smtClean="0">
                <a:latin typeface="Book Antiqua" panose="02040602050305030304" pitchFamily="18" charset="0"/>
              </a:rPr>
              <a:t> </a:t>
            </a:r>
            <a:r>
              <a:rPr lang="en-US" sz="1800" b="1" dirty="0" err="1" smtClean="0">
                <a:latin typeface="Book Antiqua" panose="02040602050305030304" pitchFamily="18" charset="0"/>
              </a:rPr>
              <a:t>rhai</a:t>
            </a:r>
            <a:r>
              <a:rPr lang="en-US" sz="1800" b="1" dirty="0" smtClean="0">
                <a:latin typeface="Book Antiqua" panose="02040602050305030304" pitchFamily="18" charset="0"/>
              </a:rPr>
              <a:t> </a:t>
            </a:r>
            <a:r>
              <a:rPr lang="en-US" sz="1800" b="1" dirty="0" err="1" smtClean="0">
                <a:latin typeface="Book Antiqua" panose="02040602050305030304" pitchFamily="18" charset="0"/>
              </a:rPr>
              <a:t>sy’n</a:t>
            </a:r>
            <a:r>
              <a:rPr lang="en-US" sz="1800" b="1" dirty="0" smtClean="0">
                <a:latin typeface="Book Antiqua" panose="02040602050305030304" pitchFamily="18" charset="0"/>
              </a:rPr>
              <a:t> </a:t>
            </a:r>
            <a:r>
              <a:rPr lang="en-US" sz="1800" b="1" dirty="0" err="1" smtClean="0">
                <a:latin typeface="Book Antiqua" panose="02040602050305030304" pitchFamily="18" charset="0"/>
              </a:rPr>
              <a:t>llai</a:t>
            </a:r>
            <a:r>
              <a:rPr lang="en-US" sz="1800" b="1" dirty="0" smtClean="0">
                <a:latin typeface="Book Antiqua" panose="02040602050305030304" pitchFamily="18" charset="0"/>
              </a:rPr>
              <a:t> </a:t>
            </a:r>
            <a:r>
              <a:rPr lang="en-US" sz="1800" b="1" dirty="0" err="1" smtClean="0">
                <a:latin typeface="Book Antiqua" panose="02040602050305030304" pitchFamily="18" charset="0"/>
              </a:rPr>
              <a:t>ffodus</a:t>
            </a:r>
            <a:r>
              <a:rPr lang="en-US" sz="1800" b="1" dirty="0" smtClean="0">
                <a:latin typeface="Book Antiqua" panose="02040602050305030304" pitchFamily="18" charset="0"/>
              </a:rPr>
              <a:t>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ystod</a:t>
            </a:r>
            <a:r>
              <a:rPr lang="en-US" sz="1800" b="1" dirty="0" smtClean="0">
                <a:latin typeface="Book Antiqua" panose="02040602050305030304" pitchFamily="18" charset="0"/>
              </a:rPr>
              <a:t> y </a:t>
            </a:r>
            <a:r>
              <a:rPr lang="en-US" sz="1800" b="1" dirty="0" err="1" smtClean="0">
                <a:latin typeface="Book Antiqua" panose="02040602050305030304" pitchFamily="18" charset="0"/>
              </a:rPr>
              <a:t>tymor</a:t>
            </a:r>
            <a:r>
              <a:rPr lang="en-US" sz="1800" b="1" dirty="0" smtClean="0">
                <a:latin typeface="Book Antiqua" panose="02040602050305030304" pitchFamily="18" charset="0"/>
              </a:rPr>
              <a:t> </a:t>
            </a:r>
            <a:r>
              <a:rPr lang="en-US" sz="1800" b="1" dirty="0" err="1" smtClean="0">
                <a:latin typeface="Book Antiqua" panose="02040602050305030304" pitchFamily="18" charset="0"/>
              </a:rPr>
              <a:t>hwn</a:t>
            </a:r>
            <a:r>
              <a:rPr lang="en-US" sz="1800" b="1" dirty="0" smtClean="0">
                <a:latin typeface="Book Antiqua" panose="02040602050305030304" pitchFamily="18" charset="0"/>
              </a:rPr>
              <a:t>.</a:t>
            </a:r>
          </a:p>
          <a:p>
            <a:pPr marL="0" indent="0" algn="just">
              <a:buNone/>
            </a:pPr>
            <a:r>
              <a:rPr lang="en-US" sz="1800" b="1" dirty="0" err="1" smtClean="0">
                <a:latin typeface="Book Antiqua" panose="02040602050305030304" pitchFamily="18" charset="0"/>
              </a:rPr>
              <a:t>Bydd</a:t>
            </a:r>
            <a:r>
              <a:rPr lang="en-US" sz="1800" b="1" dirty="0" smtClean="0">
                <a:latin typeface="Book Antiqua" panose="02040602050305030304" pitchFamily="18" charset="0"/>
              </a:rPr>
              <a:t> </a:t>
            </a:r>
            <a:r>
              <a:rPr lang="en-US" sz="1800" b="1" smtClean="0">
                <a:latin typeface="Book Antiqua" panose="02040602050305030304" pitchFamily="18" charset="0"/>
              </a:rPr>
              <a:t>rhoddion</a:t>
            </a:r>
            <a:r>
              <a:rPr lang="en-US" sz="1800" b="1" dirty="0" smtClean="0">
                <a:latin typeface="Book Antiqua" panose="02040602050305030304" pitchFamily="18" charset="0"/>
              </a:rPr>
              <a:t>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cael</a:t>
            </a:r>
            <a:r>
              <a:rPr lang="en-US" sz="1800" b="1" dirty="0" smtClean="0">
                <a:latin typeface="Book Antiqua" panose="02040602050305030304" pitchFamily="18" charset="0"/>
              </a:rPr>
              <a:t> </a:t>
            </a:r>
            <a:r>
              <a:rPr lang="en-US" sz="1800" b="1" dirty="0" err="1" smtClean="0">
                <a:latin typeface="Book Antiqua" panose="02040602050305030304" pitchFamily="18" charset="0"/>
              </a:rPr>
              <a:t>eu</a:t>
            </a:r>
            <a:r>
              <a:rPr lang="en-US" sz="1800" b="1" dirty="0" smtClean="0">
                <a:latin typeface="Book Antiqua" panose="02040602050305030304" pitchFamily="18" charset="0"/>
              </a:rPr>
              <a:t> </a:t>
            </a:r>
            <a:r>
              <a:rPr lang="en-US" sz="1800" b="1" dirty="0" err="1" smtClean="0">
                <a:latin typeface="Book Antiqua" panose="02040602050305030304" pitchFamily="18" charset="0"/>
              </a:rPr>
              <a:t>casglu</a:t>
            </a:r>
            <a:r>
              <a:rPr lang="en-US" sz="1800" b="1" dirty="0" smtClean="0">
                <a:latin typeface="Book Antiqua" panose="02040602050305030304" pitchFamily="18" charset="0"/>
              </a:rPr>
              <a:t> </a:t>
            </a:r>
            <a:r>
              <a:rPr lang="en-US" sz="1800" b="1" dirty="0" err="1" smtClean="0">
                <a:latin typeface="Book Antiqua" panose="02040602050305030304" pitchFamily="18" charset="0"/>
              </a:rPr>
              <a:t>mewn</a:t>
            </a:r>
            <a:r>
              <a:rPr lang="en-US" sz="1800" b="1" dirty="0" smtClean="0">
                <a:latin typeface="Book Antiqua" panose="02040602050305030304" pitchFamily="18" charset="0"/>
              </a:rPr>
              <a:t> </a:t>
            </a:r>
            <a:r>
              <a:rPr lang="en-US" sz="1800" b="1" dirty="0" err="1" smtClean="0">
                <a:latin typeface="Book Antiqua" panose="02040602050305030304" pitchFamily="18" charset="0"/>
              </a:rPr>
              <a:t>sesiynau</a:t>
            </a:r>
            <a:r>
              <a:rPr lang="en-US" sz="1800" b="1" dirty="0" smtClean="0">
                <a:latin typeface="Book Antiqua" panose="02040602050305030304" pitchFamily="18" charset="0"/>
              </a:rPr>
              <a:t> </a:t>
            </a:r>
            <a:r>
              <a:rPr lang="en-US" sz="1800" b="1" dirty="0" err="1" smtClean="0">
                <a:latin typeface="Book Antiqua" panose="02040602050305030304" pitchFamily="18" charset="0"/>
              </a:rPr>
              <a:t>academaidd</a:t>
            </a:r>
            <a:r>
              <a:rPr lang="en-US" sz="1800" b="1" dirty="0" smtClean="0">
                <a:latin typeface="Book Antiqua" panose="02040602050305030304" pitchFamily="18" charset="0"/>
              </a:rPr>
              <a:t> </a:t>
            </a:r>
            <a:r>
              <a:rPr lang="en-US" sz="1800" b="1" dirty="0" err="1" smtClean="0">
                <a:latin typeface="Book Antiqua" panose="02040602050305030304" pitchFamily="18" charset="0"/>
              </a:rPr>
              <a:t>a’u</a:t>
            </a:r>
            <a:r>
              <a:rPr lang="en-US" sz="1800" b="1" dirty="0" smtClean="0">
                <a:latin typeface="Book Antiqua" panose="02040602050305030304" pitchFamily="18" charset="0"/>
              </a:rPr>
              <a:t> </a:t>
            </a:r>
            <a:r>
              <a:rPr lang="en-US" sz="1800" b="1" dirty="0" err="1" smtClean="0">
                <a:latin typeface="Book Antiqua" panose="02040602050305030304" pitchFamily="18" charset="0"/>
              </a:rPr>
              <a:t>hanfon</a:t>
            </a:r>
            <a:r>
              <a:rPr lang="en-US" sz="1800" b="1" dirty="0" smtClean="0">
                <a:latin typeface="Book Antiqua" panose="02040602050305030304" pitchFamily="18" charset="0"/>
              </a:rPr>
              <a:t> </a:t>
            </a:r>
            <a:r>
              <a:rPr lang="en-US" sz="1800" b="1" dirty="0" err="1" smtClean="0">
                <a:latin typeface="Book Antiqua" panose="02040602050305030304" pitchFamily="18" charset="0"/>
              </a:rPr>
              <a:t>ymlaen</a:t>
            </a:r>
            <a:r>
              <a:rPr lang="en-US" sz="1800" b="1" dirty="0" smtClean="0">
                <a:latin typeface="Book Antiqua" panose="02040602050305030304" pitchFamily="18" charset="0"/>
              </a:rPr>
              <a:t> at </a:t>
            </a:r>
            <a:r>
              <a:rPr lang="en-US" sz="1800" b="1" dirty="0" err="1" smtClean="0">
                <a:latin typeface="Book Antiqua" panose="02040602050305030304" pitchFamily="18" charset="0"/>
              </a:rPr>
              <a:t>fanciau</a:t>
            </a:r>
            <a:r>
              <a:rPr lang="en-US" sz="1800" b="1" dirty="0" smtClean="0">
                <a:latin typeface="Book Antiqua" panose="02040602050305030304" pitchFamily="18" charset="0"/>
              </a:rPr>
              <a:t> </a:t>
            </a:r>
            <a:r>
              <a:rPr lang="en-US" sz="1800" b="1" dirty="0" err="1" smtClean="0">
                <a:latin typeface="Book Antiqua" panose="02040602050305030304" pitchFamily="18" charset="0"/>
              </a:rPr>
              <a:t>bwyd</a:t>
            </a:r>
            <a:r>
              <a:rPr lang="en-US" sz="1800" b="1" dirty="0" smtClean="0">
                <a:latin typeface="Book Antiqua" panose="02040602050305030304" pitchFamily="18" charset="0"/>
              </a:rPr>
              <a:t> </a:t>
            </a:r>
            <a:r>
              <a:rPr lang="en-US" sz="1800" b="1" dirty="0" err="1" smtClean="0">
                <a:latin typeface="Book Antiqua" panose="02040602050305030304" pitchFamily="18" charset="0"/>
              </a:rPr>
              <a:t>Caerfyrddin</a:t>
            </a:r>
            <a:r>
              <a:rPr lang="en-US" sz="1800" b="1" dirty="0" smtClean="0">
                <a:latin typeface="Book Antiqua" panose="02040602050305030304" pitchFamily="18" charset="0"/>
              </a:rPr>
              <a:t> ac </a:t>
            </a:r>
            <a:r>
              <a:rPr lang="en-US" sz="1800" b="1" dirty="0" err="1" smtClean="0">
                <a:latin typeface="Book Antiqua" panose="02040602050305030304" pitchFamily="18" charset="0"/>
              </a:rPr>
              <a:t>Abertawe</a:t>
            </a:r>
            <a:endParaRPr lang="en-US" sz="1800" b="1" dirty="0" smtClean="0">
              <a:latin typeface="Book Antiqua" panose="02040602050305030304" pitchFamily="18" charset="0"/>
            </a:endParaRPr>
          </a:p>
          <a:p>
            <a:pPr marL="0" indent="0" algn="just">
              <a:buNone/>
            </a:pPr>
            <a:r>
              <a:rPr lang="en-US" sz="1800" b="1" dirty="0" err="1">
                <a:latin typeface="Book Antiqua" panose="02040602050305030304" pitchFamily="18" charset="0"/>
              </a:rPr>
              <a:t>Bydd</a:t>
            </a:r>
            <a:r>
              <a:rPr lang="en-US" sz="1800" b="1" dirty="0">
                <a:latin typeface="Book Antiqua" panose="02040602050305030304" pitchFamily="18" charset="0"/>
              </a:rPr>
              <a:t> </a:t>
            </a:r>
            <a:r>
              <a:rPr lang="en-US" sz="1800" b="1" dirty="0" err="1">
                <a:latin typeface="Book Antiqua" panose="02040602050305030304" pitchFamily="18" charset="0"/>
              </a:rPr>
              <a:t>blychau</a:t>
            </a:r>
            <a:r>
              <a:rPr lang="en-US" sz="1800" b="1" dirty="0">
                <a:latin typeface="Book Antiqua" panose="02040602050305030304" pitchFamily="18" charset="0"/>
              </a:rPr>
              <a:t> </a:t>
            </a:r>
            <a:r>
              <a:rPr lang="en-US" sz="1800" b="1" dirty="0" err="1">
                <a:latin typeface="Book Antiqua" panose="02040602050305030304" pitchFamily="18" charset="0"/>
              </a:rPr>
              <a:t>casglu</a:t>
            </a:r>
            <a:r>
              <a:rPr lang="en-US" sz="1800" b="1" dirty="0">
                <a:latin typeface="Book Antiqua" panose="02040602050305030304" pitchFamily="18" charset="0"/>
              </a:rPr>
              <a:t> </a:t>
            </a:r>
            <a:r>
              <a:rPr lang="en-US" sz="1800" b="1" dirty="0" err="1">
                <a:latin typeface="Book Antiqua" panose="02040602050305030304" pitchFamily="18" charset="0"/>
              </a:rPr>
              <a:t>ychwanegol</a:t>
            </a:r>
            <a:r>
              <a:rPr lang="en-US" sz="1800" b="1" dirty="0">
                <a:latin typeface="Book Antiqua" panose="02040602050305030304" pitchFamily="18" charset="0"/>
              </a:rPr>
              <a:t> </a:t>
            </a:r>
            <a:r>
              <a:rPr lang="en-US" sz="1800" b="1" dirty="0" err="1" smtClean="0">
                <a:latin typeface="Book Antiqua" panose="02040602050305030304" pitchFamily="18" charset="0"/>
              </a:rPr>
              <a:t>ar</a:t>
            </a:r>
            <a:r>
              <a:rPr lang="en-US" sz="1800" b="1" dirty="0" smtClean="0">
                <a:latin typeface="Book Antiqua" panose="02040602050305030304" pitchFamily="18" charset="0"/>
              </a:rPr>
              <a:t> </a:t>
            </a:r>
            <a:r>
              <a:rPr lang="en-US" sz="1800" b="1" dirty="0" err="1">
                <a:latin typeface="Book Antiqua" panose="02040602050305030304" pitchFamily="18" charset="0"/>
              </a:rPr>
              <a:t>gael</a:t>
            </a:r>
            <a:r>
              <a:rPr lang="en-US" sz="1800" b="1" dirty="0">
                <a:latin typeface="Book Antiqua" panose="02040602050305030304" pitchFamily="18" charset="0"/>
              </a:rPr>
              <a:t> </a:t>
            </a:r>
            <a:r>
              <a:rPr lang="en-US" sz="1800" b="1" dirty="0" smtClean="0">
                <a:latin typeface="Book Antiqua" panose="02040602050305030304" pitchFamily="18" charset="0"/>
              </a:rPr>
              <a:t>o </a:t>
            </a:r>
            <a:r>
              <a:rPr lang="en-US" sz="1800" b="1" dirty="0" err="1" smtClean="0">
                <a:latin typeface="Book Antiqua" panose="02040602050305030304" pitchFamily="18" charset="0"/>
              </a:rPr>
              <a:t>gwmpas</a:t>
            </a:r>
            <a:r>
              <a:rPr lang="en-US" sz="1800" b="1" dirty="0" smtClean="0">
                <a:latin typeface="Book Antiqua" panose="02040602050305030304" pitchFamily="18" charset="0"/>
              </a:rPr>
              <a:t> </a:t>
            </a:r>
            <a:r>
              <a:rPr lang="en-US" sz="1800" b="1" dirty="0" err="1" smtClean="0">
                <a:latin typeface="Book Antiqua" panose="02040602050305030304" pitchFamily="18" charset="0"/>
              </a:rPr>
              <a:t>adeiladau</a:t>
            </a:r>
            <a:r>
              <a:rPr lang="en-US" sz="1800" b="1" dirty="0" smtClean="0">
                <a:latin typeface="Book Antiqua" panose="02040602050305030304" pitchFamily="18" charset="0"/>
              </a:rPr>
              <a:t> SA1. </a:t>
            </a:r>
            <a:r>
              <a:rPr lang="en-US" sz="1800" b="1" dirty="0" err="1" smtClean="0">
                <a:latin typeface="Book Antiqua" panose="02040602050305030304" pitchFamily="18" charset="0"/>
              </a:rPr>
              <a:t>Bydd</a:t>
            </a:r>
            <a:r>
              <a:rPr lang="en-US" sz="1800" b="1" dirty="0" smtClean="0">
                <a:latin typeface="Book Antiqua" panose="02040602050305030304" pitchFamily="18" charset="0"/>
              </a:rPr>
              <a:t> un </a:t>
            </a:r>
            <a:r>
              <a:rPr lang="en-US" sz="1800" b="1" dirty="0" err="1" smtClean="0">
                <a:latin typeface="Book Antiqua" panose="02040602050305030304" pitchFamily="18" charset="0"/>
              </a:rPr>
              <a:t>ar</a:t>
            </a:r>
            <a:r>
              <a:rPr lang="en-US" sz="1800" b="1" dirty="0" smtClean="0">
                <a:latin typeface="Book Antiqua" panose="02040602050305030304" pitchFamily="18" charset="0"/>
              </a:rPr>
              <a:t> </a:t>
            </a:r>
            <a:r>
              <a:rPr lang="en-US" sz="1800" b="1" dirty="0" err="1">
                <a:latin typeface="Book Antiqua" panose="02040602050305030304" pitchFamily="18" charset="0"/>
              </a:rPr>
              <a:t>lawr</a:t>
            </a:r>
            <a:r>
              <a:rPr lang="en-US" sz="1800" b="1" dirty="0">
                <a:latin typeface="Book Antiqua" panose="02040602050305030304" pitchFamily="18" charset="0"/>
              </a:rPr>
              <a:t> </a:t>
            </a:r>
            <a:r>
              <a:rPr lang="en-US" sz="1800" b="1" dirty="0" err="1">
                <a:latin typeface="Book Antiqua" panose="02040602050305030304" pitchFamily="18" charset="0"/>
              </a:rPr>
              <a:t>gwaelod</a:t>
            </a:r>
            <a:r>
              <a:rPr lang="en-US" sz="1800" b="1" dirty="0">
                <a:latin typeface="Book Antiqua" panose="02040602050305030304" pitchFamily="18" charset="0"/>
              </a:rPr>
              <a:t> </a:t>
            </a:r>
            <a:r>
              <a:rPr lang="en-US" sz="1800" b="1" dirty="0" err="1">
                <a:latin typeface="Book Antiqua" panose="02040602050305030304" pitchFamily="18" charset="0"/>
              </a:rPr>
              <a:t>Canolfan</a:t>
            </a:r>
            <a:r>
              <a:rPr lang="en-US" sz="1800" b="1" dirty="0">
                <a:latin typeface="Book Antiqua" panose="02040602050305030304" pitchFamily="18" charset="0"/>
              </a:rPr>
              <a:t> Dylan Thomas </a:t>
            </a:r>
            <a:r>
              <a:rPr lang="en-US" sz="1800" b="1" dirty="0" err="1">
                <a:latin typeface="Book Antiqua" panose="02040602050305030304" pitchFamily="18" charset="0"/>
              </a:rPr>
              <a:t>a'r</a:t>
            </a:r>
            <a:r>
              <a:rPr lang="en-US" sz="1800" b="1" dirty="0">
                <a:latin typeface="Book Antiqua" panose="02040602050305030304" pitchFamily="18" charset="0"/>
              </a:rPr>
              <a:t> </a:t>
            </a:r>
            <a:r>
              <a:rPr lang="en-US" sz="1800" b="1" dirty="0" smtClean="0">
                <a:latin typeface="Book Antiqua" panose="02040602050305030304" pitchFamily="18" charset="0"/>
              </a:rPr>
              <a:t>ail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ardal</a:t>
            </a:r>
            <a:r>
              <a:rPr lang="en-US" sz="1800" b="1" dirty="0" smtClean="0">
                <a:latin typeface="Book Antiqua" panose="02040602050305030304" pitchFamily="18" charset="0"/>
              </a:rPr>
              <a:t> </a:t>
            </a:r>
            <a:r>
              <a:rPr lang="en-US" sz="1800" b="1" dirty="0">
                <a:latin typeface="Book Antiqua" panose="02040602050305030304" pitchFamily="18" charset="0"/>
              </a:rPr>
              <a:t>staff </a:t>
            </a:r>
            <a:r>
              <a:rPr lang="en-US" sz="1800" b="1" dirty="0" err="1">
                <a:latin typeface="Book Antiqua" panose="02040602050305030304" pitchFamily="18" charset="0"/>
              </a:rPr>
              <a:t>ar</a:t>
            </a:r>
            <a:r>
              <a:rPr lang="en-US" sz="1800" b="1" dirty="0">
                <a:latin typeface="Book Antiqua" panose="02040602050305030304" pitchFamily="18" charset="0"/>
              </a:rPr>
              <a:t> </a:t>
            </a:r>
            <a:r>
              <a:rPr lang="en-US" sz="1800" b="1" dirty="0" smtClean="0">
                <a:latin typeface="Book Antiqua" panose="02040602050305030304" pitchFamily="18" charset="0"/>
              </a:rPr>
              <a:t>y </a:t>
            </a:r>
            <a:r>
              <a:rPr lang="en-US" sz="1800" b="1" dirty="0" err="1" smtClean="0">
                <a:latin typeface="Book Antiqua" panose="02040602050305030304" pitchFamily="18" charset="0"/>
              </a:rPr>
              <a:t>drydedd</a:t>
            </a:r>
            <a:r>
              <a:rPr lang="en-US" sz="1800" b="1" dirty="0" smtClean="0">
                <a:latin typeface="Book Antiqua" panose="02040602050305030304" pitchFamily="18" charset="0"/>
              </a:rPr>
              <a:t> </a:t>
            </a:r>
            <a:r>
              <a:rPr lang="en-US" sz="1800" b="1" dirty="0" err="1">
                <a:latin typeface="Book Antiqua" panose="02040602050305030304" pitchFamily="18" charset="0"/>
              </a:rPr>
              <a:t>llawr</a:t>
            </a:r>
            <a:r>
              <a:rPr lang="en-US" sz="1800" b="1" dirty="0">
                <a:latin typeface="Book Antiqua" panose="02040602050305030304" pitchFamily="18" charset="0"/>
              </a:rPr>
              <a:t> </a:t>
            </a:r>
            <a:r>
              <a:rPr lang="en-US" sz="1800" b="1" dirty="0" err="1">
                <a:latin typeface="Book Antiqua" panose="02040602050305030304" pitchFamily="18" charset="0"/>
              </a:rPr>
              <a:t>yr</a:t>
            </a:r>
            <a:r>
              <a:rPr lang="en-US" sz="1800" b="1" dirty="0">
                <a:latin typeface="Book Antiqua" panose="02040602050305030304" pitchFamily="18" charset="0"/>
              </a:rPr>
              <a:t> </a:t>
            </a:r>
            <a:r>
              <a:rPr lang="en-US" sz="1800" b="1" dirty="0" err="1">
                <a:latin typeface="Book Antiqua" panose="02040602050305030304" pitchFamily="18" charset="0"/>
              </a:rPr>
              <a:t>adeilad</a:t>
            </a:r>
            <a:r>
              <a:rPr lang="en-US" sz="1800" b="1" dirty="0">
                <a:latin typeface="Book Antiqua" panose="02040602050305030304" pitchFamily="18" charset="0"/>
              </a:rPr>
              <a:t> IQ o </a:t>
            </a:r>
            <a:r>
              <a:rPr lang="en-US" sz="1800" b="1" dirty="0" err="1">
                <a:latin typeface="Book Antiqua" panose="02040602050305030304" pitchFamily="18" charset="0"/>
              </a:rPr>
              <a:t>ddydd</a:t>
            </a:r>
            <a:r>
              <a:rPr lang="en-US" sz="1800" b="1" dirty="0">
                <a:latin typeface="Book Antiqua" panose="02040602050305030304" pitchFamily="18" charset="0"/>
              </a:rPr>
              <a:t> </a:t>
            </a:r>
            <a:r>
              <a:rPr lang="en-US" sz="1800" b="1" dirty="0" err="1">
                <a:latin typeface="Book Antiqua" panose="02040602050305030304" pitchFamily="18" charset="0"/>
              </a:rPr>
              <a:t>Llun</a:t>
            </a:r>
            <a:r>
              <a:rPr lang="en-US" sz="1800" b="1" dirty="0">
                <a:latin typeface="Book Antiqua" panose="02040602050305030304" pitchFamily="18" charset="0"/>
              </a:rPr>
              <a:t> 3ydd </a:t>
            </a:r>
            <a:r>
              <a:rPr lang="en-US" sz="1800" b="1" dirty="0" err="1">
                <a:latin typeface="Book Antiqua" panose="02040602050305030304" pitchFamily="18" charset="0"/>
              </a:rPr>
              <a:t>Rhagfyr</a:t>
            </a:r>
            <a:r>
              <a:rPr lang="en-US" sz="1800" b="1" dirty="0">
                <a:latin typeface="Book Antiqua" panose="02040602050305030304" pitchFamily="18" charset="0"/>
              </a:rPr>
              <a:t>.</a:t>
            </a:r>
          </a:p>
        </p:txBody>
      </p:sp>
      <p:sp>
        <p:nvSpPr>
          <p:cNvPr id="5" name="TextBox 4">
            <a:extLst>
              <a:ext uri="{FF2B5EF4-FFF2-40B4-BE49-F238E27FC236}">
                <a16:creationId xmlns="" xmlns:a16="http://schemas.microsoft.com/office/drawing/2014/main" id="{CBCE23A9-AD48-4EDE-A57E-943CF78ADCCF}"/>
              </a:ext>
            </a:extLst>
          </p:cNvPr>
          <p:cNvSpPr txBox="1"/>
          <p:nvPr/>
        </p:nvSpPr>
        <p:spPr>
          <a:xfrm>
            <a:off x="318923" y="121012"/>
            <a:ext cx="11167592" cy="584775"/>
          </a:xfrm>
          <a:prstGeom prst="rect">
            <a:avLst/>
          </a:prstGeom>
          <a:noFill/>
        </p:spPr>
        <p:txBody>
          <a:bodyPr wrap="square" rtlCol="0">
            <a:spAutoFit/>
          </a:bodyPr>
          <a:lstStyle/>
          <a:p>
            <a:pPr algn="ctr"/>
            <a:r>
              <a:rPr lang="en-GB" sz="3200" b="1" dirty="0" err="1" smtClean="0">
                <a:latin typeface="Algerian" panose="04020705040A02060702" pitchFamily="82" charset="0"/>
              </a:rPr>
              <a:t>Cyfiawnder</a:t>
            </a:r>
            <a:r>
              <a:rPr lang="en-GB" sz="3200" b="1" dirty="0" smtClean="0">
                <a:latin typeface="Algerian" panose="04020705040A02060702" pitchFamily="82" charset="0"/>
              </a:rPr>
              <a:t> a </a:t>
            </a:r>
            <a:r>
              <a:rPr lang="en-GB" sz="3200" b="1" dirty="0" err="1" smtClean="0">
                <a:latin typeface="Algerian" panose="04020705040A02060702" pitchFamily="82" charset="0"/>
              </a:rPr>
              <a:t>chynwysiant</a:t>
            </a:r>
            <a:r>
              <a:rPr lang="en-GB" sz="3200" b="1" dirty="0" smtClean="0">
                <a:latin typeface="Algerian" panose="04020705040A02060702" pitchFamily="82" charset="0"/>
              </a:rPr>
              <a:t> </a:t>
            </a:r>
            <a:r>
              <a:rPr lang="en-GB" sz="3200" b="1" dirty="0" err="1" smtClean="0">
                <a:latin typeface="Algerian" panose="04020705040A02060702" pitchFamily="82" charset="0"/>
              </a:rPr>
              <a:t>cymdeithasol</a:t>
            </a:r>
            <a:endParaRPr lang="en-GB" sz="3200" b="1" dirty="0">
              <a:latin typeface="Algerian" panose="04020705040A02060702" pitchFamily="82" charset="0"/>
            </a:endParaRPr>
          </a:p>
        </p:txBody>
      </p:sp>
      <p:sp>
        <p:nvSpPr>
          <p:cNvPr id="11" name="TextBox 10">
            <a:extLst>
              <a:ext uri="{FF2B5EF4-FFF2-40B4-BE49-F238E27FC236}">
                <a16:creationId xmlns="" xmlns:a16="http://schemas.microsoft.com/office/drawing/2014/main" id="{E9742B63-1D66-4EC9-A380-5B3AA8BB8757}"/>
              </a:ext>
            </a:extLst>
          </p:cNvPr>
          <p:cNvSpPr txBox="1"/>
          <p:nvPr/>
        </p:nvSpPr>
        <p:spPr>
          <a:xfrm>
            <a:off x="9201150" y="3337139"/>
            <a:ext cx="1838325" cy="291886"/>
          </a:xfrm>
          <a:prstGeom prst="rect">
            <a:avLst/>
          </a:prstGeom>
          <a:noFill/>
        </p:spPr>
        <p:txBody>
          <a:bodyPr wrap="square" rtlCol="0">
            <a:spAutoFit/>
          </a:bodyPr>
          <a:lstStyle/>
          <a:p>
            <a:endParaRPr lang="en-GB" dirty="0"/>
          </a:p>
        </p:txBody>
      </p:sp>
      <p:sp>
        <p:nvSpPr>
          <p:cNvPr id="12" name="TextBox 11">
            <a:extLst>
              <a:ext uri="{FF2B5EF4-FFF2-40B4-BE49-F238E27FC236}">
                <a16:creationId xmlns="" xmlns:a16="http://schemas.microsoft.com/office/drawing/2014/main" id="{A2669AAA-376E-4125-AF0F-8BF09F33A7E4}"/>
              </a:ext>
            </a:extLst>
          </p:cNvPr>
          <p:cNvSpPr txBox="1"/>
          <p:nvPr/>
        </p:nvSpPr>
        <p:spPr>
          <a:xfrm>
            <a:off x="6143006" y="5199641"/>
            <a:ext cx="6003378" cy="1477328"/>
          </a:xfrm>
          <a:prstGeom prst="rect">
            <a:avLst/>
          </a:prstGeom>
          <a:noFill/>
        </p:spPr>
        <p:txBody>
          <a:bodyPr wrap="square" rtlCol="0">
            <a:spAutoFit/>
          </a:bodyPr>
          <a:lstStyle/>
          <a:p>
            <a:r>
              <a:rPr lang="en-GB" b="1" dirty="0">
                <a:latin typeface="Book Antiqua" panose="02040602050305030304" pitchFamily="18" charset="0"/>
              </a:rPr>
              <a:t>Mae </a:t>
            </a:r>
            <a:r>
              <a:rPr lang="en-GB" b="1" dirty="0" err="1">
                <a:latin typeface="Book Antiqua" panose="02040602050305030304" pitchFamily="18" charset="0"/>
              </a:rPr>
              <a:t>croeso</a:t>
            </a:r>
            <a:r>
              <a:rPr lang="en-GB" b="1" dirty="0">
                <a:latin typeface="Book Antiqua" panose="02040602050305030304" pitchFamily="18" charset="0"/>
              </a:rPr>
              <a:t> </a:t>
            </a:r>
            <a:r>
              <a:rPr lang="en-GB" b="1" dirty="0" err="1">
                <a:latin typeface="Book Antiqua" panose="02040602050305030304" pitchFamily="18" charset="0"/>
              </a:rPr>
              <a:t>i</a:t>
            </a:r>
            <a:r>
              <a:rPr lang="en-GB" b="1" dirty="0">
                <a:latin typeface="Book Antiqua" panose="02040602050305030304" pitchFamily="18" charset="0"/>
              </a:rPr>
              <a:t> </a:t>
            </a:r>
            <a:r>
              <a:rPr lang="en-GB" b="1" dirty="0" err="1">
                <a:latin typeface="Book Antiqua" panose="02040602050305030304" pitchFamily="18" charset="0"/>
              </a:rPr>
              <a:t>unrhyw</a:t>
            </a:r>
            <a:r>
              <a:rPr lang="en-GB" b="1" dirty="0">
                <a:latin typeface="Book Antiqua" panose="02040602050305030304" pitchFamily="18" charset="0"/>
              </a:rPr>
              <a:t> staff </a:t>
            </a:r>
            <a:r>
              <a:rPr lang="en-GB" b="1" dirty="0" err="1">
                <a:latin typeface="Book Antiqua" panose="02040602050305030304" pitchFamily="18" charset="0"/>
              </a:rPr>
              <a:t>neu</a:t>
            </a:r>
            <a:r>
              <a:rPr lang="en-GB" b="1" dirty="0">
                <a:latin typeface="Book Antiqua" panose="02040602050305030304" pitchFamily="18" charset="0"/>
              </a:rPr>
              <a:t> </a:t>
            </a:r>
            <a:r>
              <a:rPr lang="en-GB" b="1" dirty="0" err="1">
                <a:latin typeface="Book Antiqua" panose="02040602050305030304" pitchFamily="18" charset="0"/>
              </a:rPr>
              <a:t>fyfyriwr</a:t>
            </a:r>
            <a:r>
              <a:rPr lang="en-GB" b="1" dirty="0">
                <a:latin typeface="Book Antiqua" panose="02040602050305030304" pitchFamily="18" charset="0"/>
              </a:rPr>
              <a:t> y </a:t>
            </a:r>
            <a:r>
              <a:rPr lang="en-GB" b="1" dirty="0" err="1">
                <a:latin typeface="Book Antiqua" panose="02040602050305030304" pitchFamily="18" charset="0"/>
              </a:rPr>
              <a:t>tu</a:t>
            </a:r>
            <a:r>
              <a:rPr lang="en-GB" b="1" dirty="0">
                <a:latin typeface="Book Antiqua" panose="02040602050305030304" pitchFamily="18" charset="0"/>
              </a:rPr>
              <a:t> </a:t>
            </a:r>
            <a:r>
              <a:rPr lang="en-GB" b="1" dirty="0" err="1">
                <a:latin typeface="Book Antiqua" panose="02040602050305030304" pitchFamily="18" charset="0"/>
              </a:rPr>
              <a:t>allan</a:t>
            </a:r>
            <a:r>
              <a:rPr lang="en-GB" b="1" dirty="0">
                <a:latin typeface="Book Antiqua" panose="02040602050305030304" pitchFamily="18" charset="0"/>
              </a:rPr>
              <a:t> </a:t>
            </a:r>
            <a:r>
              <a:rPr lang="en-GB" b="1" dirty="0" err="1">
                <a:latin typeface="Book Antiqua" panose="02040602050305030304" pitchFamily="18" charset="0"/>
              </a:rPr>
              <a:t>i</a:t>
            </a:r>
            <a:r>
              <a:rPr lang="en-GB" b="1" dirty="0">
                <a:latin typeface="Book Antiqua" panose="02040602050305030304" pitchFamily="18" charset="0"/>
              </a:rPr>
              <a:t> </a:t>
            </a:r>
            <a:r>
              <a:rPr lang="en-GB" b="1" dirty="0" smtClean="0">
                <a:latin typeface="Book Antiqua" panose="02040602050305030304" pitchFamily="18" charset="0"/>
              </a:rPr>
              <a:t>YCCC </a:t>
            </a:r>
            <a:r>
              <a:rPr lang="en-GB" b="1" dirty="0" err="1" smtClean="0">
                <a:latin typeface="Book Antiqua" panose="02040602050305030304" pitchFamily="18" charset="0"/>
              </a:rPr>
              <a:t>gyfrannu</a:t>
            </a:r>
            <a:r>
              <a:rPr lang="en-GB" b="1" dirty="0" smtClean="0">
                <a:latin typeface="Book Antiqua" panose="02040602050305030304" pitchFamily="18" charset="0"/>
              </a:rPr>
              <a:t> </a:t>
            </a:r>
            <a:r>
              <a:rPr lang="en-GB" b="1" dirty="0" err="1" smtClean="0">
                <a:latin typeface="Book Antiqua" panose="02040602050305030304" pitchFamily="18" charset="0"/>
              </a:rPr>
              <a:t>tuag</a:t>
            </a:r>
            <a:r>
              <a:rPr lang="en-GB" b="1" dirty="0" smtClean="0">
                <a:latin typeface="Book Antiqua" panose="02040602050305030304" pitchFamily="18" charset="0"/>
              </a:rPr>
              <a:t> at y </a:t>
            </a:r>
            <a:r>
              <a:rPr lang="en-GB" b="1" dirty="0" err="1" smtClean="0">
                <a:latin typeface="Book Antiqua" panose="02040602050305030304" pitchFamily="18" charset="0"/>
              </a:rPr>
              <a:t>casgliadau</a:t>
            </a:r>
            <a:r>
              <a:rPr lang="en-GB" b="1" dirty="0" smtClean="0">
                <a:latin typeface="Book Antiqua" panose="02040602050305030304" pitchFamily="18" charset="0"/>
              </a:rPr>
              <a:t> </a:t>
            </a:r>
            <a:r>
              <a:rPr lang="en-GB" b="1" dirty="0" err="1" smtClean="0">
                <a:latin typeface="Book Antiqua" panose="02040602050305030304" pitchFamily="18" charset="0"/>
              </a:rPr>
              <a:t>hyn</a:t>
            </a:r>
            <a:r>
              <a:rPr lang="en-GB" b="1" dirty="0" smtClean="0">
                <a:latin typeface="Book Antiqua" panose="02040602050305030304" pitchFamily="18" charset="0"/>
              </a:rPr>
              <a:t>. </a:t>
            </a:r>
            <a:r>
              <a:rPr lang="en-GB" b="1" dirty="0">
                <a:latin typeface="Book Antiqua" panose="02040602050305030304" pitchFamily="18" charset="0"/>
              </a:rPr>
              <a:t>Am </a:t>
            </a:r>
            <a:r>
              <a:rPr lang="en-GB" b="1" dirty="0" err="1">
                <a:latin typeface="Book Antiqua" panose="02040602050305030304" pitchFamily="18" charset="0"/>
              </a:rPr>
              <a:t>fwy</a:t>
            </a:r>
            <a:r>
              <a:rPr lang="en-GB" b="1" dirty="0">
                <a:latin typeface="Book Antiqua" panose="02040602050305030304" pitchFamily="18" charset="0"/>
              </a:rPr>
              <a:t> o </a:t>
            </a:r>
            <a:r>
              <a:rPr lang="en-GB" b="1" dirty="0" err="1">
                <a:latin typeface="Book Antiqua" panose="02040602050305030304" pitchFamily="18" charset="0"/>
              </a:rPr>
              <a:t>wybodaeth</a:t>
            </a:r>
            <a:r>
              <a:rPr lang="en-GB" b="1" dirty="0">
                <a:latin typeface="Book Antiqua" panose="02040602050305030304" pitchFamily="18" charset="0"/>
              </a:rPr>
              <a:t>, </a:t>
            </a:r>
            <a:r>
              <a:rPr lang="en-GB" b="1" dirty="0" err="1">
                <a:latin typeface="Book Antiqua" panose="02040602050305030304" pitchFamily="18" charset="0"/>
              </a:rPr>
              <a:t>cysylltwch</a:t>
            </a:r>
            <a:r>
              <a:rPr lang="en-GB" b="1" dirty="0">
                <a:latin typeface="Book Antiqua" panose="02040602050305030304" pitchFamily="18" charset="0"/>
              </a:rPr>
              <a:t> </a:t>
            </a:r>
            <a:r>
              <a:rPr lang="en-GB" b="1" dirty="0" smtClean="0">
                <a:latin typeface="Book Antiqua" panose="02040602050305030304" pitchFamily="18" charset="0"/>
              </a:rPr>
              <a:t>â</a:t>
            </a:r>
          </a:p>
          <a:p>
            <a:r>
              <a:rPr lang="en-GB" b="1" dirty="0" err="1" smtClean="0">
                <a:latin typeface="Book Antiqua" panose="02040602050305030304" pitchFamily="18" charset="0"/>
              </a:rPr>
              <a:t>Abertawe</a:t>
            </a:r>
            <a:r>
              <a:rPr lang="en-GB" b="1" dirty="0" smtClean="0">
                <a:latin typeface="Book Antiqua" panose="02040602050305030304" pitchFamily="18" charset="0"/>
              </a:rPr>
              <a:t>: </a:t>
            </a:r>
            <a:r>
              <a:rPr lang="en-GB" b="1" dirty="0">
                <a:latin typeface="Book Antiqua" panose="02040602050305030304" pitchFamily="18" charset="0"/>
              </a:rPr>
              <a:t>Caroline Lewis </a:t>
            </a:r>
            <a:r>
              <a:rPr lang="en-GB" b="1" dirty="0">
                <a:latin typeface="Book Antiqua" panose="02040602050305030304" pitchFamily="18" charset="0"/>
                <a:hlinkClick r:id="rId3"/>
              </a:rPr>
              <a:t>caroline.lewis@uwtsd.ac.uk</a:t>
            </a:r>
            <a:endParaRPr lang="en-GB" b="1" dirty="0">
              <a:latin typeface="Book Antiqua" panose="02040602050305030304" pitchFamily="18" charset="0"/>
            </a:endParaRPr>
          </a:p>
          <a:p>
            <a:r>
              <a:rPr lang="en-GB" b="1" dirty="0" err="1" smtClean="0">
                <a:latin typeface="Book Antiqua" panose="02040602050305030304" pitchFamily="18" charset="0"/>
              </a:rPr>
              <a:t>Caerfyrddin</a:t>
            </a:r>
            <a:r>
              <a:rPr lang="en-GB" b="1" dirty="0" smtClean="0">
                <a:latin typeface="Book Antiqua" panose="02040602050305030304" pitchFamily="18" charset="0"/>
              </a:rPr>
              <a:t>: </a:t>
            </a:r>
            <a:r>
              <a:rPr lang="en-GB" b="1" dirty="0">
                <a:latin typeface="Book Antiqua" panose="02040602050305030304" pitchFamily="18" charset="0"/>
              </a:rPr>
              <a:t>Alison Baggott </a:t>
            </a:r>
            <a:r>
              <a:rPr lang="en-GB" b="1" dirty="0" smtClean="0">
                <a:latin typeface="Book Antiqua" panose="02040602050305030304" pitchFamily="18" charset="0"/>
                <a:hlinkClick r:id="rId4"/>
              </a:rPr>
              <a:t>A.Baggott@uwtsd.ac.uk</a:t>
            </a:r>
            <a:r>
              <a:rPr lang="en-GB" b="1" dirty="0" smtClean="0">
                <a:latin typeface="Book Antiqua" panose="02040602050305030304" pitchFamily="18" charset="0"/>
              </a:rPr>
              <a:t> </a:t>
            </a:r>
            <a:endParaRPr lang="en-GB" b="1" dirty="0">
              <a:latin typeface="Book Antiqua" panose="02040602050305030304" pitchFamily="18" charset="0"/>
            </a:endParaRPr>
          </a:p>
        </p:txBody>
      </p:sp>
      <p:pic>
        <p:nvPicPr>
          <p:cNvPr id="16" name="Graphic 15">
            <a:extLst>
              <a:ext uri="{FF2B5EF4-FFF2-40B4-BE49-F238E27FC236}">
                <a16:creationId xmlns="" xmlns:a16="http://schemas.microsoft.com/office/drawing/2014/main" id="{0F82D348-ECE5-4CCA-AB9C-2F737A8154AF}"/>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p:blipFill>
        <p:spPr>
          <a:xfrm>
            <a:off x="91540" y="2449032"/>
            <a:ext cx="1390650" cy="1209675"/>
          </a:xfrm>
          <a:prstGeom prst="rect">
            <a:avLst/>
          </a:prstGeom>
        </p:spPr>
      </p:pic>
    </p:spTree>
    <p:extLst>
      <p:ext uri="{BB962C8B-B14F-4D97-AF65-F5344CB8AC3E}">
        <p14:creationId xmlns:p14="http://schemas.microsoft.com/office/powerpoint/2010/main" val="42795938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260</Words>
  <Application>Microsoft Office PowerPoint</Application>
  <PresentationFormat>Widescreen</PresentationFormat>
  <Paragraphs>16</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Algerian</vt:lpstr>
      <vt:lpstr>Arial</vt:lpstr>
      <vt:lpstr>Book Antiqua</vt:lpstr>
      <vt:lpstr>Calibri</vt:lpstr>
      <vt:lpstr>Calibri Light</vt:lpstr>
      <vt:lpstr>Calisto MT</vt:lpstr>
      <vt:lpstr>Office Theme</vt:lpstr>
      <vt:lpstr>Reverse Advent Calendar 2018</vt:lpstr>
      <vt:lpstr>Calendr Adfent 2018 tu chwith!</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Reverse Advent Calendar 2017</dc:title>
  <dc:creator>Caroline Lewis</dc:creator>
  <cp:lastModifiedBy>Sue Ainsworth</cp:lastModifiedBy>
  <cp:revision>8</cp:revision>
  <dcterms:created xsi:type="dcterms:W3CDTF">2017-12-03T15:33:31Z</dcterms:created>
  <dcterms:modified xsi:type="dcterms:W3CDTF">2018-11-27T11:35:45Z</dcterms:modified>
</cp:coreProperties>
</file>