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3"/>
  </p:handoutMasterIdLst>
  <p:sldIdLst>
    <p:sldId id="256" r:id="rId2"/>
    <p:sldId id="257" r:id="rId3"/>
    <p:sldId id="258" r:id="rId4"/>
    <p:sldId id="28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194" y="1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5BDD26-9FEF-4822-AC3B-F7AACD2F5CDC}" type="datetimeFigureOut">
              <a:rPr lang="en-GB" smtClean="0"/>
              <a:t>24/08/2016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AE17959-8348-4348-8575-E5803AC78578}" type="slidenum">
              <a:rPr lang="en-GB" smtClean="0"/>
              <a:t>‹#›</a:t>
            </a:fld>
            <a:endParaRPr lang="en-GB"/>
          </a:p>
        </p:txBody>
      </p:sp>
    </p:spTree>
    <p:extLst>
      <p:ext uri="{BB962C8B-B14F-4D97-AF65-F5344CB8AC3E}">
        <p14:creationId xmlns:p14="http://schemas.microsoft.com/office/powerpoint/2010/main" val="399387900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29371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2144757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327024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2268022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3165109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2423916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157570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4098026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1252583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313039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708136-1F13-4C69-89D7-671C3847BE4F}" type="datetimeFigureOut">
              <a:rPr lang="en-GB" smtClean="0"/>
              <a:pPr/>
              <a:t>24/08/2016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7158B8-9B77-4E84-BC0D-F214B183AD38}" type="slidenum">
              <a:rPr lang="en-GB" smtClean="0"/>
              <a:pPr/>
              <a:t>‹#›</a:t>
            </a:fld>
            <a:endParaRPr lang="en-GB"/>
          </a:p>
        </p:txBody>
      </p:sp>
    </p:spTree>
    <p:extLst>
      <p:ext uri="{BB962C8B-B14F-4D97-AF65-F5344CB8AC3E}">
        <p14:creationId xmlns:p14="http://schemas.microsoft.com/office/powerpoint/2010/main" val="1653643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708136-1F13-4C69-89D7-671C3847BE4F}" type="datetimeFigureOut">
              <a:rPr lang="en-GB" smtClean="0"/>
              <a:pPr/>
              <a:t>24/08/2016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7158B8-9B77-4E84-BC0D-F214B183AD38}" type="slidenum">
              <a:rPr lang="en-GB" smtClean="0"/>
              <a:pPr/>
              <a:t>‹#›</a:t>
            </a:fld>
            <a:endParaRPr lang="en-GB"/>
          </a:p>
        </p:txBody>
      </p:sp>
    </p:spTree>
    <p:extLst>
      <p:ext uri="{BB962C8B-B14F-4D97-AF65-F5344CB8AC3E}">
        <p14:creationId xmlns:p14="http://schemas.microsoft.com/office/powerpoint/2010/main" val="7012536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Recycling of Composite Materials</a:t>
            </a:r>
            <a:endParaRPr lang="en-GB" dirty="0"/>
          </a:p>
        </p:txBody>
      </p:sp>
      <p:sp>
        <p:nvSpPr>
          <p:cNvPr id="3" name="Subtitle 2"/>
          <p:cNvSpPr>
            <a:spLocks noGrp="1"/>
          </p:cNvSpPr>
          <p:nvPr>
            <p:ph type="subTitle" idx="1"/>
          </p:nvPr>
        </p:nvSpPr>
        <p:spPr/>
        <p:txBody>
          <a:bodyPr/>
          <a:lstStyle/>
          <a:p>
            <a:r>
              <a:rPr lang="en-GB" dirty="0" smtClean="0"/>
              <a:t>By</a:t>
            </a:r>
          </a:p>
          <a:p>
            <a:r>
              <a:rPr lang="en-GB" dirty="0" smtClean="0"/>
              <a:t>Andrew Thorn</a:t>
            </a:r>
            <a:endParaRPr lang="en-GB" dirty="0"/>
          </a:p>
        </p:txBody>
      </p:sp>
    </p:spTree>
    <p:extLst>
      <p:ext uri="{BB962C8B-B14F-4D97-AF65-F5344CB8AC3E}">
        <p14:creationId xmlns:p14="http://schemas.microsoft.com/office/powerpoint/2010/main" val="1800090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pPr marL="0" indent="0">
              <a:buNone/>
            </a:pPr>
            <a:r>
              <a:rPr lang="en-GB" dirty="0" smtClean="0"/>
              <a:t>Three types of composite materials are developed</a:t>
            </a:r>
          </a:p>
          <a:p>
            <a:pPr marL="514350" indent="-514350">
              <a:buAutoNum type="arabicPeriod"/>
            </a:pPr>
            <a:r>
              <a:rPr lang="en-GB" dirty="0" smtClean="0"/>
              <a:t>Polymer-matrix composites</a:t>
            </a:r>
          </a:p>
          <a:p>
            <a:pPr marL="514350" indent="-514350">
              <a:buAutoNum type="arabicPeriod" startAt="2"/>
            </a:pPr>
            <a:r>
              <a:rPr lang="en-GB" dirty="0" smtClean="0"/>
              <a:t>Metal + matrix composites</a:t>
            </a:r>
          </a:p>
          <a:p>
            <a:pPr marL="0" indent="0">
              <a:buNone/>
            </a:pPr>
            <a:r>
              <a:rPr lang="en-GB" dirty="0" smtClean="0"/>
              <a:t>3.  Ceramic-matrix composites</a:t>
            </a:r>
          </a:p>
          <a:p>
            <a:pPr marL="0" indent="0">
              <a:buNone/>
            </a:pPr>
            <a:endParaRPr lang="en-GB" dirty="0"/>
          </a:p>
        </p:txBody>
      </p:sp>
    </p:spTree>
    <p:extLst>
      <p:ext uri="{BB962C8B-B14F-4D97-AF65-F5344CB8AC3E}">
        <p14:creationId xmlns:p14="http://schemas.microsoft.com/office/powerpoint/2010/main" val="3016664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a:xfrm>
            <a:off x="457200" y="1600200"/>
            <a:ext cx="8229600" cy="4853136"/>
          </a:xfrm>
        </p:spPr>
        <p:txBody>
          <a:bodyPr>
            <a:normAutofit/>
          </a:bodyPr>
          <a:lstStyle/>
          <a:p>
            <a:r>
              <a:rPr lang="en-GB" dirty="0" smtClean="0"/>
              <a:t>Polymer-matrix is dominating the market, with thermoset composites accounting for more than two-thirds with growth increasing rapidly</a:t>
            </a:r>
          </a:p>
          <a:p>
            <a:r>
              <a:rPr lang="en-GB" dirty="0" smtClean="0"/>
              <a:t>Composites have recently become a primary material for the new generation of commercial aircrafts such as Boeing 787 (50%), Airbus A380 (25%) and the future A350 (53%)</a:t>
            </a:r>
            <a:endParaRPr lang="en-GB" dirty="0"/>
          </a:p>
        </p:txBody>
      </p:sp>
    </p:spTree>
    <p:extLst>
      <p:ext uri="{BB962C8B-B14F-4D97-AF65-F5344CB8AC3E}">
        <p14:creationId xmlns:p14="http://schemas.microsoft.com/office/powerpoint/2010/main" val="1662566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Calorific Values of Thermoset Composites</a:t>
            </a:r>
            <a:endParaRPr lang="en-GB"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844824"/>
            <a:ext cx="8136904" cy="439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6038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r>
              <a:rPr lang="en-GB" dirty="0" smtClean="0"/>
              <a:t>Weight saving technology in automobiles is crucial for improved fuel efficiency</a:t>
            </a:r>
          </a:p>
          <a:p>
            <a:r>
              <a:rPr lang="en-GB" dirty="0" smtClean="0"/>
              <a:t>Composite materials are also used in sports and recreation facilities, boat and shipbuilding, in wind energy generation for wind turbines blades, as well as in oil and gas offshore exploration</a:t>
            </a:r>
            <a:endParaRPr lang="en-GB" dirty="0"/>
          </a:p>
        </p:txBody>
      </p:sp>
    </p:spTree>
    <p:extLst>
      <p:ext uri="{BB962C8B-B14F-4D97-AF65-F5344CB8AC3E}">
        <p14:creationId xmlns:p14="http://schemas.microsoft.com/office/powerpoint/2010/main" val="4108315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Challenges/Problems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At present there are very limited commercial recycling operations for main stream composite materials, due to technological and economic constraints</a:t>
            </a:r>
          </a:p>
          <a:p>
            <a:r>
              <a:rPr lang="en-GB" dirty="0" smtClean="0"/>
              <a:t>Basic problem is the difficulty to liberate homogeneous particles from the composite materials</a:t>
            </a:r>
          </a:p>
          <a:p>
            <a:r>
              <a:rPr lang="en-GB" dirty="0" smtClean="0"/>
              <a:t>Composite recycling is hindered both by the fibre and other types of reinforcement, and by matrix or binders in particular the thermoset type</a:t>
            </a:r>
            <a:endParaRPr lang="en-GB" dirty="0"/>
          </a:p>
        </p:txBody>
      </p:sp>
    </p:spTree>
    <p:extLst>
      <p:ext uri="{BB962C8B-B14F-4D97-AF65-F5344CB8AC3E}">
        <p14:creationId xmlns:p14="http://schemas.microsoft.com/office/powerpoint/2010/main" val="608183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Challenges/Problems</a:t>
            </a:r>
            <a:endParaRPr lang="en-GB" dirty="0"/>
          </a:p>
        </p:txBody>
      </p:sp>
      <p:sp>
        <p:nvSpPr>
          <p:cNvPr id="3" name="Content Placeholder 2"/>
          <p:cNvSpPr>
            <a:spLocks noGrp="1"/>
          </p:cNvSpPr>
          <p:nvPr>
            <p:ph idx="1"/>
          </p:nvPr>
        </p:nvSpPr>
        <p:spPr/>
        <p:txBody>
          <a:bodyPr/>
          <a:lstStyle/>
          <a:p>
            <a:r>
              <a:rPr lang="en-GB" dirty="0" smtClean="0"/>
              <a:t>Lack of markets</a:t>
            </a:r>
          </a:p>
          <a:p>
            <a:r>
              <a:rPr lang="en-GB" dirty="0" smtClean="0"/>
              <a:t>High recycling cost</a:t>
            </a:r>
          </a:p>
          <a:p>
            <a:r>
              <a:rPr lang="en-GB" dirty="0" smtClean="0"/>
              <a:t>Low quality of </a:t>
            </a:r>
            <a:r>
              <a:rPr lang="en-GB" dirty="0" err="1" smtClean="0"/>
              <a:t>recyclates</a:t>
            </a:r>
            <a:r>
              <a:rPr lang="en-GB" dirty="0" smtClean="0"/>
              <a:t> versus virgin materials</a:t>
            </a:r>
            <a:endParaRPr lang="en-GB" dirty="0"/>
          </a:p>
        </p:txBody>
      </p:sp>
    </p:spTree>
    <p:extLst>
      <p:ext uri="{BB962C8B-B14F-4D97-AF65-F5344CB8AC3E}">
        <p14:creationId xmlns:p14="http://schemas.microsoft.com/office/powerpoint/2010/main" val="1481335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Need </a:t>
            </a:r>
            <a:r>
              <a:rPr lang="en-GB" smtClean="0"/>
              <a:t>to Recycle</a:t>
            </a:r>
            <a:endParaRPr lang="en-GB"/>
          </a:p>
        </p:txBody>
      </p:sp>
      <p:sp>
        <p:nvSpPr>
          <p:cNvPr id="3" name="Content Placeholder 2"/>
          <p:cNvSpPr>
            <a:spLocks noGrp="1"/>
          </p:cNvSpPr>
          <p:nvPr>
            <p:ph idx="1"/>
          </p:nvPr>
        </p:nvSpPr>
        <p:spPr/>
        <p:txBody>
          <a:bodyPr>
            <a:normAutofit fontScale="92500" lnSpcReduction="10000"/>
          </a:bodyPr>
          <a:lstStyle/>
          <a:p>
            <a:pPr marL="514350" indent="-514350">
              <a:buAutoNum type="arabicPeriod"/>
            </a:pPr>
            <a:r>
              <a:rPr lang="en-GB" dirty="0" smtClean="0"/>
              <a:t>Concern for the environment</a:t>
            </a:r>
          </a:p>
          <a:p>
            <a:pPr marL="514350" indent="-514350">
              <a:buAutoNum type="arabicPeriod"/>
            </a:pPr>
            <a:r>
              <a:rPr lang="en-GB" dirty="0" smtClean="0"/>
              <a:t>Use of finite resources</a:t>
            </a:r>
          </a:p>
          <a:p>
            <a:pPr marL="514350" indent="-514350">
              <a:buAutoNum type="arabicPeriod"/>
            </a:pPr>
            <a:r>
              <a:rPr lang="en-GB" dirty="0" smtClean="0"/>
              <a:t>Need to manage waste disposal</a:t>
            </a:r>
          </a:p>
          <a:p>
            <a:pPr marL="514350" indent="-514350">
              <a:buAutoNum type="arabicPeriod"/>
            </a:pPr>
            <a:r>
              <a:rPr lang="en-GB" dirty="0" smtClean="0"/>
              <a:t>Prevent waste through prevention at source during manufacture</a:t>
            </a:r>
          </a:p>
          <a:p>
            <a:pPr marL="514350" indent="-514350">
              <a:buAutoNum type="arabicPeriod"/>
            </a:pPr>
            <a:r>
              <a:rPr lang="en-GB" dirty="0" smtClean="0"/>
              <a:t>Stopping of disposal of composite materials in landfill</a:t>
            </a:r>
          </a:p>
          <a:p>
            <a:pPr marL="514350" indent="-514350">
              <a:buAutoNum type="arabicPeriod"/>
            </a:pPr>
            <a:r>
              <a:rPr lang="en-GB" dirty="0" smtClean="0"/>
              <a:t>Legislation that deal with particular waste streams</a:t>
            </a:r>
            <a:endParaRPr lang="en-GB" dirty="0"/>
          </a:p>
        </p:txBody>
      </p:sp>
    </p:spTree>
    <p:extLst>
      <p:ext uri="{BB962C8B-B14F-4D97-AF65-F5344CB8AC3E}">
        <p14:creationId xmlns:p14="http://schemas.microsoft.com/office/powerpoint/2010/main" val="2814904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008112"/>
          </a:xfrm>
        </p:spPr>
        <p:txBody>
          <a:bodyPr/>
          <a:lstStyle/>
          <a:p>
            <a:r>
              <a:rPr lang="en-GB" dirty="0" smtClean="0"/>
              <a:t>Recycling Technologies</a:t>
            </a:r>
            <a:endParaRPr lang="en-GB" dirty="0"/>
          </a:p>
        </p:txBody>
      </p:sp>
      <p:sp>
        <p:nvSpPr>
          <p:cNvPr id="3" name="Content Placeholder 2"/>
          <p:cNvSpPr>
            <a:spLocks noGrp="1"/>
          </p:cNvSpPr>
          <p:nvPr>
            <p:ph idx="1"/>
          </p:nvPr>
        </p:nvSpPr>
        <p:spPr>
          <a:xfrm>
            <a:off x="457200" y="1196752"/>
            <a:ext cx="8229600" cy="5328592"/>
          </a:xfrm>
        </p:spPr>
        <p:txBody>
          <a:bodyPr>
            <a:normAutofit lnSpcReduction="10000"/>
          </a:bodyPr>
          <a:lstStyle/>
          <a:p>
            <a:r>
              <a:rPr lang="en-GB" b="1" u="sng" dirty="0" smtClean="0"/>
              <a:t>Mechanical Recycling</a:t>
            </a:r>
            <a:r>
              <a:rPr lang="en-GB" dirty="0" smtClean="0"/>
              <a:t>: - involves shredding and grinding followed by screening to separate fibre-rich and resin-rich fractions for re-use</a:t>
            </a:r>
            <a:endParaRPr lang="en-GB" b="1" u="sng" dirty="0" smtClean="0"/>
          </a:p>
          <a:p>
            <a:r>
              <a:rPr lang="en-GB" b="1" u="sng" dirty="0" smtClean="0"/>
              <a:t>Thermal processing</a:t>
            </a:r>
            <a:r>
              <a:rPr lang="en-GB" dirty="0" smtClean="0"/>
              <a:t>: - uses high temperature to decompose the resin and separate the reinforcement fibres and fillers</a:t>
            </a:r>
            <a:endParaRPr lang="en-GB" b="1" u="sng" dirty="0" smtClean="0"/>
          </a:p>
          <a:p>
            <a:r>
              <a:rPr lang="en-GB" b="1" u="sng" dirty="0" smtClean="0"/>
              <a:t>Chemical recycling</a:t>
            </a:r>
            <a:r>
              <a:rPr lang="en-GB" dirty="0" smtClean="0"/>
              <a:t>: - aims at chemical depolymerisation or removal of the matrix and liberation of fibres for further recycling by using organic or inorganic solvent</a:t>
            </a:r>
            <a:endParaRPr lang="en-GB" b="1" u="sng" dirty="0"/>
          </a:p>
        </p:txBody>
      </p:sp>
    </p:spTree>
    <p:extLst>
      <p:ext uri="{BB962C8B-B14F-4D97-AF65-F5344CB8AC3E}">
        <p14:creationId xmlns:p14="http://schemas.microsoft.com/office/powerpoint/2010/main" val="2711705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Recycling Thermoset Composites</a:t>
            </a:r>
            <a:endParaRPr lang="en-GB" dirty="0"/>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1628800"/>
            <a:ext cx="7776864" cy="4608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43583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Mechanical Recycling</a:t>
            </a:r>
            <a:endParaRPr lang="en-GB" dirty="0"/>
          </a:p>
        </p:txBody>
      </p:sp>
      <p:sp>
        <p:nvSpPr>
          <p:cNvPr id="3" name="Content Placeholder 2"/>
          <p:cNvSpPr>
            <a:spLocks noGrp="1"/>
          </p:cNvSpPr>
          <p:nvPr>
            <p:ph idx="1"/>
          </p:nvPr>
        </p:nvSpPr>
        <p:spPr/>
        <p:txBody>
          <a:bodyPr/>
          <a:lstStyle/>
          <a:p>
            <a:r>
              <a:rPr lang="en-GB" dirty="0" smtClean="0"/>
              <a:t>Starts with the size reduction by crushing or low speed cutting to 50 – 100mm</a:t>
            </a:r>
          </a:p>
          <a:p>
            <a:r>
              <a:rPr lang="en-GB" dirty="0" smtClean="0"/>
              <a:t>Further size reduction occurs through milling operations to 10mm to 50µm</a:t>
            </a:r>
          </a:p>
          <a:p>
            <a:r>
              <a:rPr lang="en-GB" dirty="0" smtClean="0"/>
              <a:t>Afterwards particles of waste composites are classified to fibre-rich (coarser) and matrix-rich (finer)</a:t>
            </a:r>
            <a:endParaRPr lang="en-GB" dirty="0"/>
          </a:p>
        </p:txBody>
      </p:sp>
    </p:spTree>
    <p:extLst>
      <p:ext uri="{BB962C8B-B14F-4D97-AF65-F5344CB8AC3E}">
        <p14:creationId xmlns:p14="http://schemas.microsoft.com/office/powerpoint/2010/main" val="11553908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Mechanical Recycling</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r>
              <a:rPr lang="en-GB" dirty="0" smtClean="0"/>
              <a:t>The </a:t>
            </a:r>
            <a:r>
              <a:rPr lang="en-GB" dirty="0" err="1" smtClean="0"/>
              <a:t>recyclates</a:t>
            </a:r>
            <a:r>
              <a:rPr lang="en-GB" dirty="0" smtClean="0"/>
              <a:t> in the form of fine powders can be used as a substitute for calcium carbonate filler in new sheet or bulk moulding compound</a:t>
            </a:r>
          </a:p>
          <a:p>
            <a:r>
              <a:rPr lang="en-GB" dirty="0" smtClean="0"/>
              <a:t>At levels of 10% </a:t>
            </a:r>
            <a:r>
              <a:rPr lang="en-GB" dirty="0" err="1" smtClean="0"/>
              <a:t>recyclate</a:t>
            </a:r>
            <a:r>
              <a:rPr lang="en-GB" dirty="0" smtClean="0"/>
              <a:t> reductions in mechanical properties are tolerable, but higher levels give rise to processing issues because the </a:t>
            </a:r>
            <a:r>
              <a:rPr lang="en-GB" dirty="0" err="1" smtClean="0"/>
              <a:t>recyclate</a:t>
            </a:r>
            <a:r>
              <a:rPr lang="en-GB" dirty="0" smtClean="0"/>
              <a:t> absorbs more resin and increases the viscosity of the moulding compound</a:t>
            </a:r>
            <a:endParaRPr lang="en-GB" dirty="0"/>
          </a:p>
        </p:txBody>
      </p:sp>
    </p:spTree>
    <p:extLst>
      <p:ext uri="{BB962C8B-B14F-4D97-AF65-F5344CB8AC3E}">
        <p14:creationId xmlns:p14="http://schemas.microsoft.com/office/powerpoint/2010/main" val="41685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en-GB" dirty="0"/>
              <a:t>Mechanical Recycling</a:t>
            </a:r>
          </a:p>
        </p:txBody>
      </p:sp>
      <p:sp>
        <p:nvSpPr>
          <p:cNvPr id="3" name="Content Placeholder 2"/>
          <p:cNvSpPr>
            <a:spLocks noGrp="1"/>
          </p:cNvSpPr>
          <p:nvPr>
            <p:ph idx="1"/>
          </p:nvPr>
        </p:nvSpPr>
        <p:spPr>
          <a:xfrm>
            <a:off x="107504" y="1052736"/>
            <a:ext cx="8928992" cy="5544616"/>
          </a:xfrm>
        </p:spPr>
        <p:txBody>
          <a:bodyPr>
            <a:normAutofit fontScale="92500" lnSpcReduction="10000"/>
          </a:bodyPr>
          <a:lstStyle/>
          <a:p>
            <a:r>
              <a:rPr lang="en-GB" dirty="0" smtClean="0"/>
              <a:t>An advantage of the </a:t>
            </a:r>
            <a:r>
              <a:rPr lang="en-GB" dirty="0" err="1" smtClean="0"/>
              <a:t>recyclate</a:t>
            </a:r>
            <a:r>
              <a:rPr lang="en-GB" dirty="0" smtClean="0"/>
              <a:t> is that it has a lower density than calcium carbonate and so a component containing 10% </a:t>
            </a:r>
            <a:r>
              <a:rPr lang="en-GB" dirty="0" err="1" smtClean="0"/>
              <a:t>recyclate</a:t>
            </a:r>
            <a:r>
              <a:rPr lang="en-GB" dirty="0" smtClean="0"/>
              <a:t> as filler substitute can be 5% lighter than one using only calcium carbonate</a:t>
            </a:r>
          </a:p>
          <a:p>
            <a:r>
              <a:rPr lang="en-GB" dirty="0" smtClean="0"/>
              <a:t>The use of coarser fibrous </a:t>
            </a:r>
            <a:r>
              <a:rPr lang="en-GB" dirty="0" err="1" smtClean="0"/>
              <a:t>recyclates</a:t>
            </a:r>
            <a:r>
              <a:rPr lang="en-GB" dirty="0" smtClean="0"/>
              <a:t> in which the larger pieces of </a:t>
            </a:r>
            <a:r>
              <a:rPr lang="en-GB" dirty="0" err="1" smtClean="0"/>
              <a:t>recyclate</a:t>
            </a:r>
            <a:r>
              <a:rPr lang="en-GB" dirty="0" smtClean="0"/>
              <a:t> contain significant amounts of intact fibre, is more difficult and reductions in strength and toughness are reported</a:t>
            </a:r>
          </a:p>
          <a:p>
            <a:r>
              <a:rPr lang="en-GB" dirty="0" smtClean="0"/>
              <a:t>This is believed to be due to a lack of bonding between the </a:t>
            </a:r>
            <a:r>
              <a:rPr lang="en-GB" dirty="0" err="1" smtClean="0"/>
              <a:t>recyclate</a:t>
            </a:r>
            <a:r>
              <a:rPr lang="en-GB" dirty="0" smtClean="0"/>
              <a:t> and the polymer and the larger particles of </a:t>
            </a:r>
            <a:r>
              <a:rPr lang="en-GB" dirty="0" err="1" smtClean="0"/>
              <a:t>recyclate</a:t>
            </a:r>
            <a:r>
              <a:rPr lang="en-GB" dirty="0" smtClean="0"/>
              <a:t> acting as stress raisers in the composite</a:t>
            </a:r>
            <a:endParaRPr lang="en-GB" dirty="0"/>
          </a:p>
          <a:p>
            <a:endParaRPr lang="en-GB" dirty="0"/>
          </a:p>
        </p:txBody>
      </p:sp>
    </p:spTree>
    <p:extLst>
      <p:ext uri="{BB962C8B-B14F-4D97-AF65-F5344CB8AC3E}">
        <p14:creationId xmlns:p14="http://schemas.microsoft.com/office/powerpoint/2010/main" val="2741703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Thermal Recycling</a:t>
            </a:r>
            <a:endParaRPr lang="en-GB" dirty="0"/>
          </a:p>
        </p:txBody>
      </p:sp>
      <p:sp>
        <p:nvSpPr>
          <p:cNvPr id="3" name="Content Placeholder 2"/>
          <p:cNvSpPr>
            <a:spLocks noGrp="1"/>
          </p:cNvSpPr>
          <p:nvPr>
            <p:ph idx="1"/>
          </p:nvPr>
        </p:nvSpPr>
        <p:spPr/>
        <p:txBody>
          <a:bodyPr/>
          <a:lstStyle/>
          <a:p>
            <a:pPr marL="0" indent="0">
              <a:buNone/>
            </a:pPr>
            <a:r>
              <a:rPr lang="en-GB" dirty="0" smtClean="0"/>
              <a:t>Three principle types of operation</a:t>
            </a:r>
          </a:p>
          <a:p>
            <a:pPr marL="514350" indent="-514350">
              <a:buAutoNum type="arabicPeriod"/>
            </a:pPr>
            <a:r>
              <a:rPr lang="en-GB" dirty="0" smtClean="0"/>
              <a:t>Combustion with energy and material utilisation</a:t>
            </a:r>
          </a:p>
          <a:p>
            <a:pPr marL="514350" indent="-514350">
              <a:buAutoNum type="arabicPeriod"/>
            </a:pPr>
            <a:r>
              <a:rPr lang="en-GB" dirty="0" smtClean="0"/>
              <a:t>Fluidised-bed combustion recycling process</a:t>
            </a:r>
          </a:p>
          <a:p>
            <a:pPr marL="514350" indent="-514350">
              <a:buAutoNum type="arabicPeriod"/>
            </a:pPr>
            <a:r>
              <a:rPr lang="en-GB" dirty="0" smtClean="0"/>
              <a:t>Pyrolysis with both fibre and fuel recovery</a:t>
            </a:r>
            <a:endParaRPr lang="en-GB" dirty="0"/>
          </a:p>
        </p:txBody>
      </p:sp>
    </p:spTree>
    <p:extLst>
      <p:ext uri="{BB962C8B-B14F-4D97-AF65-F5344CB8AC3E}">
        <p14:creationId xmlns:p14="http://schemas.microsoft.com/office/powerpoint/2010/main" val="529198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Combustion with Energy and </a:t>
            </a:r>
            <a:br>
              <a:rPr lang="en-GB" dirty="0" smtClean="0"/>
            </a:br>
            <a:r>
              <a:rPr lang="en-GB" dirty="0" smtClean="0"/>
              <a:t>Material Utilisation</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r>
              <a:rPr lang="en-GB" dirty="0" smtClean="0"/>
              <a:t>In order to recover some value from the incombustible material, burning scrap composites in cement kilns is an effective route as the glass reinforcement and mineral fillers commonly used in composites contain minerals that can be incorporated in cement</a:t>
            </a:r>
          </a:p>
          <a:p>
            <a:r>
              <a:rPr lang="en-GB" dirty="0" smtClean="0"/>
              <a:t>The only issue was the presence of boron which in the case of high levels (greater than 0.2%) can increase the time for the cement to set</a:t>
            </a:r>
            <a:endParaRPr lang="en-GB" dirty="0"/>
          </a:p>
        </p:txBody>
      </p:sp>
    </p:spTree>
    <p:extLst>
      <p:ext uri="{BB962C8B-B14F-4D97-AF65-F5344CB8AC3E}">
        <p14:creationId xmlns:p14="http://schemas.microsoft.com/office/powerpoint/2010/main" val="19154138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Combustion with Energy and </a:t>
            </a:r>
            <a:br>
              <a:rPr lang="en-GB" dirty="0"/>
            </a:br>
            <a:r>
              <a:rPr lang="en-GB" dirty="0"/>
              <a:t>Material Utilisation</a:t>
            </a:r>
          </a:p>
        </p:txBody>
      </p:sp>
      <p:sp>
        <p:nvSpPr>
          <p:cNvPr id="3" name="Content Placeholder 2"/>
          <p:cNvSpPr>
            <a:spLocks noGrp="1"/>
          </p:cNvSpPr>
          <p:nvPr>
            <p:ph idx="1"/>
          </p:nvPr>
        </p:nvSpPr>
        <p:spPr/>
        <p:txBody>
          <a:bodyPr/>
          <a:lstStyle/>
          <a:p>
            <a:r>
              <a:rPr lang="en-GB" dirty="0" smtClean="0"/>
              <a:t>Alternatively, if scrap composites are co-combusted with coal in a fluidised bed combustor any calcium carbonate filler in the composites will absorb oxides of sulphur from the combustion of the coal and so reduce the sulphur emissions</a:t>
            </a:r>
            <a:endParaRPr lang="en-GB" dirty="0"/>
          </a:p>
        </p:txBody>
      </p:sp>
    </p:spTree>
    <p:extLst>
      <p:ext uri="{BB962C8B-B14F-4D97-AF65-F5344CB8AC3E}">
        <p14:creationId xmlns:p14="http://schemas.microsoft.com/office/powerpoint/2010/main" val="2346858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Fluidised-Bed Process</a:t>
            </a:r>
            <a:endParaRPr lang="en-GB" dirty="0"/>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340768"/>
            <a:ext cx="8280920"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07113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Fluidised-Bed Process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Scrap composites are initially reduced in size to about 25mm and fed into a fluidised bed of silica sand</a:t>
            </a:r>
          </a:p>
          <a:p>
            <a:r>
              <a:rPr lang="en-GB" dirty="0" smtClean="0"/>
              <a:t>The sand is fluidised with a stream of hot air and typical fluidising velocities are 0.4 – 1.0m/s at temperatures in the range of 450°C - 550°C</a:t>
            </a:r>
          </a:p>
          <a:p>
            <a:r>
              <a:rPr lang="en-GB" dirty="0" smtClean="0"/>
              <a:t>In the fluidised bed, the polymer volatilises from the composite and this releases the fibres and fillers to be carried out of the bed as individual particles suspended in the gas stream</a:t>
            </a:r>
            <a:endParaRPr lang="en-GB" dirty="0"/>
          </a:p>
        </p:txBody>
      </p:sp>
    </p:spTree>
    <p:extLst>
      <p:ext uri="{BB962C8B-B14F-4D97-AF65-F5344CB8AC3E}">
        <p14:creationId xmlns:p14="http://schemas.microsoft.com/office/powerpoint/2010/main" val="961604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Fluidised-Bed Process</a:t>
            </a:r>
          </a:p>
        </p:txBody>
      </p:sp>
      <p:sp>
        <p:nvSpPr>
          <p:cNvPr id="3" name="Content Placeholder 2"/>
          <p:cNvSpPr>
            <a:spLocks noGrp="1"/>
          </p:cNvSpPr>
          <p:nvPr>
            <p:ph idx="1"/>
          </p:nvPr>
        </p:nvSpPr>
        <p:spPr/>
        <p:txBody>
          <a:bodyPr/>
          <a:lstStyle/>
          <a:p>
            <a:r>
              <a:rPr lang="en-GB" dirty="0" smtClean="0"/>
              <a:t>The fibres and fillers are then separated from the gas stream which can then pass into a high temperature secondary combustion chamber where the polymer is fully oxidised</a:t>
            </a:r>
          </a:p>
          <a:p>
            <a:r>
              <a:rPr lang="en-GB" dirty="0" smtClean="0"/>
              <a:t>Energy may subsequently be recovered from these hot combustion products</a:t>
            </a:r>
            <a:endParaRPr lang="en-GB" dirty="0"/>
          </a:p>
        </p:txBody>
      </p:sp>
    </p:spTree>
    <p:extLst>
      <p:ext uri="{BB962C8B-B14F-4D97-AF65-F5344CB8AC3E}">
        <p14:creationId xmlns:p14="http://schemas.microsoft.com/office/powerpoint/2010/main" val="211168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Fluidised-Bed Process</a:t>
            </a:r>
          </a:p>
        </p:txBody>
      </p:sp>
      <p:sp>
        <p:nvSpPr>
          <p:cNvPr id="3" name="Content Placeholder 2"/>
          <p:cNvSpPr>
            <a:spLocks noGrp="1"/>
          </p:cNvSpPr>
          <p:nvPr>
            <p:ph idx="1"/>
          </p:nvPr>
        </p:nvSpPr>
        <p:spPr/>
        <p:txBody>
          <a:bodyPr/>
          <a:lstStyle/>
          <a:p>
            <a:r>
              <a:rPr lang="en-GB" dirty="0" smtClean="0"/>
              <a:t>The recovered fibres are clean and have a mean length of 6-10mm</a:t>
            </a:r>
          </a:p>
          <a:p>
            <a:r>
              <a:rPr lang="en-GB" dirty="0" smtClean="0"/>
              <a:t>Recovered glass fibres suffer from 50% tensile strength reduction at 450°C while carbon fibre has less degradation after treatment at 550°C with 20% loss in stiffness</a:t>
            </a:r>
            <a:endParaRPr lang="en-GB" dirty="0"/>
          </a:p>
        </p:txBody>
      </p:sp>
    </p:spTree>
    <p:extLst>
      <p:ext uri="{BB962C8B-B14F-4D97-AF65-F5344CB8AC3E}">
        <p14:creationId xmlns:p14="http://schemas.microsoft.com/office/powerpoint/2010/main" val="921513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lstStyle/>
          <a:p>
            <a:r>
              <a:rPr lang="en-GB" dirty="0"/>
              <a:t>Fluidised-Bed Process</a:t>
            </a:r>
          </a:p>
        </p:txBody>
      </p:sp>
      <p:sp>
        <p:nvSpPr>
          <p:cNvPr id="3" name="Content Placeholder 2"/>
          <p:cNvSpPr>
            <a:spLocks noGrp="1"/>
          </p:cNvSpPr>
          <p:nvPr>
            <p:ph idx="1"/>
          </p:nvPr>
        </p:nvSpPr>
        <p:spPr>
          <a:xfrm>
            <a:off x="457200" y="1196752"/>
            <a:ext cx="8229600" cy="5328592"/>
          </a:xfrm>
        </p:spPr>
        <p:txBody>
          <a:bodyPr>
            <a:normAutofit fontScale="92500" lnSpcReduction="10000"/>
          </a:bodyPr>
          <a:lstStyle/>
          <a:p>
            <a:r>
              <a:rPr lang="en-GB" dirty="0" smtClean="0"/>
              <a:t>A particular advantage of the fluidised bed process is that is very tolerant of mixed and contaminated materials</a:t>
            </a:r>
          </a:p>
          <a:p>
            <a:r>
              <a:rPr lang="en-GB" dirty="0" smtClean="0"/>
              <a:t>Mixtures of composites of any polymer type can be processed and the process is tolerant of painted surfaces or the presence of foam cores in composites of sandwich construction</a:t>
            </a:r>
          </a:p>
          <a:p>
            <a:r>
              <a:rPr lang="en-GB" dirty="0" smtClean="0"/>
              <a:t>Metal inserts moulded into a composite do not have to be removed before being fed into the fluidised bed as any metals are retained in the bed and could be separated by regrading the sand</a:t>
            </a:r>
            <a:endParaRPr lang="en-GB" dirty="0"/>
          </a:p>
        </p:txBody>
      </p:sp>
    </p:spTree>
    <p:extLst>
      <p:ext uri="{BB962C8B-B14F-4D97-AF65-F5344CB8AC3E}">
        <p14:creationId xmlns:p14="http://schemas.microsoft.com/office/powerpoint/2010/main" val="31834490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Pyrolysis Recycling Process</a:t>
            </a:r>
            <a:endParaRPr lang="en-GB" dirty="0"/>
          </a:p>
        </p:txBody>
      </p:sp>
      <p:sp>
        <p:nvSpPr>
          <p:cNvPr id="3" name="Content Placeholder 2"/>
          <p:cNvSpPr>
            <a:spLocks noGrp="1"/>
          </p:cNvSpPr>
          <p:nvPr>
            <p:ph idx="1"/>
          </p:nvPr>
        </p:nvSpPr>
        <p:spPr/>
        <p:txBody>
          <a:bodyPr>
            <a:normAutofit lnSpcReduction="10000"/>
          </a:bodyPr>
          <a:lstStyle/>
          <a:p>
            <a:r>
              <a:rPr lang="en-GB" dirty="0" smtClean="0"/>
              <a:t>Is the thermal decomposition of polymers or depolymerisation at high temperatures of 300 - 800°C in the absence of oxygen, allowing for the recovery of long, high modulus fibres</a:t>
            </a:r>
          </a:p>
          <a:p>
            <a:r>
              <a:rPr lang="en-GB" dirty="0" smtClean="0"/>
              <a:t>A higher temperature of 1000°C can be applied but the resulting fibre products will be more seriously degraded</a:t>
            </a:r>
          </a:p>
          <a:p>
            <a:r>
              <a:rPr lang="en-GB" dirty="0" smtClean="0"/>
              <a:t>It can be used for the treatment of polymers and polymer matrix composites</a:t>
            </a:r>
            <a:endParaRPr lang="en-GB" dirty="0"/>
          </a:p>
        </p:txBody>
      </p:sp>
    </p:spTree>
    <p:extLst>
      <p:ext uri="{BB962C8B-B14F-4D97-AF65-F5344CB8AC3E}">
        <p14:creationId xmlns:p14="http://schemas.microsoft.com/office/powerpoint/2010/main" val="3689198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Pyrolysis Recycling </a:t>
            </a:r>
          </a:p>
        </p:txBody>
      </p:sp>
      <p:sp>
        <p:nvSpPr>
          <p:cNvPr id="3" name="Content Placeholder 2"/>
          <p:cNvSpPr>
            <a:spLocks noGrp="1"/>
          </p:cNvSpPr>
          <p:nvPr>
            <p:ph idx="1"/>
          </p:nvPr>
        </p:nvSpPr>
        <p:spPr/>
        <p:txBody>
          <a:bodyPr>
            <a:normAutofit fontScale="92500" lnSpcReduction="10000"/>
          </a:bodyPr>
          <a:lstStyle/>
          <a:p>
            <a:r>
              <a:rPr lang="en-GB" dirty="0" smtClean="0"/>
              <a:t>The pyrolysis process will breakdown networked resins into lower molecular weight organic compounds in the form of liquid, gas and solid carbon char</a:t>
            </a:r>
          </a:p>
          <a:p>
            <a:r>
              <a:rPr lang="en-GB" dirty="0" smtClean="0"/>
              <a:t>It generates the products with potential use as feedstock for further chemical processing</a:t>
            </a:r>
          </a:p>
          <a:p>
            <a:r>
              <a:rPr lang="en-GB" dirty="0" smtClean="0"/>
              <a:t>The solid product is normally a mixture of fibre glass or carbon fibre, filler materials, and solid carbon.  Separation is needed in order to re-use the reinforcement fibres, or fillers</a:t>
            </a:r>
            <a:endParaRPr lang="en-GB" dirty="0"/>
          </a:p>
        </p:txBody>
      </p:sp>
    </p:spTree>
    <p:extLst>
      <p:ext uri="{BB962C8B-B14F-4D97-AF65-F5344CB8AC3E}">
        <p14:creationId xmlns:p14="http://schemas.microsoft.com/office/powerpoint/2010/main" val="26299597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Pyrolysis Recycling </a:t>
            </a:r>
          </a:p>
        </p:txBody>
      </p:sp>
      <p:sp>
        <p:nvSpPr>
          <p:cNvPr id="3" name="Content Placeholder 2"/>
          <p:cNvSpPr>
            <a:spLocks noGrp="1"/>
          </p:cNvSpPr>
          <p:nvPr>
            <p:ph idx="1"/>
          </p:nvPr>
        </p:nvSpPr>
        <p:spPr/>
        <p:txBody>
          <a:bodyPr>
            <a:normAutofit lnSpcReduction="10000"/>
          </a:bodyPr>
          <a:lstStyle/>
          <a:p>
            <a:r>
              <a:rPr lang="en-GB" dirty="0" smtClean="0"/>
              <a:t>The </a:t>
            </a:r>
            <a:r>
              <a:rPr lang="en-GB" dirty="0" err="1" smtClean="0"/>
              <a:t>condensated</a:t>
            </a:r>
            <a:r>
              <a:rPr lang="en-GB" dirty="0" smtClean="0"/>
              <a:t> liquid product is often a mixture of complex organic compounds with relatively high calorific value similar to fuel oil (30 – 40 MJ/Kg)</a:t>
            </a:r>
          </a:p>
          <a:p>
            <a:r>
              <a:rPr lang="en-GB" dirty="0" smtClean="0"/>
              <a:t>The gaseous products are often a mixture of CO, CO</a:t>
            </a:r>
            <a:r>
              <a:rPr lang="en-GB" baseline="-25000" dirty="0" smtClean="0"/>
              <a:t>2</a:t>
            </a:r>
            <a:r>
              <a:rPr lang="en-GB" dirty="0" smtClean="0"/>
              <a:t> and hydrocarbons with relatively low calorific value (15 – 20 MJ/Kg) and can be used as heat source to sustain pyrolysis process</a:t>
            </a:r>
            <a:endParaRPr lang="en-GB" dirty="0"/>
          </a:p>
        </p:txBody>
      </p:sp>
    </p:spTree>
    <p:extLst>
      <p:ext uri="{BB962C8B-B14F-4D97-AF65-F5344CB8AC3E}">
        <p14:creationId xmlns:p14="http://schemas.microsoft.com/office/powerpoint/2010/main" val="30663509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Pyrolysis Recycling </a:t>
            </a:r>
            <a:r>
              <a:rPr lang="en-GB" dirty="0" smtClean="0"/>
              <a:t>Process</a:t>
            </a:r>
            <a:endParaRPr lang="en-GB" dirty="0"/>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412777"/>
            <a:ext cx="8424936" cy="5112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2017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Chemical Recycling</a:t>
            </a:r>
            <a:endParaRPr lang="en-GB" dirty="0"/>
          </a:p>
        </p:txBody>
      </p:sp>
      <p:sp>
        <p:nvSpPr>
          <p:cNvPr id="3" name="Content Placeholder 2"/>
          <p:cNvSpPr>
            <a:spLocks noGrp="1"/>
          </p:cNvSpPr>
          <p:nvPr>
            <p:ph idx="1"/>
          </p:nvPr>
        </p:nvSpPr>
        <p:spPr/>
        <p:txBody>
          <a:bodyPr/>
          <a:lstStyle/>
          <a:p>
            <a:r>
              <a:rPr lang="en-GB" dirty="0" smtClean="0"/>
              <a:t>Involves the process for Chemical depolymerisation or removal of the matrix by using chemical dissolution reagents for liberation of fibres.  </a:t>
            </a:r>
          </a:p>
          <a:p>
            <a:r>
              <a:rPr lang="en-GB" dirty="0" smtClean="0"/>
              <a:t>The chemical recycling process can re-generate both the clean fibres and fillers as well as depolymerised matrix in the form of monomers or petrochemical feedstock</a:t>
            </a:r>
            <a:endParaRPr lang="en-GB" dirty="0"/>
          </a:p>
        </p:txBody>
      </p:sp>
    </p:spTree>
    <p:extLst>
      <p:ext uri="{BB962C8B-B14F-4D97-AF65-F5344CB8AC3E}">
        <p14:creationId xmlns:p14="http://schemas.microsoft.com/office/powerpoint/2010/main" val="1598758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Chemical Recycling</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The dissolution process is often is often called </a:t>
            </a:r>
            <a:r>
              <a:rPr lang="en-GB" dirty="0" err="1" smtClean="0"/>
              <a:t>solvolysis</a:t>
            </a:r>
            <a:r>
              <a:rPr lang="en-GB" dirty="0" smtClean="0"/>
              <a:t>, and depending on the solvent can be further classified as: hydrolysis (using water), glycolysis (glycols), and acid digestion (using acid)</a:t>
            </a:r>
          </a:p>
          <a:p>
            <a:r>
              <a:rPr lang="en-GB" dirty="0" smtClean="0"/>
              <a:t>When using alcohol or water, high temperature and high pressure are normally used under either sub-or supercritical conditions to gain a faster dissolution and a higher efficiency</a:t>
            </a:r>
          </a:p>
          <a:p>
            <a:r>
              <a:rPr lang="en-GB" dirty="0" smtClean="0"/>
              <a:t>For acid digestion, atmospheric conditions are normally applied but the reaction rate could be very slow</a:t>
            </a:r>
            <a:endParaRPr lang="en-GB" dirty="0"/>
          </a:p>
        </p:txBody>
      </p:sp>
    </p:spTree>
    <p:extLst>
      <p:ext uri="{BB962C8B-B14F-4D97-AF65-F5344CB8AC3E}">
        <p14:creationId xmlns:p14="http://schemas.microsoft.com/office/powerpoint/2010/main" val="12518355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Chemical Recycling</a:t>
            </a:r>
            <a:endParaRPr lang="en-GB" dirty="0"/>
          </a:p>
        </p:txBody>
      </p:sp>
      <p:sp>
        <p:nvSpPr>
          <p:cNvPr id="3" name="Content Placeholder 2"/>
          <p:cNvSpPr>
            <a:spLocks noGrp="1"/>
          </p:cNvSpPr>
          <p:nvPr>
            <p:ph idx="1"/>
          </p:nvPr>
        </p:nvSpPr>
        <p:spPr/>
        <p:txBody>
          <a:bodyPr>
            <a:normAutofit lnSpcReduction="10000"/>
          </a:bodyPr>
          <a:lstStyle/>
          <a:p>
            <a:r>
              <a:rPr lang="en-GB" dirty="0" smtClean="0"/>
              <a:t>Using water or alcohol is environmentally relatively clean, and both could be separated from the dissolved solution using evaporation (for water) and distillation (for alcohol)</a:t>
            </a:r>
          </a:p>
          <a:p>
            <a:r>
              <a:rPr lang="en-GB" dirty="0" smtClean="0"/>
              <a:t>The process could be used for different types of reinforcement materials (carbon and glass fibres)</a:t>
            </a:r>
          </a:p>
          <a:p>
            <a:r>
              <a:rPr lang="en-GB" dirty="0" smtClean="0"/>
              <a:t>The re-generated fibre retains most of its mechanical properties</a:t>
            </a:r>
            <a:endParaRPr lang="en-GB" dirty="0"/>
          </a:p>
        </p:txBody>
      </p:sp>
    </p:spTree>
    <p:extLst>
      <p:ext uri="{BB962C8B-B14F-4D97-AF65-F5344CB8AC3E}">
        <p14:creationId xmlns:p14="http://schemas.microsoft.com/office/powerpoint/2010/main" val="21117374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Chemical Recycling</a:t>
            </a:r>
            <a:endParaRPr lang="en-GB" dirty="0"/>
          </a:p>
        </p:txBody>
      </p:sp>
      <p:sp>
        <p:nvSpPr>
          <p:cNvPr id="3" name="Content Placeholder 2"/>
          <p:cNvSpPr>
            <a:spLocks noGrp="1"/>
          </p:cNvSpPr>
          <p:nvPr>
            <p:ph idx="1"/>
          </p:nvPr>
        </p:nvSpPr>
        <p:spPr/>
        <p:txBody>
          <a:bodyPr/>
          <a:lstStyle/>
          <a:p>
            <a:r>
              <a:rPr lang="en-GB" dirty="0" smtClean="0"/>
              <a:t>For reaching a higher dissolution efficiency an alkaline base is normally used as catalyst (e.g. </a:t>
            </a:r>
            <a:r>
              <a:rPr lang="en-GB" dirty="0" err="1" smtClean="0"/>
              <a:t>NaOH</a:t>
            </a:r>
            <a:r>
              <a:rPr lang="en-GB" dirty="0" smtClean="0"/>
              <a:t>, KOH)</a:t>
            </a:r>
          </a:p>
          <a:p>
            <a:r>
              <a:rPr lang="en-GB" dirty="0" smtClean="0"/>
              <a:t>However, separation of the used catalyst salt from the recovered oil and purification of the depolymerised products, highly viscous oil, is still a challenge</a:t>
            </a:r>
            <a:endParaRPr lang="en-GB" dirty="0"/>
          </a:p>
        </p:txBody>
      </p:sp>
    </p:spTree>
    <p:extLst>
      <p:ext uri="{BB962C8B-B14F-4D97-AF65-F5344CB8AC3E}">
        <p14:creationId xmlns:p14="http://schemas.microsoft.com/office/powerpoint/2010/main" val="892022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a:t>
            </a:r>
            <a:endParaRPr lang="en-GB" dirty="0"/>
          </a:p>
        </p:txBody>
      </p:sp>
      <p:sp>
        <p:nvSpPr>
          <p:cNvPr id="3" name="Content Placeholder 2"/>
          <p:cNvSpPr>
            <a:spLocks noGrp="1"/>
          </p:cNvSpPr>
          <p:nvPr>
            <p:ph idx="1"/>
          </p:nvPr>
        </p:nvSpPr>
        <p:spPr/>
        <p:txBody>
          <a:bodyPr/>
          <a:lstStyle/>
          <a:p>
            <a:r>
              <a:rPr lang="en-GB" dirty="0" smtClean="0"/>
              <a:t>The thermal recycling processes have the advantage of being able to tolerate more contaminated scrap materials</a:t>
            </a:r>
          </a:p>
          <a:p>
            <a:r>
              <a:rPr lang="en-GB" dirty="0" smtClean="0"/>
              <a:t>The fluidised bed process produces a very clean fibre product, but it is not in the same form as an existing virgin fibre products and the same applies to </a:t>
            </a:r>
            <a:r>
              <a:rPr lang="en-GB" smtClean="0"/>
              <a:t>the pyrolysis</a:t>
            </a:r>
            <a:endParaRPr lang="en-GB" dirty="0"/>
          </a:p>
        </p:txBody>
      </p:sp>
    </p:spTree>
    <p:extLst>
      <p:ext uri="{BB962C8B-B14F-4D97-AF65-F5344CB8AC3E}">
        <p14:creationId xmlns:p14="http://schemas.microsoft.com/office/powerpoint/2010/main" val="8145740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The fibres from the pyrolysis may have varying degrees of char on them, which may limit the reuse options or require further processing to remove it</a:t>
            </a:r>
          </a:p>
          <a:p>
            <a:r>
              <a:rPr lang="en-GB" dirty="0" smtClean="0"/>
              <a:t>Pyrolysis process has the potential to produce chemical </a:t>
            </a:r>
            <a:r>
              <a:rPr lang="en-GB" dirty="0" err="1" smtClean="0"/>
              <a:t>feedstocks</a:t>
            </a:r>
            <a:r>
              <a:rPr lang="en-GB" dirty="0" smtClean="0"/>
              <a:t> from the polymer but these may be difficult to refine from the mixture of products produced</a:t>
            </a:r>
          </a:p>
          <a:p>
            <a:r>
              <a:rPr lang="en-GB" dirty="0" smtClean="0"/>
              <a:t>If a pyrolysis process only produces chemicals suitable for use as</a:t>
            </a:r>
            <a:endParaRPr lang="en-GB" dirty="0"/>
          </a:p>
        </p:txBody>
      </p:sp>
    </p:spTree>
    <p:extLst>
      <p:ext uri="{BB962C8B-B14F-4D97-AF65-F5344CB8AC3E}">
        <p14:creationId xmlns:p14="http://schemas.microsoft.com/office/powerpoint/2010/main" val="20250074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1591</TotalTime>
  <Words>1460</Words>
  <Application>Microsoft Office PowerPoint</Application>
  <PresentationFormat>On-screen Show (4:3)</PresentationFormat>
  <Paragraphs>104</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Recycling of Composite Materials</vt:lpstr>
      <vt:lpstr>Introduction</vt:lpstr>
      <vt:lpstr>Introduction</vt:lpstr>
      <vt:lpstr>Calorific Values of Thermoset Composites</vt:lpstr>
      <vt:lpstr>Introduction</vt:lpstr>
      <vt:lpstr>Challenges/Problems</vt:lpstr>
      <vt:lpstr>Challenges/Problems</vt:lpstr>
      <vt:lpstr>Need to Recycle</vt:lpstr>
      <vt:lpstr>Recycling Technologies</vt:lpstr>
      <vt:lpstr>Recycling Thermoset Composites</vt:lpstr>
      <vt:lpstr>Mechanical Recycling</vt:lpstr>
      <vt:lpstr>Mechanical Recycling</vt:lpstr>
      <vt:lpstr>Mechanical Recycling</vt:lpstr>
      <vt:lpstr>Thermal Recycling</vt:lpstr>
      <vt:lpstr>Combustion with Energy and  Material Utilisation</vt:lpstr>
      <vt:lpstr>Combustion with Energy and  Material Utilisation</vt:lpstr>
      <vt:lpstr>Fluidised-Bed Process</vt:lpstr>
      <vt:lpstr>Fluidised-Bed Process</vt:lpstr>
      <vt:lpstr>Fluidised-Bed Process</vt:lpstr>
      <vt:lpstr>Fluidised-Bed Process</vt:lpstr>
      <vt:lpstr>Fluidised-Bed Process</vt:lpstr>
      <vt:lpstr>Pyrolysis Recycling Process</vt:lpstr>
      <vt:lpstr>Pyrolysis Recycling </vt:lpstr>
      <vt:lpstr>Pyrolysis Recycling </vt:lpstr>
      <vt:lpstr>Pyrolysis Recycling Process</vt:lpstr>
      <vt:lpstr>Chemical Recycling</vt:lpstr>
      <vt:lpstr>Chemical Recycling</vt:lpstr>
      <vt:lpstr>Chemical Recycling</vt:lpstr>
      <vt:lpstr>Chemical Recycling</vt:lpstr>
      <vt:lpstr>Discussion</vt:lpstr>
      <vt:lpstr>Discussion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Recycling of Composite Materials</dc:title>
  <dc:creator>Andrew</dc:creator>
  <cp:lastModifiedBy>Andrew Thorn</cp:lastModifiedBy>
  <cp:revision>17</cp:revision>
  <dcterms:created xsi:type="dcterms:W3CDTF">2014-11-09T17:55:03Z</dcterms:created>
  <dcterms:modified xsi:type="dcterms:W3CDTF">2016-08-23T23:13:16Z</dcterms:modified>
</cp:coreProperties>
</file>