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99" r:id="rId3"/>
    <p:sldId id="300" r:id="rId4"/>
    <p:sldId id="301" r:id="rId5"/>
    <p:sldId id="261" r:id="rId6"/>
    <p:sldId id="292" r:id="rId7"/>
    <p:sldId id="323" r:id="rId8"/>
    <p:sldId id="295" r:id="rId9"/>
    <p:sldId id="296" r:id="rId10"/>
    <p:sldId id="303" r:id="rId11"/>
    <p:sldId id="304" r:id="rId12"/>
    <p:sldId id="305" r:id="rId13"/>
    <p:sldId id="315" r:id="rId14"/>
    <p:sldId id="313" r:id="rId15"/>
    <p:sldId id="316" r:id="rId16"/>
    <p:sldId id="306" r:id="rId17"/>
    <p:sldId id="317" r:id="rId18"/>
    <p:sldId id="314" r:id="rId19"/>
    <p:sldId id="318" r:id="rId20"/>
    <p:sldId id="324" r:id="rId21"/>
    <p:sldId id="326" r:id="rId22"/>
    <p:sldId id="325" r:id="rId23"/>
    <p:sldId id="321" r:id="rId24"/>
    <p:sldId id="322" r:id="rId25"/>
    <p:sldId id="312" r:id="rId26"/>
    <p:sldId id="259" r:id="rId27"/>
    <p:sldId id="319" r:id="rId28"/>
    <p:sldId id="294" r:id="rId29"/>
    <p:sldId id="320" r:id="rId30"/>
    <p:sldId id="297" r:id="rId31"/>
    <p:sldId id="29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2201-E39C-4301-8A75-4EBD1F546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35337-3A79-49F7-AFDF-1B52942683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13096-9FAE-4406-9D26-E2950515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C2F1E-DB61-4B43-86D1-E1D2571CF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2676B-0CB4-46B1-A0BD-EF668E1FF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2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C18F-3C80-416E-86DB-2D65584ED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860A5-B5A2-4919-8C35-BE3497873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9C969-E796-4A1C-8DBC-33B6847F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0CD26-CB20-4333-8BB0-A2D300AC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5BA3-EEC7-47ED-90C6-9BEBAD2EE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F13EA4-40AA-49F4-8B68-A0EADA92DB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000" y="6198853"/>
            <a:ext cx="2664000" cy="55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40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771E-C39D-4510-B6C6-4F3E9A664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C529B-88F8-4A82-89BD-2D8633FFF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3BA46-ADAD-47DE-809A-89041C516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BBE42-2071-4206-9757-AC9281049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F9025-EB7B-4E1A-A13F-1E340FC9E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4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DBAC3-DAB4-4475-A2F9-42962781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74B6A-BAB9-4886-BECC-6BFFBBC96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0482-547F-4385-A2D6-A76616546A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DDB98-928D-4C16-8587-97202765A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D0925D-1532-4178-9AAD-36FB96184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7D53D-10BA-4A1B-B2BB-2BFE2637F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8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E899-D20A-4B69-8562-54C620FF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8FEAF-CDFB-43B4-AE24-3EEEEB66D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8572F-CFD3-4187-B3F3-05652350F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B5435-A252-4780-8093-92279CB8FB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2F35E9-D482-4050-9200-3B18DC465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01961A-7AC6-4564-B374-C1A239E3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12B5E-EDFC-4B6A-9FD9-23CE0B0A7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EA2981-E32B-446B-B7C5-2FFC52095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9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1CBD-89F5-41A9-9F60-E928506E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41DAF-A031-459E-B6AF-E811E448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A872DF-EE7A-4E3F-B739-07C4BF64B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4FC41-A0EA-4F77-9FFD-5B78F8662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6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D377CC-7511-4CC2-B1DA-3F81853CE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5EA87-C3B5-41D5-BEE1-ADD9F2491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09BD9-B23D-4277-9362-38D57DE1F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54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7FF-7910-48A3-9384-87B1B448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AB017-F82B-44F7-98F6-85434A8DB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F582B-D7F7-4FB4-9E17-C38F470B8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2060C3-0FDA-4B68-857A-9B96CFA2D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CA731-1C61-49DF-8335-8A4F10F9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DD82A-B2B6-47FD-A4F8-2648E3602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56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4B2FB-1B37-42D5-A417-EC3BDBCE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D56068-BC9C-4BC4-99D3-F6623B7C49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6EA062-6DFE-4902-92F8-C7BC0A069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C77B1-EEA2-42D0-828C-5CABE4B4D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59EA6-4BC7-461A-A1F1-E9D3D97A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F40E2-AC62-4276-9440-FB54E25A5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7277-4CC4-45C7-A672-4696ECDA4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33EE6-0CD6-4F4B-B009-FA0989066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C8A19-FFE2-47CF-84CB-6D05E0215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CE6A7-03C1-4C0A-8963-2CA5ED2CB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F8CA-BFCA-4CB4-8474-589EA199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91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FE283-4119-4DE4-9D8A-6F4411C41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6533F-B19D-4A98-8234-FC50B4DDB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C0FBD-DF56-4BB8-AE89-39F66D188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08989-7D82-4E3C-861C-DCD2EDB0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CBF76-6072-4FA7-8774-35AF67CB8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71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 Cover.jpg                                                      00B3F7F4Macintosh HD                   C35A0985:">
            <a:extLst>
              <a:ext uri="{FF2B5EF4-FFF2-40B4-BE49-F238E27FC236}">
                <a16:creationId xmlns:a16="http://schemas.microsoft.com/office/drawing/2014/main" id="{2296ED30-DC2A-4A16-9CD8-862EAC907141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723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58851" y="4800600"/>
            <a:ext cx="85344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58851" y="1752600"/>
            <a:ext cx="9042400" cy="1524000"/>
          </a:xfrm>
        </p:spPr>
        <p:txBody>
          <a:bodyPr/>
          <a:lstStyle>
            <a:lvl1pPr>
              <a:lnSpc>
                <a:spcPct val="75000"/>
              </a:lnSpc>
              <a:defRPr sz="4100">
                <a:solidFill>
                  <a:srgbClr val="AFC12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01295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727075" indent="-342900">
              <a:defRPr/>
            </a:lvl2pPr>
            <a:lvl3pPr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138" indent="358775">
              <a:buFont typeface="Wingdings" panose="05000000000000000000" pitchFamily="2" charset="2"/>
              <a:buChar char="§"/>
              <a:defRPr/>
            </a:lvl4pPr>
            <a:lvl5pPr marL="828000" indent="324000">
              <a:buFont typeface="Courier New" panose="02070309020205020404" pitchFamily="49" charset="0"/>
              <a:buChar char="o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2"/>
            <a:r>
              <a:rPr lang="en-GB" dirty="0"/>
              <a:t>Second level</a:t>
            </a:r>
          </a:p>
          <a:p>
            <a:pPr lvl="3"/>
            <a:r>
              <a:rPr lang="en-GB" dirty="0"/>
              <a:t>Third level</a:t>
            </a:r>
          </a:p>
          <a:p>
            <a:pPr lvl="4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07823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58780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13892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86028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012054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327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15237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2833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58552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00" y="838200"/>
            <a:ext cx="25908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838200"/>
            <a:ext cx="7569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1175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2C26B-8751-4358-A320-C9B8AFAF5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73CE2-FAF1-4C3F-9986-E859BCD3C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EE7B-3729-4B0C-BBB4-6CCB33546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52C1D-5712-4A9E-8CEC-7A70057EE5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D8E89-BBC7-4471-BC86-F03DEBCF54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26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>
            <a:extLst>
              <a:ext uri="{FF2B5EF4-FFF2-40B4-BE49-F238E27FC236}">
                <a16:creationId xmlns:a16="http://schemas.microsoft.com/office/drawing/2014/main" id="{7D0B9F90-163F-4DBB-9347-100C1B260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>
            <a:extLst>
              <a:ext uri="{FF2B5EF4-FFF2-40B4-BE49-F238E27FC236}">
                <a16:creationId xmlns:a16="http://schemas.microsoft.com/office/drawing/2014/main" id="{97BE7CC5-5F2C-4F0A-A58F-F737EBD6DD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12800" y="1676400"/>
            <a:ext cx="103632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2"/>
            <a:r>
              <a:rPr lang="en-US" altLang="en-US" dirty="0"/>
              <a:t>Second level</a:t>
            </a:r>
          </a:p>
          <a:p>
            <a:pPr lvl="3"/>
            <a:r>
              <a:rPr lang="en-US" altLang="en-US" dirty="0"/>
              <a:t> 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23">
            <a:extLst>
              <a:ext uri="{FF2B5EF4-FFF2-40B4-BE49-F238E27FC236}">
                <a16:creationId xmlns:a16="http://schemas.microsoft.com/office/drawing/2014/main" id="{C606F4B5-EC99-4AA8-968C-13ACE64F9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12800" y="838200"/>
            <a:ext cx="103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pic>
        <p:nvPicPr>
          <p:cNvPr id="1029" name="Picture 3">
            <a:extLst>
              <a:ext uri="{FF2B5EF4-FFF2-40B4-BE49-F238E27FC236}">
                <a16:creationId xmlns:a16="http://schemas.microsoft.com/office/drawing/2014/main" id="{C3EAADFA-B896-4B9C-86C3-0E7A9F8D5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-95250"/>
            <a:ext cx="29051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5">
            <a:extLst>
              <a:ext uri="{FF2B5EF4-FFF2-40B4-BE49-F238E27FC236}">
                <a16:creationId xmlns:a16="http://schemas.microsoft.com/office/drawing/2014/main" id="{53676EF1-BA55-42B5-952C-8EE0DCA2F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713" y="44450"/>
            <a:ext cx="949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5839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altLang="en-US" sz="2000" b="1" dirty="0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75000"/>
        </a:spcAft>
        <a:defRPr sz="2100">
          <a:solidFill>
            <a:schemeClr val="tx1">
              <a:lumMod val="95000"/>
              <a:lumOff val="5000"/>
            </a:schemeClr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marL="534988" indent="-342900" algn="l" rtl="0" eaLnBrk="0" fontAlgn="base" hangingPunct="0">
        <a:spcBef>
          <a:spcPct val="0"/>
        </a:spcBef>
        <a:spcAft>
          <a:spcPct val="50000"/>
        </a:spcAft>
        <a:buChar char="–"/>
        <a:defRPr sz="1900">
          <a:solidFill>
            <a:srgbClr val="585555"/>
          </a:solidFill>
          <a:latin typeface="Arial MT" charset="0"/>
          <a:ea typeface="ヒラギノ角ゴ Pro W3" charset="-128"/>
        </a:defRPr>
      </a:lvl2pPr>
      <a:lvl3pPr marL="727075" indent="-342900" algn="l" rtl="0" eaLnBrk="0" fontAlgn="base" hangingPunct="0">
        <a:lnSpc>
          <a:spcPct val="75000"/>
        </a:lnSpc>
        <a:spcBef>
          <a:spcPct val="20000"/>
        </a:spcBef>
        <a:spcAft>
          <a:spcPct val="0"/>
        </a:spcAft>
        <a:buClr>
          <a:srgbClr val="B6BF00"/>
        </a:buClr>
        <a:buChar char="&gt;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marL="719138" indent="358775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marL="765175" indent="1063625" algn="l" rtl="0" eaLnBrk="0" fontAlgn="base" hangingPunct="0">
        <a:spcBef>
          <a:spcPct val="20000"/>
        </a:spcBef>
        <a:spcAft>
          <a:spcPct val="0"/>
        </a:spcAft>
        <a:buChar char="&gt;"/>
        <a:defRPr sz="2000">
          <a:solidFill>
            <a:srgbClr val="585555"/>
          </a:solidFill>
          <a:latin typeface="Arial MT" charset="0"/>
          <a:ea typeface="ヒラギノ角ゴ Pro W3" charset="-128"/>
          <a:cs typeface="Arial" panose="020B0604020202020204" pitchFamily="34" charset="0"/>
        </a:defRPr>
      </a:lvl5pPr>
      <a:lvl6pPr marL="12223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6pPr>
      <a:lvl7pPr marL="16795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7pPr>
      <a:lvl8pPr marL="21367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8pPr>
      <a:lvl9pPr marL="25939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8p2H7EvoGM" TargetMode="External"/><Relationship Id="rId2" Type="http://schemas.openxmlformats.org/officeDocument/2006/relationships/hyperlink" Target="https://hbr.org/1995/11/exploiting-the-virtual-value-chain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blog.hubspot.com/sales/value-chain-analysi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07/06/the-innovation-value-chain" TargetMode="External"/><Relationship Id="rId2" Type="http://schemas.openxmlformats.org/officeDocument/2006/relationships/hyperlink" Target="https://www.investopedia.com/articles/investing/103114/starbucks-example-value-chain-model.asp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smartsheet.com/everything-you-need-to-know-about-value-chain-analysis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 for SMEs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BMSW6104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96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(Value Chain)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53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Recap – Last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looked at…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 Michael Porter’s theory of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referring to his “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forces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” and “value chain” concepts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Identify, with examples, some of the approaches that can be used to achieve or maintain competitive advantage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Discuss the importance of technology as a means of gaining or maintaining competitive advantage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545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707292"/>
            <a:ext cx="10363200" cy="44196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will be able to…</a:t>
            </a:r>
          </a:p>
          <a:p>
            <a:pP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Michael Porter’s theory of the value chain linking it to the concept of “five forces”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how organizations carry out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Discuss, with examples, how value chain activities can be enhanced using technology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767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Porter’s Value Chain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Porter’s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chain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explains how businesses generate value</a:t>
            </a:r>
          </a:p>
          <a:p>
            <a:pP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Porter, the processes within a business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value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the products/services they sell</a:t>
            </a:r>
          </a:p>
          <a:p>
            <a:pPr marL="228600" lvl="1">
              <a:spcBef>
                <a:spcPts val="1000"/>
              </a:spcBef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are broken down into primary and secondary activities</a:t>
            </a:r>
          </a:p>
          <a:p>
            <a:pP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►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2342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Adding Value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is the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/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Breakdown of costs for a £2.50 cup of coffee</a:t>
            </a:r>
          </a:p>
          <a:p>
            <a:pPr>
              <a:buFont typeface="Arial" panose="020B0604020202020204" pitchFamily="34" charset="0"/>
              <a:buChar char="►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1E5770-0619-4F3E-86CA-8B2DDFFE2D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66" b="15661"/>
          <a:stretch/>
        </p:blipFill>
        <p:spPr>
          <a:xfrm>
            <a:off x="2333426" y="2736891"/>
            <a:ext cx="7308763" cy="39609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CD4F9A-FD6E-4A50-813D-28F745E3082E}"/>
              </a:ext>
            </a:extLst>
          </p:cNvPr>
          <p:cNvSpPr txBox="1"/>
          <p:nvPr/>
        </p:nvSpPr>
        <p:spPr>
          <a:xfrm>
            <a:off x="7676468" y="6581001"/>
            <a:ext cx="45155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https://www.pipedrive.com/en/blog/value-chain-analysis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81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Primary Activities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activities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are directly concerned with producing a product or service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 grouped into five main areas: 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Inbound Logistics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Outbound Logistics 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Marketing/Sales 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</a:p>
        </p:txBody>
      </p:sp>
    </p:spTree>
    <p:extLst>
      <p:ext uri="{BB962C8B-B14F-4D97-AF65-F5344CB8AC3E}">
        <p14:creationId xmlns:p14="http://schemas.microsoft.com/office/powerpoint/2010/main" val="3211683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Secondary Activities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activities 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activities that all </a:t>
            </a:r>
            <a:r>
              <a:rPr lang="en-US" sz="2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perform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improve or enhance primary activities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 grouped into four main areas: </a:t>
            </a:r>
          </a:p>
          <a:p>
            <a:pPr marL="800100" lvl="2" indent="-3429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</a:t>
            </a:r>
          </a:p>
          <a:p>
            <a:pPr marL="800100" lvl="2" indent="-3429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&amp; Product Development (including R&amp;D)</a:t>
            </a:r>
          </a:p>
          <a:p>
            <a:pPr marL="800100" lvl="2" indent="-3429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</a:p>
          <a:p>
            <a:pPr marL="800100" lvl="2" indent="-3429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Administrative (legal, accounting finance, quality, etc.)</a:t>
            </a:r>
          </a:p>
        </p:txBody>
      </p:sp>
    </p:spTree>
    <p:extLst>
      <p:ext uri="{BB962C8B-B14F-4D97-AF65-F5344CB8AC3E}">
        <p14:creationId xmlns:p14="http://schemas.microsoft.com/office/powerpoint/2010/main" val="2395626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Value Chain Diagram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D83C4C-C3AC-4C73-A873-1B8326F9C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34B25C-3BED-4AF0-B831-DC997AAB9A15}"/>
              </a:ext>
            </a:extLst>
          </p:cNvPr>
          <p:cNvSpPr txBox="1"/>
          <p:nvPr/>
        </p:nvSpPr>
        <p:spPr>
          <a:xfrm>
            <a:off x="226983" y="6492875"/>
            <a:ext cx="5452134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2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https://twnkls.com/en/blogs/3-steps-to-a-succesful-ar-business-case/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D49952-89F5-4E0B-B8A0-E4DDB4E8A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494" y="1683469"/>
            <a:ext cx="7615719" cy="480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954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&amp; Value Chain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can be used to improve the efficiency/operation of all value chain activities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2"/>
                </a:solidFill>
              </a:rPr>
              <a:t>Can use ideas such as Virtual Value Chain to help </a:t>
            </a:r>
            <a:r>
              <a:rPr lang="en-US" altLang="en-US" dirty="0" err="1">
                <a:solidFill>
                  <a:schemeClr val="tx2"/>
                </a:solidFill>
              </a:rPr>
              <a:t>analyse</a:t>
            </a:r>
            <a:r>
              <a:rPr lang="en-US" altLang="en-US" dirty="0">
                <a:solidFill>
                  <a:schemeClr val="tx2"/>
                </a:solidFill>
              </a:rPr>
              <a:t> &amp; understand technology-focused businesses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alt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there tends to be an emphasis on </a:t>
            </a:r>
            <a:r>
              <a:rPr lang="en-US" alt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logistics</a:t>
            </a:r>
            <a:r>
              <a:rPr lang="en-US" alt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that is, supply chain management (SCM) and operations management (OM)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2"/>
                </a:solidFill>
              </a:rPr>
              <a:t>Professor Martin Christopher from Cranfield - “supply chains compete, not companies”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2"/>
                </a:solidFill>
              </a:rPr>
              <a:t>However, don’t forget other areas (e.g. HR) because all can be improved</a:t>
            </a:r>
          </a:p>
        </p:txBody>
      </p:sp>
    </p:spTree>
    <p:extLst>
      <p:ext uri="{BB962C8B-B14F-4D97-AF65-F5344CB8AC3E}">
        <p14:creationId xmlns:p14="http://schemas.microsoft.com/office/powerpoint/2010/main" val="4012271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Primary Activities – Technology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Primary Activities - Examples</a:t>
            </a:r>
          </a:p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Logistics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Inward/Outbound</a:t>
            </a:r>
          </a:p>
          <a:p>
            <a:pPr marL="457200" lvl="1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routes for delivery drivers using GPS and mapping software</a:t>
            </a:r>
          </a:p>
          <a:p>
            <a:pPr marL="457200" lvl="1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Issuing delivery notes, invoices, etc. electronically</a:t>
            </a:r>
          </a:p>
          <a:p>
            <a:pPr marL="457200" lvl="1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stock levels e.g. JIT systems</a:t>
            </a:r>
          </a:p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</a:t>
            </a:r>
          </a:p>
          <a:p>
            <a:pPr marL="457200" lvl="1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sensors to monitor &amp; adjust manufacturing processes automatically</a:t>
            </a:r>
          </a:p>
          <a:p>
            <a:pPr marL="457200" lvl="1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cameras &amp; image recognition software to check production quality</a:t>
            </a:r>
          </a:p>
        </p:txBody>
      </p:sp>
    </p:spTree>
    <p:extLst>
      <p:ext uri="{BB962C8B-B14F-4D97-AF65-F5344CB8AC3E}">
        <p14:creationId xmlns:p14="http://schemas.microsoft.com/office/powerpoint/2010/main" val="2300819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Can you suggest  </a:t>
            </a:r>
            <a:r>
              <a:rPr lang="en-US" b="1" dirty="0"/>
              <a:t>two</a:t>
            </a:r>
            <a:r>
              <a:rPr lang="en-US" dirty="0"/>
              <a:t> more examples of using technology for </a:t>
            </a:r>
            <a:r>
              <a:rPr lang="en-US" b="1" dirty="0"/>
              <a:t>inward/outward logistics</a:t>
            </a:r>
            <a:r>
              <a:rPr lang="en-US" dirty="0"/>
              <a:t> for the following?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Courier/parcel company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Motor dealer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314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Primary Activities – Technology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&amp; Marketing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catalogues/brochures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Accepting orders &amp; payments online (e.g. PayPal)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 tools</a:t>
            </a:r>
          </a:p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Servicing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training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warranty registrations, documents, etc. electronically</a:t>
            </a:r>
          </a:p>
          <a:p>
            <a:pPr marL="914400" lvl="2" indent="-45720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486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Can you suggest  </a:t>
            </a:r>
            <a:r>
              <a:rPr lang="en-US" b="1" dirty="0"/>
              <a:t>two</a:t>
            </a:r>
            <a:r>
              <a:rPr lang="en-US" dirty="0"/>
              <a:t> more examples of using technology for </a:t>
            </a:r>
            <a:r>
              <a:rPr lang="en-US" b="1" dirty="0"/>
              <a:t>servicing </a:t>
            </a:r>
            <a:r>
              <a:rPr lang="en-US" dirty="0"/>
              <a:t>for the following?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Insurance company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GP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718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Secondary Activities – Technology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Secondary Activities - Examples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Administrative &amp; Finance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Electronic ordering &amp; payment systems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systems e.g. credit control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HRM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recruitment –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publicising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vacancies, receiving applications, etc.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scheduling (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rotas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17810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Can you suggest  </a:t>
            </a:r>
            <a:r>
              <a:rPr lang="en-US" b="1" dirty="0"/>
              <a:t>two</a:t>
            </a:r>
            <a:r>
              <a:rPr lang="en-US" dirty="0"/>
              <a:t> more examples of using technology for </a:t>
            </a:r>
            <a:r>
              <a:rPr lang="en-US" b="1" dirty="0"/>
              <a:t>HRM </a:t>
            </a:r>
            <a:r>
              <a:rPr lang="en-US" dirty="0"/>
              <a:t>for the following?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 technology company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 house building company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767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Secondary Activities – Technology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&amp; Technology Development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Modelling, simulation &amp; design tools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research tools e.g. online questionnaires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price/parts lists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Electronic ordering &amp; payment systems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768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Can you suggest  </a:t>
            </a:r>
            <a:r>
              <a:rPr lang="en-US" b="1" dirty="0"/>
              <a:t>two</a:t>
            </a:r>
            <a:r>
              <a:rPr lang="en-US" dirty="0"/>
              <a:t> more examples of using technology for </a:t>
            </a:r>
            <a:r>
              <a:rPr lang="en-US" b="1" dirty="0"/>
              <a:t>product/technology development </a:t>
            </a:r>
            <a:r>
              <a:rPr lang="en-US" dirty="0"/>
              <a:t>for the following?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 subscription TV company e.g. Sky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 consumer electronics company e.g. Samsung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7735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Carrying Out VCA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Value Chain Analysis</a:t>
            </a:r>
          </a:p>
          <a:p>
            <a:r>
              <a:rPr lang="en-US" dirty="0"/>
              <a:t>Is often carried out using a simple template, like this: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58AB5F-8210-4075-A01B-50440BF61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1251" y="2895065"/>
            <a:ext cx="6246298" cy="35057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F9AC35-E2F6-4C9D-8A93-715E8DD4E768}"/>
              </a:ext>
            </a:extLst>
          </p:cNvPr>
          <p:cNvSpPr txBox="1"/>
          <p:nvPr/>
        </p:nvSpPr>
        <p:spPr>
          <a:xfrm>
            <a:off x="0" y="6581001"/>
            <a:ext cx="6655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https://www.visual-paradigm.com/guide/strategic-analysis/what-is-value-chain-analysis/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8753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VCA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551801"/>
            <a:ext cx="10363200" cy="4419600"/>
          </a:xfrm>
        </p:spPr>
        <p:txBody>
          <a:bodyPr/>
          <a:lstStyle/>
          <a:p>
            <a:r>
              <a:rPr lang="en-US" b="1" dirty="0"/>
              <a:t>McDonald’s Example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F9AC35-E2F6-4C9D-8A93-715E8DD4E768}"/>
              </a:ext>
            </a:extLst>
          </p:cNvPr>
          <p:cNvSpPr txBox="1"/>
          <p:nvPr/>
        </p:nvSpPr>
        <p:spPr>
          <a:xfrm>
            <a:off x="0" y="6581001"/>
            <a:ext cx="43043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https://blog.hubspot.com/sales/value-chain-analysis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B4258A-B6F5-45C8-B7DC-FE7BA48F7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2" y="1981200"/>
            <a:ext cx="8147619" cy="4630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374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Carring</a:t>
            </a:r>
            <a:r>
              <a:rPr lang="en-US" dirty="0"/>
              <a:t> Out VCA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5 Forces Analysis</a:t>
            </a:r>
          </a:p>
          <a:p>
            <a:r>
              <a:rPr lang="en-US" dirty="0"/>
              <a:t>Is often carried out using a simple table, like this: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6FFAEC1-0F7D-4355-A382-7BB346767C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424960"/>
              </p:ext>
            </p:extLst>
          </p:nvPr>
        </p:nvGraphicFramePr>
        <p:xfrm>
          <a:off x="262758" y="3229909"/>
          <a:ext cx="11666484" cy="24942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916621">
                  <a:extLst>
                    <a:ext uri="{9D8B030D-6E8A-4147-A177-3AD203B41FA5}">
                      <a16:colId xmlns:a16="http://schemas.microsoft.com/office/drawing/2014/main" val="1574489783"/>
                    </a:ext>
                  </a:extLst>
                </a:gridCol>
                <a:gridCol w="1018453">
                  <a:extLst>
                    <a:ext uri="{9D8B030D-6E8A-4147-A177-3AD203B41FA5}">
                      <a16:colId xmlns:a16="http://schemas.microsoft.com/office/drawing/2014/main" val="1923727534"/>
                    </a:ext>
                  </a:extLst>
                </a:gridCol>
                <a:gridCol w="971155">
                  <a:extLst>
                    <a:ext uri="{9D8B030D-6E8A-4147-A177-3AD203B41FA5}">
                      <a16:colId xmlns:a16="http://schemas.microsoft.com/office/drawing/2014/main" val="221801940"/>
                    </a:ext>
                  </a:extLst>
                </a:gridCol>
                <a:gridCol w="6760255">
                  <a:extLst>
                    <a:ext uri="{9D8B030D-6E8A-4147-A177-3AD203B41FA5}">
                      <a16:colId xmlns:a16="http://schemas.microsoft.com/office/drawing/2014/main" val="14814422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Force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Mitigation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89453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New Entrants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L/M/H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L/M/H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dirty="0"/>
                        <a:t>Numbered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dirty="0"/>
                        <a:t>Placed in order of importance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1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Substitute Products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273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Rivalry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1078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Power of Suppliers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6253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Power of Customers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0856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47961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3BEDDA3-DFDC-46F4-A18C-2FC2ABFC3309}"/>
              </a:ext>
            </a:extLst>
          </p:cNvPr>
          <p:cNvSpPr/>
          <p:nvPr/>
        </p:nvSpPr>
        <p:spPr bwMode="auto">
          <a:xfrm>
            <a:off x="571259" y="1477369"/>
            <a:ext cx="6233137" cy="1442405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Putting It All Together…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a company like Netflix or Disney…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2"/>
                </a:solidFill>
              </a:rPr>
              <a:t>Assess it using Porter’s theories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chemeClr val="tx2"/>
              </a:solidFill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chemeClr val="tx2"/>
              </a:solidFill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F245B7-90A7-4EE6-B8FE-6988DFAE8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4521" y="1466333"/>
            <a:ext cx="3563686" cy="24208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31456-F56A-4056-AF9B-5C030B1B0BC0}"/>
              </a:ext>
            </a:extLst>
          </p:cNvPr>
          <p:cNvSpPr txBox="1"/>
          <p:nvPr/>
        </p:nvSpPr>
        <p:spPr>
          <a:xfrm>
            <a:off x="510509" y="6489493"/>
            <a:ext cx="52389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Source: </a:t>
            </a:r>
            <a:r>
              <a:rPr lang="en-US" sz="1200" dirty="0"/>
              <a:t>https://commons.wikimedia.org/wiki/File:Porters_five_forces.PNG</a:t>
            </a:r>
            <a:endParaRPr lang="en-GB" sz="12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B4ADC91-1FC4-4F31-BD67-84F23E0755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50316"/>
              </p:ext>
            </p:extLst>
          </p:nvPr>
        </p:nvGraphicFramePr>
        <p:xfrm>
          <a:off x="206002" y="3986654"/>
          <a:ext cx="11666484" cy="22250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916621">
                  <a:extLst>
                    <a:ext uri="{9D8B030D-6E8A-4147-A177-3AD203B41FA5}">
                      <a16:colId xmlns:a16="http://schemas.microsoft.com/office/drawing/2014/main" val="1574489783"/>
                    </a:ext>
                  </a:extLst>
                </a:gridCol>
                <a:gridCol w="1018453">
                  <a:extLst>
                    <a:ext uri="{9D8B030D-6E8A-4147-A177-3AD203B41FA5}">
                      <a16:colId xmlns:a16="http://schemas.microsoft.com/office/drawing/2014/main" val="1923727534"/>
                    </a:ext>
                  </a:extLst>
                </a:gridCol>
                <a:gridCol w="971155">
                  <a:extLst>
                    <a:ext uri="{9D8B030D-6E8A-4147-A177-3AD203B41FA5}">
                      <a16:colId xmlns:a16="http://schemas.microsoft.com/office/drawing/2014/main" val="221801940"/>
                    </a:ext>
                  </a:extLst>
                </a:gridCol>
                <a:gridCol w="6760255">
                  <a:extLst>
                    <a:ext uri="{9D8B030D-6E8A-4147-A177-3AD203B41FA5}">
                      <a16:colId xmlns:a16="http://schemas.microsoft.com/office/drawing/2014/main" val="14814422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Force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Mitigation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89453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New Entrants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1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Substitute Products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273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Rivalry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1078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Power of Suppliers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6253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Power of Customers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0856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46524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3BEDDA3-DFDC-46F4-A18C-2FC2ABFC3309}"/>
              </a:ext>
            </a:extLst>
          </p:cNvPr>
          <p:cNvSpPr/>
          <p:nvPr/>
        </p:nvSpPr>
        <p:spPr bwMode="auto">
          <a:xfrm>
            <a:off x="571259" y="1477369"/>
            <a:ext cx="6233137" cy="1442405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Putting It All Together…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a company like Netflix or Disney…</a:t>
            </a: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2"/>
                </a:solidFill>
              </a:rPr>
              <a:t>Assess it using Porter’s theories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chemeClr val="tx2"/>
              </a:solidFill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chemeClr val="tx2"/>
              </a:solidFill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A31456-F56A-4056-AF9B-5C030B1B0BC0}"/>
              </a:ext>
            </a:extLst>
          </p:cNvPr>
          <p:cNvSpPr txBox="1"/>
          <p:nvPr/>
        </p:nvSpPr>
        <p:spPr>
          <a:xfrm>
            <a:off x="510509" y="6489493"/>
            <a:ext cx="39144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Source: </a:t>
            </a:r>
            <a:r>
              <a:rPr lang="en-US" sz="1200" dirty="0"/>
              <a:t>https://www.business-to-you.com/value-chain/</a:t>
            </a:r>
            <a:endParaRPr lang="en-GB" sz="12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B4ADC91-1FC4-4F31-BD67-84F23E0755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83444"/>
              </p:ext>
            </p:extLst>
          </p:nvPr>
        </p:nvGraphicFramePr>
        <p:xfrm>
          <a:off x="246000" y="3883763"/>
          <a:ext cx="11700000" cy="252607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40000">
                  <a:extLst>
                    <a:ext uri="{9D8B030D-6E8A-4147-A177-3AD203B41FA5}">
                      <a16:colId xmlns:a16="http://schemas.microsoft.com/office/drawing/2014/main" val="1574489783"/>
                    </a:ext>
                  </a:extLst>
                </a:gridCol>
                <a:gridCol w="2340000">
                  <a:extLst>
                    <a:ext uri="{9D8B030D-6E8A-4147-A177-3AD203B41FA5}">
                      <a16:colId xmlns:a16="http://schemas.microsoft.com/office/drawing/2014/main" val="1923727534"/>
                    </a:ext>
                  </a:extLst>
                </a:gridCol>
                <a:gridCol w="2340000">
                  <a:extLst>
                    <a:ext uri="{9D8B030D-6E8A-4147-A177-3AD203B41FA5}">
                      <a16:colId xmlns:a16="http://schemas.microsoft.com/office/drawing/2014/main" val="3627503279"/>
                    </a:ext>
                  </a:extLst>
                </a:gridCol>
                <a:gridCol w="2340000">
                  <a:extLst>
                    <a:ext uri="{9D8B030D-6E8A-4147-A177-3AD203B41FA5}">
                      <a16:colId xmlns:a16="http://schemas.microsoft.com/office/drawing/2014/main" val="221801940"/>
                    </a:ext>
                  </a:extLst>
                </a:gridCol>
                <a:gridCol w="2340000">
                  <a:extLst>
                    <a:ext uri="{9D8B030D-6E8A-4147-A177-3AD203B41FA5}">
                      <a16:colId xmlns:a16="http://schemas.microsoft.com/office/drawing/2014/main" val="1481442200"/>
                    </a:ext>
                  </a:extLst>
                </a:gridCol>
              </a:tblGrid>
              <a:tr h="726074">
                <a:tc>
                  <a:txBody>
                    <a:bodyPr/>
                    <a:lstStyle/>
                    <a:p>
                      <a:r>
                        <a:rPr lang="en-US" dirty="0"/>
                        <a:t>Inbound Logistics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Operations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Outbound Logistics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Marketing &amp; Sales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Service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8945326"/>
                  </a:ext>
                </a:extLst>
              </a:tr>
              <a:tr h="1800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1226"/>
                  </a:ext>
                </a:extLst>
              </a:tr>
            </a:tbl>
          </a:graphicData>
        </a:graphic>
      </p:graphicFrame>
      <p:pic>
        <p:nvPicPr>
          <p:cNvPr id="1026" name="Picture 2" descr="Porter's Value Chain Analysis">
            <a:extLst>
              <a:ext uri="{FF2B5EF4-FFF2-40B4-BE49-F238E27FC236}">
                <a16:creationId xmlns:a16="http://schemas.microsoft.com/office/drawing/2014/main" id="{1F344730-88EF-4065-BC7D-0B00CC7E0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566" y="1477369"/>
            <a:ext cx="4543579" cy="234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EE3ACF-5709-4E6C-AABF-CD9046CF9916}"/>
              </a:ext>
            </a:extLst>
          </p:cNvPr>
          <p:cNvSpPr txBox="1"/>
          <p:nvPr/>
        </p:nvSpPr>
        <p:spPr>
          <a:xfrm>
            <a:off x="157654" y="3514431"/>
            <a:ext cx="6233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Value Chain – Primary Activities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844125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Chain 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to pinpoint activities that create/add value, allowing us to improve processes and reduce costs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Value Chain 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using information to generate value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enables most parts of the value chain to be enhanced, adding value to business processes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3232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Next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Assignment Support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5692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sz="2000" dirty="0"/>
              <a:t>Lynch </a:t>
            </a:r>
            <a:r>
              <a:rPr lang="en-GB" sz="2000" dirty="0"/>
              <a:t>(</a:t>
            </a:r>
            <a:r>
              <a:rPr lang="en-US" sz="2000" i="1" dirty="0">
                <a:effectLst/>
                <a:ea typeface="Calibri" panose="020F0502020204030204" pitchFamily="34" charset="0"/>
              </a:rPr>
              <a:t>Strategic Management</a:t>
            </a:r>
            <a:r>
              <a:rPr lang="en-US" sz="2000" dirty="0">
                <a:effectLst/>
                <a:ea typeface="Calibri" panose="020F0502020204030204" pitchFamily="34" charset="0"/>
              </a:rPr>
              <a:t>)</a:t>
            </a:r>
            <a:endParaRPr lang="en-GB" sz="2000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Section 4.4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dirty="0"/>
          </a:p>
          <a:p>
            <a:pPr>
              <a:spcAft>
                <a:spcPts val="0"/>
              </a:spcAft>
            </a:pPr>
            <a:r>
              <a:rPr lang="en-GB" sz="2000" dirty="0"/>
              <a:t>Barney &amp; </a:t>
            </a:r>
            <a:r>
              <a:rPr lang="en-GB" sz="2000" dirty="0" err="1"/>
              <a:t>Hesterly</a:t>
            </a:r>
            <a:r>
              <a:rPr lang="en-GB" sz="2000" dirty="0"/>
              <a:t> (</a:t>
            </a:r>
            <a:r>
              <a:rPr lang="en-US" sz="2000" i="1" dirty="0">
                <a:effectLst/>
                <a:ea typeface="Calibri" panose="020F0502020204030204" pitchFamily="34" charset="0"/>
              </a:rPr>
              <a:t>Strategic Management &amp; Competitive Advantage</a:t>
            </a:r>
            <a:r>
              <a:rPr lang="en-US" sz="2000" dirty="0">
                <a:effectLst/>
                <a:ea typeface="Calibri" panose="020F0502020204030204" pitchFamily="34" charset="0"/>
              </a:rPr>
              <a:t>)</a:t>
            </a:r>
            <a:endParaRPr lang="en-GB" sz="2000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Chapter 3</a:t>
            </a:r>
          </a:p>
          <a:p>
            <a:pPr>
              <a:spcAft>
                <a:spcPts val="0"/>
              </a:spcAft>
            </a:pPr>
            <a:endParaRPr lang="en-GB" sz="2000" dirty="0"/>
          </a:p>
          <a:p>
            <a:pPr>
              <a:spcAft>
                <a:spcPts val="0"/>
              </a:spcAft>
            </a:pPr>
            <a:r>
              <a:rPr lang="en-GB" sz="2000" dirty="0"/>
              <a:t>Johnson, et al (</a:t>
            </a:r>
            <a:r>
              <a:rPr lang="en-US" sz="2000" i="1" dirty="0">
                <a:effectLst/>
                <a:ea typeface="Calibri" panose="020F0502020204030204" pitchFamily="34" charset="0"/>
              </a:rPr>
              <a:t>Exploring Strategy: Text and Cases</a:t>
            </a:r>
            <a:r>
              <a:rPr lang="en-US" sz="2000" dirty="0">
                <a:effectLst/>
                <a:ea typeface="Calibri" panose="020F0502020204030204" pitchFamily="34" charset="0"/>
              </a:rPr>
              <a:t>)</a:t>
            </a:r>
            <a:endParaRPr lang="en-GB" sz="2000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Section 4.4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5635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Bocij, P., Greasley, A. &amp; Hickey, S. (2019) Business Information Systems. 6th edition. Harlow, Essex: Pearson Publishing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 2 covers competitive advantage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Rayport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J.F.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Sviokla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J.J., 1995. Exploiting the virtual value chain. Harvard Business Review, 73(6), p.75. 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https://hbr.org/1995/11/exploiting-the-virtual-value-chain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Short video on value chain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https://www.youtube.com/watch?v=g8p2H7EvoGM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Article on value chain analysis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https://blog.hubspot.com/sales/value-chain-analysis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88366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Example of value chain analysis related to Starbucks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https://www.investopedia.com/articles/investing/103114/starbucks-example-value-chain-model.asp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Harvard Business Review article on innovation and the value chain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https://hbr.org/2007/06/the-innovation-value-chain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Detailed guide to value chain analysis with examples</a:t>
            </a:r>
          </a:p>
          <a:p>
            <a:pPr marL="914400" lvl="1" indent="-457200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https://www.smartsheet.com/everything-you-need-to-know-about-value-chain-analysis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82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 Educational Resources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Some of the materials used in this module are OER, made freely available under a Creative Commons or similar </a:t>
            </a:r>
            <a:r>
              <a:rPr lang="en-US" dirty="0" err="1"/>
              <a:t>licence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i="1" dirty="0"/>
              <a:t>Strategic Management Evaluation and Execution </a:t>
            </a:r>
            <a:r>
              <a:rPr lang="en-US" dirty="0"/>
              <a:t>v. 1.0</a:t>
            </a:r>
            <a:endParaRPr lang="en-GB" dirty="0"/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Genesis </a:t>
            </a:r>
            <a:r>
              <a:rPr lang="en-US" i="1" dirty="0"/>
              <a:t>Of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Elitsa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Petrova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(Bookboon)</a:t>
            </a:r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Mastering Strategic Management</a:t>
            </a:r>
            <a:r>
              <a:rPr lang="en-US" i="1" dirty="0"/>
              <a:t> </a:t>
            </a:r>
            <a:r>
              <a:rPr lang="en-US" dirty="0"/>
              <a:t>by J. Edwards, et 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Management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via OpenStax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2D5F7-A484-4E83-B430-436D67B56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245" y="2363703"/>
            <a:ext cx="2915548" cy="124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705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8" y="2333445"/>
            <a:ext cx="10363200" cy="4419600"/>
          </a:xfrm>
        </p:spPr>
        <p:txBody>
          <a:bodyPr/>
          <a:lstStyle/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 algn="ctr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44038B-5474-4BEB-B1B8-37BEEA1EA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173" y="3194133"/>
            <a:ext cx="3219651" cy="32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8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 MT Bd"/>
        <a:ea typeface=""/>
        <a:cs typeface=""/>
      </a:majorFont>
      <a:minorFont>
        <a:latin typeface="Arial MT B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1195</Words>
  <Application>Microsoft Office PowerPoint</Application>
  <PresentationFormat>Widescreen</PresentationFormat>
  <Paragraphs>222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Arial MT</vt:lpstr>
      <vt:lpstr>Arial MT Bd</vt:lpstr>
      <vt:lpstr>Calibri</vt:lpstr>
      <vt:lpstr>Calibri Light</vt:lpstr>
      <vt:lpstr>Courier New</vt:lpstr>
      <vt:lpstr>Times</vt:lpstr>
      <vt:lpstr>Wingdings</vt:lpstr>
      <vt:lpstr>Office Theme</vt:lpstr>
      <vt:lpstr>Blank Presentation</vt:lpstr>
      <vt:lpstr>Strategic Management for SMEs BMSW6104</vt:lpstr>
      <vt:lpstr>Competitive Advantage (Value Chain)</vt:lpstr>
      <vt:lpstr>Recap – Last Time</vt:lpstr>
      <vt:lpstr>Learning Objectives</vt:lpstr>
      <vt:lpstr>Porter’s Value Chain</vt:lpstr>
      <vt:lpstr>Adding Value</vt:lpstr>
      <vt:lpstr>Primary Activities</vt:lpstr>
      <vt:lpstr>Secondary Activities</vt:lpstr>
      <vt:lpstr>Value Chain Diagram</vt:lpstr>
      <vt:lpstr>Technology &amp; Value Chain</vt:lpstr>
      <vt:lpstr>Primary Activities – Technology</vt:lpstr>
      <vt:lpstr>Activity</vt:lpstr>
      <vt:lpstr>Primary Activities – Technology</vt:lpstr>
      <vt:lpstr>Activity</vt:lpstr>
      <vt:lpstr>Secondary Activities – Technology</vt:lpstr>
      <vt:lpstr>Activity</vt:lpstr>
      <vt:lpstr>Secondary Activities – Technology</vt:lpstr>
      <vt:lpstr>Activity</vt:lpstr>
      <vt:lpstr>Carrying Out VCA</vt:lpstr>
      <vt:lpstr>Example VCA</vt:lpstr>
      <vt:lpstr>Carring Out VCA</vt:lpstr>
      <vt:lpstr>Activity</vt:lpstr>
      <vt:lpstr>Activity</vt:lpstr>
      <vt:lpstr>Summary</vt:lpstr>
      <vt:lpstr>Next Time</vt:lpstr>
      <vt:lpstr>Reading</vt:lpstr>
      <vt:lpstr>Reading</vt:lpstr>
      <vt:lpstr>Reading</vt:lpstr>
      <vt:lpstr>Open Educational Resources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creator>Bocij, Paul</dc:creator>
  <cp:lastModifiedBy>Rodrigo, Liyanage</cp:lastModifiedBy>
  <cp:revision>93</cp:revision>
  <dcterms:created xsi:type="dcterms:W3CDTF">2020-08-14T09:54:27Z</dcterms:created>
  <dcterms:modified xsi:type="dcterms:W3CDTF">2023-01-20T12:18:25Z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403725</vt:lpwstr>
  </property>
  <property fmtid="{D5CDD505-2E9C-101B-9397-08002B2CF9AE}" pid="3" name="NXPowerLiteSettings">
    <vt:lpwstr>C700052003A000</vt:lpwstr>
  </property>
  <property fmtid="{D5CDD505-2E9C-101B-9397-08002B2CF9AE}" pid="4" name="NXPowerLiteVersion">
    <vt:lpwstr>D9.0.3</vt:lpwstr>
  </property>
</Properties>
</file>