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0" r:id="rId7"/>
    <p:sldId id="261"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8" d="100"/>
          <a:sy n="118" d="100"/>
        </p:scale>
        <p:origin x="3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presProps" Target="presProp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tableStyles" Target="tableStyle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5923-28CD-6031-4A72-B21572C4EA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58C874-2139-023A-B8AA-7B1DB98952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4EF730-FD8E-C285-220A-6ABBE1B0AB54}"/>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4A567135-146A-29CC-A23F-9BD3DAF0C1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6F194-EA5E-2D00-1F97-32C14EE51C95}"/>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110844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CFD6B-1894-35DD-0FB3-10B7C8D980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D43640-B10D-27A4-32BA-4B181E9BFC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9F6E2-22B8-EB83-C6EC-055F93CC338C}"/>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CCB89003-097A-37E3-068B-0B201D645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C03331-052A-ABBA-9ABB-A77A7B0AC838}"/>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794318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A5D9E-2CA3-E149-A4B0-C152FF82CC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7B0F2E-8358-5521-C42D-1D5AF7D03EA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8BAF9D-6D79-5CA5-C433-8F9C84FA4F1B}"/>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72893CDF-2BCF-DC45-6FDB-9AD8677CDE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7A410-BC29-77D6-A0C2-3203057E3B04}"/>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94811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E1D69-A4CE-FABD-4A1E-B6D46DE4D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8581C7-39A5-8B11-ED1F-424D593A30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13F112-4DD5-8364-C5B9-1E2377B2C2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E6DFE4-E3C0-50FF-9DEF-48AB25A80343}"/>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6" name="Footer Placeholder 5">
            <a:extLst>
              <a:ext uri="{FF2B5EF4-FFF2-40B4-BE49-F238E27FC236}">
                <a16:creationId xmlns:a16="http://schemas.microsoft.com/office/drawing/2014/main" id="{A7B2B17C-E50E-A50A-2E03-17AEA074A3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5CCF50-427A-1FB8-7E75-B509932341F0}"/>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931039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22DD-0CC2-2F29-285C-003B67B7A8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1C6EBA-2367-C018-96F5-FFEF258BF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55456B-A4EE-AE1F-5B93-132BB05049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2D38A3-2FE1-CE0A-525F-052488AE63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F6C55B-7B08-9AE9-02D8-AC77F52F01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ED4C46A-AB53-BBCA-264A-9BDAA696E82A}"/>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8" name="Footer Placeholder 7">
            <a:extLst>
              <a:ext uri="{FF2B5EF4-FFF2-40B4-BE49-F238E27FC236}">
                <a16:creationId xmlns:a16="http://schemas.microsoft.com/office/drawing/2014/main" id="{258EC4F4-66CB-D339-E8E2-660EDE7CEA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F0508D-3EC4-B891-1C6F-51FAD8C114F0}"/>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3333850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14B3-507D-353B-E00F-8C7088A282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F40242-CE35-2FF3-8FDD-1B38E5B6081D}"/>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4" name="Footer Placeholder 3">
            <a:extLst>
              <a:ext uri="{FF2B5EF4-FFF2-40B4-BE49-F238E27FC236}">
                <a16:creationId xmlns:a16="http://schemas.microsoft.com/office/drawing/2014/main" id="{366A4DA6-5D0E-9969-56B2-FBFAA3D269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61AC2E-9EEA-B4D4-A3AB-3B618BE95DFE}"/>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4291163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C2EE43-7501-9A70-52B9-0610F47B44E6}"/>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3" name="Footer Placeholder 2">
            <a:extLst>
              <a:ext uri="{FF2B5EF4-FFF2-40B4-BE49-F238E27FC236}">
                <a16:creationId xmlns:a16="http://schemas.microsoft.com/office/drawing/2014/main" id="{2232A844-D5E4-6FA9-631E-2851AF2341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B15305-4DDB-2573-3522-D88C03A57B97}"/>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197551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82-6A50-CA76-8C52-7BE3D3A12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19F08C-9202-C0E1-5B6A-A52536A9E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553A68-6A5A-DDAC-5202-40311194C3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27D3DC-D713-FBDD-F321-ACF0871C15B8}"/>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6" name="Footer Placeholder 5">
            <a:extLst>
              <a:ext uri="{FF2B5EF4-FFF2-40B4-BE49-F238E27FC236}">
                <a16:creationId xmlns:a16="http://schemas.microsoft.com/office/drawing/2014/main" id="{8E3E26E0-0BD1-8537-A672-D8B6763E6D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B2743-B03C-D845-8587-EF48014185D9}"/>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73931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BA4D9-138B-BA0F-E70A-DA63C1742C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D43EB6-870E-1EE7-E2CA-8E3B41F6A1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56ADB8-D3BC-73FB-0020-6FB298BDB0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DE1ACE-5FD0-6E01-3047-B29FC5824D69}"/>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6" name="Footer Placeholder 5">
            <a:extLst>
              <a:ext uri="{FF2B5EF4-FFF2-40B4-BE49-F238E27FC236}">
                <a16:creationId xmlns:a16="http://schemas.microsoft.com/office/drawing/2014/main" id="{62FC055E-8F08-03DA-9509-4E02F322E0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9DD15-AFF5-F4A0-5E50-DE3AD7345D4A}"/>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5236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E02ED-3FB8-CCC3-AA4A-8C09802FF7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CD8359-1C6A-1032-6296-5076620A39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609FF-D8C3-AA7D-C898-EC9CACDDCD4D}"/>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38027EAB-C72E-09F0-A5D3-75CDD96E3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46EDD-3C10-F798-3671-16B35691F06E}"/>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3883207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8BD15A-72E6-553C-64CA-252884F951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DAB55C-7F45-3F44-A172-7FDF944DE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EA201-2599-99A2-FFFE-10613AB5DEEC}"/>
              </a:ext>
            </a:extLst>
          </p:cNvPr>
          <p:cNvSpPr>
            <a:spLocks noGrp="1"/>
          </p:cNvSpPr>
          <p:nvPr>
            <p:ph type="dt" sz="half" idx="10"/>
          </p:nvPr>
        </p:nvSpPr>
        <p:spPr/>
        <p:txBody>
          <a:body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5B07A563-F45A-F401-C9DF-984054665F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F77E5-BD9F-C158-A805-0017C38E14E7}"/>
              </a:ext>
            </a:extLst>
          </p:cNvPr>
          <p:cNvSpPr>
            <a:spLocks noGrp="1"/>
          </p:cNvSpPr>
          <p:nvPr>
            <p:ph type="sldNum" sz="quarter" idx="12"/>
          </p:nvPr>
        </p:nvSpPr>
        <p:spPr/>
        <p:txBody>
          <a:bodyPr/>
          <a:lstStyle/>
          <a:p>
            <a:fld id="{FDFEE390-78B9-4451-A940-C5E8F0A7E0A4}" type="slidenum">
              <a:rPr lang="en-GB" smtClean="0"/>
              <a:t>‹#›</a:t>
            </a:fld>
            <a:endParaRPr lang="en-GB"/>
          </a:p>
        </p:txBody>
      </p:sp>
    </p:spTree>
    <p:extLst>
      <p:ext uri="{BB962C8B-B14F-4D97-AF65-F5344CB8AC3E}">
        <p14:creationId xmlns:p14="http://schemas.microsoft.com/office/powerpoint/2010/main" val="275445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8770D9-E2D2-8D92-25B2-E6C3EDC84C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B290D-656C-11C0-9E7A-713AF03009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854A9-C05D-3DF8-04E9-4C43B348A1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3DBBF1-8DC8-4D24-B21E-CA8E2C044B81}" type="datetimeFigureOut">
              <a:rPr lang="en-GB" smtClean="0"/>
              <a:t>01/11/2024</a:t>
            </a:fld>
            <a:endParaRPr lang="en-GB"/>
          </a:p>
        </p:txBody>
      </p:sp>
      <p:sp>
        <p:nvSpPr>
          <p:cNvPr id="5" name="Footer Placeholder 4">
            <a:extLst>
              <a:ext uri="{FF2B5EF4-FFF2-40B4-BE49-F238E27FC236}">
                <a16:creationId xmlns:a16="http://schemas.microsoft.com/office/drawing/2014/main" id="{1AA5BCA9-16FB-2294-E6D9-23819F8A68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F2C5C3-E575-43E2-13E6-69F2D98A74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FEE390-78B9-4451-A940-C5E8F0A7E0A4}" type="slidenum">
              <a:rPr lang="en-GB" smtClean="0"/>
              <a:t>‹#›</a:t>
            </a:fld>
            <a:endParaRPr lang="en-GB"/>
          </a:p>
        </p:txBody>
      </p:sp>
    </p:spTree>
    <p:extLst>
      <p:ext uri="{BB962C8B-B14F-4D97-AF65-F5344CB8AC3E}">
        <p14:creationId xmlns:p14="http://schemas.microsoft.com/office/powerpoint/2010/main" val="33268907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fif" /><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jfif" /><Relationship Id="rId2" Type="http://schemas.openxmlformats.org/officeDocument/2006/relationships/image" Target="../media/image3.png" /><Relationship Id="rId1" Type="http://schemas.openxmlformats.org/officeDocument/2006/relationships/slideLayout" Target="../slideLayouts/slideLayout6.xml" /><Relationship Id="rId6" Type="http://schemas.openxmlformats.org/officeDocument/2006/relationships/image" Target="../media/image7.jpeg" /><Relationship Id="rId5" Type="http://schemas.openxmlformats.org/officeDocument/2006/relationships/image" Target="../media/image6.jpeg" /><Relationship Id="rId4" Type="http://schemas.openxmlformats.org/officeDocument/2006/relationships/image" Target="../media/image5.jpg" /></Relationships>
</file>

<file path=ppt/slides/_rels/slide3.xml.rels><?xml version="1.0" encoding="UTF-8" standalone="yes"?>
<Relationships xmlns="http://schemas.openxmlformats.org/package/2006/relationships"><Relationship Id="rId8" Type="http://schemas.openxmlformats.org/officeDocument/2006/relationships/image" Target="../media/image14.png" /><Relationship Id="rId3" Type="http://schemas.openxmlformats.org/officeDocument/2006/relationships/image" Target="../media/image9.png" /><Relationship Id="rId7" Type="http://schemas.openxmlformats.org/officeDocument/2006/relationships/image" Target="../media/image13.jfif" /><Relationship Id="rId2" Type="http://schemas.openxmlformats.org/officeDocument/2006/relationships/image" Target="../media/image8.jpg" /><Relationship Id="rId1" Type="http://schemas.openxmlformats.org/officeDocument/2006/relationships/slideLayout" Target="../slideLayouts/slideLayout6.xml" /><Relationship Id="rId6" Type="http://schemas.openxmlformats.org/officeDocument/2006/relationships/image" Target="../media/image12.jpg" /><Relationship Id="rId5" Type="http://schemas.openxmlformats.org/officeDocument/2006/relationships/image" Target="../media/image11.jpg" /><Relationship Id="rId4" Type="http://schemas.openxmlformats.org/officeDocument/2006/relationships/image" Target="../media/image10.png" /></Relationships>
</file>

<file path=ppt/slides/_rels/slide4.xml.rels><?xml version="1.0" encoding="UTF-8" standalone="yes"?>
<Relationships xmlns="http://schemas.openxmlformats.org/package/2006/relationships"><Relationship Id="rId3" Type="http://schemas.openxmlformats.org/officeDocument/2006/relationships/image" Target="../media/image16.png" /><Relationship Id="rId7" Type="http://schemas.openxmlformats.org/officeDocument/2006/relationships/image" Target="../media/image20.jpg" /><Relationship Id="rId2" Type="http://schemas.openxmlformats.org/officeDocument/2006/relationships/image" Target="../media/image15.png" /><Relationship Id="rId1" Type="http://schemas.openxmlformats.org/officeDocument/2006/relationships/slideLayout" Target="../slideLayouts/slideLayout6.xml" /><Relationship Id="rId6" Type="http://schemas.openxmlformats.org/officeDocument/2006/relationships/image" Target="../media/image19.jpg" /><Relationship Id="rId5" Type="http://schemas.openxmlformats.org/officeDocument/2006/relationships/image" Target="../media/image18.jpg" /><Relationship Id="rId4" Type="http://schemas.openxmlformats.org/officeDocument/2006/relationships/image" Target="../media/image17.jpg" /></Relationships>
</file>

<file path=ppt/slides/_rels/slide5.xml.rels><?xml version="1.0" encoding="UTF-8" standalone="yes"?>
<Relationships xmlns="http://schemas.openxmlformats.org/package/2006/relationships"><Relationship Id="rId3" Type="http://schemas.openxmlformats.org/officeDocument/2006/relationships/image" Target="../media/image22.jpg" /><Relationship Id="rId7" Type="http://schemas.openxmlformats.org/officeDocument/2006/relationships/image" Target="../media/image26.png" /><Relationship Id="rId2" Type="http://schemas.openxmlformats.org/officeDocument/2006/relationships/image" Target="../media/image21.png" /><Relationship Id="rId1" Type="http://schemas.openxmlformats.org/officeDocument/2006/relationships/slideLayout" Target="../slideLayouts/slideLayout6.xml" /><Relationship Id="rId6" Type="http://schemas.openxmlformats.org/officeDocument/2006/relationships/image" Target="../media/image25.jpg" /><Relationship Id="rId5" Type="http://schemas.openxmlformats.org/officeDocument/2006/relationships/image" Target="../media/image24.jpg" /><Relationship Id="rId4" Type="http://schemas.openxmlformats.org/officeDocument/2006/relationships/image" Target="../media/image23.jpg"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4A03-019A-AE88-4517-81D29A6B5C0A}"/>
              </a:ext>
            </a:extLst>
          </p:cNvPr>
          <p:cNvSpPr>
            <a:spLocks noGrp="1"/>
          </p:cNvSpPr>
          <p:nvPr>
            <p:ph type="ctrTitle"/>
          </p:nvPr>
        </p:nvSpPr>
        <p:spPr>
          <a:xfrm>
            <a:off x="1199581" y="533558"/>
            <a:ext cx="9187958" cy="1904728"/>
          </a:xfrm>
        </p:spPr>
        <p:txBody>
          <a:bodyPr>
            <a:normAutofit/>
          </a:bodyPr>
          <a:lstStyle/>
          <a:p>
            <a:r>
              <a:rPr lang="en-GB" sz="4400" dirty="0">
                <a:latin typeface="Algerian" panose="04020705040A02060702" pitchFamily="82" charset="0"/>
              </a:rPr>
              <a:t> MORASTIC boundaries between the ritual and habitual use of MIND-ALTERING substances.</a:t>
            </a:r>
          </a:p>
        </p:txBody>
      </p:sp>
      <p:sp>
        <p:nvSpPr>
          <p:cNvPr id="3" name="Subtitle 2">
            <a:extLst>
              <a:ext uri="{FF2B5EF4-FFF2-40B4-BE49-F238E27FC236}">
                <a16:creationId xmlns:a16="http://schemas.microsoft.com/office/drawing/2014/main" id="{0C6B723A-01AC-0BB2-904A-651344C04F93}"/>
              </a:ext>
            </a:extLst>
          </p:cNvPr>
          <p:cNvSpPr>
            <a:spLocks noGrp="1"/>
          </p:cNvSpPr>
          <p:nvPr>
            <p:ph type="subTitle" idx="1"/>
          </p:nvPr>
        </p:nvSpPr>
        <p:spPr>
          <a:xfrm>
            <a:off x="1199581" y="5497520"/>
            <a:ext cx="9074590" cy="1236772"/>
          </a:xfrm>
        </p:spPr>
        <p:txBody>
          <a:bodyPr>
            <a:normAutofit fontScale="85000" lnSpcReduction="10000"/>
          </a:bodyPr>
          <a:lstStyle/>
          <a:p>
            <a:r>
              <a:rPr lang="en-GB" sz="2000" dirty="0">
                <a:latin typeface="Amasis MT Pro Black" panose="020F0502020204030204" pitchFamily="18" charset="0"/>
              </a:rPr>
              <a:t>Some of the boundaries covered will define different attitudes towards substance use and some will be the crossing of moralistic boundaries. </a:t>
            </a:r>
          </a:p>
          <a:p>
            <a:r>
              <a:rPr lang="en-GB" sz="2000" dirty="0">
                <a:latin typeface="Amasis MT Pro Black" panose="020F0502020204030204" pitchFamily="18" charset="0"/>
              </a:rPr>
              <a:t>We will have a glimpse of the wide array of reasons and drives for usage and perhaps reach a conclusion about the current problem facing humans.</a:t>
            </a:r>
          </a:p>
        </p:txBody>
      </p:sp>
      <p:pic>
        <p:nvPicPr>
          <p:cNvPr id="5" name="Picture 4" descr="A black and white drawing of a flower&#10;&#10;Description automatically generated">
            <a:extLst>
              <a:ext uri="{FF2B5EF4-FFF2-40B4-BE49-F238E27FC236}">
                <a16:creationId xmlns:a16="http://schemas.microsoft.com/office/drawing/2014/main" id="{67548012-306F-0DAB-FEB4-E477145F11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8560" y="3035215"/>
            <a:ext cx="1865376" cy="1865376"/>
          </a:xfrm>
          <a:prstGeom prst="rect">
            <a:avLst/>
          </a:prstGeom>
        </p:spPr>
      </p:pic>
      <p:pic>
        <p:nvPicPr>
          <p:cNvPr id="27" name="Picture 26" descr="Close-up of white pills&#10;&#10;Description automatically generated">
            <a:extLst>
              <a:ext uri="{FF2B5EF4-FFF2-40B4-BE49-F238E27FC236}">
                <a16:creationId xmlns:a16="http://schemas.microsoft.com/office/drawing/2014/main" id="{78770805-78B0-AC96-7D2F-0E4D5EDED5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7492" y="3035215"/>
            <a:ext cx="2002399" cy="1904728"/>
          </a:xfrm>
          <a:prstGeom prst="rect">
            <a:avLst/>
          </a:prstGeom>
        </p:spPr>
      </p:pic>
    </p:spTree>
    <p:extLst>
      <p:ext uri="{BB962C8B-B14F-4D97-AF65-F5344CB8AC3E}">
        <p14:creationId xmlns:p14="http://schemas.microsoft.com/office/powerpoint/2010/main" val="170718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568A9-C694-B7E1-966F-0A0A11A40D96}"/>
              </a:ext>
            </a:extLst>
          </p:cNvPr>
          <p:cNvSpPr>
            <a:spLocks noGrp="1"/>
          </p:cNvSpPr>
          <p:nvPr>
            <p:ph type="title"/>
          </p:nvPr>
        </p:nvSpPr>
        <p:spPr>
          <a:xfrm>
            <a:off x="0" y="218485"/>
            <a:ext cx="8836503" cy="492083"/>
          </a:xfrm>
        </p:spPr>
        <p:txBody>
          <a:bodyPr>
            <a:normAutofit/>
          </a:bodyPr>
          <a:lstStyle/>
          <a:p>
            <a:r>
              <a:rPr lang="en-GB" sz="2000" b="1" dirty="0">
                <a:latin typeface="Amasis MT Pro Black" panose="02040A04050005020304" pitchFamily="18" charset="0"/>
              </a:rPr>
              <a:t>                                   </a:t>
            </a:r>
            <a:r>
              <a:rPr lang="en-GB" sz="2800" b="1" dirty="0">
                <a:highlight>
                  <a:srgbClr val="FFFF00"/>
                </a:highlight>
                <a:latin typeface="Amasis MT Pro Black" panose="02040A04050005020304" pitchFamily="18" charset="0"/>
              </a:rPr>
              <a:t>SHAMANIC AND ECSTATIC</a:t>
            </a:r>
          </a:p>
        </p:txBody>
      </p:sp>
      <p:pic>
        <p:nvPicPr>
          <p:cNvPr id="4" name="Picture 3" descr="A person playing drums in a village&#10;&#10;Description automatically generated">
            <a:extLst>
              <a:ext uri="{FF2B5EF4-FFF2-40B4-BE49-F238E27FC236}">
                <a16:creationId xmlns:a16="http://schemas.microsoft.com/office/drawing/2014/main" id="{E7B0D0D4-09E1-EE35-32DE-8AA1965B3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464" y="890123"/>
            <a:ext cx="3790153" cy="2000081"/>
          </a:xfrm>
          <a:prstGeom prst="rect">
            <a:avLst/>
          </a:prstGeom>
        </p:spPr>
      </p:pic>
      <p:pic>
        <p:nvPicPr>
          <p:cNvPr id="6" name="Picture 5" descr="A person standing next to a tree&#10;&#10;Description automatically generated">
            <a:extLst>
              <a:ext uri="{FF2B5EF4-FFF2-40B4-BE49-F238E27FC236}">
                <a16:creationId xmlns:a16="http://schemas.microsoft.com/office/drawing/2014/main" id="{0F13D6FD-E824-D502-7BDC-4437441EDC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94480" y="890123"/>
            <a:ext cx="2382784" cy="3152606"/>
          </a:xfrm>
          <a:prstGeom prst="rect">
            <a:avLst/>
          </a:prstGeom>
        </p:spPr>
      </p:pic>
      <p:pic>
        <p:nvPicPr>
          <p:cNvPr id="8" name="Picture 7" descr="A group of men running&#10;&#10;Description automatically generated">
            <a:extLst>
              <a:ext uri="{FF2B5EF4-FFF2-40B4-BE49-F238E27FC236}">
                <a16:creationId xmlns:a16="http://schemas.microsoft.com/office/drawing/2014/main" id="{50A562B6-6E10-685C-72D5-C4412B2B59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5589" y="845828"/>
            <a:ext cx="3872867" cy="2583172"/>
          </a:xfrm>
          <a:prstGeom prst="rect">
            <a:avLst/>
          </a:prstGeom>
        </p:spPr>
      </p:pic>
      <p:pic>
        <p:nvPicPr>
          <p:cNvPr id="10" name="Picture 9" descr="A group of people dancing&#10;&#10;Description automatically generated">
            <a:extLst>
              <a:ext uri="{FF2B5EF4-FFF2-40B4-BE49-F238E27FC236}">
                <a16:creationId xmlns:a16="http://schemas.microsoft.com/office/drawing/2014/main" id="{C1CBA396-1D8D-71E1-F347-0953D7B28C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373" y="3689063"/>
            <a:ext cx="4289175" cy="2860846"/>
          </a:xfrm>
          <a:prstGeom prst="rect">
            <a:avLst/>
          </a:prstGeom>
        </p:spPr>
      </p:pic>
      <p:pic>
        <p:nvPicPr>
          <p:cNvPr id="12" name="Picture 11" descr="A group of people dancing&#10;&#10;Description automatically generated">
            <a:extLst>
              <a:ext uri="{FF2B5EF4-FFF2-40B4-BE49-F238E27FC236}">
                <a16:creationId xmlns:a16="http://schemas.microsoft.com/office/drawing/2014/main" id="{7E20D1F8-761F-93BC-3F9D-C473A5704A6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20991" y="3801854"/>
            <a:ext cx="4855221" cy="2748055"/>
          </a:xfrm>
          <a:prstGeom prst="rect">
            <a:avLst/>
          </a:prstGeom>
        </p:spPr>
      </p:pic>
    </p:spTree>
    <p:extLst>
      <p:ext uri="{BB962C8B-B14F-4D97-AF65-F5344CB8AC3E}">
        <p14:creationId xmlns:p14="http://schemas.microsoft.com/office/powerpoint/2010/main" val="222575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B7F7B-506D-BDBE-9411-C316EC202299}"/>
              </a:ext>
            </a:extLst>
          </p:cNvPr>
          <p:cNvSpPr>
            <a:spLocks noGrp="1"/>
          </p:cNvSpPr>
          <p:nvPr>
            <p:ph type="title"/>
          </p:nvPr>
        </p:nvSpPr>
        <p:spPr>
          <a:xfrm>
            <a:off x="352677" y="211378"/>
            <a:ext cx="10515600" cy="694932"/>
          </a:xfrm>
        </p:spPr>
        <p:txBody>
          <a:bodyPr>
            <a:normAutofit/>
          </a:bodyPr>
          <a:lstStyle/>
          <a:p>
            <a:r>
              <a:rPr lang="en-GB" sz="3200" b="1" dirty="0">
                <a:latin typeface="Amasis MT Pro Black" panose="02040A04050005020304" pitchFamily="18" charset="0"/>
              </a:rPr>
              <a:t>                             </a:t>
            </a:r>
            <a:r>
              <a:rPr lang="en-GB" sz="4000" b="1" dirty="0">
                <a:highlight>
                  <a:srgbClr val="00FF00"/>
                </a:highlight>
                <a:latin typeface="Amasis MT Pro Black" panose="02040A04050005020304" pitchFamily="18" charset="0"/>
              </a:rPr>
              <a:t>CREATIVITY</a:t>
            </a:r>
          </a:p>
        </p:txBody>
      </p:sp>
      <p:pic>
        <p:nvPicPr>
          <p:cNvPr id="4" name="Picture 3" descr="A close-up of a person&#10;&#10;Description automatically generated">
            <a:extLst>
              <a:ext uri="{FF2B5EF4-FFF2-40B4-BE49-F238E27FC236}">
                <a16:creationId xmlns:a16="http://schemas.microsoft.com/office/drawing/2014/main" id="{0A4743AF-5CB0-CBCD-74BA-799E505172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2903" y="211378"/>
            <a:ext cx="1905000" cy="1905000"/>
          </a:xfrm>
          <a:prstGeom prst="rect">
            <a:avLst/>
          </a:prstGeom>
        </p:spPr>
      </p:pic>
      <p:pic>
        <p:nvPicPr>
          <p:cNvPr id="8" name="Picture 7" descr="A couple of men posing for a picture&#10;&#10;Description automatically generated">
            <a:extLst>
              <a:ext uri="{FF2B5EF4-FFF2-40B4-BE49-F238E27FC236}">
                <a16:creationId xmlns:a16="http://schemas.microsoft.com/office/drawing/2014/main" id="{06941279-5ED9-6269-7908-CDFDE3C0A3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8194" y="983543"/>
            <a:ext cx="4347479" cy="2445457"/>
          </a:xfrm>
          <a:prstGeom prst="rect">
            <a:avLst/>
          </a:prstGeom>
        </p:spPr>
      </p:pic>
      <p:pic>
        <p:nvPicPr>
          <p:cNvPr id="10" name="Picture 9" descr="A person with curly hair&#10;&#10;Description automatically generated">
            <a:extLst>
              <a:ext uri="{FF2B5EF4-FFF2-40B4-BE49-F238E27FC236}">
                <a16:creationId xmlns:a16="http://schemas.microsoft.com/office/drawing/2014/main" id="{56FD1C2A-D3E5-1928-3184-94FDA9BB2D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0199" y="3530185"/>
            <a:ext cx="5262334" cy="2877152"/>
          </a:xfrm>
          <a:prstGeom prst="rect">
            <a:avLst/>
          </a:prstGeom>
        </p:spPr>
      </p:pic>
      <p:pic>
        <p:nvPicPr>
          <p:cNvPr id="14" name="Picture 13" descr="A cover of a book&#10;&#10;Description automatically generated">
            <a:extLst>
              <a:ext uri="{FF2B5EF4-FFF2-40B4-BE49-F238E27FC236}">
                <a16:creationId xmlns:a16="http://schemas.microsoft.com/office/drawing/2014/main" id="{66909E30-CC94-93FE-9525-8484B9E5B8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6341" y="2329701"/>
            <a:ext cx="2745852" cy="4116720"/>
          </a:xfrm>
          <a:prstGeom prst="rect">
            <a:avLst/>
          </a:prstGeom>
        </p:spPr>
      </p:pic>
      <p:pic>
        <p:nvPicPr>
          <p:cNvPr id="16" name="Picture 15" descr="A red cover with a person smoking a pipe&#10;&#10;Description automatically generated">
            <a:extLst>
              <a:ext uri="{FF2B5EF4-FFF2-40B4-BE49-F238E27FC236}">
                <a16:creationId xmlns:a16="http://schemas.microsoft.com/office/drawing/2014/main" id="{D9E4089A-A5B0-A3EC-A93E-CAB608F5084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06255" y="170235"/>
            <a:ext cx="2462022" cy="3429000"/>
          </a:xfrm>
          <a:prstGeom prst="rect">
            <a:avLst/>
          </a:prstGeom>
        </p:spPr>
      </p:pic>
      <p:pic>
        <p:nvPicPr>
          <p:cNvPr id="18" name="Picture 17" descr="A close-up of a person&#10;&#10;Description automatically generated">
            <a:extLst>
              <a:ext uri="{FF2B5EF4-FFF2-40B4-BE49-F238E27FC236}">
                <a16:creationId xmlns:a16="http://schemas.microsoft.com/office/drawing/2014/main" id="{57C7D56C-9C78-1549-25FD-1672312422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924798" y="2670136"/>
            <a:ext cx="1914525" cy="2381250"/>
          </a:xfrm>
          <a:prstGeom prst="rect">
            <a:avLst/>
          </a:prstGeom>
        </p:spPr>
      </p:pic>
      <p:pic>
        <p:nvPicPr>
          <p:cNvPr id="20" name="Picture 19">
            <a:extLst>
              <a:ext uri="{FF2B5EF4-FFF2-40B4-BE49-F238E27FC236}">
                <a16:creationId xmlns:a16="http://schemas.microsoft.com/office/drawing/2014/main" id="{6C938686-ABAA-9CBE-D92C-A4648DB397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82336" y="4499086"/>
            <a:ext cx="3860209" cy="2316126"/>
          </a:xfrm>
          <a:prstGeom prst="rect">
            <a:avLst/>
          </a:prstGeom>
        </p:spPr>
      </p:pic>
    </p:spTree>
    <p:extLst>
      <p:ext uri="{BB962C8B-B14F-4D97-AF65-F5344CB8AC3E}">
        <p14:creationId xmlns:p14="http://schemas.microsoft.com/office/powerpoint/2010/main" val="271621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D4526-35EA-E785-628E-825A324FE36D}"/>
              </a:ext>
            </a:extLst>
          </p:cNvPr>
          <p:cNvSpPr>
            <a:spLocks noGrp="1"/>
          </p:cNvSpPr>
          <p:nvPr>
            <p:ph type="title"/>
          </p:nvPr>
        </p:nvSpPr>
        <p:spPr>
          <a:xfrm>
            <a:off x="4071693" y="20704"/>
            <a:ext cx="4665481" cy="718054"/>
          </a:xfrm>
        </p:spPr>
        <p:txBody>
          <a:bodyPr>
            <a:normAutofit fontScale="90000"/>
          </a:bodyPr>
          <a:lstStyle/>
          <a:p>
            <a:r>
              <a:rPr lang="en-GB" sz="3200" b="1" dirty="0">
                <a:solidFill>
                  <a:srgbClr val="FF0000"/>
                </a:solidFill>
                <a:latin typeface="Amasis MT Pro Black" panose="02040A04050005020304" pitchFamily="18" charset="0"/>
              </a:rPr>
              <a:t>                              </a:t>
            </a:r>
            <a:r>
              <a:rPr lang="en-GB" sz="4000" b="1" dirty="0">
                <a:solidFill>
                  <a:srgbClr val="FF0000"/>
                </a:solidFill>
                <a:latin typeface="Amasis MT Pro Black" panose="02040A04050005020304" pitchFamily="18" charset="0"/>
              </a:rPr>
              <a:t>INVESTIGATIVE</a:t>
            </a:r>
          </a:p>
        </p:txBody>
      </p:sp>
      <p:pic>
        <p:nvPicPr>
          <p:cNvPr id="4" name="Picture 3" descr="A person sitting on a chair&#10;&#10;Description automatically generated">
            <a:extLst>
              <a:ext uri="{FF2B5EF4-FFF2-40B4-BE49-F238E27FC236}">
                <a16:creationId xmlns:a16="http://schemas.microsoft.com/office/drawing/2014/main" id="{38549B12-E30D-CA62-314B-5D4E5BD2F4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058" y="61032"/>
            <a:ext cx="3316770" cy="4177854"/>
          </a:xfrm>
          <a:prstGeom prst="rect">
            <a:avLst/>
          </a:prstGeom>
        </p:spPr>
      </p:pic>
      <p:pic>
        <p:nvPicPr>
          <p:cNvPr id="6" name="Picture 5" descr="A group of chemical formulas&#10;&#10;Description automatically generated">
            <a:extLst>
              <a:ext uri="{FF2B5EF4-FFF2-40B4-BE49-F238E27FC236}">
                <a16:creationId xmlns:a16="http://schemas.microsoft.com/office/drawing/2014/main" id="{0AAE48F7-073C-153E-C28C-39C1AF0205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09101" y="871962"/>
            <a:ext cx="4373798" cy="3035416"/>
          </a:xfrm>
          <a:prstGeom prst="rect">
            <a:avLst/>
          </a:prstGeom>
        </p:spPr>
      </p:pic>
      <p:pic>
        <p:nvPicPr>
          <p:cNvPr id="8" name="Picture 7" descr="A person in a blue coat holding a device&#10;&#10;Description automatically generated">
            <a:extLst>
              <a:ext uri="{FF2B5EF4-FFF2-40B4-BE49-F238E27FC236}">
                <a16:creationId xmlns:a16="http://schemas.microsoft.com/office/drawing/2014/main" id="{705D4F68-CF40-3840-EF73-8E93FB8250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0" y="4056926"/>
            <a:ext cx="4572000" cy="2571750"/>
          </a:xfrm>
          <a:prstGeom prst="rect">
            <a:avLst/>
          </a:prstGeom>
        </p:spPr>
      </p:pic>
      <p:pic>
        <p:nvPicPr>
          <p:cNvPr id="10" name="Picture 9" descr="A book cover with leaves and text&#10;&#10;Description automatically generated">
            <a:extLst>
              <a:ext uri="{FF2B5EF4-FFF2-40B4-BE49-F238E27FC236}">
                <a16:creationId xmlns:a16="http://schemas.microsoft.com/office/drawing/2014/main" id="{A93B00C2-009E-8C8C-5882-90CEBC3CFE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087" y="3940140"/>
            <a:ext cx="3168713" cy="2805322"/>
          </a:xfrm>
          <a:prstGeom prst="rect">
            <a:avLst/>
          </a:prstGeom>
        </p:spPr>
      </p:pic>
      <p:pic>
        <p:nvPicPr>
          <p:cNvPr id="12" name="Picture 11" descr="A cover of a book&#10;&#10;Description automatically generated">
            <a:extLst>
              <a:ext uri="{FF2B5EF4-FFF2-40B4-BE49-F238E27FC236}">
                <a16:creationId xmlns:a16="http://schemas.microsoft.com/office/drawing/2014/main" id="{0D47F076-6A65-0A91-5A4C-77ED2C4698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07039" y="3429000"/>
            <a:ext cx="3520686" cy="3275091"/>
          </a:xfrm>
          <a:prstGeom prst="rect">
            <a:avLst/>
          </a:prstGeom>
        </p:spPr>
      </p:pic>
      <p:pic>
        <p:nvPicPr>
          <p:cNvPr id="14" name="Picture 13" descr="A red and white mushroom&#10;&#10;Description automatically generated">
            <a:extLst>
              <a:ext uri="{FF2B5EF4-FFF2-40B4-BE49-F238E27FC236}">
                <a16:creationId xmlns:a16="http://schemas.microsoft.com/office/drawing/2014/main" id="{D563DDF7-17E9-22F1-9F24-A1D0EDEAC43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68143" y="660904"/>
            <a:ext cx="3039930" cy="2281472"/>
          </a:xfrm>
          <a:prstGeom prst="rect">
            <a:avLst/>
          </a:prstGeom>
        </p:spPr>
      </p:pic>
    </p:spTree>
    <p:extLst>
      <p:ext uri="{BB962C8B-B14F-4D97-AF65-F5344CB8AC3E}">
        <p14:creationId xmlns:p14="http://schemas.microsoft.com/office/powerpoint/2010/main" val="42975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0F5B8-C31F-4F51-71A7-512FE9BD5B9E}"/>
              </a:ext>
            </a:extLst>
          </p:cNvPr>
          <p:cNvSpPr>
            <a:spLocks noGrp="1"/>
          </p:cNvSpPr>
          <p:nvPr>
            <p:ph type="title"/>
          </p:nvPr>
        </p:nvSpPr>
        <p:spPr>
          <a:xfrm>
            <a:off x="4209219" y="110218"/>
            <a:ext cx="3042606" cy="651251"/>
          </a:xfrm>
        </p:spPr>
        <p:txBody>
          <a:bodyPr>
            <a:normAutofit fontScale="90000"/>
          </a:bodyPr>
          <a:lstStyle/>
          <a:p>
            <a:r>
              <a:rPr lang="en-GB" sz="2800" b="1" dirty="0">
                <a:solidFill>
                  <a:srgbClr val="FF0000"/>
                </a:solidFill>
                <a:latin typeface="Amasis MT Pro Black" panose="02040A04050005020304" pitchFamily="18" charset="0"/>
              </a:rPr>
              <a:t>                                    </a:t>
            </a:r>
            <a:r>
              <a:rPr lang="en-GB" sz="3600" b="1" dirty="0">
                <a:solidFill>
                  <a:srgbClr val="FF0000"/>
                </a:solidFill>
                <a:latin typeface="Amasis MT Pro Black" panose="02040A04050005020304" pitchFamily="18" charset="0"/>
              </a:rPr>
              <a:t>HEDONISTIC</a:t>
            </a:r>
          </a:p>
        </p:txBody>
      </p:sp>
      <p:pic>
        <p:nvPicPr>
          <p:cNvPr id="4" name="Picture 3" descr="A group of colorful round objects with faces carved into them&#10;&#10;Description automatically generated">
            <a:extLst>
              <a:ext uri="{FF2B5EF4-FFF2-40B4-BE49-F238E27FC236}">
                <a16:creationId xmlns:a16="http://schemas.microsoft.com/office/drawing/2014/main" id="{11C52BCB-C555-88D4-6B8C-61D99C3014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6899" y="887239"/>
            <a:ext cx="3204926" cy="2403695"/>
          </a:xfrm>
          <a:prstGeom prst="rect">
            <a:avLst/>
          </a:prstGeom>
        </p:spPr>
      </p:pic>
      <p:pic>
        <p:nvPicPr>
          <p:cNvPr id="6" name="Picture 5" descr="A group of people in clothing with Studio 54 in the background&#10;&#10;Description automatically generated">
            <a:extLst>
              <a:ext uri="{FF2B5EF4-FFF2-40B4-BE49-F238E27FC236}">
                <a16:creationId xmlns:a16="http://schemas.microsoft.com/office/drawing/2014/main" id="{AF413F8C-382C-18CD-2D09-5D9AA70904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0911" y="251955"/>
            <a:ext cx="4550884" cy="3038979"/>
          </a:xfrm>
          <a:prstGeom prst="rect">
            <a:avLst/>
          </a:prstGeom>
        </p:spPr>
      </p:pic>
      <p:pic>
        <p:nvPicPr>
          <p:cNvPr id="8" name="Picture 7" descr="A person holding a knife and powder&#10;&#10;Description automatically generated with medium confidence">
            <a:extLst>
              <a:ext uri="{FF2B5EF4-FFF2-40B4-BE49-F238E27FC236}">
                <a16:creationId xmlns:a16="http://schemas.microsoft.com/office/drawing/2014/main" id="{AE09F32A-2900-9639-2197-9C21B69DE4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089" y="251955"/>
            <a:ext cx="3798724" cy="3038979"/>
          </a:xfrm>
          <a:prstGeom prst="rect">
            <a:avLst/>
          </a:prstGeom>
        </p:spPr>
      </p:pic>
      <p:pic>
        <p:nvPicPr>
          <p:cNvPr id="10" name="Picture 9" descr="A close-up of a face&#10;&#10;Description automatically generated">
            <a:extLst>
              <a:ext uri="{FF2B5EF4-FFF2-40B4-BE49-F238E27FC236}">
                <a16:creationId xmlns:a16="http://schemas.microsoft.com/office/drawing/2014/main" id="{2E713F0E-2713-563E-9235-6EEFAD74FE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9089" y="3429000"/>
            <a:ext cx="3917810" cy="3177765"/>
          </a:xfrm>
          <a:prstGeom prst="rect">
            <a:avLst/>
          </a:prstGeom>
        </p:spPr>
      </p:pic>
      <p:pic>
        <p:nvPicPr>
          <p:cNvPr id="16" name="Picture 15" descr="A syringe and pills on the floor&#10;&#10;Description automatically generated">
            <a:extLst>
              <a:ext uri="{FF2B5EF4-FFF2-40B4-BE49-F238E27FC236}">
                <a16:creationId xmlns:a16="http://schemas.microsoft.com/office/drawing/2014/main" id="{F2A97AA5-CCD4-8B83-AA76-E46ABDA78E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65605" y="3567066"/>
            <a:ext cx="4556190" cy="3038979"/>
          </a:xfrm>
          <a:prstGeom prst="rect">
            <a:avLst/>
          </a:prstGeom>
        </p:spPr>
      </p:pic>
      <p:pic>
        <p:nvPicPr>
          <p:cNvPr id="18" name="Picture 17" descr="A painting of a person sitting on a throne surrounded by people&#10;&#10;Description automatically generated">
            <a:extLst>
              <a:ext uri="{FF2B5EF4-FFF2-40B4-BE49-F238E27FC236}">
                <a16:creationId xmlns:a16="http://schemas.microsoft.com/office/drawing/2014/main" id="{41467F45-2938-E81C-E198-271A7620D7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93723" y="3177045"/>
            <a:ext cx="5056590" cy="3429000"/>
          </a:xfrm>
          <a:prstGeom prst="rect">
            <a:avLst/>
          </a:prstGeom>
        </p:spPr>
      </p:pic>
    </p:spTree>
    <p:extLst>
      <p:ext uri="{BB962C8B-B14F-4D97-AF65-F5344CB8AC3E}">
        <p14:creationId xmlns:p14="http://schemas.microsoft.com/office/powerpoint/2010/main" val="3212415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1372-38B9-84B5-86C9-3AF669EF135E}"/>
              </a:ext>
            </a:extLst>
          </p:cNvPr>
          <p:cNvSpPr>
            <a:spLocks noGrp="1"/>
          </p:cNvSpPr>
          <p:nvPr>
            <p:ph type="title"/>
          </p:nvPr>
        </p:nvSpPr>
        <p:spPr>
          <a:xfrm>
            <a:off x="1178011" y="240987"/>
            <a:ext cx="8320216" cy="315912"/>
          </a:xfrm>
        </p:spPr>
        <p:txBody>
          <a:bodyPr>
            <a:normAutofit fontScale="90000"/>
          </a:bodyPr>
          <a:lstStyle/>
          <a:p>
            <a:r>
              <a:rPr lang="en-GB" sz="3200" b="1" dirty="0">
                <a:latin typeface="Amasis MT Pro Black" panose="02040A04050005020304" pitchFamily="18" charset="0"/>
              </a:rPr>
              <a:t>                  CONCLUSSIONS: ???!!!</a:t>
            </a:r>
          </a:p>
        </p:txBody>
      </p:sp>
      <p:sp>
        <p:nvSpPr>
          <p:cNvPr id="3" name="Content Placeholder 2">
            <a:extLst>
              <a:ext uri="{FF2B5EF4-FFF2-40B4-BE49-F238E27FC236}">
                <a16:creationId xmlns:a16="http://schemas.microsoft.com/office/drawing/2014/main" id="{5989F9A9-57EE-1C4F-8B07-6C9D111AA506}"/>
              </a:ext>
            </a:extLst>
          </p:cNvPr>
          <p:cNvSpPr>
            <a:spLocks noGrp="1"/>
          </p:cNvSpPr>
          <p:nvPr>
            <p:ph idx="1"/>
          </p:nvPr>
        </p:nvSpPr>
        <p:spPr>
          <a:xfrm>
            <a:off x="315362" y="713557"/>
            <a:ext cx="11561275" cy="5430885"/>
          </a:xfrm>
        </p:spPr>
        <p:txBody>
          <a:bodyPr>
            <a:normAutofit/>
          </a:bodyPr>
          <a:lstStyle/>
          <a:p>
            <a:endParaRPr lang="en-GB" sz="2000" b="1" dirty="0">
              <a:latin typeface="Amasis MT Pro Black" panose="02040A04050005020304" pitchFamily="18" charset="0"/>
            </a:endParaRPr>
          </a:p>
          <a:p>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That ritual and shamanic substance use involves reverence to spirit, ancestor traditions, nature and the healing ritual process and uses natural substances at certain times.</a:t>
            </a:r>
          </a:p>
          <a:p>
            <a:pPr marL="0" indent="0">
              <a:buNone/>
            </a:pPr>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That hedonistic use involves consuming as much of any substance, natural or synthetic, as possible, most of the time without thinking about the possible consequences. This use can lead to addiction and societal mental health issues</a:t>
            </a:r>
          </a:p>
          <a:p>
            <a:pPr marL="0" indent="0">
              <a:buNone/>
            </a:pPr>
            <a:endParaRPr lang="en-GB" sz="2000" b="1" dirty="0">
              <a:latin typeface="Amasis MT Pro Black" panose="02040A04050005020304" pitchFamily="18" charset="0"/>
            </a:endParaRPr>
          </a:p>
          <a:p>
            <a:pPr marL="0" indent="0">
              <a:buNone/>
            </a:pPr>
            <a:r>
              <a:rPr lang="en-GB" sz="2000" b="1" dirty="0">
                <a:latin typeface="Amasis MT Pro Black" panose="02040A04050005020304" pitchFamily="18" charset="0"/>
              </a:rPr>
              <a:t>. Looking at the traditional tribal usage to the hedonistic use is the main moral boundary investigated in this study and may be a result of the added strain of living in western life i.e. money, stress, housing problems, governments, poverty, media and peer pressure temptations.</a:t>
            </a:r>
          </a:p>
        </p:txBody>
      </p:sp>
    </p:spTree>
    <p:extLst>
      <p:ext uri="{BB962C8B-B14F-4D97-AF65-F5344CB8AC3E}">
        <p14:creationId xmlns:p14="http://schemas.microsoft.com/office/powerpoint/2010/main" val="323599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1E26-0C05-6A1C-7FEE-F80C9A5B63B0}"/>
              </a:ext>
            </a:extLst>
          </p:cNvPr>
          <p:cNvSpPr>
            <a:spLocks noGrp="1"/>
          </p:cNvSpPr>
          <p:nvPr>
            <p:ph type="title"/>
          </p:nvPr>
        </p:nvSpPr>
        <p:spPr>
          <a:xfrm>
            <a:off x="222564" y="202164"/>
            <a:ext cx="10515600" cy="232404"/>
          </a:xfrm>
        </p:spPr>
        <p:txBody>
          <a:bodyPr>
            <a:normAutofit fontScale="90000"/>
          </a:bodyPr>
          <a:lstStyle/>
          <a:p>
            <a:r>
              <a:rPr lang="en-GB" sz="2400" dirty="0">
                <a:latin typeface="Amasis MT Pro Black" panose="02040A04050005020304" pitchFamily="18" charset="0"/>
              </a:rPr>
              <a:t>Bibliography and references:</a:t>
            </a:r>
          </a:p>
        </p:txBody>
      </p:sp>
      <p:sp>
        <p:nvSpPr>
          <p:cNvPr id="3" name="Content Placeholder 2">
            <a:extLst>
              <a:ext uri="{FF2B5EF4-FFF2-40B4-BE49-F238E27FC236}">
                <a16:creationId xmlns:a16="http://schemas.microsoft.com/office/drawing/2014/main" id="{0C888D7A-0FE0-12AD-5D91-BEF5D3B17C10}"/>
              </a:ext>
            </a:extLst>
          </p:cNvPr>
          <p:cNvSpPr>
            <a:spLocks noGrp="1"/>
          </p:cNvSpPr>
          <p:nvPr>
            <p:ph idx="1"/>
          </p:nvPr>
        </p:nvSpPr>
        <p:spPr>
          <a:xfrm>
            <a:off x="-1912" y="434568"/>
            <a:ext cx="11497226" cy="6221268"/>
          </a:xfrm>
        </p:spPr>
        <p:txBody>
          <a:bodyPr>
            <a:normAutofit/>
          </a:bodyPr>
          <a:lstStyle/>
          <a:p>
            <a:pPr>
              <a:buFontTx/>
              <a:buChar char="-"/>
            </a:pPr>
            <a:r>
              <a:rPr lang="en-GB" sz="1600" b="1" dirty="0">
                <a:latin typeface="Aptos Black" panose="020F0502020204030204" pitchFamily="34" charset="0"/>
              </a:rPr>
              <a:t>‘Tribe’ Bruce Parry series-BBC2 – 2005</a:t>
            </a:r>
          </a:p>
          <a:p>
            <a:pPr>
              <a:buFontTx/>
              <a:buChar char="-"/>
            </a:pPr>
            <a:r>
              <a:rPr lang="en-GB" sz="1600" b="1" dirty="0">
                <a:latin typeface="Aptos Black" panose="020F0502020204030204" pitchFamily="34" charset="0"/>
              </a:rPr>
              <a:t>‘True Hallucinations’ Terrance Mckenna – 1993 (HarperCollins)</a:t>
            </a:r>
          </a:p>
          <a:p>
            <a:pPr>
              <a:buFontTx/>
              <a:buChar char="-"/>
            </a:pPr>
            <a:r>
              <a:rPr lang="en-GB" sz="1600" b="1" dirty="0">
                <a:latin typeface="Aptos Black" panose="020F0502020204030204" pitchFamily="34" charset="0"/>
              </a:rPr>
              <a:t>‘confessions of an English opium eater’ Thomas De Quincey (autobiography)1821</a:t>
            </a:r>
          </a:p>
          <a:p>
            <a:pPr>
              <a:buFontTx/>
              <a:buChar char="-"/>
            </a:pPr>
            <a:r>
              <a:rPr lang="en-GB" sz="1600" b="1" dirty="0">
                <a:latin typeface="Aptos Black" panose="020F0502020204030204" pitchFamily="34" charset="0"/>
              </a:rPr>
              <a:t>‘Frankenstein’ Mary Shelley 1818-party with Bryon 1816 </a:t>
            </a:r>
          </a:p>
          <a:p>
            <a:pPr>
              <a:buFontTx/>
              <a:buChar char="-"/>
            </a:pPr>
            <a:r>
              <a:rPr lang="en-GB" sz="1600" b="1" dirty="0">
                <a:latin typeface="Aptos Black" panose="020F0502020204030204" pitchFamily="34" charset="0"/>
              </a:rPr>
              <a:t>‘The sign of four’ Sir Arthur Conan Doyle p1 of original 1890 version</a:t>
            </a:r>
          </a:p>
          <a:p>
            <a:pPr>
              <a:buFontTx/>
              <a:buChar char="-"/>
            </a:pPr>
            <a:r>
              <a:rPr lang="en-GB" sz="1600" b="1" dirty="0">
                <a:latin typeface="Aptos Black" panose="020F0502020204030204" pitchFamily="34" charset="0"/>
              </a:rPr>
              <a:t>‘The strange case of Dr Jekyll &amp; Mr Hyde’ R.L Stevenson 1886</a:t>
            </a:r>
          </a:p>
          <a:p>
            <a:pPr>
              <a:buFontTx/>
              <a:buChar char="-"/>
            </a:pPr>
            <a:r>
              <a:rPr lang="en-GB" sz="1600" b="1" dirty="0">
                <a:latin typeface="Aptos Black" panose="020F0502020204030204" pitchFamily="34" charset="0"/>
              </a:rPr>
              <a:t>‘Junky’ William Burroughs 1953</a:t>
            </a:r>
          </a:p>
          <a:p>
            <a:pPr>
              <a:buFontTx/>
              <a:buChar char="-"/>
            </a:pPr>
            <a:r>
              <a:rPr lang="en-GB" sz="1600" b="1" dirty="0">
                <a:latin typeface="Aptos Black" panose="020F0502020204030204" pitchFamily="34" charset="0"/>
              </a:rPr>
              <a:t>‘On the road’ Jack Kerouac 1957</a:t>
            </a:r>
          </a:p>
          <a:p>
            <a:pPr>
              <a:buFontTx/>
              <a:buChar char="-"/>
            </a:pPr>
            <a:r>
              <a:rPr lang="en-GB" sz="1600" b="1" dirty="0">
                <a:latin typeface="Aptos Black" panose="020F0502020204030204" pitchFamily="34" charset="0"/>
              </a:rPr>
              <a:t>‘Trainspotting’ Irvin Welsh 1993</a:t>
            </a:r>
          </a:p>
          <a:p>
            <a:pPr>
              <a:buFontTx/>
              <a:buChar char="-"/>
            </a:pPr>
            <a:r>
              <a:rPr lang="en-GB" sz="1600" b="1" dirty="0">
                <a:latin typeface="Aptos Black" panose="020F0502020204030204" pitchFamily="34" charset="0"/>
              </a:rPr>
              <a:t>‘Diary of a drug fiend’ Aleister Crowley 1922</a:t>
            </a:r>
          </a:p>
          <a:p>
            <a:pPr>
              <a:buFontTx/>
              <a:buChar char="-"/>
            </a:pPr>
            <a:r>
              <a:rPr lang="en-GB" sz="1600" b="1" dirty="0">
                <a:latin typeface="Aptos Black" panose="020F0502020204030204" pitchFamily="34" charset="0"/>
              </a:rPr>
              <a:t>‘Research Chemicals’ vice.com/</a:t>
            </a:r>
            <a:r>
              <a:rPr lang="en-GB" sz="1600" b="1" dirty="0" err="1">
                <a:latin typeface="Aptos Black" panose="020F0502020204030204" pitchFamily="34" charset="0"/>
              </a:rPr>
              <a:t>en</a:t>
            </a:r>
            <a:r>
              <a:rPr lang="en-GB" sz="1600" b="1" dirty="0">
                <a:latin typeface="Aptos Black" panose="020F0502020204030204" pitchFamily="34" charset="0"/>
              </a:rPr>
              <a:t>/tag/research-chemicals</a:t>
            </a:r>
          </a:p>
          <a:p>
            <a:pPr>
              <a:buFontTx/>
              <a:buChar char="-"/>
            </a:pPr>
            <a:r>
              <a:rPr lang="en-GB" sz="1600" b="1" dirty="0">
                <a:latin typeface="Aptos Black" panose="020F0502020204030204" pitchFamily="34" charset="0"/>
              </a:rPr>
              <a:t>All images taken from Google Images</a:t>
            </a:r>
          </a:p>
          <a:p>
            <a:pPr>
              <a:buFontTx/>
              <a:buChar char="-"/>
            </a:pPr>
            <a:r>
              <a:rPr lang="en-GB" sz="1600" b="1" dirty="0">
                <a:latin typeface="Aptos Black" panose="020F0502020204030204" pitchFamily="34" charset="0"/>
              </a:rPr>
              <a:t>A qualitative study of DRV, substance abuse and mental health challenges in a S.E American tribe (the Lumbee) American journal of health education-</a:t>
            </a:r>
            <a:r>
              <a:rPr lang="en-GB" sz="1600" b="1" dirty="0" err="1">
                <a:latin typeface="Aptos Black" panose="020F0502020204030204" pitchFamily="34" charset="0"/>
              </a:rPr>
              <a:t>Asa.A.Revels</a:t>
            </a:r>
            <a:r>
              <a:rPr lang="en-GB" sz="1600" b="1" dirty="0">
                <a:latin typeface="Aptos Black" panose="020F0502020204030204" pitchFamily="34" charset="0"/>
              </a:rPr>
              <a:t>, Robert F Valois, Ronny. A. Bell, Sandra. </a:t>
            </a:r>
            <a:r>
              <a:rPr lang="en-GB" sz="1600" b="1" dirty="0" err="1">
                <a:latin typeface="Aptos Black" panose="020F0502020204030204" pitchFamily="34" charset="0"/>
              </a:rPr>
              <a:t>K.kammermann</a:t>
            </a:r>
            <a:r>
              <a:rPr lang="en-GB" sz="1600" b="1" dirty="0">
                <a:latin typeface="Aptos Black" panose="020F0502020204030204" pitchFamily="34" charset="0"/>
              </a:rPr>
              <a:t> – Published 24 Sept 2024 – Taylor &amp; Francis online peer reviewed journal</a:t>
            </a:r>
          </a:p>
          <a:p>
            <a:pPr>
              <a:buFontTx/>
              <a:buChar char="-"/>
            </a:pPr>
            <a:r>
              <a:rPr lang="en-GB" sz="1600" b="1" dirty="0">
                <a:latin typeface="Aptos Black" panose="020F0502020204030204" pitchFamily="34" charset="0"/>
              </a:rPr>
              <a:t>The Alchemy of Culture-intoxicants in society by Richard </a:t>
            </a:r>
            <a:r>
              <a:rPr lang="en-GB" sz="1600" b="1" dirty="0" err="1">
                <a:latin typeface="Aptos Black" panose="020F0502020204030204" pitchFamily="34" charset="0"/>
              </a:rPr>
              <a:t>Rudgley</a:t>
            </a:r>
            <a:r>
              <a:rPr lang="en-GB" sz="1600" b="1" dirty="0">
                <a:latin typeface="Aptos Black" panose="020F0502020204030204" pitchFamily="34" charset="0"/>
              </a:rPr>
              <a:t> 1993 British Museum Press</a:t>
            </a:r>
          </a:p>
          <a:p>
            <a:pPr>
              <a:buFontTx/>
              <a:buChar char="-"/>
            </a:pPr>
            <a:r>
              <a:rPr lang="en-GB" sz="1600" b="1" dirty="0">
                <a:latin typeface="Aptos Black" panose="020F0502020204030204" pitchFamily="34" charset="0"/>
              </a:rPr>
              <a:t>Comparative Youth Culture-the sociology of youth culture &amp; youth subcultures in America, Britain and Canada by Michael Brake 1985 Rutledge &amp; Keegan</a:t>
            </a:r>
          </a:p>
          <a:p>
            <a:pPr>
              <a:buFontTx/>
              <a:buChar char="-"/>
            </a:pPr>
            <a:r>
              <a:rPr lang="en-GB" sz="1600" b="1" dirty="0">
                <a:latin typeface="Aptos Black" panose="020F0502020204030204" pitchFamily="34" charset="0"/>
              </a:rPr>
              <a:t>Understanding Rituals edited by Daniel de </a:t>
            </a:r>
            <a:r>
              <a:rPr lang="en-GB" sz="1600" b="1" dirty="0" err="1">
                <a:latin typeface="Aptos Black" panose="020F0502020204030204" pitchFamily="34" charset="0"/>
              </a:rPr>
              <a:t>Coppet</a:t>
            </a:r>
            <a:r>
              <a:rPr lang="en-GB" sz="1600" b="1" dirty="0">
                <a:latin typeface="Aptos Black" panose="020F0502020204030204" pitchFamily="34" charset="0"/>
              </a:rPr>
              <a:t>- Routledge 1992</a:t>
            </a:r>
          </a:p>
        </p:txBody>
      </p:sp>
    </p:spTree>
    <p:extLst>
      <p:ext uri="{BB962C8B-B14F-4D97-AF65-F5344CB8AC3E}">
        <p14:creationId xmlns:p14="http://schemas.microsoft.com/office/powerpoint/2010/main" val="3722568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6007f693e553e407859437a1914dcc20">
  <xsd:schema xmlns:xsd="http://www.w3.org/2001/XMLSchema" xmlns:xs="http://www.w3.org/2001/XMLSchema" xmlns:p="http://schemas.microsoft.com/office/2006/metadata/properties" xmlns:ns3="0085e1a2-9cbf-4b92-866b-21f3c89040b6" targetNamespace="http://schemas.microsoft.com/office/2006/metadata/properties" ma:root="true" ma:fieldsID="16818ad60837357461e45357fe01089a"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17F5A2-C684-4BB9-AA33-8AB3B6360145}">
  <ds:schemaRefs>
    <ds:schemaRef ds:uri="http://schemas.microsoft.com/office/2006/metadata/properties"/>
    <ds:schemaRef ds:uri="http://www.w3.org/2000/xmlns/"/>
    <ds:schemaRef ds:uri="0085e1a2-9cbf-4b92-866b-21f3c89040b6"/>
    <ds:schemaRef ds:uri="http://www.w3.org/2001/XMLSchema-instance"/>
  </ds:schemaRefs>
</ds:datastoreItem>
</file>

<file path=customXml/itemProps2.xml><?xml version="1.0" encoding="utf-8"?>
<ds:datastoreItem xmlns:ds="http://schemas.openxmlformats.org/officeDocument/2006/customXml" ds:itemID="{17A6CA11-1738-4B9A-9D1F-C63FEF53D6DF}">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s>
</ds:datastoreItem>
</file>

<file path=customXml/itemProps3.xml><?xml version="1.0" encoding="utf-8"?>
<ds:datastoreItem xmlns:ds="http://schemas.openxmlformats.org/officeDocument/2006/customXml" ds:itemID="{628A8A41-6B62-4911-8377-EDA189CB69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274</TotalTime>
  <Words>352</Words>
  <Application>Microsoft Office PowerPoint</Application>
  <PresentationFormat>Widescreen</PresentationFormat>
  <Paragraphs>30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MORASTIC boundaries between the ritual and habitual use of MIND-ALTERING substances.</vt:lpstr>
      <vt:lpstr>                                   SHAMANIC AND ECSTATIC</vt:lpstr>
      <vt:lpstr>                             CREATIVITY</vt:lpstr>
      <vt:lpstr>                              INVESTIGATIVE</vt:lpstr>
      <vt:lpstr>                                    HEDONISTIC</vt:lpstr>
      <vt:lpstr>                  CONCLUSSIONS: ???!!!</vt:lpstr>
      <vt:lpstr>Bibliography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MORASTIC boundaries between the ritual and habitual use of MIND-ALTERING substances.</dc:title>
  <dc:creator>James Weyman (2412742)</dc:creator>
  <cp:lastModifiedBy>James Weyman (2412742)</cp:lastModifiedBy>
  <cp:revision>24</cp:revision>
  <dcterms:created xsi:type="dcterms:W3CDTF">2024-10-28T10:52:46Z</dcterms:created>
  <dcterms:modified xsi:type="dcterms:W3CDTF">2024-11-01T13:49:07Z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