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67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8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5E4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399" autoAdjust="0"/>
    <p:restoredTop sz="94660"/>
  </p:normalViewPr>
  <p:slideViewPr>
    <p:cSldViewPr snapToGrid="0">
      <p:cViewPr varScale="1">
        <p:scale>
          <a:sx n="87" d="100"/>
          <a:sy n="87" d="100"/>
        </p:scale>
        <p:origin x="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184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344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015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008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8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492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227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722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325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181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84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7/29/2022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6848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7B0C49B-061D-D6DE-B090-0F5D3324E7CA}"/>
              </a:ext>
            </a:extLst>
          </p:cNvPr>
          <p:cNvSpPr txBox="1"/>
          <p:nvPr/>
        </p:nvSpPr>
        <p:spPr>
          <a:xfrm>
            <a:off x="764931" y="1195754"/>
            <a:ext cx="759655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                         BMSW4002</a:t>
            </a:r>
          </a:p>
          <a:p>
            <a:endParaRPr lang="en-GB" dirty="0"/>
          </a:p>
          <a:p>
            <a:r>
              <a:rPr lang="en-GB" dirty="0"/>
              <a:t>                             M O D U L E</a:t>
            </a:r>
          </a:p>
          <a:p>
            <a:endParaRPr lang="en-GB" dirty="0"/>
          </a:p>
          <a:p>
            <a:r>
              <a:rPr lang="en-GB" dirty="0"/>
              <a:t>EFFECTIVE TEAM WORKING AND COMMUNICATION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STUDENT NAME: HRISTINA BIROVA-KOKKINI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STUDENT ID: 2120089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</a:t>
            </a:r>
            <a:r>
              <a:rPr lang="en-GB"/>
              <a:t>LECTURER: DAMIANO </a:t>
            </a:r>
            <a:r>
              <a:rPr lang="en-GB" dirty="0"/>
              <a:t>POKUBO</a:t>
            </a:r>
          </a:p>
        </p:txBody>
      </p:sp>
    </p:spTree>
    <p:extLst>
      <p:ext uri="{BB962C8B-B14F-4D97-AF65-F5344CB8AC3E}">
        <p14:creationId xmlns:p14="http://schemas.microsoft.com/office/powerpoint/2010/main" val="3824620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FF0E6B-B5AC-4BDB-9894-0F5599694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55B23159-0111-00AA-D09F-5D6FAF9ADDF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4" b="-3"/>
          <a:stretch/>
        </p:blipFill>
        <p:spPr>
          <a:xfrm>
            <a:off x="-1" y="-37319"/>
            <a:ext cx="12191999" cy="5662047"/>
          </a:xfrm>
          <a:custGeom>
            <a:avLst/>
            <a:gdLst/>
            <a:ahLst/>
            <a:cxnLst/>
            <a:rect l="l" t="t" r="r" b="b"/>
            <a:pathLst>
              <a:path w="12191999" h="5662047">
                <a:moveTo>
                  <a:pt x="0" y="0"/>
                </a:moveTo>
                <a:lnTo>
                  <a:pt x="12191999" y="0"/>
                </a:lnTo>
                <a:lnTo>
                  <a:pt x="12191999" y="4441031"/>
                </a:lnTo>
                <a:lnTo>
                  <a:pt x="12122115" y="4466440"/>
                </a:lnTo>
                <a:cubicBezTo>
                  <a:pt x="11885683" y="4549571"/>
                  <a:pt x="11665281" y="4618943"/>
                  <a:pt x="11470288" y="4676343"/>
                </a:cubicBezTo>
                <a:cubicBezTo>
                  <a:pt x="9682688" y="5202609"/>
                  <a:pt x="7863685" y="5582544"/>
                  <a:pt x="6034815" y="5632196"/>
                </a:cubicBezTo>
                <a:cubicBezTo>
                  <a:pt x="4947994" y="5663166"/>
                  <a:pt x="3973571" y="5696346"/>
                  <a:pt x="3024777" y="5584524"/>
                </a:cubicBezTo>
                <a:cubicBezTo>
                  <a:pt x="2087147" y="5474254"/>
                  <a:pt x="1174496" y="5221993"/>
                  <a:pt x="202744" y="4684612"/>
                </a:cubicBezTo>
                <a:lnTo>
                  <a:pt x="0" y="4568423"/>
                </a:lnTo>
                <a:close/>
              </a:path>
            </a:pathLst>
          </a:cu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A7ACC52-C8BA-4323-9337-7AAC336EC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31194">
            <a:off x="4473133" y="-1389819"/>
            <a:ext cx="3127410" cy="11940022"/>
          </a:xfrm>
          <a:custGeom>
            <a:avLst/>
            <a:gdLst>
              <a:gd name="connsiteX0" fmla="*/ 0 w 5495909"/>
              <a:gd name="connsiteY0" fmla="*/ 439826 h 12359152"/>
              <a:gd name="connsiteX1" fmla="*/ 2368499 w 5495909"/>
              <a:gd name="connsiteY1" fmla="*/ 0 h 12359152"/>
              <a:gd name="connsiteX2" fmla="*/ 2545630 w 5495909"/>
              <a:gd name="connsiteY2" fmla="*/ 174758 h 12359152"/>
              <a:gd name="connsiteX3" fmla="*/ 3918711 w 5495909"/>
              <a:gd name="connsiteY3" fmla="*/ 1835924 h 12359152"/>
              <a:gd name="connsiteX4" fmla="*/ 5333129 w 5495909"/>
              <a:gd name="connsiteY4" fmla="*/ 9600621 h 12359152"/>
              <a:gd name="connsiteX5" fmla="*/ 4941960 w 5495909"/>
              <a:gd name="connsiteY5" fmla="*/ 11551202 h 12359152"/>
              <a:gd name="connsiteX6" fmla="*/ 4847841 w 5495909"/>
              <a:gd name="connsiteY6" fmla="*/ 11940022 h 12359152"/>
              <a:gd name="connsiteX7" fmla="*/ 2590791 w 5495909"/>
              <a:gd name="connsiteY7" fmla="*/ 12359152 h 12359152"/>
              <a:gd name="connsiteX0" fmla="*/ 0 w 5495909"/>
              <a:gd name="connsiteY0" fmla="*/ 439826 h 12450592"/>
              <a:gd name="connsiteX1" fmla="*/ 2368499 w 5495909"/>
              <a:gd name="connsiteY1" fmla="*/ 0 h 12450592"/>
              <a:gd name="connsiteX2" fmla="*/ 2545630 w 5495909"/>
              <a:gd name="connsiteY2" fmla="*/ 174758 h 12450592"/>
              <a:gd name="connsiteX3" fmla="*/ 3918711 w 5495909"/>
              <a:gd name="connsiteY3" fmla="*/ 1835924 h 12450592"/>
              <a:gd name="connsiteX4" fmla="*/ 5333129 w 5495909"/>
              <a:gd name="connsiteY4" fmla="*/ 9600621 h 12450592"/>
              <a:gd name="connsiteX5" fmla="*/ 4941960 w 5495909"/>
              <a:gd name="connsiteY5" fmla="*/ 11551202 h 12450592"/>
              <a:gd name="connsiteX6" fmla="*/ 4847841 w 5495909"/>
              <a:gd name="connsiteY6" fmla="*/ 11940022 h 12450592"/>
              <a:gd name="connsiteX7" fmla="*/ 2682231 w 5495909"/>
              <a:gd name="connsiteY7" fmla="*/ 12450592 h 12450592"/>
              <a:gd name="connsiteX0" fmla="*/ 0 w 5495909"/>
              <a:gd name="connsiteY0" fmla="*/ 439826 h 11940022"/>
              <a:gd name="connsiteX1" fmla="*/ 2368499 w 5495909"/>
              <a:gd name="connsiteY1" fmla="*/ 0 h 11940022"/>
              <a:gd name="connsiteX2" fmla="*/ 2545630 w 5495909"/>
              <a:gd name="connsiteY2" fmla="*/ 174758 h 11940022"/>
              <a:gd name="connsiteX3" fmla="*/ 3918711 w 5495909"/>
              <a:gd name="connsiteY3" fmla="*/ 1835924 h 11940022"/>
              <a:gd name="connsiteX4" fmla="*/ 5333129 w 5495909"/>
              <a:gd name="connsiteY4" fmla="*/ 9600621 h 11940022"/>
              <a:gd name="connsiteX5" fmla="*/ 4941960 w 5495909"/>
              <a:gd name="connsiteY5" fmla="*/ 11551202 h 11940022"/>
              <a:gd name="connsiteX6" fmla="*/ 4847841 w 5495909"/>
              <a:gd name="connsiteY6" fmla="*/ 11940022 h 11940022"/>
              <a:gd name="connsiteX0" fmla="*/ 0 w 3127410"/>
              <a:gd name="connsiteY0" fmla="*/ 0 h 11940022"/>
              <a:gd name="connsiteX1" fmla="*/ 177131 w 3127410"/>
              <a:gd name="connsiteY1" fmla="*/ 174758 h 11940022"/>
              <a:gd name="connsiteX2" fmla="*/ 1550212 w 3127410"/>
              <a:gd name="connsiteY2" fmla="*/ 1835924 h 11940022"/>
              <a:gd name="connsiteX3" fmla="*/ 2964630 w 3127410"/>
              <a:gd name="connsiteY3" fmla="*/ 9600621 h 11940022"/>
              <a:gd name="connsiteX4" fmla="*/ 2573461 w 3127410"/>
              <a:gd name="connsiteY4" fmla="*/ 11551202 h 11940022"/>
              <a:gd name="connsiteX5" fmla="*/ 2479342 w 3127410"/>
              <a:gd name="connsiteY5" fmla="*/ 11940022 h 119400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27410" h="11940022">
                <a:moveTo>
                  <a:pt x="0" y="0"/>
                </a:moveTo>
                <a:lnTo>
                  <a:pt x="177131" y="174758"/>
                </a:lnTo>
                <a:cubicBezTo>
                  <a:pt x="708039" y="712956"/>
                  <a:pt x="1171884" y="1271588"/>
                  <a:pt x="1550212" y="1835924"/>
                </a:cubicBezTo>
                <a:cubicBezTo>
                  <a:pt x="3066625" y="4096119"/>
                  <a:pt x="3368088" y="6931448"/>
                  <a:pt x="2964630" y="9600621"/>
                </a:cubicBezTo>
                <a:cubicBezTo>
                  <a:pt x="2896028" y="10053421"/>
                  <a:pt x="2765824" y="10735195"/>
                  <a:pt x="2573461" y="11551202"/>
                </a:cubicBezTo>
                <a:lnTo>
                  <a:pt x="2479342" y="11940022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DC975D-F6FC-94EF-8A90-2CC93F7FA131}"/>
              </a:ext>
            </a:extLst>
          </p:cNvPr>
          <p:cNvSpPr txBox="1"/>
          <p:nvPr/>
        </p:nvSpPr>
        <p:spPr>
          <a:xfrm>
            <a:off x="3776565" y="6250160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Module: Effective Team Working and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009268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 descr="A network formed by white dots">
            <a:extLst>
              <a:ext uri="{FF2B5EF4-FFF2-40B4-BE49-F238E27FC236}">
                <a16:creationId xmlns:a16="http://schemas.microsoft.com/office/drawing/2014/main" id="{687C801D-5C33-0EA4-EB22-CA03934647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41" r="-1" b="-1"/>
          <a:stretch/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B8ABF26-1438-C85C-D198-4A86B207B825}"/>
              </a:ext>
            </a:extLst>
          </p:cNvPr>
          <p:cNvSpPr txBox="1"/>
          <p:nvPr/>
        </p:nvSpPr>
        <p:spPr>
          <a:xfrm>
            <a:off x="5817249" y="2464511"/>
            <a:ext cx="5725883" cy="328565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Content                                page 3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Introduction                         page 4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1">
                    <a:alpha val="70000"/>
                  </a:schemeClr>
                </a:solidFill>
              </a:rPr>
              <a:t>Shanon</a:t>
            </a: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-Weaver's Model of Communication page 5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1">
                    <a:alpha val="70000"/>
                  </a:schemeClr>
                </a:solidFill>
              </a:rPr>
              <a:t>Berlo's</a:t>
            </a: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 Model Communication Model             page 6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Schramm’s Interactive Model                             page 7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The Communication Process Basic Model       page 8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Barriers for Effective Communication               page 9</a:t>
            </a:r>
          </a:p>
          <a:p>
            <a:pPr indent="-2286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Conclusion                                                             page 10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US" sz="1600" dirty="0">
                <a:solidFill>
                  <a:schemeClr val="tx1">
                    <a:alpha val="70000"/>
                  </a:schemeClr>
                </a:solidFill>
              </a:rPr>
              <a:t> .   Reference list                                                         page 11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9B8789-EB25-78AC-9B85-9B9DFF56B6D9}"/>
              </a:ext>
            </a:extLst>
          </p:cNvPr>
          <p:cNvSpPr txBox="1"/>
          <p:nvPr/>
        </p:nvSpPr>
        <p:spPr>
          <a:xfrm>
            <a:off x="6466114" y="762000"/>
            <a:ext cx="5725884" cy="1236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                                                                                        C  o  n  t  e  n  t</a:t>
            </a:r>
          </a:p>
        </p:txBody>
      </p:sp>
    </p:spTree>
    <p:extLst>
      <p:ext uri="{BB962C8B-B14F-4D97-AF65-F5344CB8AC3E}">
        <p14:creationId xmlns:p14="http://schemas.microsoft.com/office/powerpoint/2010/main" val="1221775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84F8C9-CE76-C0BB-F521-E473F5FC239B}"/>
              </a:ext>
            </a:extLst>
          </p:cNvPr>
          <p:cNvSpPr txBox="1"/>
          <p:nvPr/>
        </p:nvSpPr>
        <p:spPr>
          <a:xfrm>
            <a:off x="1475117" y="-181144"/>
            <a:ext cx="16774145" cy="14409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0572931-961B-4A48-8B38-E9A9DB6E8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F29AAD2-96E3-4A6F-9A5E-B6B9E7E11E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3906" y="5720962"/>
            <a:ext cx="4228094" cy="1137038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5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EC84841-2631-44D2-A01B-6AF0CF7F7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53921" y="5620196"/>
            <a:ext cx="5038078" cy="1237805"/>
          </a:xfrm>
          <a:custGeom>
            <a:avLst/>
            <a:gdLst>
              <a:gd name="connsiteX0" fmla="*/ 1576991 w 5038078"/>
              <a:gd name="connsiteY0" fmla="*/ 210 h 1238015"/>
              <a:gd name="connsiteX1" fmla="*/ 3403320 w 5038078"/>
              <a:gd name="connsiteY1" fmla="*/ 272125 h 1238015"/>
              <a:gd name="connsiteX2" fmla="*/ 4672870 w 5038078"/>
              <a:gd name="connsiteY2" fmla="*/ 693604 h 1238015"/>
              <a:gd name="connsiteX3" fmla="*/ 5038078 w 5038078"/>
              <a:gd name="connsiteY3" fmla="*/ 795929 h 1238015"/>
              <a:gd name="connsiteX4" fmla="*/ 5038078 w 5038078"/>
              <a:gd name="connsiteY4" fmla="*/ 1238015 h 1238015"/>
              <a:gd name="connsiteX5" fmla="*/ 0 w 5038078"/>
              <a:gd name="connsiteY5" fmla="*/ 1238015 h 1238015"/>
              <a:gd name="connsiteX6" fmla="*/ 19230 w 5038078"/>
              <a:gd name="connsiteY6" fmla="*/ 1159819 h 1238015"/>
              <a:gd name="connsiteX7" fmla="*/ 382219 w 5038078"/>
              <a:gd name="connsiteY7" fmla="*/ 334180 h 1238015"/>
              <a:gd name="connsiteX8" fmla="*/ 1315784 w 5038078"/>
              <a:gd name="connsiteY8" fmla="*/ 1388 h 1238015"/>
              <a:gd name="connsiteX9" fmla="*/ 1576991 w 5038078"/>
              <a:gd name="connsiteY9" fmla="*/ 210 h 123801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049689"/>
              <a:gd name="connsiteY0" fmla="*/ 1237805 h 1423588"/>
              <a:gd name="connsiteX1" fmla="*/ 19230 w 5049689"/>
              <a:gd name="connsiteY1" fmla="*/ 1159609 h 1423588"/>
              <a:gd name="connsiteX2" fmla="*/ 382219 w 5049689"/>
              <a:gd name="connsiteY2" fmla="*/ 333970 h 1423588"/>
              <a:gd name="connsiteX3" fmla="*/ 1315784 w 5049689"/>
              <a:gd name="connsiteY3" fmla="*/ 1178 h 1423588"/>
              <a:gd name="connsiteX4" fmla="*/ 1576991 w 5049689"/>
              <a:gd name="connsiteY4" fmla="*/ 0 h 1423588"/>
              <a:gd name="connsiteX5" fmla="*/ 3403320 w 5049689"/>
              <a:gd name="connsiteY5" fmla="*/ 271915 h 1423588"/>
              <a:gd name="connsiteX6" fmla="*/ 4672870 w 5049689"/>
              <a:gd name="connsiteY6" fmla="*/ 693394 h 1423588"/>
              <a:gd name="connsiteX7" fmla="*/ 5038078 w 5049689"/>
              <a:gd name="connsiteY7" fmla="*/ 795719 h 1423588"/>
              <a:gd name="connsiteX8" fmla="*/ 5049689 w 5049689"/>
              <a:gd name="connsiteY8" fmla="*/ 1423588 h 1423588"/>
              <a:gd name="connsiteX0" fmla="*/ 0 w 5038078"/>
              <a:gd name="connsiteY0" fmla="*/ 1237805 h 1237805"/>
              <a:gd name="connsiteX1" fmla="*/ 19230 w 5038078"/>
              <a:gd name="connsiteY1" fmla="*/ 1159609 h 1237805"/>
              <a:gd name="connsiteX2" fmla="*/ 382219 w 5038078"/>
              <a:gd name="connsiteY2" fmla="*/ 333970 h 1237805"/>
              <a:gd name="connsiteX3" fmla="*/ 1315784 w 5038078"/>
              <a:gd name="connsiteY3" fmla="*/ 1178 h 1237805"/>
              <a:gd name="connsiteX4" fmla="*/ 1576991 w 5038078"/>
              <a:gd name="connsiteY4" fmla="*/ 0 h 1237805"/>
              <a:gd name="connsiteX5" fmla="*/ 3403320 w 5038078"/>
              <a:gd name="connsiteY5" fmla="*/ 271915 h 1237805"/>
              <a:gd name="connsiteX6" fmla="*/ 4672870 w 5038078"/>
              <a:gd name="connsiteY6" fmla="*/ 693394 h 1237805"/>
              <a:gd name="connsiteX7" fmla="*/ 5038078 w 5038078"/>
              <a:gd name="connsiteY7" fmla="*/ 795719 h 123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8078" h="1237805">
                <a:moveTo>
                  <a:pt x="0" y="1237805"/>
                </a:moveTo>
                <a:lnTo>
                  <a:pt x="19230" y="1159609"/>
                </a:lnTo>
                <a:cubicBezTo>
                  <a:pt x="96961" y="850027"/>
                  <a:pt x="191605" y="533778"/>
                  <a:pt x="382219" y="333970"/>
                </a:cubicBezTo>
                <a:cubicBezTo>
                  <a:pt x="619171" y="85526"/>
                  <a:pt x="977934" y="5774"/>
                  <a:pt x="1315784" y="1178"/>
                </a:cubicBezTo>
                <a:lnTo>
                  <a:pt x="1576991" y="0"/>
                </a:lnTo>
                <a:cubicBezTo>
                  <a:pt x="2190813" y="3698"/>
                  <a:pt x="2830589" y="57744"/>
                  <a:pt x="3403320" y="271915"/>
                </a:cubicBezTo>
                <a:cubicBezTo>
                  <a:pt x="3828046" y="430728"/>
                  <a:pt x="4248519" y="568281"/>
                  <a:pt x="4672870" y="693394"/>
                </a:cubicBezTo>
                <a:lnTo>
                  <a:pt x="5038078" y="795719"/>
                </a:lnTo>
              </a:path>
            </a:pathLst>
          </a:cu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R="0" lv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b="0" i="0" u="none" strike="noStrike" cap="none" spc="0" normalizeH="0" baseline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7533E8-BB7F-5FC0-6923-13D702D6BC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106656" y="5989253"/>
            <a:ext cx="34166077" cy="6513984"/>
          </a:xfrm>
          <a:prstGeom prst="rect">
            <a:avLst/>
          </a:prstGeom>
        </p:spPr>
      </p:pic>
      <p:sp>
        <p:nvSpPr>
          <p:cNvPr id="6" name="Freeform: Shape 5">
            <a:extLst>
              <a:ext uri="{FF2B5EF4-FFF2-40B4-BE49-F238E27FC236}">
                <a16:creationId xmlns:a16="http://schemas.microsoft.com/office/drawing/2014/main" id="{03946AF3-D6D4-8D9B-1183-6D9BED1C71DD}"/>
              </a:ext>
            </a:extLst>
          </p:cNvPr>
          <p:cNvSpPr/>
          <p:nvPr/>
        </p:nvSpPr>
        <p:spPr>
          <a:xfrm>
            <a:off x="71534" y="924128"/>
            <a:ext cx="12048932" cy="5690681"/>
          </a:xfrm>
          <a:custGeom>
            <a:avLst/>
            <a:gdLst>
              <a:gd name="connsiteX0" fmla="*/ 1186774 w 1410510"/>
              <a:gd name="connsiteY0" fmla="*/ 0 h 4747098"/>
              <a:gd name="connsiteX1" fmla="*/ 1332689 w 1410510"/>
              <a:gd name="connsiteY1" fmla="*/ 408561 h 4747098"/>
              <a:gd name="connsiteX2" fmla="*/ 1410510 w 1410510"/>
              <a:gd name="connsiteY2" fmla="*/ 768485 h 4747098"/>
              <a:gd name="connsiteX3" fmla="*/ 1400783 w 1410510"/>
              <a:gd name="connsiteY3" fmla="*/ 1060315 h 4747098"/>
              <a:gd name="connsiteX4" fmla="*/ 1235412 w 1410510"/>
              <a:gd name="connsiteY4" fmla="*/ 1809344 h 4747098"/>
              <a:gd name="connsiteX5" fmla="*/ 418289 w 1410510"/>
              <a:gd name="connsiteY5" fmla="*/ 3842425 h 4747098"/>
              <a:gd name="connsiteX6" fmla="*/ 165370 w 1410510"/>
              <a:gd name="connsiteY6" fmla="*/ 4416357 h 4747098"/>
              <a:gd name="connsiteX7" fmla="*/ 58366 w 1410510"/>
              <a:gd name="connsiteY7" fmla="*/ 4610910 h 4747098"/>
              <a:gd name="connsiteX8" fmla="*/ 29183 w 1410510"/>
              <a:gd name="connsiteY8" fmla="*/ 4708187 h 4747098"/>
              <a:gd name="connsiteX9" fmla="*/ 0 w 1410510"/>
              <a:gd name="connsiteY9" fmla="*/ 4747098 h 47470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10510" h="4747098">
                <a:moveTo>
                  <a:pt x="1186774" y="0"/>
                </a:moveTo>
                <a:cubicBezTo>
                  <a:pt x="1255513" y="309329"/>
                  <a:pt x="1101652" y="-361562"/>
                  <a:pt x="1332689" y="408561"/>
                </a:cubicBezTo>
                <a:cubicBezTo>
                  <a:pt x="1367960" y="526131"/>
                  <a:pt x="1384570" y="648510"/>
                  <a:pt x="1410510" y="768485"/>
                </a:cubicBezTo>
                <a:cubicBezTo>
                  <a:pt x="1407268" y="865762"/>
                  <a:pt x="1416930" y="964333"/>
                  <a:pt x="1400783" y="1060315"/>
                </a:cubicBezTo>
                <a:cubicBezTo>
                  <a:pt x="1358366" y="1312461"/>
                  <a:pt x="1317719" y="1567265"/>
                  <a:pt x="1235412" y="1809344"/>
                </a:cubicBezTo>
                <a:cubicBezTo>
                  <a:pt x="900643" y="2793961"/>
                  <a:pt x="1101596" y="2240694"/>
                  <a:pt x="418289" y="3842425"/>
                </a:cubicBezTo>
                <a:cubicBezTo>
                  <a:pt x="336255" y="4034721"/>
                  <a:pt x="266121" y="4233173"/>
                  <a:pt x="165370" y="4416357"/>
                </a:cubicBezTo>
                <a:cubicBezTo>
                  <a:pt x="129702" y="4481208"/>
                  <a:pt x="89665" y="4543841"/>
                  <a:pt x="58366" y="4610910"/>
                </a:cubicBezTo>
                <a:cubicBezTo>
                  <a:pt x="44050" y="4641587"/>
                  <a:pt x="42518" y="4677071"/>
                  <a:pt x="29183" y="4708187"/>
                </a:cubicBezTo>
                <a:cubicBezTo>
                  <a:pt x="22796" y="4723089"/>
                  <a:pt x="0" y="4747098"/>
                  <a:pt x="0" y="474709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24CEC71-7599-F6B7-B6EF-0C576DB079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8592438" y="7049195"/>
            <a:ext cx="51762593" cy="22328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EB5BD47-AEAA-BAAC-0B7A-E75290100C74}"/>
              </a:ext>
            </a:extLst>
          </p:cNvPr>
          <p:cNvSpPr txBox="1"/>
          <p:nvPr/>
        </p:nvSpPr>
        <p:spPr>
          <a:xfrm flipV="1">
            <a:off x="2382714" y="-791308"/>
            <a:ext cx="9172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8419CA2-8315-E7F2-6BD3-10796F1A52A1}"/>
              </a:ext>
            </a:extLst>
          </p:cNvPr>
          <p:cNvSpPr txBox="1"/>
          <p:nvPr/>
        </p:nvSpPr>
        <p:spPr>
          <a:xfrm>
            <a:off x="606670" y="243191"/>
            <a:ext cx="10948478" cy="6047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                                                                     I  N  T  R  O  D  U  C  T  I  O  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Clear and effective communication is an incredibly important skill to have.</a:t>
            </a:r>
          </a:p>
          <a:p>
            <a:r>
              <a:rPr lang="en-GB" dirty="0"/>
              <a:t>After all, we live in the era of absolute mass communication, in which it seems that everyone is talking - non-stop.</a:t>
            </a:r>
          </a:p>
          <a:p>
            <a:r>
              <a:rPr lang="en-GB" dirty="0"/>
              <a:t>Since communication is a skill that people possess to create a connection with other people, it is important to consider which techniques come out to be effective.</a:t>
            </a:r>
          </a:p>
          <a:p>
            <a:r>
              <a:rPr lang="en-GB" dirty="0"/>
              <a:t>50% of success is determined by communication.</a:t>
            </a:r>
          </a:p>
          <a:p>
            <a:r>
              <a:rPr lang="en-GB" dirty="0"/>
              <a:t>Already in deep antiquity, Aristotle created / </a:t>
            </a:r>
            <a:r>
              <a:rPr lang="en-GB" dirty="0" err="1"/>
              <a:t>ῥητορικὴ</a:t>
            </a:r>
            <a:r>
              <a:rPr lang="en-GB" dirty="0"/>
              <a:t> </a:t>
            </a:r>
            <a:r>
              <a:rPr lang="en-GB" dirty="0" err="1"/>
              <a:t>τέχνη</a:t>
            </a:r>
            <a:r>
              <a:rPr lang="en-GB" dirty="0"/>
              <a:t> / meaning literally "art of speaking".</a:t>
            </a:r>
          </a:p>
          <a:p>
            <a:r>
              <a:rPr lang="en-GB" dirty="0"/>
              <a:t>Speaking and "reaching" people is a great art!</a:t>
            </a:r>
          </a:p>
          <a:p>
            <a:r>
              <a:rPr lang="en-GB" dirty="0"/>
              <a:t>We can mention such contemporaries of ours - John Kennedy, Martin Luther King, Margaret Thatcher, Barack Obama.</a:t>
            </a:r>
          </a:p>
          <a:p>
            <a:r>
              <a:rPr lang="en-GB" dirty="0"/>
              <a:t>With the introduction of technology into life, communication has become very easy, through one screen we connect wherever we are.</a:t>
            </a:r>
          </a:p>
          <a:p>
            <a:r>
              <a:rPr lang="en-GB" dirty="0"/>
              <a:t>Communication between people is essential, because in today's hectic everyday life, everyone strives to use their time rationally.</a:t>
            </a:r>
          </a:p>
          <a:p>
            <a:r>
              <a:rPr lang="en-GB" dirty="0"/>
              <a:t>That is why techniques for effective communication everywhere are being developed in parallel.</a:t>
            </a:r>
          </a:p>
          <a:p>
            <a:r>
              <a:rPr lang="en-GB" dirty="0"/>
              <a:t>When we communicate effectively with people in all walks of life we progress!</a:t>
            </a:r>
          </a:p>
        </p:txBody>
      </p:sp>
    </p:spTree>
    <p:extLst>
      <p:ext uri="{BB962C8B-B14F-4D97-AF65-F5344CB8AC3E}">
        <p14:creationId xmlns:p14="http://schemas.microsoft.com/office/powerpoint/2010/main" val="3484016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D3BA2E71-8E5C-44AF-80E2-34A649FA5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AC0368F0-DEE4-42C8-A456-3D935D44E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835639"/>
            <a:ext cx="5210175" cy="5022362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234C47CE-FD1C-2436-8C03-0ADC159EA3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6"/>
          <a:stretch/>
        </p:blipFill>
        <p:spPr>
          <a:xfrm>
            <a:off x="762001" y="762000"/>
            <a:ext cx="10667999" cy="5333999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40291AF-A97E-4C43-A763-5023B143C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491236" y="-614912"/>
            <a:ext cx="1085853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B48800F-1911-4388-AEF0-087CD49D1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419349"/>
            <a:ext cx="1028700" cy="4438651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rgbClr val="F1CB9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2097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68DA60E-19C3-1851-3052-AA068A623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42" y="704229"/>
            <a:ext cx="10162315" cy="5449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131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DD83A349-3976-06A1-13C7-FF7B4B32ED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7875" y="857250"/>
            <a:ext cx="809625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4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9A986B-0B05-431F-B526-0C837404E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FDB4A90-444F-4FED-A1DB-1CEBA12DA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57173" y="-2857173"/>
            <a:ext cx="6255871" cy="11970217"/>
          </a:xfrm>
          <a:custGeom>
            <a:avLst/>
            <a:gdLst>
              <a:gd name="connsiteX0" fmla="*/ 0 w 6255871"/>
              <a:gd name="connsiteY0" fmla="*/ 11970217 h 11970217"/>
              <a:gd name="connsiteX1" fmla="*/ 0 w 6255871"/>
              <a:gd name="connsiteY1" fmla="*/ 0 h 11970217"/>
              <a:gd name="connsiteX2" fmla="*/ 282783 w 6255871"/>
              <a:gd name="connsiteY2" fmla="*/ 19665 h 11970217"/>
              <a:gd name="connsiteX3" fmla="*/ 700936 w 6255871"/>
              <a:gd name="connsiteY3" fmla="*/ 87821 h 11970217"/>
              <a:gd name="connsiteX4" fmla="*/ 3466557 w 6255871"/>
              <a:gd name="connsiteY4" fmla="*/ 1759189 h 11970217"/>
              <a:gd name="connsiteX5" fmla="*/ 5545764 w 6255871"/>
              <a:gd name="connsiteY5" fmla="*/ 4731792 h 11970217"/>
              <a:gd name="connsiteX6" fmla="*/ 4506557 w 6255871"/>
              <a:gd name="connsiteY6" fmla="*/ 11744154 h 11970217"/>
              <a:gd name="connsiteX7" fmla="*/ 4359834 w 6255871"/>
              <a:gd name="connsiteY7" fmla="*/ 11970217 h 11970217"/>
              <a:gd name="connsiteX0" fmla="*/ 0 w 6255871"/>
              <a:gd name="connsiteY0" fmla="*/ 0 h 12061657"/>
              <a:gd name="connsiteX1" fmla="*/ 282783 w 6255871"/>
              <a:gd name="connsiteY1" fmla="*/ 19665 h 12061657"/>
              <a:gd name="connsiteX2" fmla="*/ 700936 w 6255871"/>
              <a:gd name="connsiteY2" fmla="*/ 87821 h 12061657"/>
              <a:gd name="connsiteX3" fmla="*/ 3466557 w 6255871"/>
              <a:gd name="connsiteY3" fmla="*/ 1759189 h 12061657"/>
              <a:gd name="connsiteX4" fmla="*/ 5545764 w 6255871"/>
              <a:gd name="connsiteY4" fmla="*/ 4731792 h 12061657"/>
              <a:gd name="connsiteX5" fmla="*/ 4506557 w 6255871"/>
              <a:gd name="connsiteY5" fmla="*/ 11744154 h 12061657"/>
              <a:gd name="connsiteX6" fmla="*/ 4359834 w 6255871"/>
              <a:gd name="connsiteY6" fmla="*/ 11970217 h 12061657"/>
              <a:gd name="connsiteX7" fmla="*/ 91440 w 6255871"/>
              <a:gd name="connsiteY7" fmla="*/ 12061657 h 12061657"/>
              <a:gd name="connsiteX0" fmla="*/ 0 w 6255871"/>
              <a:gd name="connsiteY0" fmla="*/ 0 h 11970217"/>
              <a:gd name="connsiteX1" fmla="*/ 282783 w 6255871"/>
              <a:gd name="connsiteY1" fmla="*/ 19665 h 11970217"/>
              <a:gd name="connsiteX2" fmla="*/ 700936 w 6255871"/>
              <a:gd name="connsiteY2" fmla="*/ 87821 h 11970217"/>
              <a:gd name="connsiteX3" fmla="*/ 3466557 w 6255871"/>
              <a:gd name="connsiteY3" fmla="*/ 1759189 h 11970217"/>
              <a:gd name="connsiteX4" fmla="*/ 5545764 w 6255871"/>
              <a:gd name="connsiteY4" fmla="*/ 4731792 h 11970217"/>
              <a:gd name="connsiteX5" fmla="*/ 4506557 w 6255871"/>
              <a:gd name="connsiteY5" fmla="*/ 11744154 h 11970217"/>
              <a:gd name="connsiteX6" fmla="*/ 4359834 w 6255871"/>
              <a:gd name="connsiteY6" fmla="*/ 11970217 h 11970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5871" h="11970217">
                <a:moveTo>
                  <a:pt x="0" y="0"/>
                </a:moveTo>
                <a:lnTo>
                  <a:pt x="282783" y="19665"/>
                </a:lnTo>
                <a:cubicBezTo>
                  <a:pt x="425307" y="36201"/>
                  <a:pt x="564637" y="59028"/>
                  <a:pt x="700936" y="87821"/>
                </a:cubicBezTo>
                <a:cubicBezTo>
                  <a:pt x="1790894" y="318016"/>
                  <a:pt x="2685925" y="930167"/>
                  <a:pt x="3466557" y="1759189"/>
                </a:cubicBezTo>
                <a:cubicBezTo>
                  <a:pt x="4247185" y="2588214"/>
                  <a:pt x="4913414" y="3634112"/>
                  <a:pt x="5545764" y="4731792"/>
                </a:cubicBezTo>
                <a:cubicBezTo>
                  <a:pt x="7015762" y="7282780"/>
                  <a:pt x="5973097" y="9450603"/>
                  <a:pt x="4506557" y="11744154"/>
                </a:cubicBezTo>
                <a:lnTo>
                  <a:pt x="4359834" y="11970217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5C6ED4A-1DC0-4DF6-9DE2-AF07AA3E6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258298" y="5135374"/>
            <a:ext cx="2933701" cy="1722625"/>
          </a:xfrm>
          <a:custGeom>
            <a:avLst/>
            <a:gdLst>
              <a:gd name="connsiteX0" fmla="*/ 1162193 w 4337539"/>
              <a:gd name="connsiteY0" fmla="*/ 710 h 5817436"/>
              <a:gd name="connsiteX1" fmla="*/ 1585945 w 4337539"/>
              <a:gd name="connsiteY1" fmla="*/ 47742 h 5817436"/>
              <a:gd name="connsiteX2" fmla="*/ 2955874 w 4337539"/>
              <a:gd name="connsiteY2" fmla="*/ 845238 h 5817436"/>
              <a:gd name="connsiteX3" fmla="*/ 3985793 w 4337539"/>
              <a:gd name="connsiteY3" fmla="*/ 2263621 h 5817436"/>
              <a:gd name="connsiteX4" fmla="*/ 3471030 w 4337539"/>
              <a:gd name="connsiteY4" fmla="*/ 5609583 h 5817436"/>
              <a:gd name="connsiteX5" fmla="*/ 3330983 w 4337539"/>
              <a:gd name="connsiteY5" fmla="*/ 5817436 h 5817436"/>
              <a:gd name="connsiteX6" fmla="*/ 0 w 4337539"/>
              <a:gd name="connsiteY6" fmla="*/ 5817436 h 5817436"/>
              <a:gd name="connsiteX7" fmla="*/ 0 w 4337539"/>
              <a:gd name="connsiteY7" fmla="*/ 181400 h 5817436"/>
              <a:gd name="connsiteX8" fmla="*/ 365311 w 4337539"/>
              <a:gd name="connsiteY8" fmla="*/ 94304 h 5817436"/>
              <a:gd name="connsiteX9" fmla="*/ 1162193 w 4337539"/>
              <a:gd name="connsiteY9" fmla="*/ 710 h 5817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37539" h="5817436">
                <a:moveTo>
                  <a:pt x="1162193" y="710"/>
                </a:moveTo>
                <a:cubicBezTo>
                  <a:pt x="1309881" y="4175"/>
                  <a:pt x="1450916" y="20264"/>
                  <a:pt x="1585945" y="47742"/>
                </a:cubicBezTo>
                <a:cubicBezTo>
                  <a:pt x="2125847" y="157580"/>
                  <a:pt x="2569194" y="449669"/>
                  <a:pt x="2955874" y="845238"/>
                </a:cubicBezTo>
                <a:cubicBezTo>
                  <a:pt x="3342552" y="1240809"/>
                  <a:pt x="3672563" y="1739861"/>
                  <a:pt x="3985793" y="2263621"/>
                </a:cubicBezTo>
                <a:cubicBezTo>
                  <a:pt x="4713945" y="3480830"/>
                  <a:pt x="4197469" y="4515211"/>
                  <a:pt x="3471030" y="5609583"/>
                </a:cubicBezTo>
                <a:lnTo>
                  <a:pt x="3330983" y="5817436"/>
                </a:lnTo>
                <a:lnTo>
                  <a:pt x="0" y="5817436"/>
                </a:lnTo>
                <a:lnTo>
                  <a:pt x="0" y="181400"/>
                </a:lnTo>
                <a:lnTo>
                  <a:pt x="365311" y="94304"/>
                </a:lnTo>
                <a:cubicBezTo>
                  <a:pt x="651420" y="24227"/>
                  <a:pt x="916047" y="-5064"/>
                  <a:pt x="1162193" y="71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5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6F81B3C-E32B-45E2-94F5-55BBCB49B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405496" y="4933950"/>
            <a:ext cx="2786503" cy="1924048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  <a:gd name="connsiteX0" fmla="*/ 0 w 1085312"/>
              <a:gd name="connsiteY0" fmla="*/ 0 h 2441440"/>
              <a:gd name="connsiteX1" fmla="*/ 53089 w 1085312"/>
              <a:gd name="connsiteY1" fmla="*/ 4542 h 2441440"/>
              <a:gd name="connsiteX2" fmla="*/ 790077 w 1085312"/>
              <a:gd name="connsiteY2" fmla="*/ 872756 h 2441440"/>
              <a:gd name="connsiteX3" fmla="*/ 1085252 w 1085312"/>
              <a:gd name="connsiteY3" fmla="*/ 1943649 h 2441440"/>
              <a:gd name="connsiteX4" fmla="*/ 1064832 w 1085312"/>
              <a:gd name="connsiteY4" fmla="*/ 2198094 h 2441440"/>
              <a:gd name="connsiteX5" fmla="*/ 1043734 w 1085312"/>
              <a:gd name="connsiteY5" fmla="*/ 2315675 h 2441440"/>
              <a:gd name="connsiteX6" fmla="*/ 59456 w 1085312"/>
              <a:gd name="connsiteY6" fmla="*/ 2441440 h 2441440"/>
              <a:gd name="connsiteX0" fmla="*/ 0 w 1085312"/>
              <a:gd name="connsiteY0" fmla="*/ 0 h 2315675"/>
              <a:gd name="connsiteX1" fmla="*/ 53089 w 1085312"/>
              <a:gd name="connsiteY1" fmla="*/ 4542 h 2315675"/>
              <a:gd name="connsiteX2" fmla="*/ 790077 w 1085312"/>
              <a:gd name="connsiteY2" fmla="*/ 872756 h 2315675"/>
              <a:gd name="connsiteX3" fmla="*/ 1085252 w 1085312"/>
              <a:gd name="connsiteY3" fmla="*/ 1943649 h 2315675"/>
              <a:gd name="connsiteX4" fmla="*/ 1064832 w 1085312"/>
              <a:gd name="connsiteY4" fmla="*/ 2198094 h 2315675"/>
              <a:gd name="connsiteX5" fmla="*/ 1043734 w 1085312"/>
              <a:gd name="connsiteY5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85312" h="2315675">
                <a:moveTo>
                  <a:pt x="0" y="0"/>
                </a:move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7167D32F-2A66-64CE-8696-589109CFCB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522"/>
          <a:stretch/>
        </p:blipFill>
        <p:spPr>
          <a:xfrm>
            <a:off x="1169436" y="201424"/>
            <a:ext cx="9144000" cy="625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751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C8742881-39E4-4A95-883C-92BEB90E5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9">
            <a:extLst>
              <a:ext uri="{FF2B5EF4-FFF2-40B4-BE49-F238E27FC236}">
                <a16:creationId xmlns:a16="http://schemas.microsoft.com/office/drawing/2014/main" id="{EE8087F3-C79C-45B6-B920-0683B8599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653162" y="-776838"/>
            <a:ext cx="762001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5870DA8-9099-4A8F-A7A7-4C328AB66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5913098"/>
            <a:ext cx="3637107" cy="944903"/>
          </a:xfrm>
          <a:custGeom>
            <a:avLst/>
            <a:gdLst>
              <a:gd name="connsiteX0" fmla="*/ 1673074 w 4228094"/>
              <a:gd name="connsiteY0" fmla="*/ 230 h 1137038"/>
              <a:gd name="connsiteX1" fmla="*/ 3676781 w 4228094"/>
              <a:gd name="connsiteY1" fmla="*/ 298555 h 1137038"/>
              <a:gd name="connsiteX2" fmla="*/ 4025527 w 4228094"/>
              <a:gd name="connsiteY2" fmla="*/ 425010 h 1137038"/>
              <a:gd name="connsiteX3" fmla="*/ 4228094 w 4228094"/>
              <a:gd name="connsiteY3" fmla="*/ 494088 h 1137038"/>
              <a:gd name="connsiteX4" fmla="*/ 4228094 w 4228094"/>
              <a:gd name="connsiteY4" fmla="*/ 1137038 h 1137038"/>
              <a:gd name="connsiteX5" fmla="*/ 0 w 4228094"/>
              <a:gd name="connsiteY5" fmla="*/ 1137038 h 1137038"/>
              <a:gd name="connsiteX6" fmla="*/ 18109 w 4228094"/>
              <a:gd name="connsiteY6" fmla="*/ 1068877 h 1137038"/>
              <a:gd name="connsiteX7" fmla="*/ 362264 w 4228094"/>
              <a:gd name="connsiteY7" fmla="*/ 366637 h 1137038"/>
              <a:gd name="connsiteX8" fmla="*/ 1386499 w 4228094"/>
              <a:gd name="connsiteY8" fmla="*/ 1522 h 1137038"/>
              <a:gd name="connsiteX9" fmla="*/ 1673074 w 4228094"/>
              <a:gd name="connsiteY9" fmla="*/ 230 h 1137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28094" h="1137038">
                <a:moveTo>
                  <a:pt x="1673074" y="230"/>
                </a:moveTo>
                <a:cubicBezTo>
                  <a:pt x="2346512" y="4287"/>
                  <a:pt x="3048424" y="63583"/>
                  <a:pt x="3676781" y="298555"/>
                </a:cubicBezTo>
                <a:cubicBezTo>
                  <a:pt x="3793275" y="342114"/>
                  <a:pt x="3909477" y="384216"/>
                  <a:pt x="4025527" y="425010"/>
                </a:cubicBezTo>
                <a:lnTo>
                  <a:pt x="4228094" y="494088"/>
                </a:lnTo>
                <a:lnTo>
                  <a:pt x="4228094" y="1137038"/>
                </a:lnTo>
                <a:lnTo>
                  <a:pt x="0" y="1137038"/>
                </a:lnTo>
                <a:lnTo>
                  <a:pt x="18109" y="1068877"/>
                </a:lnTo>
                <a:cubicBezTo>
                  <a:pt x="95047" y="799139"/>
                  <a:pt x="194962" y="542008"/>
                  <a:pt x="362264" y="366637"/>
                </a:cubicBezTo>
                <a:cubicBezTo>
                  <a:pt x="622229" y="94062"/>
                  <a:pt x="1015836" y="6565"/>
                  <a:pt x="1386499" y="1522"/>
                </a:cubicBezTo>
                <a:cubicBezTo>
                  <a:pt x="1481245" y="198"/>
                  <a:pt x="1576869" y="-349"/>
                  <a:pt x="1673074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500">
              <a:solidFill>
                <a:schemeClr val="bg1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F15680D9-A85E-49DF-B973-30080D685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29359"/>
            <a:ext cx="4333874" cy="1028642"/>
          </a:xfrm>
          <a:custGeom>
            <a:avLst/>
            <a:gdLst>
              <a:gd name="connsiteX0" fmla="*/ 1576991 w 5038078"/>
              <a:gd name="connsiteY0" fmla="*/ 210 h 1238015"/>
              <a:gd name="connsiteX1" fmla="*/ 3403320 w 5038078"/>
              <a:gd name="connsiteY1" fmla="*/ 272125 h 1238015"/>
              <a:gd name="connsiteX2" fmla="*/ 4672870 w 5038078"/>
              <a:gd name="connsiteY2" fmla="*/ 693604 h 1238015"/>
              <a:gd name="connsiteX3" fmla="*/ 5038078 w 5038078"/>
              <a:gd name="connsiteY3" fmla="*/ 795929 h 1238015"/>
              <a:gd name="connsiteX4" fmla="*/ 5038078 w 5038078"/>
              <a:gd name="connsiteY4" fmla="*/ 1238015 h 1238015"/>
              <a:gd name="connsiteX5" fmla="*/ 0 w 5038078"/>
              <a:gd name="connsiteY5" fmla="*/ 1238015 h 1238015"/>
              <a:gd name="connsiteX6" fmla="*/ 19230 w 5038078"/>
              <a:gd name="connsiteY6" fmla="*/ 1159819 h 1238015"/>
              <a:gd name="connsiteX7" fmla="*/ 382219 w 5038078"/>
              <a:gd name="connsiteY7" fmla="*/ 334180 h 1238015"/>
              <a:gd name="connsiteX8" fmla="*/ 1315784 w 5038078"/>
              <a:gd name="connsiteY8" fmla="*/ 1388 h 1238015"/>
              <a:gd name="connsiteX9" fmla="*/ 1576991 w 5038078"/>
              <a:gd name="connsiteY9" fmla="*/ 210 h 123801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129518"/>
              <a:gd name="connsiteY0" fmla="*/ 1237805 h 1329245"/>
              <a:gd name="connsiteX1" fmla="*/ 19230 w 5129518"/>
              <a:gd name="connsiteY1" fmla="*/ 1159609 h 1329245"/>
              <a:gd name="connsiteX2" fmla="*/ 382219 w 5129518"/>
              <a:gd name="connsiteY2" fmla="*/ 333970 h 1329245"/>
              <a:gd name="connsiteX3" fmla="*/ 1315784 w 5129518"/>
              <a:gd name="connsiteY3" fmla="*/ 1178 h 1329245"/>
              <a:gd name="connsiteX4" fmla="*/ 1576991 w 5129518"/>
              <a:gd name="connsiteY4" fmla="*/ 0 h 1329245"/>
              <a:gd name="connsiteX5" fmla="*/ 3403320 w 5129518"/>
              <a:gd name="connsiteY5" fmla="*/ 271915 h 1329245"/>
              <a:gd name="connsiteX6" fmla="*/ 4672870 w 5129518"/>
              <a:gd name="connsiteY6" fmla="*/ 693394 h 1329245"/>
              <a:gd name="connsiteX7" fmla="*/ 5038078 w 5129518"/>
              <a:gd name="connsiteY7" fmla="*/ 795719 h 1329245"/>
              <a:gd name="connsiteX8" fmla="*/ 5129518 w 5129518"/>
              <a:gd name="connsiteY8" fmla="*/ 1329245 h 1329245"/>
              <a:gd name="connsiteX0" fmla="*/ 0 w 5049689"/>
              <a:gd name="connsiteY0" fmla="*/ 1237805 h 1423588"/>
              <a:gd name="connsiteX1" fmla="*/ 19230 w 5049689"/>
              <a:gd name="connsiteY1" fmla="*/ 1159609 h 1423588"/>
              <a:gd name="connsiteX2" fmla="*/ 382219 w 5049689"/>
              <a:gd name="connsiteY2" fmla="*/ 333970 h 1423588"/>
              <a:gd name="connsiteX3" fmla="*/ 1315784 w 5049689"/>
              <a:gd name="connsiteY3" fmla="*/ 1178 h 1423588"/>
              <a:gd name="connsiteX4" fmla="*/ 1576991 w 5049689"/>
              <a:gd name="connsiteY4" fmla="*/ 0 h 1423588"/>
              <a:gd name="connsiteX5" fmla="*/ 3403320 w 5049689"/>
              <a:gd name="connsiteY5" fmla="*/ 271915 h 1423588"/>
              <a:gd name="connsiteX6" fmla="*/ 4672870 w 5049689"/>
              <a:gd name="connsiteY6" fmla="*/ 693394 h 1423588"/>
              <a:gd name="connsiteX7" fmla="*/ 5038078 w 5049689"/>
              <a:gd name="connsiteY7" fmla="*/ 795719 h 1423588"/>
              <a:gd name="connsiteX8" fmla="*/ 5049689 w 5049689"/>
              <a:gd name="connsiteY8" fmla="*/ 1423588 h 1423588"/>
              <a:gd name="connsiteX0" fmla="*/ 0 w 5038078"/>
              <a:gd name="connsiteY0" fmla="*/ 1237805 h 1237805"/>
              <a:gd name="connsiteX1" fmla="*/ 19230 w 5038078"/>
              <a:gd name="connsiteY1" fmla="*/ 1159609 h 1237805"/>
              <a:gd name="connsiteX2" fmla="*/ 382219 w 5038078"/>
              <a:gd name="connsiteY2" fmla="*/ 333970 h 1237805"/>
              <a:gd name="connsiteX3" fmla="*/ 1315784 w 5038078"/>
              <a:gd name="connsiteY3" fmla="*/ 1178 h 1237805"/>
              <a:gd name="connsiteX4" fmla="*/ 1576991 w 5038078"/>
              <a:gd name="connsiteY4" fmla="*/ 0 h 1237805"/>
              <a:gd name="connsiteX5" fmla="*/ 3403320 w 5038078"/>
              <a:gd name="connsiteY5" fmla="*/ 271915 h 1237805"/>
              <a:gd name="connsiteX6" fmla="*/ 4672870 w 5038078"/>
              <a:gd name="connsiteY6" fmla="*/ 693394 h 1237805"/>
              <a:gd name="connsiteX7" fmla="*/ 5038078 w 5038078"/>
              <a:gd name="connsiteY7" fmla="*/ 795719 h 1237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8078" h="1237805">
                <a:moveTo>
                  <a:pt x="0" y="1237805"/>
                </a:moveTo>
                <a:lnTo>
                  <a:pt x="19230" y="1159609"/>
                </a:lnTo>
                <a:cubicBezTo>
                  <a:pt x="96961" y="850027"/>
                  <a:pt x="191605" y="533778"/>
                  <a:pt x="382219" y="333970"/>
                </a:cubicBezTo>
                <a:cubicBezTo>
                  <a:pt x="619171" y="85526"/>
                  <a:pt x="977934" y="5774"/>
                  <a:pt x="1315784" y="1178"/>
                </a:cubicBezTo>
                <a:lnTo>
                  <a:pt x="1576991" y="0"/>
                </a:lnTo>
                <a:cubicBezTo>
                  <a:pt x="2190813" y="3698"/>
                  <a:pt x="2830589" y="57744"/>
                  <a:pt x="3403320" y="271915"/>
                </a:cubicBezTo>
                <a:cubicBezTo>
                  <a:pt x="3828046" y="430728"/>
                  <a:pt x="4248519" y="568281"/>
                  <a:pt x="4672870" y="693394"/>
                </a:cubicBezTo>
                <a:lnTo>
                  <a:pt x="5038078" y="795719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8C8884-214C-FA67-8913-73AA8266A0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4700" y="3873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289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B9BCD-22BC-B917-F45C-29999F565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7208" y="190500"/>
            <a:ext cx="10559561" cy="108438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REFERENCE   LIST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D293DA-2599-B1CE-D3FA-60A0F24FDC7D}"/>
              </a:ext>
            </a:extLst>
          </p:cNvPr>
          <p:cNvSpPr txBox="1"/>
          <p:nvPr/>
        </p:nvSpPr>
        <p:spPr>
          <a:xfrm>
            <a:off x="1002324" y="2532185"/>
            <a:ext cx="814387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-Boddy,2016 Management: An Introduction, Pearson Education Limited, Harlow, United Kingdom.</a:t>
            </a:r>
          </a:p>
          <a:p>
            <a:r>
              <a:rPr lang="en-GB" dirty="0"/>
              <a:t>-Griffin, B., and Dunham, E., 2015, Working in </a:t>
            </a:r>
            <a:r>
              <a:rPr lang="en-GB" dirty="0" err="1"/>
              <a:t>Teams:Moving</a:t>
            </a:r>
            <a:r>
              <a:rPr lang="en-GB" dirty="0"/>
              <a:t> from high potential to high performance, Los Angeles, SAGE Publications.</a:t>
            </a:r>
          </a:p>
          <a:p>
            <a:r>
              <a:rPr lang="en-GB" dirty="0"/>
              <a:t>-Hoppe, MH, 2007, Active </a:t>
            </a:r>
            <a:r>
              <a:rPr lang="en-GB" dirty="0" err="1"/>
              <a:t>Listening:Improve</a:t>
            </a:r>
            <a:r>
              <a:rPr lang="en-GB" dirty="0"/>
              <a:t> Your Ability to Listen and Read, Centre for Creative Leadership, Greensboro.</a:t>
            </a:r>
          </a:p>
          <a:p>
            <a:r>
              <a:rPr lang="en-GB" dirty="0"/>
              <a:t>-Mehrabian, A., 1981, Silent </a:t>
            </a:r>
            <a:r>
              <a:rPr lang="en-GB" dirty="0" err="1"/>
              <a:t>Mesages:Implicit</a:t>
            </a:r>
            <a:r>
              <a:rPr lang="en-GB" dirty="0"/>
              <a:t> </a:t>
            </a:r>
            <a:r>
              <a:rPr lang="en-GB" dirty="0" err="1"/>
              <a:t>Comunication</a:t>
            </a:r>
            <a:r>
              <a:rPr lang="en-GB" dirty="0"/>
              <a:t> of Emotions and Attitudes, Boston, Wadsworth Published Company.</a:t>
            </a:r>
          </a:p>
          <a:p>
            <a:r>
              <a:rPr lang="en-GB" dirty="0"/>
              <a:t>-Quintanilla and Wahl,2017, Listening in </a:t>
            </a:r>
            <a:r>
              <a:rPr lang="en-GB" dirty="0" err="1"/>
              <a:t>Maund</a:t>
            </a:r>
            <a:r>
              <a:rPr lang="en-GB" dirty="0"/>
              <a:t> , A, </a:t>
            </a:r>
            <a:r>
              <a:rPr lang="en-GB" dirty="0" err="1"/>
              <a:t>Schriek</a:t>
            </a:r>
            <a:r>
              <a:rPr lang="en-GB" dirty="0"/>
              <a:t>, M. and </a:t>
            </a:r>
            <a:r>
              <a:rPr lang="en-GB" dirty="0" err="1"/>
              <a:t>Tinkler</a:t>
            </a:r>
            <a:r>
              <a:rPr lang="en-GB" dirty="0"/>
              <a:t> PK. (ed), Certificate in Higher Education :Skills for the workplace student yearbook, London.</a:t>
            </a:r>
          </a:p>
          <a:p>
            <a:r>
              <a:rPr lang="en-GB" dirty="0"/>
              <a:t>-Rayudu C., 2009, Communication, Global Media, Mumbai.</a:t>
            </a:r>
          </a:p>
          <a:p>
            <a:r>
              <a:rPr lang="en-GB" dirty="0"/>
              <a:t>-Allan Pease, Barbara Pease, 2011, Body Language in the Workplace, Orion.</a:t>
            </a:r>
          </a:p>
          <a:p>
            <a:r>
              <a:rPr lang="en-GB" dirty="0"/>
              <a:t>-Charles Conrad and Marshall Scott Poole ., 1994, Strategic Organizational Communication, Harcourt Brace College Publishers.</a:t>
            </a:r>
          </a:p>
        </p:txBody>
      </p:sp>
    </p:spTree>
    <p:extLst>
      <p:ext uri="{BB962C8B-B14F-4D97-AF65-F5344CB8AC3E}">
        <p14:creationId xmlns:p14="http://schemas.microsoft.com/office/powerpoint/2010/main" val="4087425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7683CB-9BEC-D8F9-13D6-5EC8716F8FD3}"/>
              </a:ext>
            </a:extLst>
          </p:cNvPr>
          <p:cNvSpPr txBox="1"/>
          <p:nvPr/>
        </p:nvSpPr>
        <p:spPr>
          <a:xfrm>
            <a:off x="705394" y="1227909"/>
            <a:ext cx="8815124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  C   O   N   C   L   U   S   I   O   N</a:t>
            </a:r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/>
          </a:p>
          <a:p>
            <a:r>
              <a:rPr lang="en-GB"/>
              <a:t>Personally</a:t>
            </a:r>
            <a:r>
              <a:rPr lang="en-GB" dirty="0"/>
              <a:t>, I have been in England for 6 years and I am delighted with the organization and way of working.</a:t>
            </a:r>
          </a:p>
          <a:p>
            <a:r>
              <a:rPr lang="en-GB" dirty="0"/>
              <a:t>I like that in all institutions and companies there are continuous trainings, this leads to familiarization with new introductions and laws, and employees are valuable staff and the benefits are incredible.</a:t>
            </a:r>
          </a:p>
          <a:p>
            <a:r>
              <a:rPr lang="en-GB" dirty="0"/>
              <a:t>Effective communication between team members is a prerequisite for success!</a:t>
            </a:r>
          </a:p>
          <a:p>
            <a:r>
              <a:rPr lang="en-GB" dirty="0"/>
              <a:t>Over time, people get to know each other and communication between them is easy and smooth.</a:t>
            </a:r>
          </a:p>
          <a:p>
            <a:r>
              <a:rPr lang="en-GB" dirty="0"/>
              <a:t>Having one goal, everyone works to achieve it, because they know that when there are high achievements, there are also high bonuses.</a:t>
            </a:r>
          </a:p>
          <a:p>
            <a:r>
              <a:rPr lang="en-GB" dirty="0"/>
              <a:t>Business owners know how to motivate their employees and that makes people perform better.</a:t>
            </a:r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bg-BG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282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AE293-5B11-45C3-441A-B3F4F014923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9C36E7-9142-0B7A-4123-FB37B43F00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V="1">
            <a:off x="-118333" y="6857997"/>
            <a:ext cx="13038268" cy="220535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98985237-98D5-9D0A-FDB1-66D17D7E57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2089" y="-1662057"/>
            <a:ext cx="16074315" cy="9041803"/>
          </a:xfrm>
          <a:prstGeom prst="rect">
            <a:avLst/>
          </a:prstGeom>
        </p:spPr>
      </p:pic>
      <p:pic>
        <p:nvPicPr>
          <p:cNvPr id="7" name="Picture 6" descr="Shape&#10;&#10;Description automatically generated with medium confidence">
            <a:extLst>
              <a:ext uri="{FF2B5EF4-FFF2-40B4-BE49-F238E27FC236}">
                <a16:creationId xmlns:a16="http://schemas.microsoft.com/office/drawing/2014/main" id="{88B894C0-99A1-E201-30DC-254FDAF3B5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8834" y="5785821"/>
            <a:ext cx="2995528" cy="167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19699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623</Words>
  <Application>Microsoft Office PowerPoint</Application>
  <PresentationFormat>Widescreen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Avenir Next LT Pro</vt:lpstr>
      <vt:lpstr>Avenir Next LT Pro Light</vt:lpstr>
      <vt:lpstr>Sitka Subheading</vt:lpstr>
      <vt:lpstr>PebbleVTI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REFERENCE   LIST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Hristina Birova-Kokkini (2120089)</dc:creator>
  <cp:lastModifiedBy>Hristina Birova-Kokkini (2120089)</cp:lastModifiedBy>
  <cp:revision>52</cp:revision>
  <dcterms:created xsi:type="dcterms:W3CDTF">2022-07-19T10:21:17Z</dcterms:created>
  <dcterms:modified xsi:type="dcterms:W3CDTF">2022-07-29T13:00:18Z</dcterms:modified>
</cp:coreProperties>
</file>