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6"/>
  </p:notesMasterIdLst>
  <p:handoutMasterIdLst>
    <p:handoutMasterId r:id="rId17"/>
  </p:handoutMasterIdLst>
  <p:sldIdLst>
    <p:sldId id="277" r:id="rId2"/>
    <p:sldId id="331" r:id="rId3"/>
    <p:sldId id="329" r:id="rId4"/>
    <p:sldId id="330" r:id="rId5"/>
    <p:sldId id="363" r:id="rId6"/>
    <p:sldId id="332" r:id="rId7"/>
    <p:sldId id="333" r:id="rId8"/>
    <p:sldId id="334" r:id="rId9"/>
    <p:sldId id="335" r:id="rId10"/>
    <p:sldId id="340" r:id="rId11"/>
    <p:sldId id="336" r:id="rId12"/>
    <p:sldId id="337" r:id="rId13"/>
    <p:sldId id="338" r:id="rId14"/>
    <p:sldId id="351" r:id="rId15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130" autoAdjust="0"/>
    <p:restoredTop sz="94576" autoAdjust="0"/>
  </p:normalViewPr>
  <p:slideViewPr>
    <p:cSldViewPr>
      <p:cViewPr varScale="1">
        <p:scale>
          <a:sx n="86" d="100"/>
          <a:sy n="86" d="100"/>
        </p:scale>
        <p:origin x="1238" y="53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>
            <a:extLst>
              <a:ext uri="{FF2B5EF4-FFF2-40B4-BE49-F238E27FC236}">
                <a16:creationId xmlns:a16="http://schemas.microsoft.com/office/drawing/2014/main" id="{6AEBFD9D-DD33-4984-850E-6E33DF291AD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3" name="Notes Placeholder 2">
            <a:extLst>
              <a:ext uri="{FF2B5EF4-FFF2-40B4-BE49-F238E27FC236}">
                <a16:creationId xmlns:a16="http://schemas.microsoft.com/office/drawing/2014/main" id="{42AC7F2A-E55B-42C7-B429-5AE2AD2255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0484" name="Slide Number Placeholder 3">
            <a:extLst>
              <a:ext uri="{FF2B5EF4-FFF2-40B4-BE49-F238E27FC236}">
                <a16:creationId xmlns:a16="http://schemas.microsoft.com/office/drawing/2014/main" id="{D25AA71B-85F0-4F62-9607-E5E2E953AE1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F547EADD-F771-4784-AA70-F8D4BBCC581F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3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>
            <a:extLst>
              <a:ext uri="{FF2B5EF4-FFF2-40B4-BE49-F238E27FC236}">
                <a16:creationId xmlns:a16="http://schemas.microsoft.com/office/drawing/2014/main" id="{B08D1E5B-4828-4035-A680-684C44EEF59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Notes Placeholder 2">
            <a:extLst>
              <a:ext uri="{FF2B5EF4-FFF2-40B4-BE49-F238E27FC236}">
                <a16:creationId xmlns:a16="http://schemas.microsoft.com/office/drawing/2014/main" id="{5C17EBDD-8CF9-401E-983E-8D4C878274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1508" name="Slide Number Placeholder 3">
            <a:extLst>
              <a:ext uri="{FF2B5EF4-FFF2-40B4-BE49-F238E27FC236}">
                <a16:creationId xmlns:a16="http://schemas.microsoft.com/office/drawing/2014/main" id="{4672AE1E-D41B-4A74-8880-EC5534CDC1E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E4E979B5-6D44-44A4-A925-39301F528173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4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>
            <a:extLst>
              <a:ext uri="{FF2B5EF4-FFF2-40B4-BE49-F238E27FC236}">
                <a16:creationId xmlns:a16="http://schemas.microsoft.com/office/drawing/2014/main" id="{605D15BE-D56C-400A-9A1E-FFDA2959438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1" name="Notes Placeholder 2">
            <a:extLst>
              <a:ext uri="{FF2B5EF4-FFF2-40B4-BE49-F238E27FC236}">
                <a16:creationId xmlns:a16="http://schemas.microsoft.com/office/drawing/2014/main" id="{11302673-8D9C-4F60-9E35-04DD1F46BA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2532" name="Slide Number Placeholder 3">
            <a:extLst>
              <a:ext uri="{FF2B5EF4-FFF2-40B4-BE49-F238E27FC236}">
                <a16:creationId xmlns:a16="http://schemas.microsoft.com/office/drawing/2014/main" id="{EF32540E-A763-4854-B312-AE11DD89899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AC68A44C-6F33-49BB-8D34-3463748C42D1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5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Slide Image Placeholder 1">
            <a:extLst>
              <a:ext uri="{FF2B5EF4-FFF2-40B4-BE49-F238E27FC236}">
                <a16:creationId xmlns:a16="http://schemas.microsoft.com/office/drawing/2014/main" id="{465E7907-1457-4766-A97A-AA5CB096E30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5" name="Notes Placeholder 2">
            <a:extLst>
              <a:ext uri="{FF2B5EF4-FFF2-40B4-BE49-F238E27FC236}">
                <a16:creationId xmlns:a16="http://schemas.microsoft.com/office/drawing/2014/main" id="{BDD1895B-C2B7-491F-9F0E-F3C63CED84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3556" name="Slide Number Placeholder 3">
            <a:extLst>
              <a:ext uri="{FF2B5EF4-FFF2-40B4-BE49-F238E27FC236}">
                <a16:creationId xmlns:a16="http://schemas.microsoft.com/office/drawing/2014/main" id="{28D1488E-D748-4EA1-903C-7E23009C018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7797A56F-5D14-4955-B15B-E14FCDE7C4AC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6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>
            <a:extLst>
              <a:ext uri="{FF2B5EF4-FFF2-40B4-BE49-F238E27FC236}">
                <a16:creationId xmlns:a16="http://schemas.microsoft.com/office/drawing/2014/main" id="{DAE62D74-940C-4533-906E-179B38A0B81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9" name="Notes Placeholder 2">
            <a:extLst>
              <a:ext uri="{FF2B5EF4-FFF2-40B4-BE49-F238E27FC236}">
                <a16:creationId xmlns:a16="http://schemas.microsoft.com/office/drawing/2014/main" id="{4600F058-4BA3-4B7C-A77D-19F1233883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4580" name="Slide Number Placeholder 3">
            <a:extLst>
              <a:ext uri="{FF2B5EF4-FFF2-40B4-BE49-F238E27FC236}">
                <a16:creationId xmlns:a16="http://schemas.microsoft.com/office/drawing/2014/main" id="{1F2A84CC-CC65-41B4-BFBC-2FAAD43DEE0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44FC1AAD-5933-4022-8A7E-18B5179E5E29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7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>
            <a:extLst>
              <a:ext uri="{FF2B5EF4-FFF2-40B4-BE49-F238E27FC236}">
                <a16:creationId xmlns:a16="http://schemas.microsoft.com/office/drawing/2014/main" id="{AFD8D9C9-D801-4019-996A-4AE9DE7591E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3" name="Notes Placeholder 2">
            <a:extLst>
              <a:ext uri="{FF2B5EF4-FFF2-40B4-BE49-F238E27FC236}">
                <a16:creationId xmlns:a16="http://schemas.microsoft.com/office/drawing/2014/main" id="{C4B6CAE7-388A-405A-9093-5201E49EF6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5604" name="Slide Number Placeholder 3">
            <a:extLst>
              <a:ext uri="{FF2B5EF4-FFF2-40B4-BE49-F238E27FC236}">
                <a16:creationId xmlns:a16="http://schemas.microsoft.com/office/drawing/2014/main" id="{5F61F6AA-481D-4BBF-BE6F-7F7D6F31744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077C21D9-779E-4F17-8A54-DB90352F23C8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8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>
            <a:extLst>
              <a:ext uri="{FF2B5EF4-FFF2-40B4-BE49-F238E27FC236}">
                <a16:creationId xmlns:a16="http://schemas.microsoft.com/office/drawing/2014/main" id="{BA3B3169-9B8F-4798-A9D6-72E3D2E3E21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7" name="Notes Placeholder 2">
            <a:extLst>
              <a:ext uri="{FF2B5EF4-FFF2-40B4-BE49-F238E27FC236}">
                <a16:creationId xmlns:a16="http://schemas.microsoft.com/office/drawing/2014/main" id="{24786DD5-0C2F-4472-A2D2-79752E0FED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6628" name="Slide Number Placeholder 3">
            <a:extLst>
              <a:ext uri="{FF2B5EF4-FFF2-40B4-BE49-F238E27FC236}">
                <a16:creationId xmlns:a16="http://schemas.microsoft.com/office/drawing/2014/main" id="{9FECE4B4-AD34-493B-907E-825197BC7E3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EFBF6261-3115-4DE5-81EE-4E4ABCC6F047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9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>
            <a:extLst>
              <a:ext uri="{FF2B5EF4-FFF2-40B4-BE49-F238E27FC236}">
                <a16:creationId xmlns:a16="http://schemas.microsoft.com/office/drawing/2014/main" id="{09AEAD8C-4575-4CA5-A079-9C7BD269F3C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1" name="Notes Placeholder 2">
            <a:extLst>
              <a:ext uri="{FF2B5EF4-FFF2-40B4-BE49-F238E27FC236}">
                <a16:creationId xmlns:a16="http://schemas.microsoft.com/office/drawing/2014/main" id="{D682ACD3-80D2-442D-B949-3A975FE62F1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7652" name="Slide Number Placeholder 3">
            <a:extLst>
              <a:ext uri="{FF2B5EF4-FFF2-40B4-BE49-F238E27FC236}">
                <a16:creationId xmlns:a16="http://schemas.microsoft.com/office/drawing/2014/main" id="{CF1932D4-9E04-4386-873E-9F2F2D14037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C2D0E379-7E32-4104-8090-1AA1D882FD26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11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>
            <a:extLst>
              <a:ext uri="{FF2B5EF4-FFF2-40B4-BE49-F238E27FC236}">
                <a16:creationId xmlns:a16="http://schemas.microsoft.com/office/drawing/2014/main" id="{91AD751A-256B-42FE-98F6-FFDBADECFEF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5" name="Notes Placeholder 2">
            <a:extLst>
              <a:ext uri="{FF2B5EF4-FFF2-40B4-BE49-F238E27FC236}">
                <a16:creationId xmlns:a16="http://schemas.microsoft.com/office/drawing/2014/main" id="{5199FE71-929B-4BF9-AA9B-809ECEECD5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8676" name="Slide Number Placeholder 3">
            <a:extLst>
              <a:ext uri="{FF2B5EF4-FFF2-40B4-BE49-F238E27FC236}">
                <a16:creationId xmlns:a16="http://schemas.microsoft.com/office/drawing/2014/main" id="{E6DB7FE4-D79F-482B-AB47-B7B6A6FBBD9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D5344359-B852-404F-BB8B-6191918C7318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12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5F84842B-822C-4F07-9749-9B7AEED5CDE8}" type="slidenum">
              <a:rPr lang="en-US" altLang="en-US" smtClean="0"/>
              <a:pPr>
                <a:defRPr/>
              </a:pPr>
              <a:t>14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227755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31/03/2020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31/03/2020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31/03/2020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31/03/2020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31/03/2020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31/03/2020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31/03/2020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31/03/2020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31/03/2020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31/03/2020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31/03/2020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31/03/2020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auramfoley.com/the-secrets-of-awesome-powerpoint-handouts-2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victorialabalme.com/communication_and_presentation_skills/?p=776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quicklol.com/using-hilarious-images-for-powerpoint-presentations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www.danscartoons.com/comp12_demo.gif" TargetMode="Externa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ob.sjsu.edu/splane_m/PresentationTips.htm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/>
              <a:t>BMSW 4001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rgbClr val="FFFF00"/>
                </a:solidFill>
              </a:rPr>
              <a:t>Academic and Employability Skills</a:t>
            </a:r>
          </a:p>
          <a:p>
            <a:pPr eaLnBrk="1" hangingPunct="1"/>
            <a:r>
              <a:rPr lang="en-GB" altLang="en-US" b="1" dirty="0">
                <a:solidFill>
                  <a:schemeClr val="tx1"/>
                </a:solidFill>
              </a:rPr>
              <a:t>Week 7</a:t>
            </a: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sz="4800" b="1" dirty="0">
                <a:solidFill>
                  <a:srgbClr val="FFFF00"/>
                </a:solidFill>
              </a:rPr>
              <a:t>Giving PowerPoint Presentations</a:t>
            </a:r>
            <a:r>
              <a:rPr lang="en-GB" altLang="en-US" sz="4800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Date Placeholder 3"/>
          <p:cNvSpPr>
            <a:spLocks noGrp="1" noChangeArrowheads="1"/>
          </p:cNvSpPr>
          <p:nvPr>
            <p:ph type="dt" sz="quarter" idx="10"/>
          </p:nvPr>
        </p:nvSpPr>
        <p:spPr bwMode="auto">
          <a:xfrm>
            <a:off x="457200" y="6245225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</a:pPr>
            <a:endParaRPr lang="en-US" altLang="en-US" sz="1800">
              <a:cs typeface="Arial" panose="020B0604020202020204" pitchFamily="34" charset="0"/>
            </a:endParaRPr>
          </a:p>
        </p:txBody>
      </p:sp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27605" y="20951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b="1" dirty="0"/>
              <a:t>Lesson Aims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86795" y="1163951"/>
            <a:ext cx="8368506" cy="4176712"/>
          </a:xfrm>
        </p:spPr>
        <p:txBody>
          <a:bodyPr/>
          <a:lstStyle/>
          <a:p>
            <a:pPr marL="0" indent="0" eaLnBrk="1" hangingPunct="1">
              <a:buNone/>
              <a:defRPr/>
            </a:pPr>
            <a:r>
              <a:rPr lang="en-GB" altLang="en-US" sz="2000" b="1" dirty="0"/>
              <a:t>To learn how best to prepare yourself for your </a:t>
            </a:r>
            <a:r>
              <a:rPr lang="en-US" altLang="en-US" sz="2000" b="1" dirty="0" err="1"/>
              <a:t>Powerpoint</a:t>
            </a:r>
            <a:r>
              <a:rPr lang="en-US" altLang="en-US" sz="2000" b="1" dirty="0"/>
              <a:t> presentation in terms of: </a:t>
            </a:r>
          </a:p>
          <a:p>
            <a:pPr marL="514350" indent="-514350">
              <a:buFont typeface="Calibri" panose="020F0502020204030204" pitchFamily="34" charset="0"/>
              <a:buAutoNum type="arabicPeriod"/>
            </a:pPr>
            <a:r>
              <a:rPr lang="en-US" altLang="en-US" sz="2000" dirty="0"/>
              <a:t>Pre-talk preparation</a:t>
            </a:r>
          </a:p>
          <a:p>
            <a:pPr marL="514350" indent="-514350">
              <a:buFont typeface="Calibri" panose="020F0502020204030204" pitchFamily="34" charset="0"/>
              <a:buAutoNum type="arabicPeriod"/>
            </a:pPr>
            <a:r>
              <a:rPr lang="en-US" altLang="en-US" sz="2000" dirty="0"/>
              <a:t>Handouts</a:t>
            </a:r>
          </a:p>
          <a:p>
            <a:pPr marL="514350" indent="-514350">
              <a:buFont typeface="Calibri" panose="020F0502020204030204" pitchFamily="34" charset="0"/>
              <a:buAutoNum type="arabicPeriod"/>
            </a:pPr>
            <a:r>
              <a:rPr lang="en-US" altLang="en-US" sz="2000" dirty="0"/>
              <a:t>Opening</a:t>
            </a:r>
          </a:p>
          <a:p>
            <a:pPr marL="514350" indent="-514350">
              <a:buFont typeface="Calibri" panose="020F0502020204030204" pitchFamily="34" charset="0"/>
              <a:buAutoNum type="arabicPeriod"/>
            </a:pPr>
            <a:r>
              <a:rPr lang="en-US" altLang="en-US" sz="2000" dirty="0"/>
              <a:t>Speaking</a:t>
            </a:r>
          </a:p>
          <a:p>
            <a:pPr marL="514350" indent="-514350">
              <a:buFont typeface="Calibri" panose="020F0502020204030204" pitchFamily="34" charset="0"/>
              <a:buAutoNum type="arabicPeriod"/>
            </a:pPr>
            <a:r>
              <a:rPr lang="en-US" altLang="en-US" sz="2000" dirty="0"/>
              <a:t>Body Language</a:t>
            </a:r>
          </a:p>
          <a:p>
            <a:pPr marL="514350" indent="-514350">
              <a:buFont typeface="Calibri" panose="020F0502020204030204" pitchFamily="34" charset="0"/>
              <a:buAutoNum type="arabicPeriod"/>
            </a:pPr>
            <a:r>
              <a:rPr lang="en-US" altLang="en-US" sz="2000" dirty="0"/>
              <a:t>Questions</a:t>
            </a:r>
          </a:p>
          <a:p>
            <a:pPr marL="514350" indent="-514350">
              <a:buFont typeface="Calibri" panose="020F0502020204030204" pitchFamily="34" charset="0"/>
              <a:buAutoNum type="arabicPeriod"/>
            </a:pPr>
            <a:r>
              <a:rPr lang="en-US" altLang="en-US" sz="2000" dirty="0"/>
              <a:t>Length</a:t>
            </a:r>
          </a:p>
          <a:p>
            <a:pPr marL="514350" indent="-514350">
              <a:buFont typeface="Calibri" panose="020F0502020204030204" pitchFamily="34" charset="0"/>
              <a:buAutoNum type="arabicPeriod"/>
            </a:pPr>
            <a:r>
              <a:rPr lang="en-US" altLang="en-US" sz="2000" dirty="0" err="1"/>
              <a:t>Behaviour</a:t>
            </a:r>
            <a:endParaRPr lang="en-US" altLang="en-US" sz="2000" dirty="0"/>
          </a:p>
          <a:p>
            <a:pPr marL="514350" indent="-514350">
              <a:buFont typeface="Calibri" panose="020F0502020204030204" pitchFamily="34" charset="0"/>
              <a:buAutoNum type="arabicPeriod"/>
            </a:pPr>
            <a:r>
              <a:rPr lang="en-US" altLang="en-US" sz="2000" dirty="0"/>
              <a:t>Conclusion</a:t>
            </a:r>
          </a:p>
          <a:p>
            <a:pPr eaLnBrk="1" hangingPunct="1">
              <a:defRPr/>
            </a:pPr>
            <a:endParaRPr lang="en-GB" altLang="en-US" sz="1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  <p:sp>
        <p:nvSpPr>
          <p:cNvPr id="7173" name="Slide Number Placeholder 3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834595" y="6384117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EAF49C8-D4EC-4CDF-9D19-8D049255FCFE}" type="slidenum">
              <a:rPr lang="en-US" altLang="en-US" sz="14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US" altLang="en-US" sz="1400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17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17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17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17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17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17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17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17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17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17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C2B95A93-FF42-4ED0-A099-44F30CAF3A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/>
              <a:t>1.  Pre-talk Preparation</a:t>
            </a:r>
          </a:p>
        </p:txBody>
      </p:sp>
      <p:sp>
        <p:nvSpPr>
          <p:cNvPr id="4099" name="Content Placeholder 2">
            <a:extLst>
              <a:ext uri="{FF2B5EF4-FFF2-40B4-BE49-F238E27FC236}">
                <a16:creationId xmlns:a16="http://schemas.microsoft.com/office/drawing/2014/main" id="{3A373344-C26D-4128-B24E-59A2E8ACF6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z="2800" dirty="0"/>
              <a:t>Arrive a few minutes early to set up and test the equipment</a:t>
            </a:r>
          </a:p>
          <a:p>
            <a:r>
              <a:rPr lang="en-US" altLang="en-US" sz="2800" dirty="0"/>
              <a:t>Dress appropriately for your audience</a:t>
            </a:r>
          </a:p>
          <a:p>
            <a:r>
              <a:rPr lang="en-US" altLang="en-US" sz="2800" dirty="0"/>
              <a:t>Turn off your mobile phone</a:t>
            </a:r>
          </a:p>
          <a:p>
            <a:endParaRPr lang="en-US" altLang="en-US" sz="2400" dirty="0"/>
          </a:p>
        </p:txBody>
      </p:sp>
      <p:pic>
        <p:nvPicPr>
          <p:cNvPr id="43010" name="Picture 2" descr="E:\no-to-mobiles.jpg">
            <a:extLst>
              <a:ext uri="{FF2B5EF4-FFF2-40B4-BE49-F238E27FC236}">
                <a16:creationId xmlns:a16="http://schemas.microsoft.com/office/drawing/2014/main" id="{889EF8EC-7B48-4943-A727-348616E48F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861048"/>
            <a:ext cx="2481263" cy="2481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30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30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30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30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35E5FFA5-1090-4FC1-9529-753E61E670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/>
              <a:t>2.  Handouts</a:t>
            </a:r>
          </a:p>
        </p:txBody>
      </p:sp>
      <p:sp>
        <p:nvSpPr>
          <p:cNvPr id="5123" name="Content Placeholder 2">
            <a:extLst>
              <a:ext uri="{FF2B5EF4-FFF2-40B4-BE49-F238E27FC236}">
                <a16:creationId xmlns:a16="http://schemas.microsoft.com/office/drawing/2014/main" id="{833590A7-FAFB-4F88-8FF4-0DB429A0BF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z="2400" dirty="0"/>
              <a:t>Consider if you really need to use them</a:t>
            </a:r>
          </a:p>
          <a:p>
            <a:r>
              <a:rPr lang="en-US" altLang="en-US" sz="2400" dirty="0"/>
              <a:t>Many disadvantages: </a:t>
            </a:r>
          </a:p>
          <a:p>
            <a:pPr lvl="1"/>
            <a:r>
              <a:rPr lang="en-US" altLang="en-US" sz="2000" dirty="0"/>
              <a:t>Audience will read ahead</a:t>
            </a:r>
          </a:p>
          <a:p>
            <a:pPr lvl="1"/>
            <a:r>
              <a:rPr lang="en-US" altLang="en-US" sz="2000" dirty="0"/>
              <a:t>Distraction (not listening to you)</a:t>
            </a:r>
          </a:p>
          <a:p>
            <a:pPr lvl="1"/>
            <a:r>
              <a:rPr lang="en-US" altLang="en-US" sz="2000" dirty="0"/>
              <a:t>Printouts won’t show any animations, might look boring</a:t>
            </a:r>
          </a:p>
          <a:p>
            <a:pPr lvl="1"/>
            <a:r>
              <a:rPr lang="en-US" altLang="en-US" sz="2000" dirty="0"/>
              <a:t>Waste of paper – encourage the audience to take notes</a:t>
            </a:r>
            <a:endParaRPr lang="en-US" altLang="en-US" sz="2400" dirty="0"/>
          </a:p>
          <a:p>
            <a:r>
              <a:rPr lang="en-US" altLang="en-US" sz="2400" dirty="0"/>
              <a:t>If using them, make about 10% more handouts than you expect to use as extra people may turn up to listen to you</a:t>
            </a:r>
          </a:p>
          <a:p>
            <a:pPr marL="0" indent="0">
              <a:buNone/>
            </a:pPr>
            <a:endParaRPr lang="en-US" altLang="en-US" sz="1050" dirty="0"/>
          </a:p>
          <a:p>
            <a:pPr marL="0" indent="0">
              <a:buNone/>
            </a:pPr>
            <a:r>
              <a:rPr lang="en-US" altLang="en-US" sz="1050" dirty="0"/>
              <a:t>Image source: </a:t>
            </a:r>
            <a:r>
              <a:rPr lang="en-GB" sz="1050" dirty="0">
                <a:hlinkClick r:id="rId3"/>
              </a:rPr>
              <a:t>https://www.lauramfoley.com/the-secrets-of-awesome-powerpoint-handouts-2/</a:t>
            </a:r>
            <a:endParaRPr lang="en-US" altLang="en-US" sz="1050" dirty="0"/>
          </a:p>
        </p:txBody>
      </p:sp>
      <p:pic>
        <p:nvPicPr>
          <p:cNvPr id="3" name="Picture 2" descr="A screenshot of a cell phone&#10;&#10;Description automatically generated">
            <a:extLst>
              <a:ext uri="{FF2B5EF4-FFF2-40B4-BE49-F238E27FC236}">
                <a16:creationId xmlns:a16="http://schemas.microsoft.com/office/drawing/2014/main" id="{920B1E0A-C098-4B13-9E07-11ABA9AE53D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4248" y="361914"/>
            <a:ext cx="1784232" cy="229401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4CE79DCF-48B5-403F-B159-87F1F458B9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/>
              <a:t>3.  Opening</a:t>
            </a:r>
          </a:p>
        </p:txBody>
      </p:sp>
      <p:sp>
        <p:nvSpPr>
          <p:cNvPr id="6147" name="Content Placeholder 2">
            <a:extLst>
              <a:ext uri="{FF2B5EF4-FFF2-40B4-BE49-F238E27FC236}">
                <a16:creationId xmlns:a16="http://schemas.microsoft.com/office/drawing/2014/main" id="{5012FCFE-7F14-44E5-B4F7-0B028A5BBD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z="2400" dirty="0"/>
              <a:t>Use the opening to catch the interest and attention of the audience</a:t>
            </a:r>
          </a:p>
          <a:p>
            <a:r>
              <a:rPr lang="en-US" altLang="en-US" sz="2400" dirty="0"/>
              <a:t>Briefly state the problem or topic you will be discussing</a:t>
            </a:r>
          </a:p>
          <a:p>
            <a:r>
              <a:rPr lang="en-US" altLang="en-US" sz="2400" dirty="0"/>
              <a:t>Briefly </a:t>
            </a:r>
            <a:r>
              <a:rPr lang="en-US" altLang="en-US" sz="2400" dirty="0" err="1"/>
              <a:t>summarise</a:t>
            </a:r>
            <a:r>
              <a:rPr lang="en-US" altLang="en-US" sz="2400" dirty="0"/>
              <a:t> your main theme for an idea or solution</a:t>
            </a:r>
          </a:p>
          <a:p>
            <a:r>
              <a:rPr lang="en-US" altLang="en-US" sz="2400" dirty="0"/>
              <a:t>Don't improvise at the last moment</a:t>
            </a:r>
          </a:p>
          <a:p>
            <a:endParaRPr lang="en-US" altLang="en-US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CBAB9652-1AC2-4F8D-8B24-5EA6F84928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/>
              <a:t>4.  Speaking</a:t>
            </a: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0658CD27-A461-4416-A1FA-E226FE94ED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z="2400" dirty="0"/>
              <a:t>Talk at a natural rate of speech </a:t>
            </a:r>
          </a:p>
          <a:p>
            <a:r>
              <a:rPr lang="en-US" altLang="en-US" sz="2400" dirty="0"/>
              <a:t> Project your voice</a:t>
            </a:r>
          </a:p>
          <a:p>
            <a:r>
              <a:rPr lang="en-US" altLang="en-US" sz="2400" dirty="0"/>
              <a:t> Speak clearly and distinctly</a:t>
            </a:r>
          </a:p>
          <a:p>
            <a:r>
              <a:rPr lang="en-US" altLang="en-US" sz="2400" dirty="0"/>
              <a:t> Repeat critical information</a:t>
            </a:r>
          </a:p>
          <a:p>
            <a:r>
              <a:rPr lang="en-US" altLang="en-US" sz="2400" dirty="0"/>
              <a:t> Pause briefly to give your audience time to digest the information on each new slide</a:t>
            </a:r>
          </a:p>
          <a:p>
            <a:r>
              <a:rPr lang="en-US" altLang="en-US" sz="2400" dirty="0"/>
              <a:t>Don’t read the slides aloud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EE4D95BA-C50D-4211-8642-51C72BBADC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/>
              <a:t>5.  Body Language</a:t>
            </a: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909B9C8C-523A-4CD2-A83C-E1E43F7ED4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z="2400" dirty="0"/>
              <a:t> Keep your eyes on the audience</a:t>
            </a:r>
          </a:p>
          <a:p>
            <a:r>
              <a:rPr lang="en-US" altLang="en-US" sz="2400" dirty="0"/>
              <a:t> Use natural gestures</a:t>
            </a:r>
          </a:p>
          <a:p>
            <a:r>
              <a:rPr lang="en-US" altLang="en-US" sz="2400" dirty="0"/>
              <a:t> Don’t turn your back to the audience</a:t>
            </a:r>
          </a:p>
          <a:p>
            <a:r>
              <a:rPr lang="en-US" altLang="en-US" sz="2400" dirty="0"/>
              <a:t> Only use notes as reference points to keep you on track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15ECB5C-FCAD-48EA-AF33-EF24B1E3CD1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8537" y="3397684"/>
            <a:ext cx="4319587" cy="2563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13456FD-6A7D-4A80-B625-55A01A64794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83345" y="6414085"/>
            <a:ext cx="4373852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lnSpc>
                <a:spcPct val="120000"/>
              </a:lnSpc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n"/>
              <a:defRPr sz="2000" b="1">
                <a:solidFill>
                  <a:schemeClr val="tx1"/>
                </a:solidFill>
                <a:latin typeface="Arial" panose="020B0604020202020204" pitchFamily="34" charset="0"/>
                <a:ea typeface="华文细黑" panose="02010600040101010101" pitchFamily="2" charset="-122"/>
              </a:defRPr>
            </a:lvl1pPr>
            <a:lvl2pPr marL="742950" indent="-285750" eaLnBrk="0" hangingPunct="0">
              <a:lnSpc>
                <a:spcPct val="120000"/>
              </a:lnSpc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n"/>
              <a:defRPr b="1">
                <a:solidFill>
                  <a:schemeClr val="tx1"/>
                </a:solidFill>
                <a:latin typeface="Arial" panose="020B0604020202020204" pitchFamily="34" charset="0"/>
                <a:ea typeface="华文细黑" panose="02010600040101010101" pitchFamily="2" charset="-122"/>
              </a:defRPr>
            </a:lvl2pPr>
            <a:lvl3pPr marL="1143000" indent="-228600" eaLnBrk="0" hangingPunct="0">
              <a:lnSpc>
                <a:spcPct val="120000"/>
              </a:lnSpc>
              <a:spcBef>
                <a:spcPct val="20000"/>
              </a:spcBef>
              <a:buClr>
                <a:schemeClr val="accent2"/>
              </a:buClr>
              <a:buFont typeface="Wingdings" panose="05000000000000000000" pitchFamily="2" charset="2"/>
              <a:buChar char="n"/>
              <a:defRPr sz="1600" b="1">
                <a:solidFill>
                  <a:schemeClr val="tx1"/>
                </a:solidFill>
                <a:latin typeface="Arial" panose="020B0604020202020204" pitchFamily="34" charset="0"/>
                <a:ea typeface="华文细黑" panose="02010600040101010101" pitchFamily="2" charset="-122"/>
              </a:defRPr>
            </a:lvl3pPr>
            <a:lvl4pPr marL="1600200" indent="-228600" eaLnBrk="0" hangingPunct="0">
              <a:lnSpc>
                <a:spcPct val="120000"/>
              </a:lnSpc>
              <a:spcBef>
                <a:spcPct val="20000"/>
              </a:spcBef>
              <a:buClr>
                <a:schemeClr val="hlink"/>
              </a:buClr>
              <a:buFont typeface="Wingdings" panose="05000000000000000000" pitchFamily="2" charset="2"/>
              <a:buChar char="n"/>
              <a:defRPr sz="1400" b="1">
                <a:solidFill>
                  <a:schemeClr val="tx1"/>
                </a:solidFill>
                <a:latin typeface="Arial" panose="020B0604020202020204" pitchFamily="34" charset="0"/>
                <a:ea typeface="华文细黑" panose="02010600040101010101" pitchFamily="2" charset="-122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>
                <a:solidFill>
                  <a:schemeClr val="tx1"/>
                </a:solidFill>
                <a:latin typeface="Arial" panose="020B0604020202020204" pitchFamily="34" charset="0"/>
                <a:ea typeface="华文细黑" panose="0201060004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anose="020B0604020202020204" pitchFamily="34" charset="0"/>
                <a:ea typeface="华文细黑" panose="0201060004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anose="020B0604020202020204" pitchFamily="34" charset="0"/>
                <a:ea typeface="华文细黑" panose="0201060004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anose="020B0604020202020204" pitchFamily="34" charset="0"/>
                <a:ea typeface="华文细黑" panose="0201060004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anose="020B0604020202020204" pitchFamily="34" charset="0"/>
                <a:ea typeface="华文细黑" panose="02010600040101010101" pitchFamily="2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GB" altLang="en-US" sz="800" i="0" dirty="0">
                <a:solidFill>
                  <a:schemeClr val="bg1"/>
                </a:solidFill>
              </a:rPr>
              <a:t>Image source: </a:t>
            </a:r>
            <a:r>
              <a:rPr lang="en-GB" altLang="en-US" sz="800" i="0" dirty="0">
                <a:solidFill>
                  <a:schemeClr val="bg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http://www.victorialabalme.com/communication_and_presentation_skills/?p=776</a:t>
            </a:r>
            <a:endParaRPr lang="en-GB" altLang="en-US" sz="800" i="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2A4C5410-84D5-4C94-B833-4E33E8FB0F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/>
              <a:t>6.  Questions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C3DA9110-3826-4800-B566-B751AF7562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z="2400" dirty="0"/>
              <a:t>Don’t take questions during the talk (unless you are very experienced). Why? </a:t>
            </a:r>
          </a:p>
          <a:p>
            <a:r>
              <a:rPr lang="en-US" altLang="en-US" sz="2400" dirty="0"/>
              <a:t>Always leave time for a few questions at the end of the talk</a:t>
            </a:r>
          </a:p>
          <a:p>
            <a:r>
              <a:rPr lang="en-US" altLang="en-US" sz="2400" dirty="0"/>
              <a:t>Some questions are too specific or personal</a:t>
            </a:r>
          </a:p>
          <a:p>
            <a:r>
              <a:rPr lang="en-US" altLang="en-US" sz="2400" dirty="0"/>
              <a:t>If you can’t answer a question, say so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6BD16CAC-BEEB-4965-9EFE-BEC376BEF3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/>
              <a:t>7.  Length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BA528665-4332-47E3-8A23-363E40E46D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z="2400" dirty="0"/>
              <a:t>To end on time, you must PRACTISE!</a:t>
            </a:r>
          </a:p>
          <a:p>
            <a:r>
              <a:rPr lang="en-US" altLang="en-US" sz="2400" dirty="0"/>
              <a:t> When </a:t>
            </a:r>
            <a:r>
              <a:rPr lang="en-US" altLang="en-US" sz="2400" dirty="0" err="1"/>
              <a:t>practising</a:t>
            </a:r>
            <a:r>
              <a:rPr lang="en-US" altLang="en-US" sz="2400" dirty="0"/>
              <a:t>, try to end early</a:t>
            </a:r>
          </a:p>
          <a:p>
            <a:r>
              <a:rPr lang="en-US" altLang="en-US" sz="2400" dirty="0"/>
              <a:t> Allow time for audience interruptions and questions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E9CD6134-1A15-4D0C-A390-4A327892F0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35696" y="4925626"/>
            <a:ext cx="7488238" cy="792162"/>
          </a:xfrm>
        </p:spPr>
        <p:txBody>
          <a:bodyPr/>
          <a:lstStyle/>
          <a:p>
            <a:pPr marL="0" indent="0">
              <a:buFont typeface="Wingdings" panose="05000000000000000000" pitchFamily="2" charset="2"/>
              <a:buNone/>
            </a:pPr>
            <a:r>
              <a:rPr lang="en-GB" altLang="en-US" sz="1000" dirty="0"/>
              <a:t>Image source: </a:t>
            </a:r>
            <a:r>
              <a:rPr lang="en-GB" altLang="en-US" sz="1000" dirty="0">
                <a:hlinkClick r:id="rId2"/>
              </a:rPr>
              <a:t>http://quicklol.com/using-hilarious-images-for-powerpoint-presentations/</a:t>
            </a:r>
            <a:endParaRPr lang="en-GB" altLang="en-US" sz="1000" dirty="0"/>
          </a:p>
        </p:txBody>
      </p:sp>
      <p:pic>
        <p:nvPicPr>
          <p:cNvPr id="13316" name="Picture 2" descr="E:\spock-powerpoint-star-trek-funny.jpg">
            <a:extLst>
              <a:ext uri="{FF2B5EF4-FFF2-40B4-BE49-F238E27FC236}">
                <a16:creationId xmlns:a16="http://schemas.microsoft.com/office/drawing/2014/main" id="{F41830B3-96DB-44B3-A95C-055C02A8D6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32656"/>
            <a:ext cx="6350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33F842CD-4AF1-4C6E-AC4B-8A19BD4589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/>
              <a:t>8.  </a:t>
            </a:r>
            <a:r>
              <a:rPr lang="en-US" altLang="en-US" b="1" dirty="0" err="1"/>
              <a:t>Behaviour</a:t>
            </a:r>
            <a:endParaRPr lang="en-US" altLang="en-US" b="1" dirty="0"/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544DD182-0363-44F2-AB57-A5548C60C1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5802" y="1556792"/>
            <a:ext cx="8229600" cy="3917032"/>
          </a:xfrm>
        </p:spPr>
        <p:txBody>
          <a:bodyPr/>
          <a:lstStyle/>
          <a:p>
            <a:r>
              <a:rPr lang="en-US" altLang="en-US" sz="2400" dirty="0"/>
              <a:t>Show some enthusiasm, but don’t overdo it </a:t>
            </a:r>
          </a:p>
          <a:p>
            <a:r>
              <a:rPr lang="en-US" altLang="en-US" sz="2400" dirty="0"/>
              <a:t>Involve your audience</a:t>
            </a:r>
          </a:p>
          <a:p>
            <a:r>
              <a:rPr lang="en-US" altLang="en-US" sz="2400" dirty="0"/>
              <a:t>Ask questions, make eye contact, use humor </a:t>
            </a:r>
          </a:p>
          <a:p>
            <a:r>
              <a:rPr lang="en-US" altLang="en-US" sz="2400" dirty="0"/>
              <a:t>Don’t get distracted by noises or audience movements</a:t>
            </a:r>
          </a:p>
          <a:p>
            <a:r>
              <a:rPr lang="en-US" altLang="en-US" sz="2400" dirty="0"/>
              <a:t>If you temporarily lose your train of thought gain time to recover by asking if the audience has any questions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F7363F6F-CA72-4C18-BC9C-4D20565753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/>
              <a:t>9.  Conclusion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4F2F9D2A-E393-44C0-AD86-1EC4B2E27D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z="2400" dirty="0"/>
              <a:t>Concisely </a:t>
            </a:r>
            <a:r>
              <a:rPr lang="en-US" altLang="en-US" sz="2400" dirty="0" err="1"/>
              <a:t>summarise</a:t>
            </a:r>
            <a:r>
              <a:rPr lang="en-US" altLang="en-US" sz="2400" dirty="0"/>
              <a:t> your key concepts and the main ideas of your presentation</a:t>
            </a:r>
          </a:p>
          <a:p>
            <a:r>
              <a:rPr lang="en-US" altLang="en-US" sz="2400" dirty="0"/>
              <a:t>End your talk with the summary statement or question you have prepared</a:t>
            </a:r>
          </a:p>
          <a:p>
            <a:r>
              <a:rPr lang="en-US" altLang="en-US" sz="2400" dirty="0"/>
              <a:t>Consider alternatives to “Questions?” for your closing slide</a:t>
            </a:r>
          </a:p>
          <a:p>
            <a:pPr lvl="1"/>
            <a:r>
              <a:rPr lang="en-US" altLang="en-US" sz="2000" dirty="0"/>
              <a:t>A summary of your key points, a cartoon, a team logo, or a company logo may be stronger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8" name="Rectangle 2">
            <a:extLst>
              <a:ext uri="{FF2B5EF4-FFF2-40B4-BE49-F238E27FC236}">
                <a16:creationId xmlns:a16="http://schemas.microsoft.com/office/drawing/2014/main" id="{9776BFE6-BD76-408B-92BF-34A31A2C925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90750" y="5026818"/>
            <a:ext cx="50038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b="1" i="1">
                <a:solidFill>
                  <a:schemeClr val="tx1"/>
                </a:solidFill>
                <a:latin typeface="Arial" panose="020B0604020202020204" pitchFamily="34" charset="0"/>
                <a:ea typeface="华文细黑" panose="02010600040101010101" pitchFamily="2" charset="-122"/>
              </a:defRPr>
            </a:lvl1pPr>
            <a:lvl2pPr marL="742950" indent="-285750" eaLnBrk="0" hangingPunct="0">
              <a:defRPr b="1" i="1">
                <a:solidFill>
                  <a:schemeClr val="tx1"/>
                </a:solidFill>
                <a:latin typeface="Arial" panose="020B0604020202020204" pitchFamily="34" charset="0"/>
                <a:ea typeface="华文细黑" panose="02010600040101010101" pitchFamily="2" charset="-122"/>
              </a:defRPr>
            </a:lvl2pPr>
            <a:lvl3pPr marL="1143000" indent="-228600" eaLnBrk="0" hangingPunct="0">
              <a:defRPr b="1" i="1">
                <a:solidFill>
                  <a:schemeClr val="tx1"/>
                </a:solidFill>
                <a:latin typeface="Arial" panose="020B0604020202020204" pitchFamily="34" charset="0"/>
                <a:ea typeface="华文细黑" panose="02010600040101010101" pitchFamily="2" charset="-122"/>
              </a:defRPr>
            </a:lvl3pPr>
            <a:lvl4pPr marL="1600200" indent="-228600" eaLnBrk="0" hangingPunct="0">
              <a:defRPr b="1" i="1">
                <a:solidFill>
                  <a:schemeClr val="tx1"/>
                </a:solidFill>
                <a:latin typeface="Arial" panose="020B0604020202020204" pitchFamily="34" charset="0"/>
                <a:ea typeface="华文细黑" panose="02010600040101010101" pitchFamily="2" charset="-122"/>
              </a:defRPr>
            </a:lvl4pPr>
            <a:lvl5pPr marL="2057400" indent="-228600" eaLnBrk="0" hangingPunct="0">
              <a:defRPr b="1" i="1">
                <a:solidFill>
                  <a:schemeClr val="tx1"/>
                </a:solidFill>
                <a:latin typeface="Arial" panose="020B0604020202020204" pitchFamily="34" charset="0"/>
                <a:ea typeface="华文细黑" panose="0201060004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 i="1">
                <a:solidFill>
                  <a:schemeClr val="tx1"/>
                </a:solidFill>
                <a:latin typeface="Arial" panose="020B0604020202020204" pitchFamily="34" charset="0"/>
                <a:ea typeface="华文细黑" panose="0201060004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 i="1">
                <a:solidFill>
                  <a:schemeClr val="tx1"/>
                </a:solidFill>
                <a:latin typeface="Arial" panose="020B0604020202020204" pitchFamily="34" charset="0"/>
                <a:ea typeface="华文细黑" panose="0201060004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 i="1">
                <a:solidFill>
                  <a:schemeClr val="tx1"/>
                </a:solidFill>
                <a:latin typeface="Arial" panose="020B0604020202020204" pitchFamily="34" charset="0"/>
                <a:ea typeface="华文细黑" panose="0201060004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 i="1">
                <a:solidFill>
                  <a:schemeClr val="tx1"/>
                </a:solidFill>
                <a:latin typeface="Arial" panose="020B0604020202020204" pitchFamily="34" charset="0"/>
                <a:ea typeface="华文细黑" panose="02010600040101010101" pitchFamily="2" charset="-122"/>
              </a:defRPr>
            </a:lvl9pPr>
          </a:lstStyle>
          <a:p>
            <a:pPr eaLnBrk="1" hangingPunct="1"/>
            <a:r>
              <a:rPr lang="en-GB" altLang="en-US" sz="1200" dirty="0"/>
              <a:t>Source: </a:t>
            </a:r>
            <a:r>
              <a:rPr lang="en-GB" altLang="en-US" sz="1200" dirty="0">
                <a:hlinkClick r:id="rId2"/>
              </a:rPr>
              <a:t>http://www.danscartoons.com/comp12_demo.gif</a:t>
            </a:r>
            <a:endParaRPr lang="en-GB" altLang="en-US" sz="1200" dirty="0"/>
          </a:p>
          <a:p>
            <a:pPr eaLnBrk="1" hangingPunct="1"/>
            <a:endParaRPr lang="en-GB" altLang="en-US" sz="1200" dirty="0"/>
          </a:p>
        </p:txBody>
      </p:sp>
      <p:pic>
        <p:nvPicPr>
          <p:cNvPr id="16389" name="Picture 4">
            <a:extLst>
              <a:ext uri="{FF2B5EF4-FFF2-40B4-BE49-F238E27FC236}">
                <a16:creationId xmlns:a16="http://schemas.microsoft.com/office/drawing/2014/main" id="{FF2A6C6E-6F3B-4960-AEE6-356F506D3A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0750" y="473653"/>
            <a:ext cx="47625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CustomShape 1"/>
          <p:cNvSpPr/>
          <p:nvPr/>
        </p:nvSpPr>
        <p:spPr>
          <a:xfrm>
            <a:off x="457200" y="23813"/>
            <a:ext cx="8229600" cy="1144587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/>
          <a:lstStyle/>
          <a:p>
            <a:pPr algn="ctr" eaLnBrk="1" hangingPunct="1">
              <a:defRPr/>
            </a:pPr>
            <a:r>
              <a:rPr lang="en-GB" sz="3200" i="0" spc="-1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</a:rPr>
              <a:t>References</a:t>
            </a:r>
          </a:p>
        </p:txBody>
      </p:sp>
      <p:sp>
        <p:nvSpPr>
          <p:cNvPr id="75" name="CustomShape 2"/>
          <p:cNvSpPr/>
          <p:nvPr/>
        </p:nvSpPr>
        <p:spPr>
          <a:xfrm>
            <a:off x="596106" y="1268760"/>
            <a:ext cx="8229600" cy="3976687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/>
          <a:lstStyle/>
          <a:p>
            <a:r>
              <a:rPr lang="en-US" altLang="en-US" sz="2000" dirty="0"/>
              <a:t>This presentation has been adapted from </a:t>
            </a:r>
          </a:p>
          <a:p>
            <a:r>
              <a:rPr lang="en-US" altLang="en-US" sz="2000" dirty="0" err="1"/>
              <a:t>Splane</a:t>
            </a:r>
            <a:r>
              <a:rPr lang="en-US" altLang="en-US" sz="2000" dirty="0"/>
              <a:t>, M. (2006), “PowerPoint Presentation Advice,” </a:t>
            </a:r>
            <a:r>
              <a:rPr lang="en-US" altLang="en-US" sz="2000" dirty="0">
                <a:hlinkClick r:id="rId3"/>
              </a:rPr>
              <a:t>http://www.cob.sjsu.edu/splane_m/PresentationTips.htm</a:t>
            </a:r>
            <a:endParaRPr lang="en-US" altLang="en-US" sz="2000" dirty="0"/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  <a:p>
            <a:pPr eaLnBrk="1" hangingPunct="1"/>
            <a:endParaRPr lang="en-GB" i="0" dirty="0"/>
          </a:p>
          <a:p>
            <a:pPr eaLnBrk="1" hangingPunct="1"/>
            <a:endParaRPr lang="en-GB" dirty="0"/>
          </a:p>
          <a:p>
            <a:pPr eaLnBrk="1" hangingPunct="1"/>
            <a:r>
              <a:rPr lang="en-GB" altLang="en-US" b="0" i="0" dirty="0"/>
              <a:t> </a:t>
            </a:r>
          </a:p>
          <a:p>
            <a:pPr eaLnBrk="1" hangingPunct="1">
              <a:buFont typeface="Arial" panose="020B0604020202020204" pitchFamily="34" charset="0"/>
              <a:buChar char="•"/>
            </a:pPr>
            <a:endParaRPr lang="en-GB" b="0" i="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ea typeface="DejaVu San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References</a:t>
            </a:r>
            <a:endParaRPr lang="en-GB" sz="3600" b="1" dirty="0"/>
          </a:p>
        </p:txBody>
      </p:sp>
    </p:spTree>
    <p:extLst>
      <p:ext uri="{BB962C8B-B14F-4D97-AF65-F5344CB8AC3E}">
        <p14:creationId xmlns:p14="http://schemas.microsoft.com/office/powerpoint/2010/main" val="124712062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550</Words>
  <Application>Microsoft Office PowerPoint</Application>
  <PresentationFormat>On-screen Show (4:3)</PresentationFormat>
  <Paragraphs>93</Paragraphs>
  <Slides>14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Calibri</vt:lpstr>
      <vt:lpstr>Myriad Pro</vt:lpstr>
      <vt:lpstr>Verdana</vt:lpstr>
      <vt:lpstr>Wingdings</vt:lpstr>
      <vt:lpstr>20140311PresentationUWTSDTemplate</vt:lpstr>
      <vt:lpstr>BMSW 4001</vt:lpstr>
      <vt:lpstr>Lesson Aims</vt:lpstr>
      <vt:lpstr>1.  Pre-talk Preparation</vt:lpstr>
      <vt:lpstr>2.  Handouts</vt:lpstr>
      <vt:lpstr>3.  Opening</vt:lpstr>
      <vt:lpstr>4.  Speaking</vt:lpstr>
      <vt:lpstr>5.  Body Language</vt:lpstr>
      <vt:lpstr>6.  Questions</vt:lpstr>
      <vt:lpstr>7.  Length</vt:lpstr>
      <vt:lpstr>PowerPoint Presentation</vt:lpstr>
      <vt:lpstr>8.  Behaviour</vt:lpstr>
      <vt:lpstr>9.  Conclusion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BMSW 4001</dc:title>
  <dc:creator>Sylvia Hoffmann</dc:creator>
  <cp:lastModifiedBy>Sylvia Hoffmann</cp:lastModifiedBy>
  <cp:revision>10</cp:revision>
  <dcterms:created xsi:type="dcterms:W3CDTF">2020-03-25T19:49:57Z</dcterms:created>
  <dcterms:modified xsi:type="dcterms:W3CDTF">2020-03-31T09:33:54Z</dcterms:modified>
</cp:coreProperties>
</file>