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277" r:id="rId2"/>
    <p:sldId id="324" r:id="rId3"/>
    <p:sldId id="499" r:id="rId4"/>
    <p:sldId id="315" r:id="rId5"/>
    <p:sldId id="316" r:id="rId6"/>
    <p:sldId id="270" r:id="rId7"/>
    <p:sldId id="271" r:id="rId8"/>
    <p:sldId id="317" r:id="rId9"/>
    <p:sldId id="274" r:id="rId10"/>
    <p:sldId id="566" r:id="rId11"/>
    <p:sldId id="297" r:id="rId12"/>
    <p:sldId id="307" r:id="rId13"/>
    <p:sldId id="308" r:id="rId14"/>
    <p:sldId id="300" r:id="rId15"/>
    <p:sldId id="299" r:id="rId16"/>
    <p:sldId id="281" r:id="rId17"/>
    <p:sldId id="318" r:id="rId18"/>
    <p:sldId id="310" r:id="rId19"/>
    <p:sldId id="319" r:id="rId20"/>
    <p:sldId id="275" r:id="rId21"/>
    <p:sldId id="293" r:id="rId22"/>
    <p:sldId id="320" r:id="rId23"/>
    <p:sldId id="276" r:id="rId24"/>
    <p:sldId id="367" r:id="rId25"/>
    <p:sldId id="368" r:id="rId26"/>
    <p:sldId id="323" r:id="rId27"/>
    <p:sldId id="370" r:id="rId28"/>
    <p:sldId id="371" r:id="rId29"/>
    <p:sldId id="321" r:id="rId30"/>
    <p:sldId id="571" r:id="rId31"/>
    <p:sldId id="306" r:id="rId32"/>
    <p:sldId id="325" r:id="rId3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868" autoAdjust="0"/>
    <p:restoredTop sz="93737" autoAdjust="0"/>
  </p:normalViewPr>
  <p:slideViewPr>
    <p:cSldViewPr>
      <p:cViewPr varScale="1">
        <p:scale>
          <a:sx n="93" d="100"/>
          <a:sy n="93" d="100"/>
        </p:scale>
        <p:origin x="75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132AEFBD-A17E-4365-BF80-DEE7D916BD08}"/>
    <pc:docChg chg="delSld modSld">
      <pc:chgData name="Piyumika Kithulgoda Gamage" userId="8130ac14-9727-4963-a006-512f362f8357" providerId="ADAL" clId="{132AEFBD-A17E-4365-BF80-DEE7D916BD08}" dt="2023-07-01T10:22:03.236" v="3" actId="47"/>
      <pc:docMkLst>
        <pc:docMk/>
      </pc:docMkLst>
      <pc:sldChg chg="modSp mod">
        <pc:chgData name="Piyumika Kithulgoda Gamage" userId="8130ac14-9727-4963-a006-512f362f8357" providerId="ADAL" clId="{132AEFBD-A17E-4365-BF80-DEE7D916BD08}" dt="2023-07-01T08:28:10.533" v="2" actId="1076"/>
        <pc:sldMkLst>
          <pc:docMk/>
          <pc:sldMk cId="0" sldId="274"/>
        </pc:sldMkLst>
        <pc:spChg chg="mod">
          <ac:chgData name="Piyumika Kithulgoda Gamage" userId="8130ac14-9727-4963-a006-512f362f8357" providerId="ADAL" clId="{132AEFBD-A17E-4365-BF80-DEE7D916BD08}" dt="2023-07-01T08:28:10.533" v="2" actId="1076"/>
          <ac:spMkLst>
            <pc:docMk/>
            <pc:sldMk cId="0" sldId="274"/>
            <ac:spMk id="2" creationId="{00000000-0000-0000-0000-000000000000}"/>
          </ac:spMkLst>
        </pc:spChg>
      </pc:sldChg>
      <pc:sldChg chg="modSp mod">
        <pc:chgData name="Piyumika Kithulgoda Gamage" userId="8130ac14-9727-4963-a006-512f362f8357" providerId="ADAL" clId="{132AEFBD-A17E-4365-BF80-DEE7D916BD08}" dt="2023-07-01T07:22:11.231" v="1" actId="20577"/>
        <pc:sldMkLst>
          <pc:docMk/>
          <pc:sldMk cId="0" sldId="277"/>
        </pc:sldMkLst>
        <pc:spChg chg="mod">
          <ac:chgData name="Piyumika Kithulgoda Gamage" userId="8130ac14-9727-4963-a006-512f362f8357" providerId="ADAL" clId="{132AEFBD-A17E-4365-BF80-DEE7D916BD08}" dt="2023-07-01T07:22:11.231" v="1" actId="20577"/>
          <ac:spMkLst>
            <pc:docMk/>
            <pc:sldMk cId="0" sldId="277"/>
            <ac:spMk id="6147" creationId="{00000000-0000-0000-0000-000000000000}"/>
          </ac:spMkLst>
        </pc:spChg>
      </pc:sldChg>
      <pc:sldChg chg="del">
        <pc:chgData name="Piyumika Kithulgoda Gamage" userId="8130ac14-9727-4963-a006-512f362f8357" providerId="ADAL" clId="{132AEFBD-A17E-4365-BF80-DEE7D916BD08}" dt="2023-07-01T10:22:03.236" v="3" actId="47"/>
        <pc:sldMkLst>
          <pc:docMk/>
          <pc:sldMk cId="0" sldId="303"/>
        </pc:sldMkLst>
      </pc:sldChg>
    </pc:docChg>
  </pc:docChgLst>
  <pc:docChgLst>
    <pc:chgData name="Piyumika Kithulgoda Gamage" userId="8130ac14-9727-4963-a006-512f362f8357" providerId="ADAL" clId="{DC241F2A-E7E4-4896-8A03-AB79B19063E6}"/>
    <pc:docChg chg="modSld">
      <pc:chgData name="Piyumika Kithulgoda Gamage" userId="8130ac14-9727-4963-a006-512f362f8357" providerId="ADAL" clId="{DC241F2A-E7E4-4896-8A03-AB79B19063E6}" dt="2023-11-03T13:55:21.167" v="11" actId="20577"/>
      <pc:docMkLst>
        <pc:docMk/>
      </pc:docMkLst>
      <pc:sldChg chg="modSp mod">
        <pc:chgData name="Piyumika Kithulgoda Gamage" userId="8130ac14-9727-4963-a006-512f362f8357" providerId="ADAL" clId="{DC241F2A-E7E4-4896-8A03-AB79B19063E6}" dt="2023-11-03T13:55:21.167" v="11" actId="20577"/>
        <pc:sldMkLst>
          <pc:docMk/>
          <pc:sldMk cId="0" sldId="277"/>
        </pc:sldMkLst>
        <pc:spChg chg="mod">
          <ac:chgData name="Piyumika Kithulgoda Gamage" userId="8130ac14-9727-4963-a006-512f362f8357" providerId="ADAL" clId="{DC241F2A-E7E4-4896-8A03-AB79B19063E6}" dt="2023-11-03T13:55:21.167" v="11" actId="20577"/>
          <ac:spMkLst>
            <pc:docMk/>
            <pc:sldMk cId="0" sldId="277"/>
            <ac:spMk id="6147" creationId="{00000000-0000-0000-0000-000000000000}"/>
          </ac:spMkLst>
        </pc:spChg>
      </pc:sldChg>
    </pc:docChg>
  </pc:docChgLst>
  <pc:docChgLst>
    <pc:chgData name="Piyumika Kithulgoda Gamage" userId="8130ac14-9727-4963-a006-512f362f8357" providerId="ADAL" clId="{AE342D56-7057-44F0-B987-76FC52F67E61}"/>
    <pc:docChg chg="undo custSel addSld delSld modSld sldOrd">
      <pc:chgData name="Piyumika Kithulgoda Gamage" userId="8130ac14-9727-4963-a006-512f362f8357" providerId="ADAL" clId="{AE342D56-7057-44F0-B987-76FC52F67E61}" dt="2023-06-30T17:42:25.416" v="101" actId="1076"/>
      <pc:docMkLst>
        <pc:docMk/>
      </pc:docMkLst>
      <pc:sldChg chg="modSp">
        <pc:chgData name="Piyumika Kithulgoda Gamage" userId="8130ac14-9727-4963-a006-512f362f8357" providerId="ADAL" clId="{AE342D56-7057-44F0-B987-76FC52F67E61}" dt="2023-06-30T17:27:44.963" v="27" actId="1076"/>
        <pc:sldMkLst>
          <pc:docMk/>
          <pc:sldMk cId="0" sldId="276"/>
        </pc:sldMkLst>
        <pc:spChg chg="mod">
          <ac:chgData name="Piyumika Kithulgoda Gamage" userId="8130ac14-9727-4963-a006-512f362f8357" providerId="ADAL" clId="{AE342D56-7057-44F0-B987-76FC52F67E61}" dt="2023-06-30T17:27:44.963" v="27" actId="1076"/>
          <ac:spMkLst>
            <pc:docMk/>
            <pc:sldMk cId="0" sldId="276"/>
            <ac:spMk id="24587" creationId="{16DDAEEB-E607-4E55-9218-C9CFAC027872}"/>
          </ac:spMkLst>
        </pc:spChg>
      </pc:sldChg>
      <pc:sldChg chg="del">
        <pc:chgData name="Piyumika Kithulgoda Gamage" userId="8130ac14-9727-4963-a006-512f362f8357" providerId="ADAL" clId="{AE342D56-7057-44F0-B987-76FC52F67E61}" dt="2023-06-30T15:32:43.672" v="0" actId="47"/>
        <pc:sldMkLst>
          <pc:docMk/>
          <pc:sldMk cId="0" sldId="301"/>
        </pc:sldMkLst>
      </pc:sldChg>
      <pc:sldChg chg="del">
        <pc:chgData name="Piyumika Kithulgoda Gamage" userId="8130ac14-9727-4963-a006-512f362f8357" providerId="ADAL" clId="{AE342D56-7057-44F0-B987-76FC52F67E61}" dt="2023-06-30T15:36:05.534" v="6" actId="47"/>
        <pc:sldMkLst>
          <pc:docMk/>
          <pc:sldMk cId="0" sldId="302"/>
        </pc:sldMkLst>
      </pc:sldChg>
      <pc:sldChg chg="modSp modAnim">
        <pc:chgData name="Piyumika Kithulgoda Gamage" userId="8130ac14-9727-4963-a006-512f362f8357" providerId="ADAL" clId="{AE342D56-7057-44F0-B987-76FC52F67E61}" dt="2023-06-30T17:40:17.573" v="99" actId="20577"/>
        <pc:sldMkLst>
          <pc:docMk/>
          <pc:sldMk cId="0" sldId="303"/>
        </pc:sldMkLst>
        <pc:spChg chg="mod">
          <ac:chgData name="Piyumika Kithulgoda Gamage" userId="8130ac14-9727-4963-a006-512f362f8357" providerId="ADAL" clId="{AE342D56-7057-44F0-B987-76FC52F67E61}" dt="2023-06-30T17:36:08.496" v="68" actId="14100"/>
          <ac:spMkLst>
            <pc:docMk/>
            <pc:sldMk cId="0" sldId="303"/>
            <ac:spMk id="31750" creationId="{20EDF932-F2C2-4AF7-921E-1F26C2A854BD}"/>
          </ac:spMkLst>
        </pc:spChg>
        <pc:spChg chg="mod">
          <ac:chgData name="Piyumika Kithulgoda Gamage" userId="8130ac14-9727-4963-a006-512f362f8357" providerId="ADAL" clId="{AE342D56-7057-44F0-B987-76FC52F67E61}" dt="2023-06-30T17:40:17.573" v="99" actId="20577"/>
          <ac:spMkLst>
            <pc:docMk/>
            <pc:sldMk cId="0" sldId="303"/>
            <ac:spMk id="188423" creationId="{BBE66009-8757-4047-81FE-10445CD9C48B}"/>
          </ac:spMkLst>
        </pc:spChg>
      </pc:sldChg>
      <pc:sldChg chg="del">
        <pc:chgData name="Piyumika Kithulgoda Gamage" userId="8130ac14-9727-4963-a006-512f362f8357" providerId="ADAL" clId="{AE342D56-7057-44F0-B987-76FC52F67E61}" dt="2023-06-30T15:35:49.871" v="1" actId="47"/>
        <pc:sldMkLst>
          <pc:docMk/>
          <pc:sldMk cId="0" sldId="305"/>
        </pc:sldMkLst>
      </pc:sldChg>
      <pc:sldChg chg="modSp">
        <pc:chgData name="Piyumika Kithulgoda Gamage" userId="8130ac14-9727-4963-a006-512f362f8357" providerId="ADAL" clId="{AE342D56-7057-44F0-B987-76FC52F67E61}" dt="2023-06-30T17:42:25.416" v="101" actId="1076"/>
        <pc:sldMkLst>
          <pc:docMk/>
          <pc:sldMk cId="0" sldId="306"/>
        </pc:sldMkLst>
        <pc:spChg chg="mod">
          <ac:chgData name="Piyumika Kithulgoda Gamage" userId="8130ac14-9727-4963-a006-512f362f8357" providerId="ADAL" clId="{AE342D56-7057-44F0-B987-76FC52F67E61}" dt="2023-06-30T17:42:22.739" v="100" actId="1076"/>
          <ac:spMkLst>
            <pc:docMk/>
            <pc:sldMk cId="0" sldId="306"/>
            <ac:spMk id="35851" creationId="{CB5E66E1-4D58-463A-9693-0F2AB5102CB3}"/>
          </ac:spMkLst>
        </pc:spChg>
        <pc:spChg chg="mod">
          <ac:chgData name="Piyumika Kithulgoda Gamage" userId="8130ac14-9727-4963-a006-512f362f8357" providerId="ADAL" clId="{AE342D56-7057-44F0-B987-76FC52F67E61}" dt="2023-06-30T17:42:25.416" v="101" actId="1076"/>
          <ac:spMkLst>
            <pc:docMk/>
            <pc:sldMk cId="0" sldId="306"/>
            <ac:spMk id="35852" creationId="{B949DAA0-CBF5-4DAB-B939-470ECF74CB99}"/>
          </ac:spMkLst>
        </pc:spChg>
      </pc:sldChg>
      <pc:sldChg chg="del">
        <pc:chgData name="Piyumika Kithulgoda Gamage" userId="8130ac14-9727-4963-a006-512f362f8357" providerId="ADAL" clId="{AE342D56-7057-44F0-B987-76FC52F67E61}" dt="2023-06-30T15:35:50.170" v="2" actId="47"/>
        <pc:sldMkLst>
          <pc:docMk/>
          <pc:sldMk cId="0" sldId="312"/>
        </pc:sldMkLst>
      </pc:sldChg>
      <pc:sldChg chg="addSp delSp del">
        <pc:chgData name="Piyumika Kithulgoda Gamage" userId="8130ac14-9727-4963-a006-512f362f8357" providerId="ADAL" clId="{AE342D56-7057-44F0-B987-76FC52F67E61}" dt="2023-06-30T17:29:36.510" v="30" actId="47"/>
        <pc:sldMkLst>
          <pc:docMk/>
          <pc:sldMk cId="0" sldId="314"/>
        </pc:sldMkLst>
        <pc:picChg chg="add del">
          <ac:chgData name="Piyumika Kithulgoda Gamage" userId="8130ac14-9727-4963-a006-512f362f8357" providerId="ADAL" clId="{AE342D56-7057-44F0-B987-76FC52F67E61}" dt="2023-06-30T17:29:33.263" v="29" actId="478"/>
          <ac:picMkLst>
            <pc:docMk/>
            <pc:sldMk cId="0" sldId="314"/>
            <ac:picMk id="25603" creationId="{54A7BDD7-30B1-4000-A7B4-C8E41B6A0078}"/>
          </ac:picMkLst>
        </pc:picChg>
      </pc:sldChg>
      <pc:sldChg chg="ord">
        <pc:chgData name="Piyumika Kithulgoda Gamage" userId="8130ac14-9727-4963-a006-512f362f8357" providerId="ADAL" clId="{AE342D56-7057-44F0-B987-76FC52F67E61}" dt="2023-06-30T17:29:47.739" v="32"/>
        <pc:sldMkLst>
          <pc:docMk/>
          <pc:sldMk cId="0" sldId="320"/>
        </pc:sldMkLst>
      </pc:sldChg>
      <pc:sldChg chg="addSp delSp modSp mod modClrScheme chgLayout">
        <pc:chgData name="Piyumika Kithulgoda Gamage" userId="8130ac14-9727-4963-a006-512f362f8357" providerId="ADAL" clId="{AE342D56-7057-44F0-B987-76FC52F67E61}" dt="2023-06-30T17:32:10.020" v="46" actId="26606"/>
        <pc:sldMkLst>
          <pc:docMk/>
          <pc:sldMk cId="0" sldId="321"/>
        </pc:sldMkLst>
        <pc:spChg chg="mod ord">
          <ac:chgData name="Piyumika Kithulgoda Gamage" userId="8130ac14-9727-4963-a006-512f362f8357" providerId="ADAL" clId="{AE342D56-7057-44F0-B987-76FC52F67E61}" dt="2023-06-30T17:32:10.020" v="46" actId="26606"/>
          <ac:spMkLst>
            <pc:docMk/>
            <pc:sldMk cId="0" sldId="321"/>
            <ac:spMk id="3" creationId="{3BAF73BB-0285-4573-BAC4-170A55A08A73}"/>
          </ac:spMkLst>
        </pc:spChg>
        <pc:spChg chg="mod">
          <ac:chgData name="Piyumika Kithulgoda Gamage" userId="8130ac14-9727-4963-a006-512f362f8357" providerId="ADAL" clId="{AE342D56-7057-44F0-B987-76FC52F67E61}" dt="2023-06-30T17:32:10.020" v="46" actId="26606"/>
          <ac:spMkLst>
            <pc:docMk/>
            <pc:sldMk cId="0" sldId="321"/>
            <ac:spMk id="29698" creationId="{A4628B49-E5D2-4EF9-9087-99378FC7C4F5}"/>
          </ac:spMkLst>
        </pc:spChg>
        <pc:spChg chg="add del mod">
          <ac:chgData name="Piyumika Kithulgoda Gamage" userId="8130ac14-9727-4963-a006-512f362f8357" providerId="ADAL" clId="{AE342D56-7057-44F0-B987-76FC52F67E61}" dt="2023-06-30T17:32:08.678" v="43" actId="26606"/>
          <ac:spMkLst>
            <pc:docMk/>
            <pc:sldMk cId="0" sldId="321"/>
            <ac:spMk id="29703" creationId="{3186F424-D443-E897-3AFC-902666F4E65B}"/>
          </ac:spMkLst>
        </pc:spChg>
        <pc:spChg chg="add del mod">
          <ac:chgData name="Piyumika Kithulgoda Gamage" userId="8130ac14-9727-4963-a006-512f362f8357" providerId="ADAL" clId="{AE342D56-7057-44F0-B987-76FC52F67E61}" dt="2023-06-30T17:32:08.678" v="43" actId="26606"/>
          <ac:spMkLst>
            <pc:docMk/>
            <pc:sldMk cId="0" sldId="321"/>
            <ac:spMk id="29705" creationId="{011DD349-ADB0-D117-CEAF-F88642E03696}"/>
          </ac:spMkLst>
        </pc:spChg>
        <pc:spChg chg="add del mod">
          <ac:chgData name="Piyumika Kithulgoda Gamage" userId="8130ac14-9727-4963-a006-512f362f8357" providerId="ADAL" clId="{AE342D56-7057-44F0-B987-76FC52F67E61}" dt="2023-06-30T17:32:10.020" v="45" actId="26606"/>
          <ac:spMkLst>
            <pc:docMk/>
            <pc:sldMk cId="0" sldId="321"/>
            <ac:spMk id="29707" creationId="{EB295769-0989-107C-5E0A-7EED87672EF6}"/>
          </ac:spMkLst>
        </pc:spChg>
        <pc:spChg chg="add del mod">
          <ac:chgData name="Piyumika Kithulgoda Gamage" userId="8130ac14-9727-4963-a006-512f362f8357" providerId="ADAL" clId="{AE342D56-7057-44F0-B987-76FC52F67E61}" dt="2023-06-30T17:32:10.020" v="45" actId="26606"/>
          <ac:spMkLst>
            <pc:docMk/>
            <pc:sldMk cId="0" sldId="321"/>
            <ac:spMk id="29708" creationId="{3176DFD3-E225-816B-1488-F1193D14A135}"/>
          </ac:spMkLst>
        </pc:spChg>
        <pc:spChg chg="add mod">
          <ac:chgData name="Piyumika Kithulgoda Gamage" userId="8130ac14-9727-4963-a006-512f362f8357" providerId="ADAL" clId="{AE342D56-7057-44F0-B987-76FC52F67E61}" dt="2023-06-30T17:32:10.020" v="46" actId="26606"/>
          <ac:spMkLst>
            <pc:docMk/>
            <pc:sldMk cId="0" sldId="321"/>
            <ac:spMk id="29710" creationId="{AA6736F5-15A9-1128-5F3A-0C66A15202EF}"/>
          </ac:spMkLst>
        </pc:spChg>
        <pc:spChg chg="add mod">
          <ac:chgData name="Piyumika Kithulgoda Gamage" userId="8130ac14-9727-4963-a006-512f362f8357" providerId="ADAL" clId="{AE342D56-7057-44F0-B987-76FC52F67E61}" dt="2023-06-30T17:32:10.020" v="46" actId="26606"/>
          <ac:spMkLst>
            <pc:docMk/>
            <pc:sldMk cId="0" sldId="321"/>
            <ac:spMk id="29711" creationId="{193CBB20-713C-2EB3-C772-8722AF56D3B0}"/>
          </ac:spMkLst>
        </pc:spChg>
        <pc:picChg chg="add mod">
          <ac:chgData name="Piyumika Kithulgoda Gamage" userId="8130ac14-9727-4963-a006-512f362f8357" providerId="ADAL" clId="{AE342D56-7057-44F0-B987-76FC52F67E61}" dt="2023-06-30T17:32:10.020" v="46" actId="26606"/>
          <ac:picMkLst>
            <pc:docMk/>
            <pc:sldMk cId="0" sldId="321"/>
            <ac:picMk id="2" creationId="{7F88498E-44A7-656B-526B-E91C1F63C3F1}"/>
          </ac:picMkLst>
        </pc:picChg>
      </pc:sldChg>
      <pc:sldChg chg="del">
        <pc:chgData name="Piyumika Kithulgoda Gamage" userId="8130ac14-9727-4963-a006-512f362f8357" providerId="ADAL" clId="{AE342D56-7057-44F0-B987-76FC52F67E61}" dt="2023-06-30T15:36:57.457" v="8" actId="47"/>
        <pc:sldMkLst>
          <pc:docMk/>
          <pc:sldMk cId="3983320811" sldId="322"/>
        </pc:sldMkLst>
      </pc:sldChg>
      <pc:sldChg chg="ord">
        <pc:chgData name="Piyumika Kithulgoda Gamage" userId="8130ac14-9727-4963-a006-512f362f8357" providerId="ADAL" clId="{AE342D56-7057-44F0-B987-76FC52F67E61}" dt="2023-06-30T17:31:05.475" v="38"/>
        <pc:sldMkLst>
          <pc:docMk/>
          <pc:sldMk cId="1102110966" sldId="323"/>
        </pc:sldMkLst>
      </pc:sldChg>
      <pc:sldChg chg="add">
        <pc:chgData name="Piyumika Kithulgoda Gamage" userId="8130ac14-9727-4963-a006-512f362f8357" providerId="ADAL" clId="{AE342D56-7057-44F0-B987-76FC52F67E61}" dt="2023-06-30T15:36:54.694" v="7"/>
        <pc:sldMkLst>
          <pc:docMk/>
          <pc:sldMk cId="2657548337" sldId="367"/>
        </pc:sldMkLst>
      </pc:sldChg>
      <pc:sldChg chg="add">
        <pc:chgData name="Piyumika Kithulgoda Gamage" userId="8130ac14-9727-4963-a006-512f362f8357" providerId="ADAL" clId="{AE342D56-7057-44F0-B987-76FC52F67E61}" dt="2023-06-30T15:36:54.694" v="7"/>
        <pc:sldMkLst>
          <pc:docMk/>
          <pc:sldMk cId="214535576" sldId="368"/>
        </pc:sldMkLst>
      </pc:sldChg>
      <pc:sldChg chg="modSp add mod">
        <pc:chgData name="Piyumika Kithulgoda Gamage" userId="8130ac14-9727-4963-a006-512f362f8357" providerId="ADAL" clId="{AE342D56-7057-44F0-B987-76FC52F67E61}" dt="2023-06-30T17:30:36.267" v="36" actId="1076"/>
        <pc:sldMkLst>
          <pc:docMk/>
          <pc:sldMk cId="1847924976" sldId="370"/>
        </pc:sldMkLst>
        <pc:spChg chg="mod">
          <ac:chgData name="Piyumika Kithulgoda Gamage" userId="8130ac14-9727-4963-a006-512f362f8357" providerId="ADAL" clId="{AE342D56-7057-44F0-B987-76FC52F67E61}" dt="2023-06-30T17:30:33.706" v="35" actId="1076"/>
          <ac:spMkLst>
            <pc:docMk/>
            <pc:sldMk cId="1847924976" sldId="370"/>
            <ac:spMk id="25605" creationId="{00000000-0000-0000-0000-000000000000}"/>
          </ac:spMkLst>
        </pc:spChg>
        <pc:spChg chg="mod">
          <ac:chgData name="Piyumika Kithulgoda Gamage" userId="8130ac14-9727-4963-a006-512f362f8357" providerId="ADAL" clId="{AE342D56-7057-44F0-B987-76FC52F67E61}" dt="2023-06-30T17:30:36.267" v="36" actId="1076"/>
          <ac:spMkLst>
            <pc:docMk/>
            <pc:sldMk cId="1847924976" sldId="370"/>
            <ac:spMk id="25606" creationId="{00000000-0000-0000-0000-000000000000}"/>
          </ac:spMkLst>
        </pc:spChg>
        <pc:spChg chg="mod">
          <ac:chgData name="Piyumika Kithulgoda Gamage" userId="8130ac14-9727-4963-a006-512f362f8357" providerId="ADAL" clId="{AE342D56-7057-44F0-B987-76FC52F67E61}" dt="2023-06-30T17:30:33.706" v="35" actId="1076"/>
          <ac:spMkLst>
            <pc:docMk/>
            <pc:sldMk cId="1847924976" sldId="370"/>
            <ac:spMk id="25609" creationId="{00000000-0000-0000-0000-000000000000}"/>
          </ac:spMkLst>
        </pc:spChg>
        <pc:spChg chg="mod">
          <ac:chgData name="Piyumika Kithulgoda Gamage" userId="8130ac14-9727-4963-a006-512f362f8357" providerId="ADAL" clId="{AE342D56-7057-44F0-B987-76FC52F67E61}" dt="2023-06-30T17:30:33.706" v="35" actId="1076"/>
          <ac:spMkLst>
            <pc:docMk/>
            <pc:sldMk cId="1847924976" sldId="370"/>
            <ac:spMk id="25610" creationId="{00000000-0000-0000-0000-000000000000}"/>
          </ac:spMkLst>
        </pc:spChg>
        <pc:spChg chg="mod">
          <ac:chgData name="Piyumika Kithulgoda Gamage" userId="8130ac14-9727-4963-a006-512f362f8357" providerId="ADAL" clId="{AE342D56-7057-44F0-B987-76FC52F67E61}" dt="2023-06-30T17:30:33.706" v="35" actId="1076"/>
          <ac:spMkLst>
            <pc:docMk/>
            <pc:sldMk cId="1847924976" sldId="370"/>
            <ac:spMk id="49155" creationId="{00000000-0000-0000-0000-000000000000}"/>
          </ac:spMkLst>
        </pc:spChg>
        <pc:spChg chg="mod">
          <ac:chgData name="Piyumika Kithulgoda Gamage" userId="8130ac14-9727-4963-a006-512f362f8357" providerId="ADAL" clId="{AE342D56-7057-44F0-B987-76FC52F67E61}" dt="2023-06-30T17:30:33.706" v="35" actId="1076"/>
          <ac:spMkLst>
            <pc:docMk/>
            <pc:sldMk cId="1847924976" sldId="370"/>
            <ac:spMk id="49158" creationId="{00000000-0000-0000-0000-000000000000}"/>
          </ac:spMkLst>
        </pc:spChg>
        <pc:grpChg chg="mod">
          <ac:chgData name="Piyumika Kithulgoda Gamage" userId="8130ac14-9727-4963-a006-512f362f8357" providerId="ADAL" clId="{AE342D56-7057-44F0-B987-76FC52F67E61}" dt="2023-06-30T17:30:33.706" v="35" actId="1076"/>
          <ac:grpSpMkLst>
            <pc:docMk/>
            <pc:sldMk cId="1847924976" sldId="370"/>
            <ac:grpSpMk id="2" creationId="{00000000-0000-0000-0000-000000000000}"/>
          </ac:grpSpMkLst>
        </pc:grpChg>
        <pc:picChg chg="mod">
          <ac:chgData name="Piyumika Kithulgoda Gamage" userId="8130ac14-9727-4963-a006-512f362f8357" providerId="ADAL" clId="{AE342D56-7057-44F0-B987-76FC52F67E61}" dt="2023-06-30T17:30:33.706" v="35" actId="1076"/>
          <ac:picMkLst>
            <pc:docMk/>
            <pc:sldMk cId="1847924976" sldId="370"/>
            <ac:picMk id="13" creationId="{00000000-0000-0000-0000-000000000000}"/>
          </ac:picMkLst>
        </pc:picChg>
      </pc:sldChg>
      <pc:sldChg chg="modSp add mod modNotes">
        <pc:chgData name="Piyumika Kithulgoda Gamage" userId="8130ac14-9727-4963-a006-512f362f8357" providerId="ADAL" clId="{AE342D56-7057-44F0-B987-76FC52F67E61}" dt="2023-06-30T15:37:26.739" v="12" actId="113"/>
        <pc:sldMkLst>
          <pc:docMk/>
          <pc:sldMk cId="845884650" sldId="371"/>
        </pc:sldMkLst>
        <pc:spChg chg="mod">
          <ac:chgData name="Piyumika Kithulgoda Gamage" userId="8130ac14-9727-4963-a006-512f362f8357" providerId="ADAL" clId="{AE342D56-7057-44F0-B987-76FC52F67E61}" dt="2023-06-30T15:37:26.739" v="12" actId="113"/>
          <ac:spMkLst>
            <pc:docMk/>
            <pc:sldMk cId="845884650" sldId="371"/>
            <ac:spMk id="34"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31"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34"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36"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38"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40"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44"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45"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46"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48"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50"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52"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54"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26656"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51202"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51206"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51210"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51213"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51216"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51222"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51225" creationId="{00000000-0000-0000-0000-000000000000}"/>
          </ac:spMkLst>
        </pc:spChg>
        <pc:spChg chg="mod">
          <ac:chgData name="Piyumika Kithulgoda Gamage" userId="8130ac14-9727-4963-a006-512f362f8357" providerId="ADAL" clId="{AE342D56-7057-44F0-B987-76FC52F67E61}" dt="2023-06-30T15:37:18.716" v="9" actId="1076"/>
          <ac:spMkLst>
            <pc:docMk/>
            <pc:sldMk cId="845884650" sldId="371"/>
            <ac:spMk id="51228" creationId="{00000000-0000-0000-0000-000000000000}"/>
          </ac:spMkLst>
        </pc:spChg>
        <pc:grpChg chg="mod">
          <ac:chgData name="Piyumika Kithulgoda Gamage" userId="8130ac14-9727-4963-a006-512f362f8357" providerId="ADAL" clId="{AE342D56-7057-44F0-B987-76FC52F67E61}" dt="2023-06-30T15:37:18.716" v="9" actId="1076"/>
          <ac:grpSpMkLst>
            <pc:docMk/>
            <pc:sldMk cId="845884650" sldId="371"/>
            <ac:grpSpMk id="3" creationId="{00000000-0000-0000-0000-000000000000}"/>
          </ac:grpSpMkLst>
        </pc:grpChg>
        <pc:grpChg chg="mod">
          <ac:chgData name="Piyumika Kithulgoda Gamage" userId="8130ac14-9727-4963-a006-512f362f8357" providerId="ADAL" clId="{AE342D56-7057-44F0-B987-76FC52F67E61}" dt="2023-06-30T15:37:18.716" v="9" actId="1076"/>
          <ac:grpSpMkLst>
            <pc:docMk/>
            <pc:sldMk cId="845884650" sldId="371"/>
            <ac:grpSpMk id="26626" creationId="{00000000-0000-0000-0000-000000000000}"/>
          </ac:grpSpMkLst>
        </pc:grpChg>
        <pc:grpChg chg="mod">
          <ac:chgData name="Piyumika Kithulgoda Gamage" userId="8130ac14-9727-4963-a006-512f362f8357" providerId="ADAL" clId="{AE342D56-7057-44F0-B987-76FC52F67E61}" dt="2023-06-30T15:37:18.716" v="9" actId="1076"/>
          <ac:grpSpMkLst>
            <pc:docMk/>
            <pc:sldMk cId="845884650" sldId="371"/>
            <ac:grpSpMk id="26628" creationId="{00000000-0000-0000-0000-000000000000}"/>
          </ac:grpSpMkLst>
        </pc:grpChg>
        <pc:grpChg chg="mod">
          <ac:chgData name="Piyumika Kithulgoda Gamage" userId="8130ac14-9727-4963-a006-512f362f8357" providerId="ADAL" clId="{AE342D56-7057-44F0-B987-76FC52F67E61}" dt="2023-06-30T15:37:18.716" v="9" actId="1076"/>
          <ac:grpSpMkLst>
            <pc:docMk/>
            <pc:sldMk cId="845884650" sldId="371"/>
            <ac:grpSpMk id="26629" creationId="{00000000-0000-0000-0000-000000000000}"/>
          </ac:grpSpMkLst>
        </pc:grpChg>
        <pc:grpChg chg="mod">
          <ac:chgData name="Piyumika Kithulgoda Gamage" userId="8130ac14-9727-4963-a006-512f362f8357" providerId="ADAL" clId="{AE342D56-7057-44F0-B987-76FC52F67E61}" dt="2023-06-30T15:37:18.716" v="9" actId="1076"/>
          <ac:grpSpMkLst>
            <pc:docMk/>
            <pc:sldMk cId="845884650" sldId="371"/>
            <ac:grpSpMk id="26630" creationId="{00000000-0000-0000-0000-000000000000}"/>
          </ac:grpSpMkLst>
        </pc:grpChg>
        <pc:grpChg chg="mod">
          <ac:chgData name="Piyumika Kithulgoda Gamage" userId="8130ac14-9727-4963-a006-512f362f8357" providerId="ADAL" clId="{AE342D56-7057-44F0-B987-76FC52F67E61}" dt="2023-06-30T15:37:18.716" v="9" actId="1076"/>
          <ac:grpSpMkLst>
            <pc:docMk/>
            <pc:sldMk cId="845884650" sldId="371"/>
            <ac:grpSpMk id="26639" creationId="{00000000-0000-0000-0000-000000000000}"/>
          </ac:grpSpMkLst>
        </pc:grpChg>
        <pc:grpChg chg="mod">
          <ac:chgData name="Piyumika Kithulgoda Gamage" userId="8130ac14-9727-4963-a006-512f362f8357" providerId="ADAL" clId="{AE342D56-7057-44F0-B987-76FC52F67E61}" dt="2023-06-30T15:37:18.716" v="9" actId="1076"/>
          <ac:grpSpMkLst>
            <pc:docMk/>
            <pc:sldMk cId="845884650" sldId="371"/>
            <ac:grpSpMk id="26641" creationId="{00000000-0000-0000-0000-000000000000}"/>
          </ac:grpSpMkLst>
        </pc:grpChg>
        <pc:grpChg chg="mod">
          <ac:chgData name="Piyumika Kithulgoda Gamage" userId="8130ac14-9727-4963-a006-512f362f8357" providerId="ADAL" clId="{AE342D56-7057-44F0-B987-76FC52F67E61}" dt="2023-06-30T15:37:18.716" v="9" actId="1076"/>
          <ac:grpSpMkLst>
            <pc:docMk/>
            <pc:sldMk cId="845884650" sldId="371"/>
            <ac:grpSpMk id="26642" creationId="{00000000-0000-0000-0000-000000000000}"/>
          </ac:grpSpMkLst>
        </pc:grpChg>
        <pc:grpChg chg="mod">
          <ac:chgData name="Piyumika Kithulgoda Gamage" userId="8130ac14-9727-4963-a006-512f362f8357" providerId="ADAL" clId="{AE342D56-7057-44F0-B987-76FC52F67E61}" dt="2023-06-30T15:37:18.716" v="9" actId="1076"/>
          <ac:grpSpMkLst>
            <pc:docMk/>
            <pc:sldMk cId="845884650" sldId="371"/>
            <ac:grpSpMk id="26643" creationId="{00000000-0000-0000-0000-000000000000}"/>
          </ac:grpSpMkLst>
        </pc:grpChg>
        <pc:picChg chg="mod">
          <ac:chgData name="Piyumika Kithulgoda Gamage" userId="8130ac14-9727-4963-a006-512f362f8357" providerId="ADAL" clId="{AE342D56-7057-44F0-B987-76FC52F67E61}" dt="2023-06-30T15:37:18.716" v="9" actId="1076"/>
          <ac:picMkLst>
            <pc:docMk/>
            <pc:sldMk cId="845884650" sldId="371"/>
            <ac:picMk id="35" creationId="{00000000-0000-0000-0000-000000000000}"/>
          </ac:picMkLst>
        </pc:picChg>
      </pc:sldChg>
      <pc:sldChg chg="add">
        <pc:chgData name="Piyumika Kithulgoda Gamage" userId="8130ac14-9727-4963-a006-512f362f8357" providerId="ADAL" clId="{AE342D56-7057-44F0-B987-76FC52F67E61}" dt="2023-06-30T17:23:53.036" v="19"/>
        <pc:sldMkLst>
          <pc:docMk/>
          <pc:sldMk cId="2404031557" sldId="499"/>
        </pc:sldMkLst>
      </pc:sldChg>
      <pc:sldChg chg="delSp modSp add del modNotes">
        <pc:chgData name="Piyumika Kithulgoda Gamage" userId="8130ac14-9727-4963-a006-512f362f8357" providerId="ADAL" clId="{AE342D56-7057-44F0-B987-76FC52F67E61}" dt="2023-06-30T17:31:59.835" v="40" actId="47"/>
        <pc:sldMkLst>
          <pc:docMk/>
          <pc:sldMk cId="2169347163" sldId="552"/>
        </pc:sldMkLst>
        <pc:picChg chg="del mod">
          <ac:chgData name="Piyumika Kithulgoda Gamage" userId="8130ac14-9727-4963-a006-512f362f8357" providerId="ADAL" clId="{AE342D56-7057-44F0-B987-76FC52F67E61}" dt="2023-06-30T17:31:57.629" v="39" actId="21"/>
          <ac:picMkLst>
            <pc:docMk/>
            <pc:sldMk cId="2169347163" sldId="552"/>
            <ac:picMk id="2050" creationId="{00000000-0000-0000-0000-000000000000}"/>
          </ac:picMkLst>
        </pc:picChg>
      </pc:sldChg>
      <pc:sldChg chg="modSp add del mod">
        <pc:chgData name="Piyumika Kithulgoda Gamage" userId="8130ac14-9727-4963-a006-512f362f8357" providerId="ADAL" clId="{AE342D56-7057-44F0-B987-76FC52F67E61}" dt="2023-06-30T17:32:34.175" v="47" actId="47"/>
        <pc:sldMkLst>
          <pc:docMk/>
          <pc:sldMk cId="2328137635" sldId="553"/>
        </pc:sldMkLst>
        <pc:spChg chg="mod">
          <ac:chgData name="Piyumika Kithulgoda Gamage" userId="8130ac14-9727-4963-a006-512f362f8357" providerId="ADAL" clId="{AE342D56-7057-44F0-B987-76FC52F67E61}" dt="2023-06-30T17:19:17.506" v="14" actId="1076"/>
          <ac:spMkLst>
            <pc:docMk/>
            <pc:sldMk cId="2328137635" sldId="553"/>
            <ac:spMk id="2" creationId="{00000000-0000-0000-0000-000000000000}"/>
          </ac:spMkLst>
        </pc:spChg>
        <pc:spChg chg="mod">
          <ac:chgData name="Piyumika Kithulgoda Gamage" userId="8130ac14-9727-4963-a006-512f362f8357" providerId="ADAL" clId="{AE342D56-7057-44F0-B987-76FC52F67E61}" dt="2023-06-30T17:19:20.478" v="15" actId="1076"/>
          <ac:spMkLst>
            <pc:docMk/>
            <pc:sldMk cId="2328137635" sldId="553"/>
            <ac:spMk id="28676" creationId="{00000000-0000-0000-0000-000000000000}"/>
          </ac:spMkLst>
        </pc:spChg>
        <pc:picChg chg="mod">
          <ac:chgData name="Piyumika Kithulgoda Gamage" userId="8130ac14-9727-4963-a006-512f362f8357" providerId="ADAL" clId="{AE342D56-7057-44F0-B987-76FC52F67E61}" dt="2023-06-30T17:19:23.233" v="17" actId="1076"/>
          <ac:picMkLst>
            <pc:docMk/>
            <pc:sldMk cId="2328137635" sldId="553"/>
            <ac:picMk id="28678" creationId="{00000000-0000-0000-0000-000000000000}"/>
          </ac:picMkLst>
        </pc:picChg>
        <pc:picChg chg="mod">
          <ac:chgData name="Piyumika Kithulgoda Gamage" userId="8130ac14-9727-4963-a006-512f362f8357" providerId="ADAL" clId="{AE342D56-7057-44F0-B987-76FC52F67E61}" dt="2023-06-30T17:19:27.345" v="18" actId="1076"/>
          <ac:picMkLst>
            <pc:docMk/>
            <pc:sldMk cId="2328137635" sldId="553"/>
            <ac:picMk id="28680" creationId="{00000000-0000-0000-0000-000000000000}"/>
          </ac:picMkLst>
        </pc:picChg>
      </pc:sldChg>
      <pc:sldChg chg="modSp add mod">
        <pc:chgData name="Piyumika Kithulgoda Gamage" userId="8130ac14-9727-4963-a006-512f362f8357" providerId="ADAL" clId="{AE342D56-7057-44F0-B987-76FC52F67E61}" dt="2023-06-30T17:25:30.867" v="26" actId="404"/>
        <pc:sldMkLst>
          <pc:docMk/>
          <pc:sldMk cId="3919677546" sldId="566"/>
        </pc:sldMkLst>
        <pc:spChg chg="mod">
          <ac:chgData name="Piyumika Kithulgoda Gamage" userId="8130ac14-9727-4963-a006-512f362f8357" providerId="ADAL" clId="{AE342D56-7057-44F0-B987-76FC52F67E61}" dt="2023-06-30T17:25:24.860" v="22" actId="20577"/>
          <ac:spMkLst>
            <pc:docMk/>
            <pc:sldMk cId="3919677546" sldId="566"/>
            <ac:spMk id="2" creationId="{00000000-0000-0000-0000-000000000000}"/>
          </ac:spMkLst>
        </pc:spChg>
        <pc:spChg chg="mod">
          <ac:chgData name="Piyumika Kithulgoda Gamage" userId="8130ac14-9727-4963-a006-512f362f8357" providerId="ADAL" clId="{AE342D56-7057-44F0-B987-76FC52F67E61}" dt="2023-06-30T17:25:30.867" v="26" actId="404"/>
          <ac:spMkLst>
            <pc:docMk/>
            <pc:sldMk cId="3919677546" sldId="566"/>
            <ac:spMk id="3" creationId="{00000000-0000-0000-0000-000000000000}"/>
          </ac:spMkLst>
        </pc:spChg>
      </pc:sldChg>
      <pc:sldChg chg="modSp add mod">
        <pc:chgData name="Piyumika Kithulgoda Gamage" userId="8130ac14-9727-4963-a006-512f362f8357" providerId="ADAL" clId="{AE342D56-7057-44F0-B987-76FC52F67E61}" dt="2023-06-30T15:35:57.875" v="5" actId="27636"/>
        <pc:sldMkLst>
          <pc:docMk/>
          <pc:sldMk cId="860178521" sldId="571"/>
        </pc:sldMkLst>
        <pc:spChg chg="mod">
          <ac:chgData name="Piyumika Kithulgoda Gamage" userId="8130ac14-9727-4963-a006-512f362f8357" providerId="ADAL" clId="{AE342D56-7057-44F0-B987-76FC52F67E61}" dt="2023-06-30T15:35:57.875" v="5" actId="27636"/>
          <ac:spMkLst>
            <pc:docMk/>
            <pc:sldMk cId="860178521" sldId="571"/>
            <ac:spMk id="5"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0A2C377-5764-4032-905D-0620EA8B055B}" type="slidenum">
              <a:rPr lang="en-GB" altLang="en-US">
                <a:cs typeface="Arial" panose="020B0604020202020204" pitchFamily="34" charset="0"/>
              </a:rPr>
              <a:pPr eaLnBrk="1" hangingPunct="1"/>
              <a:t>3</a:t>
            </a:fld>
            <a:endParaRPr lang="en-GB" altLang="en-US">
              <a:cs typeface="Arial" panose="020B0604020202020204" pitchFamily="34" charset="0"/>
            </a:endParaRPr>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4112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364BDD39-CAAE-40C0-8A12-899986A89D90}"/>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3C489CC3-0959-44BF-B47C-24CD791EB55E}" type="slidenum">
              <a:rPr lang="en-US" altLang="en-US" sz="1200">
                <a:solidFill>
                  <a:schemeClr val="tx1"/>
                </a:solidFill>
              </a:rPr>
              <a:pPr eaLnBrk="1" hangingPunct="1"/>
              <a:t>6</a:t>
            </a:fld>
            <a:endParaRPr lang="en-US" altLang="en-US" sz="1200">
              <a:solidFill>
                <a:schemeClr val="tx1"/>
              </a:solidFill>
            </a:endParaRPr>
          </a:p>
        </p:txBody>
      </p:sp>
      <p:sp>
        <p:nvSpPr>
          <p:cNvPr id="39939" name="Rectangle 2">
            <a:extLst>
              <a:ext uri="{FF2B5EF4-FFF2-40B4-BE49-F238E27FC236}">
                <a16:creationId xmlns:a16="http://schemas.microsoft.com/office/drawing/2014/main" id="{EC8F8D2D-1A76-41D3-BF3D-CF31A54BFFBB}"/>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55CB267A-B74D-41EA-9FD8-0F4287200B68}"/>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5DBB9CD0-D25B-4990-ABB1-F70F33B076E2}"/>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AD50A644-34C0-4A96-BC6B-490F70E6AE1B}" type="slidenum">
              <a:rPr lang="en-US" altLang="en-US" sz="1200">
                <a:solidFill>
                  <a:schemeClr val="tx1"/>
                </a:solidFill>
              </a:rPr>
              <a:pPr eaLnBrk="1" hangingPunct="1"/>
              <a:t>7</a:t>
            </a:fld>
            <a:endParaRPr lang="en-US" altLang="en-US" sz="1200">
              <a:solidFill>
                <a:schemeClr val="tx1"/>
              </a:solidFill>
            </a:endParaRPr>
          </a:p>
        </p:txBody>
      </p:sp>
      <p:sp>
        <p:nvSpPr>
          <p:cNvPr id="40963" name="Rectangle 2">
            <a:extLst>
              <a:ext uri="{FF2B5EF4-FFF2-40B4-BE49-F238E27FC236}">
                <a16:creationId xmlns:a16="http://schemas.microsoft.com/office/drawing/2014/main" id="{7F4C993B-E3F7-454B-B949-833F1A2C18AD}"/>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E314C572-F7B9-4C70-8779-B2731C498A2A}"/>
              </a:ext>
            </a:extLst>
          </p:cNvPr>
          <p:cNvSpPr>
            <a:spLocks noGrp="1" noChangeArrowheads="1"/>
          </p:cNvSpPr>
          <p:nvPr>
            <p:ph type="body" idx="1"/>
          </p:nvPr>
        </p:nvSpPr>
        <p:spPr>
          <a:noFill/>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8F2D1981-123C-4165-860E-A6F359F4F0BC}"/>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42C3D4C2-7479-4259-B029-2B7DC8D75506}" type="slidenum">
              <a:rPr lang="en-US" altLang="en-US" sz="1200">
                <a:solidFill>
                  <a:schemeClr val="tx1"/>
                </a:solidFill>
              </a:rPr>
              <a:pPr eaLnBrk="1" hangingPunct="1"/>
              <a:t>9</a:t>
            </a:fld>
            <a:endParaRPr lang="en-US" altLang="en-US" sz="1200">
              <a:solidFill>
                <a:schemeClr val="tx1"/>
              </a:solidFill>
            </a:endParaRPr>
          </a:p>
        </p:txBody>
      </p:sp>
      <p:sp>
        <p:nvSpPr>
          <p:cNvPr id="41987" name="Rectangle 2">
            <a:extLst>
              <a:ext uri="{FF2B5EF4-FFF2-40B4-BE49-F238E27FC236}">
                <a16:creationId xmlns:a16="http://schemas.microsoft.com/office/drawing/2014/main" id="{5E0EA556-6AD6-4E0C-BB0F-307C9E203CF3}"/>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FAE83A34-6BEB-444E-8C14-F07E82D84AB0}"/>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7BE18EA-2514-469E-A8AF-2351FAB794A7}"/>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9FCD10EA-E439-445F-93FF-0A5F6B70C694}" type="slidenum">
              <a:rPr lang="en-US" altLang="en-US" sz="1200">
                <a:solidFill>
                  <a:schemeClr val="tx1"/>
                </a:solidFill>
              </a:rPr>
              <a:pPr eaLnBrk="1" hangingPunct="1"/>
              <a:t>16</a:t>
            </a:fld>
            <a:endParaRPr lang="en-US" altLang="en-US" sz="1200">
              <a:solidFill>
                <a:schemeClr val="tx1"/>
              </a:solidFill>
            </a:endParaRPr>
          </a:p>
        </p:txBody>
      </p:sp>
      <p:sp>
        <p:nvSpPr>
          <p:cNvPr id="43011" name="Rectangle 2">
            <a:extLst>
              <a:ext uri="{FF2B5EF4-FFF2-40B4-BE49-F238E27FC236}">
                <a16:creationId xmlns:a16="http://schemas.microsoft.com/office/drawing/2014/main" id="{DF2354C7-C091-49C4-8428-AF6EB8680A3C}"/>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4613C41D-168E-470E-965E-FD07D457C5A3}"/>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845327F4-173E-4B40-B237-6EB709980AE8}"/>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274552D7-155A-45A3-988B-EE415613ED0E}" type="slidenum">
              <a:rPr lang="en-US" altLang="en-US" sz="1200">
                <a:solidFill>
                  <a:schemeClr val="tx1"/>
                </a:solidFill>
              </a:rPr>
              <a:pPr eaLnBrk="1" hangingPunct="1"/>
              <a:t>20</a:t>
            </a:fld>
            <a:endParaRPr lang="en-US" altLang="en-US" sz="1200">
              <a:solidFill>
                <a:schemeClr val="tx1"/>
              </a:solidFill>
            </a:endParaRPr>
          </a:p>
        </p:txBody>
      </p:sp>
      <p:sp>
        <p:nvSpPr>
          <p:cNvPr id="44035" name="Rectangle 2">
            <a:extLst>
              <a:ext uri="{FF2B5EF4-FFF2-40B4-BE49-F238E27FC236}">
                <a16:creationId xmlns:a16="http://schemas.microsoft.com/office/drawing/2014/main" id="{1491FED8-99F5-4C58-8138-24E8BFC1DD11}"/>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B62D8F4D-108C-4FF5-AFC8-BC0ECB0EC692}"/>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97191954-6BDC-4578-BA90-D80830E3FDDA}"/>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92A94C60-213D-4F1F-842B-8998E988A132}" type="slidenum">
              <a:rPr lang="en-US" altLang="en-US" sz="1200">
                <a:solidFill>
                  <a:schemeClr val="tx1"/>
                </a:solidFill>
              </a:rPr>
              <a:pPr eaLnBrk="1" hangingPunct="1"/>
              <a:t>21</a:t>
            </a:fld>
            <a:endParaRPr lang="en-US" altLang="en-US" sz="1200">
              <a:solidFill>
                <a:schemeClr val="tx1"/>
              </a:solidFill>
            </a:endParaRPr>
          </a:p>
        </p:txBody>
      </p:sp>
      <p:sp>
        <p:nvSpPr>
          <p:cNvPr id="45059" name="Rectangle 2">
            <a:extLst>
              <a:ext uri="{FF2B5EF4-FFF2-40B4-BE49-F238E27FC236}">
                <a16:creationId xmlns:a16="http://schemas.microsoft.com/office/drawing/2014/main" id="{8FC61126-BAEB-4052-B864-F4DCA47E8863}"/>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026560BC-96C9-44D2-AA97-890B2361FFCD}"/>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63FC4567-3906-4850-B3F3-1390A03AC87F}"/>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B394FA8E-F23B-4AA3-89E4-14266952CC72}" type="slidenum">
              <a:rPr lang="en-US" altLang="en-US" sz="1200">
                <a:solidFill>
                  <a:schemeClr val="tx1"/>
                </a:solidFill>
              </a:rPr>
              <a:pPr eaLnBrk="1" hangingPunct="1"/>
              <a:t>23</a:t>
            </a:fld>
            <a:endParaRPr lang="en-US" altLang="en-US" sz="1200">
              <a:solidFill>
                <a:schemeClr val="tx1"/>
              </a:solidFill>
            </a:endParaRPr>
          </a:p>
        </p:txBody>
      </p:sp>
      <p:sp>
        <p:nvSpPr>
          <p:cNvPr id="46083" name="Rectangle 2">
            <a:extLst>
              <a:ext uri="{FF2B5EF4-FFF2-40B4-BE49-F238E27FC236}">
                <a16:creationId xmlns:a16="http://schemas.microsoft.com/office/drawing/2014/main" id="{DB290C59-24C4-45EC-AE72-AED6B17FF462}"/>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C39A4BFD-B2EF-434B-A66F-848CEBF5B938}"/>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1"/>
          <p:cNvSpPr>
            <a:spLocks noGrp="1" noRot="1" noChangeAspect="1" noChangeArrowheads="1" noTextEdit="1"/>
          </p:cNvSpPr>
          <p:nvPr>
            <p:ph type="sldImg"/>
          </p:nvPr>
        </p:nvSpPr>
        <p:spPr>
          <a:xfrm>
            <a:off x="381000" y="685800"/>
            <a:ext cx="6096000" cy="3429000"/>
          </a:xfrm>
          <a:solidFill>
            <a:srgbClr val="FFFFFF"/>
          </a:solidFill>
          <a:ln/>
        </p:spPr>
      </p:sp>
      <p:sp>
        <p:nvSpPr>
          <p:cNvPr id="4096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700"/>
              </a:spcBef>
            </a:pPr>
            <a:r>
              <a:rPr lang="en-US" altLang="en-US" sz="1400" b="1">
                <a:latin typeface="Arial" pitchFamily="34" charset="0"/>
                <a:ea typeface="Geneva"/>
                <a:cs typeface="Arial" pitchFamily="34" charset="0"/>
                <a:sym typeface="Arial" pitchFamily="34" charset="0"/>
              </a:rPr>
              <a:t>Target marketing: </a:t>
            </a:r>
            <a:r>
              <a:rPr lang="en-US" altLang="en-US" sz="1400">
                <a:latin typeface="Arial" pitchFamily="34" charset="0"/>
                <a:ea typeface="Geneva"/>
                <a:cs typeface="Arial" pitchFamily="34" charset="0"/>
                <a:sym typeface="Arial" pitchFamily="34" charset="0"/>
              </a:rPr>
              <a:t>Dividing the total market into different segments based on customer characteristics, selecting one or more segments, and developing products to meet those segments’ needs</a:t>
            </a:r>
          </a:p>
        </p:txBody>
      </p:sp>
    </p:spTree>
    <p:extLst>
      <p:ext uri="{BB962C8B-B14F-4D97-AF65-F5344CB8AC3E}">
        <p14:creationId xmlns:p14="http://schemas.microsoft.com/office/powerpoint/2010/main" val="268048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1"/>
          <p:cNvSpPr>
            <a:spLocks noGrp="1" noRot="1" noChangeAspect="1" noChangeArrowheads="1" noTextEdit="1"/>
          </p:cNvSpPr>
          <p:nvPr>
            <p:ph type="sldImg"/>
          </p:nvPr>
        </p:nvSpPr>
        <p:spPr>
          <a:xfrm>
            <a:off x="1143000" y="685800"/>
            <a:ext cx="4572000" cy="3429000"/>
          </a:xfrm>
          <a:solidFill>
            <a:srgbClr val="FFFFFF"/>
          </a:solidFill>
          <a:ln/>
        </p:spPr>
      </p:sp>
      <p:sp>
        <p:nvSpPr>
          <p:cNvPr id="6144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700"/>
              </a:spcBef>
            </a:pPr>
            <a:r>
              <a:rPr lang="en-US" altLang="en-US" sz="1400" dirty="0">
                <a:solidFill>
                  <a:srgbClr val="000000"/>
                </a:solidFill>
                <a:latin typeface="Arial" pitchFamily="34" charset="0"/>
                <a:ea typeface="Geneva"/>
                <a:cs typeface="Arial" pitchFamily="34" charset="0"/>
                <a:sym typeface="Arial" pitchFamily="34" charset="0"/>
              </a:rPr>
              <a:t>An </a:t>
            </a:r>
            <a:r>
              <a:rPr lang="en-US" altLang="en-US" sz="1400" b="1" dirty="0">
                <a:solidFill>
                  <a:srgbClr val="000000"/>
                </a:solidFill>
                <a:latin typeface="Arial" pitchFamily="34" charset="0"/>
                <a:ea typeface="Geneva"/>
                <a:cs typeface="Arial" pitchFamily="34" charset="0"/>
                <a:sym typeface="Arial" pitchFamily="34" charset="0"/>
              </a:rPr>
              <a:t>undifferentiated</a:t>
            </a:r>
            <a:r>
              <a:rPr lang="en-US" altLang="en-US" sz="1400" dirty="0">
                <a:solidFill>
                  <a:srgbClr val="000000"/>
                </a:solidFill>
                <a:latin typeface="Arial" pitchFamily="34" charset="0"/>
                <a:ea typeface="Geneva"/>
                <a:cs typeface="Arial" pitchFamily="34" charset="0"/>
                <a:sym typeface="Arial" pitchFamily="34" charset="0"/>
              </a:rPr>
              <a:t> strategy is one that essentially avoids segmentation, appealing to a wide-spectrum of people. Products such as anti-freeze or candy bars use this type of approach.</a:t>
            </a:r>
          </a:p>
          <a:p>
            <a:pPr marL="0" lvl="1" eaLnBrk="1" hangingPunct="1">
              <a:spcBef>
                <a:spcPts val="700"/>
              </a:spcBef>
            </a:pPr>
            <a:endParaRPr lang="en-US" altLang="en-US" sz="1400" dirty="0">
              <a:solidFill>
                <a:srgbClr val="000000"/>
              </a:solidFill>
              <a:latin typeface="Arial" pitchFamily="34" charset="0"/>
              <a:ea typeface="Geneva"/>
              <a:cs typeface="Arial" pitchFamily="34" charset="0"/>
              <a:sym typeface="Arial" pitchFamily="34" charset="0"/>
            </a:endParaRPr>
          </a:p>
        </p:txBody>
      </p:sp>
    </p:spTree>
    <p:extLst>
      <p:ext uri="{BB962C8B-B14F-4D97-AF65-F5344CB8AC3E}">
        <p14:creationId xmlns:p14="http://schemas.microsoft.com/office/powerpoint/2010/main" val="30953492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1"/>
          <p:cNvSpPr>
            <a:spLocks noGrp="1" noRot="1" noChangeAspect="1" noChangeArrowheads="1" noTextEdit="1"/>
          </p:cNvSpPr>
          <p:nvPr>
            <p:ph type="sldImg"/>
          </p:nvPr>
        </p:nvSpPr>
        <p:spPr>
          <a:xfrm>
            <a:off x="1143000" y="685800"/>
            <a:ext cx="4572000" cy="3429000"/>
          </a:xfrm>
          <a:solidFill>
            <a:srgbClr val="FFFFFF"/>
          </a:solidFill>
          <a:ln/>
        </p:spPr>
      </p:sp>
      <p:sp>
        <p:nvSpPr>
          <p:cNvPr id="62467"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700"/>
              </a:spcBef>
            </a:pPr>
            <a:r>
              <a:rPr lang="en-US" altLang="en-US" sz="1400" dirty="0">
                <a:solidFill>
                  <a:srgbClr val="000000"/>
                </a:solidFill>
                <a:latin typeface="Arial" pitchFamily="34" charset="0"/>
                <a:ea typeface="Geneva"/>
                <a:cs typeface="Arial" pitchFamily="34" charset="0"/>
                <a:sym typeface="Arial" pitchFamily="34" charset="0"/>
              </a:rPr>
              <a:t>A company that chooses a </a:t>
            </a:r>
            <a:r>
              <a:rPr lang="en-US" altLang="en-US" sz="1400" b="1" dirty="0">
                <a:solidFill>
                  <a:srgbClr val="000000"/>
                </a:solidFill>
                <a:latin typeface="Arial" pitchFamily="34" charset="0"/>
                <a:ea typeface="Geneva"/>
                <a:cs typeface="Arial" pitchFamily="34" charset="0"/>
                <a:sym typeface="Arial" pitchFamily="34" charset="0"/>
              </a:rPr>
              <a:t>differentiated</a:t>
            </a:r>
            <a:r>
              <a:rPr lang="en-US" altLang="en-US" sz="1400" dirty="0">
                <a:solidFill>
                  <a:srgbClr val="000000"/>
                </a:solidFill>
                <a:latin typeface="Arial" pitchFamily="34" charset="0"/>
                <a:ea typeface="Geneva"/>
                <a:cs typeface="Arial" pitchFamily="34" charset="0"/>
                <a:sym typeface="Arial" pitchFamily="34" charset="0"/>
              </a:rPr>
              <a:t> strategy develops separate marketing programs for several segments of the market.  This is a costly approach that is usually reserved for larger firms such as Nike, Toyota, or GE.</a:t>
            </a:r>
          </a:p>
          <a:p>
            <a:pPr eaLnBrk="1" hangingPunct="1">
              <a:spcBef>
                <a:spcPts val="700"/>
              </a:spcBef>
            </a:pPr>
            <a:r>
              <a:rPr lang="en-US" altLang="en-US" sz="1400" dirty="0">
                <a:solidFill>
                  <a:srgbClr val="000000"/>
                </a:solidFill>
                <a:latin typeface="Arial" pitchFamily="34" charset="0"/>
                <a:ea typeface="Geneva"/>
                <a:cs typeface="Arial" pitchFamily="34" charset="0"/>
                <a:sym typeface="Arial" pitchFamily="34" charset="0"/>
              </a:rPr>
              <a:t>Differentiated marketing targets several different market segments and designs separate offers for each.</a:t>
            </a:r>
          </a:p>
          <a:p>
            <a:pPr eaLnBrk="1" hangingPunct="1">
              <a:spcBef>
                <a:spcPts val="700"/>
              </a:spcBef>
            </a:pPr>
            <a:endParaRPr lang="en-US" altLang="en-US" sz="1400" dirty="0">
              <a:solidFill>
                <a:srgbClr val="000000"/>
              </a:solidFill>
              <a:latin typeface="Arial" pitchFamily="34" charset="0"/>
              <a:ea typeface="Geneva"/>
              <a:cs typeface="Arial" pitchFamily="34" charset="0"/>
              <a:sym typeface="Arial" pitchFamily="34" charset="0"/>
            </a:endParaRPr>
          </a:p>
        </p:txBody>
      </p:sp>
    </p:spTree>
    <p:extLst>
      <p:ext uri="{BB962C8B-B14F-4D97-AF65-F5344CB8AC3E}">
        <p14:creationId xmlns:p14="http://schemas.microsoft.com/office/powerpoint/2010/main" val="8111491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99A73AD5-B085-4746-BC03-5DAA91A78C87}"/>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983A174A-FBEC-47A0-9C0B-0745D7DCD5A7}" type="slidenum">
              <a:rPr lang="en-US" altLang="en-US" sz="1200">
                <a:solidFill>
                  <a:schemeClr val="tx1"/>
                </a:solidFill>
              </a:rPr>
              <a:pPr eaLnBrk="1" hangingPunct="1"/>
              <a:t>31</a:t>
            </a:fld>
            <a:endParaRPr lang="en-US" altLang="en-US" sz="1200">
              <a:solidFill>
                <a:schemeClr val="tx1"/>
              </a:solidFill>
            </a:endParaRPr>
          </a:p>
        </p:txBody>
      </p:sp>
      <p:sp>
        <p:nvSpPr>
          <p:cNvPr id="52227" name="Rectangle 2">
            <a:extLst>
              <a:ext uri="{FF2B5EF4-FFF2-40B4-BE49-F238E27FC236}">
                <a16:creationId xmlns:a16="http://schemas.microsoft.com/office/drawing/2014/main" id="{FC5C635D-FF78-44EC-B0B5-AD3BF584E3D1}"/>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96144326-C4DF-40DD-B16B-F14D58812EFC}"/>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03/11/2023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03/11/2023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03/11/2023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03/11/2023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03/11/2023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03/11/2023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03/11/2023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03/11/2023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a:extLst>
              <a:ext uri="{FF2B5EF4-FFF2-40B4-BE49-F238E27FC236}">
                <a16:creationId xmlns:a16="http://schemas.microsoft.com/office/drawing/2014/main" id="{134AEDEE-37F1-4DE2-B1F3-E1F49106760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7" name="Rectangle 5">
            <a:extLst>
              <a:ext uri="{FF2B5EF4-FFF2-40B4-BE49-F238E27FC236}">
                <a16:creationId xmlns:a16="http://schemas.microsoft.com/office/drawing/2014/main" id="{B124E8F3-52AB-4A1E-9D34-2B57E93C8225}"/>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8" name="Rectangle 6">
            <a:extLst>
              <a:ext uri="{FF2B5EF4-FFF2-40B4-BE49-F238E27FC236}">
                <a16:creationId xmlns:a16="http://schemas.microsoft.com/office/drawing/2014/main" id="{8052D3DB-0A65-433E-A204-2135D1814A2E}"/>
              </a:ext>
            </a:extLst>
          </p:cNvPr>
          <p:cNvSpPr>
            <a:spLocks noGrp="1" noChangeArrowheads="1"/>
          </p:cNvSpPr>
          <p:nvPr>
            <p:ph type="sldNum" sz="quarter" idx="12"/>
          </p:nvPr>
        </p:nvSpPr>
        <p:spPr>
          <a:ln/>
        </p:spPr>
        <p:txBody>
          <a:bodyPr/>
          <a:lstStyle>
            <a:lvl1pPr>
              <a:defRPr/>
            </a:lvl1pPr>
          </a:lstStyle>
          <a:p>
            <a:fld id="{288FF20F-71D1-4DCF-BDE1-1ABF77F8BB09}" type="slidenum">
              <a:rPr lang="en-US" altLang="en-US"/>
              <a:pPr/>
              <a:t>‹#›</a:t>
            </a:fld>
            <a:endParaRPr lang="en-US" altLang="en-US"/>
          </a:p>
        </p:txBody>
      </p:sp>
    </p:spTree>
    <p:extLst>
      <p:ext uri="{BB962C8B-B14F-4D97-AF65-F5344CB8AC3E}">
        <p14:creationId xmlns:p14="http://schemas.microsoft.com/office/powerpoint/2010/main" val="526493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92A74D83-0FD7-4B40-9B0E-81DCEB17C2E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DDDE19A3-DEBD-457A-AD74-8308FB712B2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096A1DE0-390D-4489-B593-39ACBA29E5F5}"/>
              </a:ext>
            </a:extLst>
          </p:cNvPr>
          <p:cNvSpPr>
            <a:spLocks noGrp="1" noChangeArrowheads="1"/>
          </p:cNvSpPr>
          <p:nvPr>
            <p:ph type="sldNum" sz="quarter" idx="12"/>
          </p:nvPr>
        </p:nvSpPr>
        <p:spPr>
          <a:ln/>
        </p:spPr>
        <p:txBody>
          <a:bodyPr/>
          <a:lstStyle>
            <a:lvl1pPr>
              <a:defRPr/>
            </a:lvl1pPr>
          </a:lstStyle>
          <a:p>
            <a:fld id="{7F4AD3CF-F24B-4934-B3A3-EC6C5572CDF3}" type="slidenum">
              <a:rPr lang="en-US" altLang="en-US"/>
              <a:pPr/>
              <a:t>‹#›</a:t>
            </a:fld>
            <a:endParaRPr lang="en-US" altLang="en-US"/>
          </a:p>
        </p:txBody>
      </p:sp>
    </p:spTree>
    <p:extLst>
      <p:ext uri="{BB962C8B-B14F-4D97-AF65-F5344CB8AC3E}">
        <p14:creationId xmlns:p14="http://schemas.microsoft.com/office/powerpoint/2010/main" val="3781526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microsoft.com/office/2007/relationships/hdphoto" Target="../media/hdphoto1.wdp"/><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images.google.co.uk/imgres?imgurl=http://www.animationmagazine.net/images/articles/happy_meal_150.gif&amp;imgrefurl=http://www.animationmagazine.net/article.php?article_id%3D1013&amp;h=150&amp;w=150&amp;sz=15&amp;hl=en&amp;start=24&amp;tbnid=txPvEXCWov-JaM:&amp;tbnh=96&amp;tbnw=96&amp;prev=/images?q%3Dhappy%2Bmeals%26start%3D20%26ndsp%3D20%26svnum%3D10%26hl%3Den%26lr%3D%26ie%3DUTF-8%26sa%3DN" TargetMode="External"/><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www.diamond.co.uk/" TargetMode="Externa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hyperlink" Target="https://marketinginsidergroup.com/strategy/brand-storytelling-defined/"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jpeg"/><Relationship Id="rId4" Type="http://schemas.openxmlformats.org/officeDocument/2006/relationships/image" Target="../media/image32.wm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a:t>
            </a:r>
            <a:r>
              <a:rPr lang="en-GB" altLang="en-US">
                <a:solidFill>
                  <a:schemeClr val="accent2"/>
                </a:solidFill>
              </a:rPr>
              <a:t>3 Session 1 </a:t>
            </a:r>
            <a:endParaRPr lang="en-GB" altLang="en-US" dirty="0">
              <a:solidFill>
                <a:schemeClr val="accent2"/>
              </a:solidFill>
            </a:endParaRPr>
          </a:p>
          <a:p>
            <a:pPr eaLnBrk="1" hangingPunct="1"/>
            <a:r>
              <a:rPr lang="en-GB" altLang="en-US" dirty="0">
                <a:solidFill>
                  <a:schemeClr val="accent2"/>
                </a:solidFill>
              </a:rPr>
              <a:t>Segmentation, Targeting and Positioning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F789D-B466-4E51-958E-E290809FB497}"/>
              </a:ext>
            </a:extLst>
          </p:cNvPr>
          <p:cNvSpPr>
            <a:spLocks noGrp="1"/>
          </p:cNvSpPr>
          <p:nvPr>
            <p:ph type="title"/>
          </p:nvPr>
        </p:nvSpPr>
        <p:spPr/>
        <p:txBody>
          <a:bodyPr/>
          <a:lstStyle/>
          <a:p>
            <a:r>
              <a:rPr lang="en-GB" sz="3200" b="1"/>
              <a:t>Learning Objectives</a:t>
            </a:r>
            <a:endParaRPr lang="en-GB" sz="3200" b="1" dirty="0"/>
          </a:p>
        </p:txBody>
      </p:sp>
      <p:sp>
        <p:nvSpPr>
          <p:cNvPr id="3" name="Content Placeholder 2">
            <a:extLst>
              <a:ext uri="{FF2B5EF4-FFF2-40B4-BE49-F238E27FC236}">
                <a16:creationId xmlns:a16="http://schemas.microsoft.com/office/drawing/2014/main" id="{56625954-6DF1-4CCB-9B32-F266AF75E847}"/>
              </a:ext>
            </a:extLst>
          </p:cNvPr>
          <p:cNvSpPr>
            <a:spLocks noGrp="1"/>
          </p:cNvSpPr>
          <p:nvPr>
            <p:ph idx="1"/>
          </p:nvPr>
        </p:nvSpPr>
        <p:spPr/>
        <p:txBody>
          <a:bodyPr/>
          <a:lstStyle/>
          <a:p>
            <a:r>
              <a:rPr lang="en-GB" sz="2400" dirty="0"/>
              <a:t>To determine the main advantages of segmentation.</a:t>
            </a:r>
          </a:p>
          <a:p>
            <a:r>
              <a:rPr lang="en-GB" sz="2400" dirty="0"/>
              <a:t>To comprehend the different segmentation variables.</a:t>
            </a:r>
          </a:p>
          <a:p>
            <a:r>
              <a:rPr lang="en-GB" sz="2400" dirty="0"/>
              <a:t>To understand various targeting and positioning strategies.</a:t>
            </a:r>
          </a:p>
          <a:p>
            <a:r>
              <a:rPr lang="en-GB" sz="2400" dirty="0"/>
              <a:t>To determine the brand value proposition.</a:t>
            </a:r>
          </a:p>
          <a:p>
            <a:pPr marL="0" indent="0">
              <a:buNone/>
            </a:pPr>
            <a:endParaRPr lang="en-GB" dirty="0"/>
          </a:p>
        </p:txBody>
      </p:sp>
      <p:sp>
        <p:nvSpPr>
          <p:cNvPr id="4" name="Date Placeholder 3">
            <a:extLst>
              <a:ext uri="{FF2B5EF4-FFF2-40B4-BE49-F238E27FC236}">
                <a16:creationId xmlns:a16="http://schemas.microsoft.com/office/drawing/2014/main" id="{E1F6F034-6341-430B-B0FA-631364069732}"/>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AD6C3786-C26B-4D89-B548-404543B468F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480506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pPr algn="r" eaLnBrk="1" hangingPunct="1"/>
            <a:r>
              <a:rPr lang="en-GB" altLang="en-US" b="1" dirty="0">
                <a:solidFill>
                  <a:schemeClr val="bg1">
                    <a:lumMod val="50000"/>
                  </a:schemeClr>
                </a:solidFill>
                <a:latin typeface="+mn-lt"/>
                <a:ea typeface="+mn-ea"/>
                <a:cs typeface="+mn-cs"/>
              </a:rPr>
              <a:t>What is STP Marketing?</a:t>
            </a:r>
          </a:p>
        </p:txBody>
      </p:sp>
      <p:sp>
        <p:nvSpPr>
          <p:cNvPr id="37891" name="Rectangle 3"/>
          <p:cNvSpPr>
            <a:spLocks noGrp="1" noChangeArrowheads="1"/>
          </p:cNvSpPr>
          <p:nvPr>
            <p:ph type="body" sz="half" idx="1"/>
          </p:nvPr>
        </p:nvSpPr>
        <p:spPr>
          <a:xfrm>
            <a:off x="1485900" y="2057401"/>
            <a:ext cx="3025379" cy="3394472"/>
          </a:xfrm>
        </p:spPr>
        <p:txBody>
          <a:bodyPr/>
          <a:lstStyle/>
          <a:p>
            <a:pPr eaLnBrk="1" hangingPunct="1"/>
            <a:endParaRPr lang="en-GB" altLang="en-US" sz="2100" dirty="0"/>
          </a:p>
          <a:p>
            <a:pPr eaLnBrk="1" hangingPunct="1"/>
            <a:endParaRPr lang="en-GB" altLang="en-US" sz="2100" dirty="0"/>
          </a:p>
          <a:p>
            <a:pPr eaLnBrk="1" hangingPunct="1"/>
            <a:r>
              <a:rPr lang="en-GB" altLang="en-US" sz="2100" dirty="0"/>
              <a:t>S – segmentation</a:t>
            </a:r>
          </a:p>
          <a:p>
            <a:pPr eaLnBrk="1" hangingPunct="1"/>
            <a:r>
              <a:rPr lang="en-GB" altLang="en-US" sz="2100" dirty="0"/>
              <a:t>T – targeting</a:t>
            </a:r>
          </a:p>
          <a:p>
            <a:pPr eaLnBrk="1" hangingPunct="1"/>
            <a:r>
              <a:rPr lang="en-GB" altLang="en-US" sz="2100" dirty="0"/>
              <a:t>P - positioning</a:t>
            </a:r>
          </a:p>
        </p:txBody>
      </p:sp>
      <p:sp>
        <p:nvSpPr>
          <p:cNvPr id="14340" name="Line 5"/>
          <p:cNvSpPr>
            <a:spLocks noChangeShapeType="1"/>
          </p:cNvSpPr>
          <p:nvPr/>
        </p:nvSpPr>
        <p:spPr bwMode="auto">
          <a:xfrm>
            <a:off x="5274469" y="2511029"/>
            <a:ext cx="539354"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41" name="Line 6"/>
          <p:cNvSpPr>
            <a:spLocks noChangeShapeType="1"/>
          </p:cNvSpPr>
          <p:nvPr/>
        </p:nvSpPr>
        <p:spPr bwMode="auto">
          <a:xfrm>
            <a:off x="5274469" y="3375422"/>
            <a:ext cx="539354"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42" name="Line 7"/>
          <p:cNvSpPr>
            <a:spLocks noChangeShapeType="1"/>
          </p:cNvSpPr>
          <p:nvPr/>
        </p:nvSpPr>
        <p:spPr bwMode="auto">
          <a:xfrm>
            <a:off x="5274469" y="4238625"/>
            <a:ext cx="539354"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43" name="Line 8"/>
          <p:cNvSpPr>
            <a:spLocks noChangeShapeType="1"/>
          </p:cNvSpPr>
          <p:nvPr/>
        </p:nvSpPr>
        <p:spPr bwMode="auto">
          <a:xfrm>
            <a:off x="5219700" y="5211366"/>
            <a:ext cx="539354"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7897" name="Text Box 9"/>
          <p:cNvSpPr txBox="1">
            <a:spLocks noChangeArrowheads="1"/>
          </p:cNvSpPr>
          <p:nvPr/>
        </p:nvSpPr>
        <p:spPr bwMode="auto">
          <a:xfrm>
            <a:off x="4773216" y="2256235"/>
            <a:ext cx="8899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Market</a:t>
            </a:r>
          </a:p>
        </p:txBody>
      </p:sp>
      <p:sp>
        <p:nvSpPr>
          <p:cNvPr id="37898" name="Text Box 10"/>
          <p:cNvSpPr txBox="1">
            <a:spLocks noChangeArrowheads="1"/>
          </p:cNvSpPr>
          <p:nvPr/>
        </p:nvSpPr>
        <p:spPr bwMode="auto">
          <a:xfrm>
            <a:off x="4733925" y="3105151"/>
            <a:ext cx="117752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Segment</a:t>
            </a:r>
          </a:p>
        </p:txBody>
      </p:sp>
      <p:sp>
        <p:nvSpPr>
          <p:cNvPr id="37899" name="Text Box 11"/>
          <p:cNvSpPr txBox="1">
            <a:spLocks noChangeArrowheads="1"/>
          </p:cNvSpPr>
          <p:nvPr/>
        </p:nvSpPr>
        <p:spPr bwMode="auto">
          <a:xfrm>
            <a:off x="4773217" y="3969545"/>
            <a:ext cx="103108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Target</a:t>
            </a:r>
          </a:p>
        </p:txBody>
      </p:sp>
      <p:sp>
        <p:nvSpPr>
          <p:cNvPr id="37900" name="Text Box 12"/>
          <p:cNvSpPr txBox="1">
            <a:spLocks noChangeArrowheads="1"/>
          </p:cNvSpPr>
          <p:nvPr/>
        </p:nvSpPr>
        <p:spPr bwMode="auto">
          <a:xfrm>
            <a:off x="4718447" y="4994672"/>
            <a:ext cx="103227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Position</a:t>
            </a:r>
          </a:p>
        </p:txBody>
      </p:sp>
      <p:pic>
        <p:nvPicPr>
          <p:cNvPr id="14348" name="Picture 13" descr="segmen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22169" y="2943226"/>
            <a:ext cx="914400" cy="917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9" name="Picture 14" descr="segmen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22169" y="3861197"/>
            <a:ext cx="914400" cy="917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50" name="Picture 15" descr="segmen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22169" y="4832747"/>
            <a:ext cx="914400" cy="917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51" name="Oval 16"/>
          <p:cNvSpPr>
            <a:spLocks noChangeArrowheads="1"/>
          </p:cNvSpPr>
          <p:nvPr/>
        </p:nvSpPr>
        <p:spPr bwMode="auto">
          <a:xfrm>
            <a:off x="5936456" y="2025255"/>
            <a:ext cx="900113" cy="854890"/>
          </a:xfrm>
          <a:prstGeom prst="ellipse">
            <a:avLst/>
          </a:prstGeom>
          <a:solidFill>
            <a:schemeClr val="accent1">
              <a:lumMod val="75000"/>
            </a:schemeClr>
          </a:solidFill>
          <a:ln w="9525">
            <a:no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52" name="Line 17"/>
          <p:cNvSpPr>
            <a:spLocks noChangeShapeType="1"/>
          </p:cNvSpPr>
          <p:nvPr/>
        </p:nvSpPr>
        <p:spPr bwMode="auto">
          <a:xfrm flipH="1">
            <a:off x="6678216" y="3861197"/>
            <a:ext cx="432197" cy="323850"/>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7906" name="Text Box 18"/>
          <p:cNvSpPr txBox="1">
            <a:spLocks noChangeArrowheads="1"/>
          </p:cNvSpPr>
          <p:nvPr/>
        </p:nvSpPr>
        <p:spPr bwMode="auto">
          <a:xfrm>
            <a:off x="7203281" y="3619501"/>
            <a:ext cx="99527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latin typeface="BakerSignet"/>
              </a:rPr>
              <a:t>Target</a:t>
            </a:r>
          </a:p>
          <a:p>
            <a:pPr eaLnBrk="1" hangingPunct="1"/>
            <a:r>
              <a:rPr lang="en-GB" altLang="en-US">
                <a:latin typeface="BakerSignet"/>
              </a:rPr>
              <a:t>segment</a:t>
            </a:r>
          </a:p>
        </p:txBody>
      </p:sp>
      <p:sp>
        <p:nvSpPr>
          <p:cNvPr id="14354" name="Oval 19"/>
          <p:cNvSpPr>
            <a:spLocks noChangeArrowheads="1"/>
          </p:cNvSpPr>
          <p:nvPr/>
        </p:nvSpPr>
        <p:spPr bwMode="auto">
          <a:xfrm>
            <a:off x="6624637" y="5103020"/>
            <a:ext cx="53579" cy="54769"/>
          </a:xfrm>
          <a:prstGeom prst="ellipse">
            <a:avLst/>
          </a:prstGeom>
          <a:solidFill>
            <a:schemeClr val="accent2"/>
          </a:solidFill>
          <a:ln w="9525">
            <a:solidFill>
              <a:schemeClr val="accent2"/>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55" name="Line 20"/>
          <p:cNvSpPr>
            <a:spLocks noChangeShapeType="1"/>
          </p:cNvSpPr>
          <p:nvPr/>
        </p:nvSpPr>
        <p:spPr bwMode="auto">
          <a:xfrm flipH="1">
            <a:off x="6731795" y="4887516"/>
            <a:ext cx="270272" cy="161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7909" name="Text Box 21"/>
          <p:cNvSpPr txBox="1">
            <a:spLocks noChangeArrowheads="1"/>
          </p:cNvSpPr>
          <p:nvPr/>
        </p:nvSpPr>
        <p:spPr bwMode="auto">
          <a:xfrm>
            <a:off x="7203283" y="4699399"/>
            <a:ext cx="94448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latin typeface="BakerSignet"/>
              </a:rPr>
              <a:t>Desired</a:t>
            </a:r>
          </a:p>
          <a:p>
            <a:pPr eaLnBrk="1" hangingPunct="1"/>
            <a:r>
              <a:rPr lang="en-GB" altLang="en-US">
                <a:latin typeface="BakerSignet"/>
              </a:rPr>
              <a:t>position</a:t>
            </a:r>
          </a:p>
        </p:txBody>
      </p:sp>
      <p:pic>
        <p:nvPicPr>
          <p:cNvPr id="22" name="Picture 21"/>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910300" y="859836"/>
            <a:ext cx="2884684" cy="1923678"/>
          </a:xfrm>
          <a:prstGeom prst="rect">
            <a:avLst/>
          </a:prstGeom>
        </p:spPr>
      </p:pic>
    </p:spTree>
    <p:extLst>
      <p:ext uri="{BB962C8B-B14F-4D97-AF65-F5344CB8AC3E}">
        <p14:creationId xmlns:p14="http://schemas.microsoft.com/office/powerpoint/2010/main" val="2404031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7891">
                                            <p:txEl>
                                              <p:pRg st="2" end="2"/>
                                            </p:txEl>
                                          </p:spTgt>
                                        </p:tgtEl>
                                        <p:attrNameLst>
                                          <p:attrName>style.visibility</p:attrName>
                                        </p:attrNameLst>
                                      </p:cBhvr>
                                      <p:to>
                                        <p:strVal val="visible"/>
                                      </p:to>
                                    </p:set>
                                    <p:animEffect transition="in" filter="checkerboard(across)">
                                      <p:cBhvr>
                                        <p:cTn id="7" dur="500"/>
                                        <p:tgtEl>
                                          <p:spTgt spid="37891">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7891">
                                            <p:txEl>
                                              <p:pRg st="3" end="3"/>
                                            </p:txEl>
                                          </p:spTgt>
                                        </p:tgtEl>
                                        <p:attrNameLst>
                                          <p:attrName>style.visibility</p:attrName>
                                        </p:attrNameLst>
                                      </p:cBhvr>
                                      <p:to>
                                        <p:strVal val="visible"/>
                                      </p:to>
                                    </p:set>
                                    <p:animEffect transition="in" filter="checkerboard(across)">
                                      <p:cBhvr>
                                        <p:cTn id="12" dur="500"/>
                                        <p:tgtEl>
                                          <p:spTgt spid="37891">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7891">
                                            <p:txEl>
                                              <p:pRg st="4" end="4"/>
                                            </p:txEl>
                                          </p:spTgt>
                                        </p:tgtEl>
                                        <p:attrNameLst>
                                          <p:attrName>style.visibility</p:attrName>
                                        </p:attrNameLst>
                                      </p:cBhvr>
                                      <p:to>
                                        <p:strVal val="visible"/>
                                      </p:to>
                                    </p:set>
                                    <p:animEffect transition="in" filter="checkerboard(across)">
                                      <p:cBhvr>
                                        <p:cTn id="17" dur="500"/>
                                        <p:tgtEl>
                                          <p:spTgt spid="37891">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7897"/>
                                        </p:tgtEl>
                                        <p:attrNameLst>
                                          <p:attrName>style.visibility</p:attrName>
                                        </p:attrNameLst>
                                      </p:cBhvr>
                                      <p:to>
                                        <p:strVal val="visible"/>
                                      </p:to>
                                    </p:set>
                                    <p:animEffect transition="in" filter="checkerboard(across)">
                                      <p:cBhvr>
                                        <p:cTn id="22" dur="500"/>
                                        <p:tgtEl>
                                          <p:spTgt spid="3789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37898"/>
                                        </p:tgtEl>
                                        <p:attrNameLst>
                                          <p:attrName>style.visibility</p:attrName>
                                        </p:attrNameLst>
                                      </p:cBhvr>
                                      <p:to>
                                        <p:strVal val="visible"/>
                                      </p:to>
                                    </p:set>
                                    <p:animEffect transition="in" filter="checkerboard(across)">
                                      <p:cBhvr>
                                        <p:cTn id="27" dur="500"/>
                                        <p:tgtEl>
                                          <p:spTgt spid="37898"/>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37899"/>
                                        </p:tgtEl>
                                        <p:attrNameLst>
                                          <p:attrName>style.visibility</p:attrName>
                                        </p:attrNameLst>
                                      </p:cBhvr>
                                      <p:to>
                                        <p:strVal val="visible"/>
                                      </p:to>
                                    </p:set>
                                    <p:animEffect transition="in" filter="checkerboard(across)">
                                      <p:cBhvr>
                                        <p:cTn id="32" dur="500"/>
                                        <p:tgtEl>
                                          <p:spTgt spid="37899"/>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37906"/>
                                        </p:tgtEl>
                                        <p:attrNameLst>
                                          <p:attrName>style.visibility</p:attrName>
                                        </p:attrNameLst>
                                      </p:cBhvr>
                                      <p:to>
                                        <p:strVal val="visible"/>
                                      </p:to>
                                    </p:set>
                                    <p:animEffect transition="in" filter="checkerboard(across)">
                                      <p:cBhvr>
                                        <p:cTn id="37" dur="500"/>
                                        <p:tgtEl>
                                          <p:spTgt spid="37906"/>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37900"/>
                                        </p:tgtEl>
                                        <p:attrNameLst>
                                          <p:attrName>style.visibility</p:attrName>
                                        </p:attrNameLst>
                                      </p:cBhvr>
                                      <p:to>
                                        <p:strVal val="visible"/>
                                      </p:to>
                                    </p:set>
                                    <p:animEffect transition="in" filter="checkerboard(across)">
                                      <p:cBhvr>
                                        <p:cTn id="42" dur="500"/>
                                        <p:tgtEl>
                                          <p:spTgt spid="37900"/>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37909"/>
                                        </p:tgtEl>
                                        <p:attrNameLst>
                                          <p:attrName>style.visibility</p:attrName>
                                        </p:attrNameLst>
                                      </p:cBhvr>
                                      <p:to>
                                        <p:strVal val="visible"/>
                                      </p:to>
                                    </p:set>
                                    <p:animEffect transition="in" filter="checkerboard(across)">
                                      <p:cBhvr>
                                        <p:cTn id="47" dur="500"/>
                                        <p:tgtEl>
                                          <p:spTgt spid="379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autoUpdateAnimBg="0"/>
      <p:bldP spid="37897" grpId="0" autoUpdateAnimBg="0"/>
      <p:bldP spid="37898" grpId="0" autoUpdateAnimBg="0"/>
      <p:bldP spid="37899" grpId="0" autoUpdateAnimBg="0"/>
      <p:bldP spid="37900" grpId="0" autoUpdateAnimBg="0"/>
      <p:bldP spid="37906" grpId="0" autoUpdateAnimBg="0"/>
      <p:bldP spid="37909"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99B664E-CC93-45E3-8287-D3A17568E6AB}"/>
              </a:ext>
            </a:extLst>
          </p:cNvPr>
          <p:cNvSpPr>
            <a:spLocks noGrp="1"/>
          </p:cNvSpPr>
          <p:nvPr>
            <p:ph type="title"/>
          </p:nvPr>
        </p:nvSpPr>
        <p:spPr/>
        <p:txBody>
          <a:bodyPr/>
          <a:lstStyle/>
          <a:p>
            <a:pPr eaLnBrk="1" hangingPunct="1"/>
            <a:br>
              <a:rPr lang="en-US" altLang="en-US" b="1" u="sng"/>
            </a:br>
            <a:br>
              <a:rPr lang="en-US" altLang="en-US" b="1" u="sng"/>
            </a:br>
            <a:r>
              <a:rPr lang="en-US" altLang="en-US" sz="2400" b="1" u="sng"/>
              <a:t>Market Segmentation</a:t>
            </a:r>
            <a:br>
              <a:rPr lang="en-GB" altLang="en-US"/>
            </a:br>
            <a:endParaRPr lang="en-GB" altLang="en-US"/>
          </a:p>
        </p:txBody>
      </p:sp>
      <p:sp>
        <p:nvSpPr>
          <p:cNvPr id="3075" name="Content Placeholder 2">
            <a:extLst>
              <a:ext uri="{FF2B5EF4-FFF2-40B4-BE49-F238E27FC236}">
                <a16:creationId xmlns:a16="http://schemas.microsoft.com/office/drawing/2014/main" id="{2FA8A2CB-8DE6-401C-A02F-11AA010733F9}"/>
              </a:ext>
            </a:extLst>
          </p:cNvPr>
          <p:cNvSpPr>
            <a:spLocks noGrp="1"/>
          </p:cNvSpPr>
          <p:nvPr>
            <p:ph idx="1"/>
          </p:nvPr>
        </p:nvSpPr>
        <p:spPr/>
        <p:txBody>
          <a:bodyPr/>
          <a:lstStyle/>
          <a:p>
            <a:pPr eaLnBrk="1" hangingPunct="1"/>
            <a:r>
              <a:rPr lang="en-GB" altLang="en-US"/>
              <a:t>Companies divide the dis-similar market into smaller similar groups.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009199E5-F64E-4774-9A7C-4C9F8EF32C73}"/>
              </a:ext>
            </a:extLst>
          </p:cNvPr>
          <p:cNvSpPr>
            <a:spLocks noGrp="1"/>
          </p:cNvSpPr>
          <p:nvPr>
            <p:ph type="title"/>
          </p:nvPr>
        </p:nvSpPr>
        <p:spPr/>
        <p:txBody>
          <a:bodyPr/>
          <a:lstStyle/>
          <a:p>
            <a:pPr eaLnBrk="1" hangingPunct="1"/>
            <a:br>
              <a:rPr lang="en-US" altLang="en-US" b="1"/>
            </a:br>
            <a:br>
              <a:rPr lang="en-US" altLang="en-US" b="1"/>
            </a:br>
            <a:r>
              <a:rPr lang="en-US" altLang="en-US" sz="2800" b="1"/>
              <a:t>Advantages of Segmentation</a:t>
            </a:r>
            <a:br>
              <a:rPr lang="en-GB" altLang="en-US"/>
            </a:br>
            <a:endParaRPr lang="en-GB" altLang="en-US"/>
          </a:p>
        </p:txBody>
      </p:sp>
      <p:sp>
        <p:nvSpPr>
          <p:cNvPr id="3" name="Content Placeholder 2">
            <a:extLst>
              <a:ext uri="{FF2B5EF4-FFF2-40B4-BE49-F238E27FC236}">
                <a16:creationId xmlns:a16="http://schemas.microsoft.com/office/drawing/2014/main" id="{834C9DB6-8EED-48B1-BF44-5D59AAC1FD7B}"/>
              </a:ext>
            </a:extLst>
          </p:cNvPr>
          <p:cNvSpPr>
            <a:spLocks noGrp="1"/>
          </p:cNvSpPr>
          <p:nvPr>
            <p:ph idx="1"/>
          </p:nvPr>
        </p:nvSpPr>
        <p:spPr/>
        <p:txBody>
          <a:bodyPr/>
          <a:lstStyle/>
          <a:p>
            <a:pPr eaLnBrk="1" hangingPunct="1"/>
            <a:r>
              <a:rPr lang="en-GB" altLang="en-US" sz="2800"/>
              <a:t>A company can allocate resources more effectively.</a:t>
            </a:r>
          </a:p>
          <a:p>
            <a:pPr eaLnBrk="1" hangingPunct="1"/>
            <a:r>
              <a:rPr lang="en-GB" altLang="en-US" sz="2800"/>
              <a:t>The needs and wants of customers can be easily identified if customers are in smaller, similar groups.</a:t>
            </a:r>
          </a:p>
          <a:p>
            <a:pPr eaLnBrk="1" hangingPunct="1"/>
            <a:r>
              <a:rPr lang="en-GB" altLang="en-US" sz="2800"/>
              <a:t>A company create a more accurate marketing mix strategy.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4">
            <a:extLst>
              <a:ext uri="{FF2B5EF4-FFF2-40B4-BE49-F238E27FC236}">
                <a16:creationId xmlns:a16="http://schemas.microsoft.com/office/drawing/2014/main" id="{8DEDEA5E-8D91-45E3-B76B-38B64C3AF440}"/>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5123" name="Rectangle 5">
            <a:extLst>
              <a:ext uri="{FF2B5EF4-FFF2-40B4-BE49-F238E27FC236}">
                <a16:creationId xmlns:a16="http://schemas.microsoft.com/office/drawing/2014/main" id="{9C198899-612A-4785-99AA-B545FEAD74DB}"/>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5126" name="Text Box 9">
            <a:extLst>
              <a:ext uri="{FF2B5EF4-FFF2-40B4-BE49-F238E27FC236}">
                <a16:creationId xmlns:a16="http://schemas.microsoft.com/office/drawing/2014/main" id="{AB2BC943-BC9E-482D-9443-D6CA3243FC56}"/>
              </a:ext>
            </a:extLst>
          </p:cNvPr>
          <p:cNvSpPr txBox="1">
            <a:spLocks noChangeArrowheads="1"/>
          </p:cNvSpPr>
          <p:nvPr/>
        </p:nvSpPr>
        <p:spPr bwMode="auto">
          <a:xfrm rot="-5400000">
            <a:off x="6453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sp>
        <p:nvSpPr>
          <p:cNvPr id="5127" name="Rectangle 10">
            <a:extLst>
              <a:ext uri="{FF2B5EF4-FFF2-40B4-BE49-F238E27FC236}">
                <a16:creationId xmlns:a16="http://schemas.microsoft.com/office/drawing/2014/main" id="{25B5F938-9BCE-420A-A185-02E0524EE7F7}"/>
              </a:ext>
            </a:extLst>
          </p:cNvPr>
          <p:cNvSpPr>
            <a:spLocks noGrp="1" noChangeArrowheads="1"/>
          </p:cNvSpPr>
          <p:nvPr>
            <p:ph type="title"/>
          </p:nvPr>
        </p:nvSpPr>
        <p:spPr>
          <a:xfrm>
            <a:off x="457200" y="685800"/>
            <a:ext cx="8229600" cy="1143000"/>
          </a:xfrm>
        </p:spPr>
        <p:txBody>
          <a:bodyPr/>
          <a:lstStyle/>
          <a:p>
            <a:pPr eaLnBrk="1" hangingPunct="1"/>
            <a:r>
              <a:rPr lang="en-US" altLang="en-US" sz="3600" dirty="0">
                <a:solidFill>
                  <a:srgbClr val="229FC6"/>
                </a:solidFill>
                <a:latin typeface="Arial Black" panose="020B0A04020102020204" pitchFamily="34" charset="0"/>
              </a:rPr>
              <a:t>The STP Marketing Process</a:t>
            </a:r>
            <a:br>
              <a:rPr lang="en-US" altLang="en-US" sz="3600" dirty="0">
                <a:solidFill>
                  <a:srgbClr val="229FC6"/>
                </a:solidFill>
                <a:latin typeface="Arial Black" panose="020B0A04020102020204" pitchFamily="34" charset="0"/>
              </a:rPr>
            </a:br>
            <a:r>
              <a:rPr lang="en-US" altLang="en-US" sz="2000" dirty="0">
                <a:solidFill>
                  <a:srgbClr val="229FC6"/>
                </a:solidFill>
                <a:latin typeface="Arial Black" panose="020B0A04020102020204" pitchFamily="34" charset="0"/>
              </a:rPr>
              <a:t>(Segmenting, Targeting, Positioning)</a:t>
            </a:r>
            <a:endParaRPr lang="en-US" altLang="en-US" sz="3600" dirty="0">
              <a:solidFill>
                <a:srgbClr val="229FC6"/>
              </a:solidFill>
              <a:latin typeface="Arial Black" panose="020B0A04020102020204" pitchFamily="34" charset="0"/>
            </a:endParaRPr>
          </a:p>
        </p:txBody>
      </p:sp>
      <p:sp>
        <p:nvSpPr>
          <p:cNvPr id="53259" name="Rectangle 11">
            <a:extLst>
              <a:ext uri="{FF2B5EF4-FFF2-40B4-BE49-F238E27FC236}">
                <a16:creationId xmlns:a16="http://schemas.microsoft.com/office/drawing/2014/main" id="{5CD5B4A5-2651-4C63-8B39-C5A5D443145E}"/>
              </a:ext>
            </a:extLst>
          </p:cNvPr>
          <p:cNvSpPr>
            <a:spLocks noGrp="1" noChangeArrowheads="1"/>
          </p:cNvSpPr>
          <p:nvPr>
            <p:ph type="body" sz="half" idx="1"/>
          </p:nvPr>
        </p:nvSpPr>
        <p:spPr>
          <a:xfrm>
            <a:off x="1066800" y="2362200"/>
            <a:ext cx="6324600" cy="3505200"/>
          </a:xfrm>
        </p:spPr>
        <p:txBody>
          <a:bodyPr/>
          <a:lstStyle/>
          <a:p>
            <a:pPr marL="533400" indent="-533400" eaLnBrk="1" hangingPunct="1">
              <a:buFontTx/>
              <a:buAutoNum type="arabicPeriod"/>
            </a:pPr>
            <a:r>
              <a:rPr lang="en-US" altLang="en-US" sz="2800"/>
              <a:t>Break the market into smaller, more homogenous segments</a:t>
            </a:r>
          </a:p>
          <a:p>
            <a:pPr marL="533400" indent="-533400" eaLnBrk="1" hangingPunct="1">
              <a:buFontTx/>
              <a:buAutoNum type="arabicPeriod"/>
            </a:pPr>
            <a:r>
              <a:rPr lang="en-US" altLang="en-US" sz="2800"/>
              <a:t>Specifically target the discrete market segments</a:t>
            </a:r>
          </a:p>
          <a:p>
            <a:pPr marL="533400" indent="-533400" eaLnBrk="1" hangingPunct="1">
              <a:buFontTx/>
              <a:buAutoNum type="arabicPeriod"/>
            </a:pPr>
            <a:r>
              <a:rPr lang="en-US" altLang="en-US" sz="2800"/>
              <a:t>Position the product or service to appeal to the targeted segments</a:t>
            </a:r>
          </a:p>
        </p:txBody>
      </p:sp>
      <p:pic>
        <p:nvPicPr>
          <p:cNvPr id="5129" name="Picture 31" descr="Click To Download">
            <a:extLst>
              <a:ext uri="{FF2B5EF4-FFF2-40B4-BE49-F238E27FC236}">
                <a16:creationId xmlns:a16="http://schemas.microsoft.com/office/drawing/2014/main" id="{504C9EA6-CB8D-48D0-8495-F07C999723AD}"/>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7162800" y="4648200"/>
            <a:ext cx="1600200" cy="1600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53259">
                                            <p:txEl>
                                              <p:pRg st="0" end="0"/>
                                            </p:txEl>
                                          </p:spTgt>
                                        </p:tgtEl>
                                        <p:attrNameLst>
                                          <p:attrName>style.visibility</p:attrName>
                                        </p:attrNameLst>
                                      </p:cBhvr>
                                      <p:to>
                                        <p:strVal val="visible"/>
                                      </p:to>
                                    </p:set>
                                    <p:anim calcmode="lin" valueType="num">
                                      <p:cBhvr additive="base">
                                        <p:cTn id="7" dur="500" fill="hold"/>
                                        <p:tgtEl>
                                          <p:spTgt spid="53259">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5325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53259">
                                            <p:txEl>
                                              <p:pRg st="1" end="1"/>
                                            </p:txEl>
                                          </p:spTgt>
                                        </p:tgtEl>
                                        <p:attrNameLst>
                                          <p:attrName>style.visibility</p:attrName>
                                        </p:attrNameLst>
                                      </p:cBhvr>
                                      <p:to>
                                        <p:strVal val="visible"/>
                                      </p:to>
                                    </p:set>
                                    <p:anim calcmode="lin" valueType="num">
                                      <p:cBhvr additive="base">
                                        <p:cTn id="13" dur="500" fill="hold"/>
                                        <p:tgtEl>
                                          <p:spTgt spid="53259">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5325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53259">
                                            <p:txEl>
                                              <p:pRg st="2" end="2"/>
                                            </p:txEl>
                                          </p:spTgt>
                                        </p:tgtEl>
                                        <p:attrNameLst>
                                          <p:attrName>style.visibility</p:attrName>
                                        </p:attrNameLst>
                                      </p:cBhvr>
                                      <p:to>
                                        <p:strVal val="visible"/>
                                      </p:to>
                                    </p:set>
                                    <p:anim calcmode="lin" valueType="num">
                                      <p:cBhvr additive="base">
                                        <p:cTn id="19" dur="500" fill="hold"/>
                                        <p:tgtEl>
                                          <p:spTgt spid="53259">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53259">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9"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3">
            <a:extLst>
              <a:ext uri="{FF2B5EF4-FFF2-40B4-BE49-F238E27FC236}">
                <a16:creationId xmlns:a16="http://schemas.microsoft.com/office/drawing/2014/main" id="{A1CD2959-E076-4083-B88A-F5587B0F2EBB}"/>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6147" name="Rectangle 4">
            <a:extLst>
              <a:ext uri="{FF2B5EF4-FFF2-40B4-BE49-F238E27FC236}">
                <a16:creationId xmlns:a16="http://schemas.microsoft.com/office/drawing/2014/main" id="{7556183E-A24B-4899-9A29-35BAD6433C3A}"/>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6150" name="Rectangle 8">
            <a:extLst>
              <a:ext uri="{FF2B5EF4-FFF2-40B4-BE49-F238E27FC236}">
                <a16:creationId xmlns:a16="http://schemas.microsoft.com/office/drawing/2014/main" id="{D222CD43-3D21-4968-AE0D-5C69933A50EB}"/>
              </a:ext>
            </a:extLst>
          </p:cNvPr>
          <p:cNvSpPr>
            <a:spLocks noGrp="1" noChangeArrowheads="1"/>
          </p:cNvSpPr>
          <p:nvPr>
            <p:ph type="title"/>
          </p:nvPr>
        </p:nvSpPr>
        <p:spPr>
          <a:xfrm>
            <a:off x="457200" y="533400"/>
            <a:ext cx="8229600" cy="1143000"/>
          </a:xfrm>
        </p:spPr>
        <p:txBody>
          <a:bodyPr/>
          <a:lstStyle/>
          <a:p>
            <a:pPr eaLnBrk="1" hangingPunct="1"/>
            <a:r>
              <a:rPr lang="en-US" altLang="en-US" sz="3200" dirty="0">
                <a:solidFill>
                  <a:srgbClr val="229FC6"/>
                </a:solidFill>
                <a:latin typeface="Arial Black" panose="020B0A04020102020204" pitchFamily="34" charset="0"/>
              </a:rPr>
              <a:t>Identifying Target Segments: Market Segmentation</a:t>
            </a:r>
          </a:p>
        </p:txBody>
      </p:sp>
      <p:sp>
        <p:nvSpPr>
          <p:cNvPr id="6151" name="Rectangle 9">
            <a:extLst>
              <a:ext uri="{FF2B5EF4-FFF2-40B4-BE49-F238E27FC236}">
                <a16:creationId xmlns:a16="http://schemas.microsoft.com/office/drawing/2014/main" id="{67A867CF-850B-44EE-93E6-F089609C4AB5}"/>
              </a:ext>
            </a:extLst>
          </p:cNvPr>
          <p:cNvSpPr>
            <a:spLocks noGrp="1" noChangeArrowheads="1"/>
          </p:cNvSpPr>
          <p:nvPr>
            <p:ph type="body" sz="half" idx="1"/>
          </p:nvPr>
        </p:nvSpPr>
        <p:spPr>
          <a:xfrm>
            <a:off x="914400" y="3048000"/>
            <a:ext cx="3657600" cy="762000"/>
          </a:xfrm>
        </p:spPr>
        <p:txBody>
          <a:bodyPr/>
          <a:lstStyle/>
          <a:p>
            <a:pPr marL="533400" indent="-533400" eaLnBrk="1" hangingPunct="1">
              <a:buFontTx/>
              <a:buNone/>
            </a:pPr>
            <a:r>
              <a:rPr lang="en-US" altLang="en-US" sz="2800"/>
              <a:t>Demographics</a:t>
            </a:r>
          </a:p>
          <a:p>
            <a:pPr marL="533400" indent="-533400" eaLnBrk="1" hangingPunct="1">
              <a:buFontTx/>
              <a:buAutoNum type="arabicPeriod"/>
            </a:pPr>
            <a:endParaRPr lang="en-US" altLang="en-US" sz="2800"/>
          </a:p>
        </p:txBody>
      </p:sp>
      <p:sp>
        <p:nvSpPr>
          <p:cNvPr id="85015" name="Rectangle 23">
            <a:extLst>
              <a:ext uri="{FF2B5EF4-FFF2-40B4-BE49-F238E27FC236}">
                <a16:creationId xmlns:a16="http://schemas.microsoft.com/office/drawing/2014/main" id="{863DAEC1-1410-4097-950D-9C6227AB805A}"/>
              </a:ext>
            </a:extLst>
          </p:cNvPr>
          <p:cNvSpPr>
            <a:spLocks noChangeArrowheads="1"/>
          </p:cNvSpPr>
          <p:nvPr/>
        </p:nvSpPr>
        <p:spPr bwMode="auto">
          <a:xfrm>
            <a:off x="3810000" y="1981200"/>
            <a:ext cx="3352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Geography</a:t>
            </a:r>
          </a:p>
        </p:txBody>
      </p:sp>
      <p:sp>
        <p:nvSpPr>
          <p:cNvPr id="85016" name="Rectangle 24">
            <a:extLst>
              <a:ext uri="{FF2B5EF4-FFF2-40B4-BE49-F238E27FC236}">
                <a16:creationId xmlns:a16="http://schemas.microsoft.com/office/drawing/2014/main" id="{F33C5F12-984A-4B23-9012-7D7ED3568D57}"/>
              </a:ext>
            </a:extLst>
          </p:cNvPr>
          <p:cNvSpPr>
            <a:spLocks noChangeArrowheads="1"/>
          </p:cNvSpPr>
          <p:nvPr/>
        </p:nvSpPr>
        <p:spPr bwMode="auto">
          <a:xfrm>
            <a:off x="5486400" y="3009900"/>
            <a:ext cx="2971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Psychographics</a:t>
            </a:r>
          </a:p>
          <a:p>
            <a:pPr eaLnBrk="1" hangingPunct="1">
              <a:buFontTx/>
              <a:buAutoNum type="arabicPeriod" startAt="3"/>
            </a:pPr>
            <a:endParaRPr lang="en-US" altLang="en-US" sz="2800"/>
          </a:p>
        </p:txBody>
      </p:sp>
      <p:sp>
        <p:nvSpPr>
          <p:cNvPr id="85017" name="Rectangle 25">
            <a:extLst>
              <a:ext uri="{FF2B5EF4-FFF2-40B4-BE49-F238E27FC236}">
                <a16:creationId xmlns:a16="http://schemas.microsoft.com/office/drawing/2014/main" id="{9E544B6F-77D6-4E10-A612-49180179D2D2}"/>
              </a:ext>
            </a:extLst>
          </p:cNvPr>
          <p:cNvSpPr>
            <a:spLocks noChangeArrowheads="1"/>
          </p:cNvSpPr>
          <p:nvPr/>
        </p:nvSpPr>
        <p:spPr bwMode="auto">
          <a:xfrm>
            <a:off x="990600" y="4114800"/>
            <a:ext cx="2209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Lifestyles</a:t>
            </a:r>
          </a:p>
        </p:txBody>
      </p:sp>
      <p:sp>
        <p:nvSpPr>
          <p:cNvPr id="85022" name="Rectangle 30">
            <a:extLst>
              <a:ext uri="{FF2B5EF4-FFF2-40B4-BE49-F238E27FC236}">
                <a16:creationId xmlns:a16="http://schemas.microsoft.com/office/drawing/2014/main" id="{BDF300DB-0C6C-44D4-A968-77E8569FB3BB}"/>
              </a:ext>
            </a:extLst>
          </p:cNvPr>
          <p:cNvSpPr>
            <a:spLocks noChangeArrowheads="1"/>
          </p:cNvSpPr>
          <p:nvPr/>
        </p:nvSpPr>
        <p:spPr bwMode="auto">
          <a:xfrm>
            <a:off x="1981200" y="4953000"/>
            <a:ext cx="2209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Benefits</a:t>
            </a:r>
          </a:p>
        </p:txBody>
      </p:sp>
      <p:sp>
        <p:nvSpPr>
          <p:cNvPr id="85023" name="Rectangle 31">
            <a:extLst>
              <a:ext uri="{FF2B5EF4-FFF2-40B4-BE49-F238E27FC236}">
                <a16:creationId xmlns:a16="http://schemas.microsoft.com/office/drawing/2014/main" id="{045F3B90-A80F-4997-93D6-E8AA666E1A66}"/>
              </a:ext>
            </a:extLst>
          </p:cNvPr>
          <p:cNvSpPr>
            <a:spLocks noChangeArrowheads="1"/>
          </p:cNvSpPr>
          <p:nvPr/>
        </p:nvSpPr>
        <p:spPr bwMode="auto">
          <a:xfrm>
            <a:off x="5943600" y="4191000"/>
            <a:ext cx="2209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Commitment Levels</a:t>
            </a:r>
          </a:p>
        </p:txBody>
      </p:sp>
      <p:sp>
        <p:nvSpPr>
          <p:cNvPr id="85024" name="Rectangle 32">
            <a:extLst>
              <a:ext uri="{FF2B5EF4-FFF2-40B4-BE49-F238E27FC236}">
                <a16:creationId xmlns:a16="http://schemas.microsoft.com/office/drawing/2014/main" id="{783936C0-B11C-428A-9E92-65C483C4D2BB}"/>
              </a:ext>
            </a:extLst>
          </p:cNvPr>
          <p:cNvSpPr>
            <a:spLocks noChangeArrowheads="1"/>
          </p:cNvSpPr>
          <p:nvPr/>
        </p:nvSpPr>
        <p:spPr bwMode="auto">
          <a:xfrm>
            <a:off x="3733800" y="5334000"/>
            <a:ext cx="2819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Usage Patterns</a:t>
            </a:r>
          </a:p>
        </p:txBody>
      </p:sp>
      <p:sp>
        <p:nvSpPr>
          <p:cNvPr id="6158" name="AutoShape 34">
            <a:extLst>
              <a:ext uri="{FF2B5EF4-FFF2-40B4-BE49-F238E27FC236}">
                <a16:creationId xmlns:a16="http://schemas.microsoft.com/office/drawing/2014/main" id="{CEF26A73-68D2-4DD4-BDA2-3D80CFAB14C6}"/>
              </a:ext>
            </a:extLst>
          </p:cNvPr>
          <p:cNvSpPr>
            <a:spLocks noChangeArrowheads="1"/>
          </p:cNvSpPr>
          <p:nvPr/>
        </p:nvSpPr>
        <p:spPr bwMode="auto">
          <a:xfrm>
            <a:off x="3544888" y="3048000"/>
            <a:ext cx="2054225" cy="1828800"/>
          </a:xfrm>
          <a:custGeom>
            <a:avLst/>
            <a:gdLst>
              <a:gd name="T0" fmla="*/ 2054225 w 21600"/>
              <a:gd name="T1" fmla="*/ 914400 h 21600"/>
              <a:gd name="T2" fmla="*/ 1027113 w 21600"/>
              <a:gd name="T3" fmla="*/ 1828800 h 21600"/>
              <a:gd name="T4" fmla="*/ 0 w 21600"/>
              <a:gd name="T5" fmla="*/ 914400 h 21600"/>
              <a:gd name="T6" fmla="*/ 1027113 w 21600"/>
              <a:gd name="T7" fmla="*/ 0 h 21600"/>
              <a:gd name="T8" fmla="*/ 0 60000 65536"/>
              <a:gd name="T9" fmla="*/ 5898240 60000 65536"/>
              <a:gd name="T10" fmla="*/ 11796480 60000 65536"/>
              <a:gd name="T11" fmla="*/ 17694720 60000 65536"/>
              <a:gd name="T12" fmla="*/ 5400 w 21600"/>
              <a:gd name="T13" fmla="*/ 5400 h 21600"/>
              <a:gd name="T14" fmla="*/ 16200 w 21600"/>
              <a:gd name="T15" fmla="*/ 16200 h 21600"/>
            </a:gdLst>
            <a:ahLst/>
            <a:cxnLst>
              <a:cxn ang="T8">
                <a:pos x="T0" y="T1"/>
              </a:cxn>
              <a:cxn ang="T9">
                <a:pos x="T2" y="T3"/>
              </a:cxn>
              <a:cxn ang="T10">
                <a:pos x="T4" y="T5"/>
              </a:cxn>
              <a:cxn ang="T11">
                <a:pos x="T6" y="T7"/>
              </a:cxn>
            </a:cxnLst>
            <a:rect l="T12" t="T13" r="T14" b="T15"/>
            <a:pathLst>
              <a:path w="21600" h="21600">
                <a:moveTo>
                  <a:pt x="5400" y="5400"/>
                </a:moveTo>
                <a:lnTo>
                  <a:pt x="9450" y="5400"/>
                </a:lnTo>
                <a:lnTo>
                  <a:pt x="9450" y="2700"/>
                </a:lnTo>
                <a:lnTo>
                  <a:pt x="8100" y="2700"/>
                </a:lnTo>
                <a:lnTo>
                  <a:pt x="10800" y="0"/>
                </a:lnTo>
                <a:lnTo>
                  <a:pt x="13500" y="2700"/>
                </a:lnTo>
                <a:lnTo>
                  <a:pt x="12150" y="2700"/>
                </a:lnTo>
                <a:lnTo>
                  <a:pt x="12150" y="5400"/>
                </a:lnTo>
                <a:lnTo>
                  <a:pt x="16200" y="5400"/>
                </a:lnTo>
                <a:lnTo>
                  <a:pt x="16200" y="9450"/>
                </a:lnTo>
                <a:lnTo>
                  <a:pt x="18900" y="9450"/>
                </a:lnTo>
                <a:lnTo>
                  <a:pt x="18900" y="8100"/>
                </a:lnTo>
                <a:lnTo>
                  <a:pt x="21600" y="10800"/>
                </a:lnTo>
                <a:lnTo>
                  <a:pt x="18900" y="13500"/>
                </a:lnTo>
                <a:lnTo>
                  <a:pt x="18900" y="12150"/>
                </a:lnTo>
                <a:lnTo>
                  <a:pt x="16200" y="12150"/>
                </a:lnTo>
                <a:lnTo>
                  <a:pt x="16200" y="16200"/>
                </a:lnTo>
                <a:lnTo>
                  <a:pt x="12150" y="16200"/>
                </a:lnTo>
                <a:lnTo>
                  <a:pt x="12150" y="18900"/>
                </a:lnTo>
                <a:lnTo>
                  <a:pt x="13500" y="18900"/>
                </a:lnTo>
                <a:lnTo>
                  <a:pt x="10800" y="21600"/>
                </a:lnTo>
                <a:lnTo>
                  <a:pt x="8100" y="18900"/>
                </a:lnTo>
                <a:lnTo>
                  <a:pt x="9450" y="18900"/>
                </a:lnTo>
                <a:lnTo>
                  <a:pt x="9450" y="16200"/>
                </a:lnTo>
                <a:lnTo>
                  <a:pt x="5400" y="16200"/>
                </a:lnTo>
                <a:lnTo>
                  <a:pt x="5400" y="12150"/>
                </a:lnTo>
                <a:lnTo>
                  <a:pt x="2700" y="12150"/>
                </a:lnTo>
                <a:lnTo>
                  <a:pt x="2700" y="13500"/>
                </a:lnTo>
                <a:lnTo>
                  <a:pt x="0" y="10800"/>
                </a:lnTo>
                <a:lnTo>
                  <a:pt x="2700" y="8100"/>
                </a:lnTo>
                <a:lnTo>
                  <a:pt x="2700" y="9450"/>
                </a:lnTo>
                <a:lnTo>
                  <a:pt x="5400" y="9450"/>
                </a:lnTo>
                <a:lnTo>
                  <a:pt x="5400" y="5400"/>
                </a:lnTo>
                <a:close/>
              </a:path>
            </a:pathLst>
          </a:cu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59" name="AutoShape 35">
            <a:extLst>
              <a:ext uri="{FF2B5EF4-FFF2-40B4-BE49-F238E27FC236}">
                <a16:creationId xmlns:a16="http://schemas.microsoft.com/office/drawing/2014/main" id="{921A9BBF-9056-4A6C-BC9E-51D1159AB6D8}"/>
              </a:ext>
            </a:extLst>
          </p:cNvPr>
          <p:cNvSpPr>
            <a:spLocks noChangeArrowheads="1"/>
          </p:cNvSpPr>
          <p:nvPr/>
        </p:nvSpPr>
        <p:spPr bwMode="auto">
          <a:xfrm rot="2598670">
            <a:off x="3544887" y="3049688"/>
            <a:ext cx="2054225" cy="1828800"/>
          </a:xfrm>
          <a:custGeom>
            <a:avLst/>
            <a:gdLst>
              <a:gd name="T0" fmla="*/ 2054225 w 21600"/>
              <a:gd name="T1" fmla="*/ 914400 h 21600"/>
              <a:gd name="T2" fmla="*/ 1027113 w 21600"/>
              <a:gd name="T3" fmla="*/ 1828800 h 21600"/>
              <a:gd name="T4" fmla="*/ 0 w 21600"/>
              <a:gd name="T5" fmla="*/ 914400 h 21600"/>
              <a:gd name="T6" fmla="*/ 1027113 w 21600"/>
              <a:gd name="T7" fmla="*/ 0 h 21600"/>
              <a:gd name="T8" fmla="*/ 0 60000 65536"/>
              <a:gd name="T9" fmla="*/ 5898240 60000 65536"/>
              <a:gd name="T10" fmla="*/ 11796480 60000 65536"/>
              <a:gd name="T11" fmla="*/ 17694720 60000 65536"/>
              <a:gd name="T12" fmla="*/ 5400 w 21600"/>
              <a:gd name="T13" fmla="*/ 5400 h 21600"/>
              <a:gd name="T14" fmla="*/ 16200 w 21600"/>
              <a:gd name="T15" fmla="*/ 16200 h 21600"/>
            </a:gdLst>
            <a:ahLst/>
            <a:cxnLst>
              <a:cxn ang="T8">
                <a:pos x="T0" y="T1"/>
              </a:cxn>
              <a:cxn ang="T9">
                <a:pos x="T2" y="T3"/>
              </a:cxn>
              <a:cxn ang="T10">
                <a:pos x="T4" y="T5"/>
              </a:cxn>
              <a:cxn ang="T11">
                <a:pos x="T6" y="T7"/>
              </a:cxn>
            </a:cxnLst>
            <a:rect l="T12" t="T13" r="T14" b="T15"/>
            <a:pathLst>
              <a:path w="21600" h="21600">
                <a:moveTo>
                  <a:pt x="5400" y="5400"/>
                </a:moveTo>
                <a:lnTo>
                  <a:pt x="9450" y="5400"/>
                </a:lnTo>
                <a:lnTo>
                  <a:pt x="9450" y="2700"/>
                </a:lnTo>
                <a:lnTo>
                  <a:pt x="8100" y="2700"/>
                </a:lnTo>
                <a:lnTo>
                  <a:pt x="10800" y="0"/>
                </a:lnTo>
                <a:lnTo>
                  <a:pt x="13500" y="2700"/>
                </a:lnTo>
                <a:lnTo>
                  <a:pt x="12150" y="2700"/>
                </a:lnTo>
                <a:lnTo>
                  <a:pt x="12150" y="5400"/>
                </a:lnTo>
                <a:lnTo>
                  <a:pt x="16200" y="5400"/>
                </a:lnTo>
                <a:lnTo>
                  <a:pt x="16200" y="9450"/>
                </a:lnTo>
                <a:lnTo>
                  <a:pt x="18900" y="9450"/>
                </a:lnTo>
                <a:lnTo>
                  <a:pt x="18900" y="8100"/>
                </a:lnTo>
                <a:lnTo>
                  <a:pt x="21600" y="10800"/>
                </a:lnTo>
                <a:lnTo>
                  <a:pt x="18900" y="13500"/>
                </a:lnTo>
                <a:lnTo>
                  <a:pt x="18900" y="12150"/>
                </a:lnTo>
                <a:lnTo>
                  <a:pt x="16200" y="12150"/>
                </a:lnTo>
                <a:lnTo>
                  <a:pt x="16200" y="16200"/>
                </a:lnTo>
                <a:lnTo>
                  <a:pt x="12150" y="16200"/>
                </a:lnTo>
                <a:lnTo>
                  <a:pt x="12150" y="18900"/>
                </a:lnTo>
                <a:lnTo>
                  <a:pt x="13500" y="18900"/>
                </a:lnTo>
                <a:lnTo>
                  <a:pt x="10800" y="21600"/>
                </a:lnTo>
                <a:lnTo>
                  <a:pt x="8100" y="18900"/>
                </a:lnTo>
                <a:lnTo>
                  <a:pt x="9450" y="18900"/>
                </a:lnTo>
                <a:lnTo>
                  <a:pt x="9450" y="16200"/>
                </a:lnTo>
                <a:lnTo>
                  <a:pt x="5400" y="16200"/>
                </a:lnTo>
                <a:lnTo>
                  <a:pt x="5400" y="12150"/>
                </a:lnTo>
                <a:lnTo>
                  <a:pt x="2700" y="12150"/>
                </a:lnTo>
                <a:lnTo>
                  <a:pt x="2700" y="13500"/>
                </a:lnTo>
                <a:lnTo>
                  <a:pt x="0" y="10800"/>
                </a:lnTo>
                <a:lnTo>
                  <a:pt x="2700" y="8100"/>
                </a:lnTo>
                <a:lnTo>
                  <a:pt x="2700" y="9450"/>
                </a:lnTo>
                <a:lnTo>
                  <a:pt x="5400" y="9450"/>
                </a:lnTo>
                <a:lnTo>
                  <a:pt x="5400" y="5400"/>
                </a:lnTo>
                <a:close/>
              </a:path>
            </a:pathLst>
          </a:cu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60" name="Text Box 36">
            <a:extLst>
              <a:ext uri="{FF2B5EF4-FFF2-40B4-BE49-F238E27FC236}">
                <a16:creationId xmlns:a16="http://schemas.microsoft.com/office/drawing/2014/main" id="{A694F770-7FFF-4F31-A97D-0CF38682CCA8}"/>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85015">
                                            <p:txEl>
                                              <p:pRg st="0" end="0"/>
                                            </p:txEl>
                                          </p:spTgt>
                                        </p:tgtEl>
                                        <p:attrNameLst>
                                          <p:attrName>style.visibility</p:attrName>
                                        </p:attrNameLst>
                                      </p:cBhvr>
                                      <p:to>
                                        <p:strVal val="visible"/>
                                      </p:to>
                                    </p:set>
                                    <p:anim calcmode="lin" valueType="num">
                                      <p:cBhvr additive="base">
                                        <p:cTn id="7" dur="500" fill="hold"/>
                                        <p:tgtEl>
                                          <p:spTgt spid="8501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850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85016">
                                            <p:txEl>
                                              <p:pRg st="0" end="0"/>
                                            </p:txEl>
                                          </p:spTgt>
                                        </p:tgtEl>
                                        <p:attrNameLst>
                                          <p:attrName>style.visibility</p:attrName>
                                        </p:attrNameLst>
                                      </p:cBhvr>
                                      <p:to>
                                        <p:strVal val="visible"/>
                                      </p:to>
                                    </p:set>
                                    <p:anim calcmode="lin" valueType="num">
                                      <p:cBhvr additive="base">
                                        <p:cTn id="13" dur="500" fill="hold"/>
                                        <p:tgtEl>
                                          <p:spTgt spid="85016">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8501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85023">
                                            <p:txEl>
                                              <p:pRg st="0" end="0"/>
                                            </p:txEl>
                                          </p:spTgt>
                                        </p:tgtEl>
                                        <p:attrNameLst>
                                          <p:attrName>style.visibility</p:attrName>
                                        </p:attrNameLst>
                                      </p:cBhvr>
                                      <p:to>
                                        <p:strVal val="visible"/>
                                      </p:to>
                                    </p:set>
                                    <p:anim calcmode="lin" valueType="num">
                                      <p:cBhvr additive="base">
                                        <p:cTn id="19" dur="500" fill="hold"/>
                                        <p:tgtEl>
                                          <p:spTgt spid="85023">
                                            <p:txEl>
                                              <p:pRg st="0" end="0"/>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850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85024">
                                            <p:txEl>
                                              <p:pRg st="0" end="0"/>
                                            </p:txEl>
                                          </p:spTgt>
                                        </p:tgtEl>
                                        <p:attrNameLst>
                                          <p:attrName>style.visibility</p:attrName>
                                        </p:attrNameLst>
                                      </p:cBhvr>
                                      <p:to>
                                        <p:strVal val="visible"/>
                                      </p:to>
                                    </p:set>
                                    <p:anim calcmode="lin" valueType="num">
                                      <p:cBhvr additive="base">
                                        <p:cTn id="25" dur="500" fill="hold"/>
                                        <p:tgtEl>
                                          <p:spTgt spid="85024">
                                            <p:txEl>
                                              <p:pRg st="0" end="0"/>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8502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85022">
                                            <p:txEl>
                                              <p:pRg st="0" end="0"/>
                                            </p:txEl>
                                          </p:spTgt>
                                        </p:tgtEl>
                                        <p:attrNameLst>
                                          <p:attrName>style.visibility</p:attrName>
                                        </p:attrNameLst>
                                      </p:cBhvr>
                                      <p:to>
                                        <p:strVal val="visible"/>
                                      </p:to>
                                    </p:set>
                                    <p:anim calcmode="lin" valueType="num">
                                      <p:cBhvr additive="base">
                                        <p:cTn id="31" dur="500" fill="hold"/>
                                        <p:tgtEl>
                                          <p:spTgt spid="85022">
                                            <p:txEl>
                                              <p:pRg st="0" end="0"/>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8502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85017">
                                            <p:txEl>
                                              <p:pRg st="0" end="0"/>
                                            </p:txEl>
                                          </p:spTgt>
                                        </p:tgtEl>
                                        <p:attrNameLst>
                                          <p:attrName>style.visibility</p:attrName>
                                        </p:attrNameLst>
                                      </p:cBhvr>
                                      <p:to>
                                        <p:strVal val="visible"/>
                                      </p:to>
                                    </p:set>
                                    <p:anim calcmode="lin" valueType="num">
                                      <p:cBhvr additive="base">
                                        <p:cTn id="37" dur="500" fill="hold"/>
                                        <p:tgtEl>
                                          <p:spTgt spid="85017">
                                            <p:txEl>
                                              <p:pRg st="0" end="0"/>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8501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5015" grpId="0" build="p" autoUpdateAnimBg="0"/>
      <p:bldP spid="85016" grpId="0" build="p" autoUpdateAnimBg="0"/>
      <p:bldP spid="85017" grpId="0" build="p" autoUpdateAnimBg="0"/>
      <p:bldP spid="85022" grpId="0" build="p" autoUpdateAnimBg="0"/>
      <p:bldP spid="85023" grpId="0" build="p" autoUpdateAnimBg="0"/>
      <p:bldP spid="85024"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3844AA3-E136-49DA-90E1-5977A518AC2D}"/>
              </a:ext>
            </a:extLst>
          </p:cNvPr>
          <p:cNvSpPr>
            <a:spLocks noGrp="1"/>
          </p:cNvSpPr>
          <p:nvPr>
            <p:ph type="title"/>
          </p:nvPr>
        </p:nvSpPr>
        <p:spPr/>
        <p:txBody>
          <a:bodyPr/>
          <a:lstStyle/>
          <a:p>
            <a:pPr eaLnBrk="1" hangingPunct="1"/>
            <a:br>
              <a:rPr lang="en-US" altLang="en-US" b="1"/>
            </a:br>
            <a:br>
              <a:rPr lang="en-US" altLang="en-US" b="1"/>
            </a:br>
            <a:r>
              <a:rPr lang="en-US" altLang="en-US" sz="2800" b="1"/>
              <a:t>Demographic Segmentation</a:t>
            </a:r>
            <a:br>
              <a:rPr lang="en-GB" altLang="en-US"/>
            </a:br>
            <a:endParaRPr lang="en-GB" altLang="en-US"/>
          </a:p>
        </p:txBody>
      </p:sp>
      <p:sp>
        <p:nvSpPr>
          <p:cNvPr id="3" name="Content Placeholder 2">
            <a:extLst>
              <a:ext uri="{FF2B5EF4-FFF2-40B4-BE49-F238E27FC236}">
                <a16:creationId xmlns:a16="http://schemas.microsoft.com/office/drawing/2014/main" id="{6BA52F8B-000A-4831-941A-8C160557157A}"/>
              </a:ext>
            </a:extLst>
          </p:cNvPr>
          <p:cNvSpPr>
            <a:spLocks noGrp="1"/>
          </p:cNvSpPr>
          <p:nvPr>
            <p:ph idx="1"/>
          </p:nvPr>
        </p:nvSpPr>
        <p:spPr/>
        <p:txBody>
          <a:bodyPr/>
          <a:lstStyle/>
          <a:p>
            <a:pPr eaLnBrk="1" hangingPunct="1"/>
            <a:r>
              <a:rPr lang="en-GB" altLang="en-US" sz="2800"/>
              <a:t>Companies  divide the market based on variables such as: age, gender, race, marital status, income, education and occupation.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3">
            <a:extLst>
              <a:ext uri="{FF2B5EF4-FFF2-40B4-BE49-F238E27FC236}">
                <a16:creationId xmlns:a16="http://schemas.microsoft.com/office/drawing/2014/main" id="{02532C05-1648-4549-8A0D-167276E503FE}"/>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8195" name="Rectangle 4">
            <a:extLst>
              <a:ext uri="{FF2B5EF4-FFF2-40B4-BE49-F238E27FC236}">
                <a16:creationId xmlns:a16="http://schemas.microsoft.com/office/drawing/2014/main" id="{FD359EE2-B0B7-4220-8085-33919400DA6C}"/>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8198" name="Rectangle 8">
            <a:extLst>
              <a:ext uri="{FF2B5EF4-FFF2-40B4-BE49-F238E27FC236}">
                <a16:creationId xmlns:a16="http://schemas.microsoft.com/office/drawing/2014/main" id="{251FE3D6-C271-4B07-963F-0D810FF0B98D}"/>
              </a:ext>
            </a:extLst>
          </p:cNvPr>
          <p:cNvSpPr>
            <a:spLocks noGrp="1" noChangeArrowheads="1"/>
          </p:cNvSpPr>
          <p:nvPr>
            <p:ph type="title"/>
          </p:nvPr>
        </p:nvSpPr>
        <p:spPr>
          <a:xfrm>
            <a:off x="8925" y="186186"/>
            <a:ext cx="8229600" cy="1143000"/>
          </a:xfrm>
        </p:spPr>
        <p:txBody>
          <a:bodyPr/>
          <a:lstStyle/>
          <a:p>
            <a:pPr eaLnBrk="1" hangingPunct="1"/>
            <a:r>
              <a:rPr lang="en-US" altLang="en-US" sz="3600" dirty="0">
                <a:solidFill>
                  <a:srgbClr val="229FC6"/>
                </a:solidFill>
                <a:latin typeface="Arial Black" panose="020B0A04020102020204" pitchFamily="34" charset="0"/>
              </a:rPr>
              <a:t>Demographic Segmentation</a:t>
            </a:r>
          </a:p>
        </p:txBody>
      </p:sp>
      <p:sp>
        <p:nvSpPr>
          <p:cNvPr id="93198" name="Rectangle 14">
            <a:extLst>
              <a:ext uri="{FF2B5EF4-FFF2-40B4-BE49-F238E27FC236}">
                <a16:creationId xmlns:a16="http://schemas.microsoft.com/office/drawing/2014/main" id="{48A0D479-FD8B-4293-B51E-AACC0CF6BCC2}"/>
              </a:ext>
            </a:extLst>
          </p:cNvPr>
          <p:cNvSpPr>
            <a:spLocks noGrp="1" noChangeArrowheads="1"/>
          </p:cNvSpPr>
          <p:nvPr>
            <p:ph type="body" sz="half" idx="1"/>
          </p:nvPr>
        </p:nvSpPr>
        <p:spPr>
          <a:xfrm>
            <a:off x="381000" y="1147091"/>
            <a:ext cx="4038600" cy="4525963"/>
          </a:xfrm>
        </p:spPr>
        <p:txBody>
          <a:bodyPr/>
          <a:lstStyle/>
          <a:p>
            <a:pPr marL="533400" indent="-533400" eaLnBrk="1" hangingPunct="1">
              <a:buFontTx/>
              <a:buAutoNum type="arabicPeriod"/>
            </a:pPr>
            <a:r>
              <a:rPr lang="en-US" altLang="en-US" sz="2800" dirty="0"/>
              <a:t>Age</a:t>
            </a:r>
          </a:p>
          <a:p>
            <a:pPr marL="533400" indent="-533400" eaLnBrk="1" hangingPunct="1">
              <a:buFontTx/>
              <a:buAutoNum type="arabicPeriod"/>
            </a:pPr>
            <a:r>
              <a:rPr lang="en-US" altLang="en-US" sz="2800" dirty="0"/>
              <a:t>Gender</a:t>
            </a:r>
          </a:p>
          <a:p>
            <a:pPr marL="533400" indent="-533400" eaLnBrk="1" hangingPunct="1">
              <a:buFontTx/>
              <a:buAutoNum type="arabicPeriod"/>
            </a:pPr>
            <a:r>
              <a:rPr lang="en-US" altLang="en-US" sz="2800" dirty="0"/>
              <a:t>Race</a:t>
            </a:r>
          </a:p>
          <a:p>
            <a:pPr marL="533400" indent="-533400" eaLnBrk="1" hangingPunct="1">
              <a:buFontTx/>
              <a:buAutoNum type="arabicPeriod"/>
            </a:pPr>
            <a:r>
              <a:rPr lang="en-US" altLang="en-US" sz="2800" dirty="0"/>
              <a:t>Marital Status</a:t>
            </a:r>
          </a:p>
          <a:p>
            <a:pPr marL="533400" indent="-533400" eaLnBrk="1" hangingPunct="1">
              <a:buFontTx/>
              <a:buAutoNum type="arabicPeriod"/>
            </a:pPr>
            <a:r>
              <a:rPr lang="en-US" altLang="en-US" sz="2800" dirty="0"/>
              <a:t>Income</a:t>
            </a:r>
          </a:p>
          <a:p>
            <a:pPr marL="533400" indent="-533400" eaLnBrk="1" hangingPunct="1">
              <a:buFontTx/>
              <a:buAutoNum type="arabicPeriod"/>
            </a:pPr>
            <a:r>
              <a:rPr lang="en-US" altLang="en-US" sz="2800" dirty="0"/>
              <a:t>Education</a:t>
            </a:r>
          </a:p>
          <a:p>
            <a:pPr marL="533400" indent="-533400" eaLnBrk="1" hangingPunct="1">
              <a:buFontTx/>
              <a:buAutoNum type="arabicPeriod"/>
            </a:pPr>
            <a:r>
              <a:rPr lang="en-US" altLang="en-US" sz="2800" dirty="0"/>
              <a:t>Occupation</a:t>
            </a:r>
          </a:p>
        </p:txBody>
      </p:sp>
      <p:pic>
        <p:nvPicPr>
          <p:cNvPr id="8200" name="Picture 20" descr="Click To Download">
            <a:extLst>
              <a:ext uri="{FF2B5EF4-FFF2-40B4-BE49-F238E27FC236}">
                <a16:creationId xmlns:a16="http://schemas.microsoft.com/office/drawing/2014/main" id="{3E4B44C4-E463-4F76-99F7-57B0F0B8DB33}"/>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394960" y="1600200"/>
            <a:ext cx="1371600" cy="1371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201" name="Text Box 17">
            <a:extLst>
              <a:ext uri="{FF2B5EF4-FFF2-40B4-BE49-F238E27FC236}">
                <a16:creationId xmlns:a16="http://schemas.microsoft.com/office/drawing/2014/main" id="{2B8A17AB-7BA5-4096-9B06-0DC7B62CDC8F}"/>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8202" name="Picture 26" descr="Click To Download">
            <a:extLst>
              <a:ext uri="{FF2B5EF4-FFF2-40B4-BE49-F238E27FC236}">
                <a16:creationId xmlns:a16="http://schemas.microsoft.com/office/drawing/2014/main" id="{088C55AB-E1D6-4F95-8C24-4ED143B3C3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4040" y="3162300"/>
            <a:ext cx="12192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3" name="Picture 28" descr="Click To Download">
            <a:extLst>
              <a:ext uri="{FF2B5EF4-FFF2-40B4-BE49-F238E27FC236}">
                <a16:creationId xmlns:a16="http://schemas.microsoft.com/office/drawing/2014/main" id="{951DD55E-992D-45FA-91C8-CCAE0FD55F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78628" y="4731271"/>
            <a:ext cx="957808" cy="957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4" name="Picture 30" descr="Click To Download">
            <a:extLst>
              <a:ext uri="{FF2B5EF4-FFF2-40B4-BE49-F238E27FC236}">
                <a16:creationId xmlns:a16="http://schemas.microsoft.com/office/drawing/2014/main" id="{DA2DB575-9833-46F6-85ED-A601ED32A35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80689" y="4623027"/>
            <a:ext cx="957808" cy="957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5" name="Picture 32" descr="Click To Download">
            <a:extLst>
              <a:ext uri="{FF2B5EF4-FFF2-40B4-BE49-F238E27FC236}">
                <a16:creationId xmlns:a16="http://schemas.microsoft.com/office/drawing/2014/main" id="{1C4D7D8A-816C-4370-9B94-680B270C698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39000" y="3267075"/>
            <a:ext cx="12192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6" name="Picture 35" descr="Click To Download">
            <a:extLst>
              <a:ext uri="{FF2B5EF4-FFF2-40B4-BE49-F238E27FC236}">
                <a16:creationId xmlns:a16="http://schemas.microsoft.com/office/drawing/2014/main" id="{FE7858C1-35DA-46B0-8194-4579B64FDDC9}"/>
              </a:ext>
            </a:extLst>
          </p:cNvPr>
          <p:cNvPicPr>
            <a:picLocks noGrp="1" noChangeAspect="1" noChangeArrowheads="1"/>
          </p:cNvPicPr>
          <p:nvPr>
            <p:ph sz="quarter" idx="3"/>
          </p:nvPr>
        </p:nvPicPr>
        <p:blipFill>
          <a:blip r:embed="rId8">
            <a:extLst>
              <a:ext uri="{28A0092B-C50C-407E-A947-70E740481C1C}">
                <a14:useLocalDpi xmlns:a14="http://schemas.microsoft.com/office/drawing/2010/main" val="0"/>
              </a:ext>
            </a:extLst>
          </a:blip>
          <a:srcRect/>
          <a:stretch>
            <a:fillRect/>
          </a:stretch>
        </p:blipFill>
        <p:spPr>
          <a:xfrm>
            <a:off x="7021830" y="1447800"/>
            <a:ext cx="1371600" cy="167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Rectangle 1"/>
          <p:cNvSpPr/>
          <p:nvPr/>
        </p:nvSpPr>
        <p:spPr>
          <a:xfrm>
            <a:off x="611560" y="4906613"/>
            <a:ext cx="4572000" cy="646331"/>
          </a:xfrm>
          <a:prstGeom prst="rect">
            <a:avLst/>
          </a:prstGeom>
        </p:spPr>
        <p:txBody>
          <a:bodyPr>
            <a:spAutoFit/>
          </a:bodyPr>
          <a:lstStyle/>
          <a:p>
            <a:r>
              <a:rPr lang="en-GB" dirty="0"/>
              <a:t>https://www.youtube.com/watch?v=mx4CsXVGFIs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93198">
                                            <p:txEl>
                                              <p:pRg st="0" end="0"/>
                                            </p:txEl>
                                          </p:spTgt>
                                        </p:tgtEl>
                                        <p:attrNameLst>
                                          <p:attrName>style.visibility</p:attrName>
                                        </p:attrNameLst>
                                      </p:cBhvr>
                                      <p:to>
                                        <p:strVal val="visible"/>
                                      </p:to>
                                    </p:set>
                                    <p:anim calcmode="lin" valueType="num">
                                      <p:cBhvr additive="base">
                                        <p:cTn id="7" dur="500" fill="hold"/>
                                        <p:tgtEl>
                                          <p:spTgt spid="93198">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93198">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93198">
                                            <p:txEl>
                                              <p:pRg st="1" end="1"/>
                                            </p:txEl>
                                          </p:spTgt>
                                        </p:tgtEl>
                                        <p:attrNameLst>
                                          <p:attrName>style.visibility</p:attrName>
                                        </p:attrNameLst>
                                      </p:cBhvr>
                                      <p:to>
                                        <p:strVal val="visible"/>
                                      </p:to>
                                    </p:set>
                                    <p:anim calcmode="lin" valueType="num">
                                      <p:cBhvr additive="base">
                                        <p:cTn id="13" dur="500" fill="hold"/>
                                        <p:tgtEl>
                                          <p:spTgt spid="93198">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93198">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93198">
                                            <p:txEl>
                                              <p:pRg st="2" end="2"/>
                                            </p:txEl>
                                          </p:spTgt>
                                        </p:tgtEl>
                                        <p:attrNameLst>
                                          <p:attrName>style.visibility</p:attrName>
                                        </p:attrNameLst>
                                      </p:cBhvr>
                                      <p:to>
                                        <p:strVal val="visible"/>
                                      </p:to>
                                    </p:set>
                                    <p:anim calcmode="lin" valueType="num">
                                      <p:cBhvr additive="base">
                                        <p:cTn id="19" dur="500" fill="hold"/>
                                        <p:tgtEl>
                                          <p:spTgt spid="93198">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9319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93198">
                                            <p:txEl>
                                              <p:pRg st="3" end="3"/>
                                            </p:txEl>
                                          </p:spTgt>
                                        </p:tgtEl>
                                        <p:attrNameLst>
                                          <p:attrName>style.visibility</p:attrName>
                                        </p:attrNameLst>
                                      </p:cBhvr>
                                      <p:to>
                                        <p:strVal val="visible"/>
                                      </p:to>
                                    </p:set>
                                    <p:anim calcmode="lin" valueType="num">
                                      <p:cBhvr additive="base">
                                        <p:cTn id="25" dur="500" fill="hold"/>
                                        <p:tgtEl>
                                          <p:spTgt spid="93198">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93198">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93198">
                                            <p:txEl>
                                              <p:pRg st="4" end="4"/>
                                            </p:txEl>
                                          </p:spTgt>
                                        </p:tgtEl>
                                        <p:attrNameLst>
                                          <p:attrName>style.visibility</p:attrName>
                                        </p:attrNameLst>
                                      </p:cBhvr>
                                      <p:to>
                                        <p:strVal val="visible"/>
                                      </p:to>
                                    </p:set>
                                    <p:anim calcmode="lin" valueType="num">
                                      <p:cBhvr additive="base">
                                        <p:cTn id="31" dur="500" fill="hold"/>
                                        <p:tgtEl>
                                          <p:spTgt spid="93198">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93198">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93198">
                                            <p:txEl>
                                              <p:pRg st="5" end="5"/>
                                            </p:txEl>
                                          </p:spTgt>
                                        </p:tgtEl>
                                        <p:attrNameLst>
                                          <p:attrName>style.visibility</p:attrName>
                                        </p:attrNameLst>
                                      </p:cBhvr>
                                      <p:to>
                                        <p:strVal val="visible"/>
                                      </p:to>
                                    </p:set>
                                    <p:anim calcmode="lin" valueType="num">
                                      <p:cBhvr additive="base">
                                        <p:cTn id="37" dur="500" fill="hold"/>
                                        <p:tgtEl>
                                          <p:spTgt spid="93198">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93198">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93198">
                                            <p:txEl>
                                              <p:pRg st="6" end="6"/>
                                            </p:txEl>
                                          </p:spTgt>
                                        </p:tgtEl>
                                        <p:attrNameLst>
                                          <p:attrName>style.visibility</p:attrName>
                                        </p:attrNameLst>
                                      </p:cBhvr>
                                      <p:to>
                                        <p:strVal val="visible"/>
                                      </p:to>
                                    </p:set>
                                    <p:anim calcmode="lin" valueType="num">
                                      <p:cBhvr additive="base">
                                        <p:cTn id="43" dur="500" fill="hold"/>
                                        <p:tgtEl>
                                          <p:spTgt spid="93198">
                                            <p:txEl>
                                              <p:pRg st="6" end="6"/>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93198">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98"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742950"/>
          </a:xfrm>
        </p:spPr>
        <p:txBody>
          <a:bodyPr>
            <a:normAutofit fontScale="90000"/>
          </a:bodyPr>
          <a:lstStyle/>
          <a:p>
            <a:r>
              <a:rPr lang="en-GB" sz="2325" dirty="0"/>
              <a:t>Some good examples of how you can use demographic data include:</a:t>
            </a:r>
            <a:endParaRPr lang="en-GB" dirty="0"/>
          </a:p>
        </p:txBody>
      </p:sp>
      <p:sp>
        <p:nvSpPr>
          <p:cNvPr id="3" name="Content Placeholder 2"/>
          <p:cNvSpPr>
            <a:spLocks noGrp="1"/>
          </p:cNvSpPr>
          <p:nvPr>
            <p:ph idx="1"/>
          </p:nvPr>
        </p:nvSpPr>
        <p:spPr/>
        <p:txBody>
          <a:bodyPr/>
          <a:lstStyle/>
          <a:p>
            <a:pPr fontAlgn="base"/>
            <a:r>
              <a:rPr lang="en-GB" sz="1800" dirty="0"/>
              <a:t>Alcohol. When marketing alcohol, you don’t want to waste your time/money marketing to those under 21, so “age” is essential.</a:t>
            </a:r>
          </a:p>
          <a:p>
            <a:pPr marL="0" indent="0">
              <a:buNone/>
            </a:pPr>
            <a:endParaRPr lang="en-GB" sz="1800" dirty="0"/>
          </a:p>
          <a:p>
            <a:pPr fontAlgn="base"/>
            <a:r>
              <a:rPr lang="en-GB" sz="1800" dirty="0"/>
              <a:t>Beard care products. These products will be marketed to men. An exception to this might be around the holidays, where marketing to women shopping for their male loved ones could be beneficial.</a:t>
            </a:r>
          </a:p>
          <a:p>
            <a:pPr marL="0" indent="0">
              <a:buNone/>
            </a:pPr>
            <a:endParaRPr lang="en-GB" sz="1800" dirty="0"/>
          </a:p>
          <a:p>
            <a:pPr fontAlgn="base"/>
            <a:r>
              <a:rPr lang="en-GB" sz="1800" dirty="0"/>
              <a:t>Food delivery services. There are many reasons you might utilize a food delivery service, and understanding your audience’s demographics will help tailor your marketing appropriately. For example, students will be having food delivered for a very different reason to top-level employees who have no time to cook. </a:t>
            </a:r>
          </a:p>
          <a:p>
            <a:endParaRPr lang="en-GB" sz="1800" dirty="0"/>
          </a:p>
        </p:txBody>
      </p:sp>
    </p:spTree>
    <p:extLst>
      <p:ext uri="{BB962C8B-B14F-4D97-AF65-F5344CB8AC3E}">
        <p14:creationId xmlns:p14="http://schemas.microsoft.com/office/powerpoint/2010/main" val="3919677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89F77AF0-1EC9-4B6C-8D57-592B18BB1972}"/>
              </a:ext>
            </a:extLst>
          </p:cNvPr>
          <p:cNvSpPr>
            <a:spLocks noGrp="1" noChangeArrowheads="1"/>
          </p:cNvSpPr>
          <p:nvPr>
            <p:ph type="title"/>
          </p:nvPr>
        </p:nvSpPr>
        <p:spPr/>
        <p:txBody>
          <a:bodyPr/>
          <a:lstStyle/>
          <a:p>
            <a:pPr eaLnBrk="1" hangingPunct="1"/>
            <a:r>
              <a:rPr lang="en-GB" altLang="en-US"/>
              <a:t>Age Segmentation</a:t>
            </a:r>
          </a:p>
        </p:txBody>
      </p:sp>
      <p:pic>
        <p:nvPicPr>
          <p:cNvPr id="9219" name="Picture 6" descr="age segmentation">
            <a:extLst>
              <a:ext uri="{FF2B5EF4-FFF2-40B4-BE49-F238E27FC236}">
                <a16:creationId xmlns:a16="http://schemas.microsoft.com/office/drawing/2014/main" id="{00FE37DD-FD1C-41EB-AB60-F2FB3F9B50F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1720" y="1171575"/>
            <a:ext cx="4724400" cy="45148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tm11_lg.jpg">
            <a:extLst>
              <a:ext uri="{FF2B5EF4-FFF2-40B4-BE49-F238E27FC236}">
                <a16:creationId xmlns:a16="http://schemas.microsoft.com/office/drawing/2014/main" id="{5BE2A76D-1AF3-4FE7-9F8F-F8585E875E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575" y="333375"/>
            <a:ext cx="5292725"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3" name="Picture 3" descr="happy_meal_150">
            <a:hlinkClick r:id="rId3"/>
            <a:extLst>
              <a:ext uri="{FF2B5EF4-FFF2-40B4-BE49-F238E27FC236}">
                <a16:creationId xmlns:a16="http://schemas.microsoft.com/office/drawing/2014/main" id="{BCEBA5B5-2D7B-4F3F-B5F1-6D987D9E9B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549275"/>
            <a:ext cx="2881313" cy="288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4" descr="kids_pic01">
            <a:extLst>
              <a:ext uri="{FF2B5EF4-FFF2-40B4-BE49-F238E27FC236}">
                <a16:creationId xmlns:a16="http://schemas.microsoft.com/office/drawing/2014/main" id="{3D1876F6-AB3A-43DC-9D7C-266CCA0E83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734" y="3762293"/>
            <a:ext cx="2592983" cy="1742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Text Box 5">
            <a:extLst>
              <a:ext uri="{FF2B5EF4-FFF2-40B4-BE49-F238E27FC236}">
                <a16:creationId xmlns:a16="http://schemas.microsoft.com/office/drawing/2014/main" id="{279F6A05-34C9-4569-8CCA-91DFC8A02177}"/>
              </a:ext>
            </a:extLst>
          </p:cNvPr>
          <p:cNvSpPr txBox="1">
            <a:spLocks noChangeArrowheads="1"/>
          </p:cNvSpPr>
          <p:nvPr/>
        </p:nvSpPr>
        <p:spPr bwMode="auto">
          <a:xfrm>
            <a:off x="3995936" y="4633591"/>
            <a:ext cx="352425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0"/>
              </a:spcBef>
            </a:pPr>
            <a:r>
              <a:rPr lang="en-GB" altLang="en-US" sz="2400" dirty="0">
                <a:solidFill>
                  <a:schemeClr val="tx1"/>
                </a:solidFill>
              </a:rPr>
              <a:t>Children’s Target Market</a:t>
            </a:r>
          </a:p>
          <a:p>
            <a:pPr algn="l" eaLnBrk="1" hangingPunct="1">
              <a:spcBef>
                <a:spcPct val="0"/>
              </a:spcBef>
            </a:pPr>
            <a:r>
              <a:rPr lang="en-GB" altLang="en-US" sz="2400" dirty="0">
                <a:solidFill>
                  <a:schemeClr val="tx1"/>
                </a:solidFill>
              </a:rPr>
              <a:t>Demographics: AGE</a:t>
            </a:r>
          </a:p>
        </p:txBody>
      </p:sp>
      <p:pic>
        <p:nvPicPr>
          <p:cNvPr id="10246" name="Picture 6" descr="kids_happymeal_logo">
            <a:extLst>
              <a:ext uri="{FF2B5EF4-FFF2-40B4-BE49-F238E27FC236}">
                <a16:creationId xmlns:a16="http://schemas.microsoft.com/office/drawing/2014/main" id="{36C47EB2-E092-427D-9B6A-09855D39C4E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67625" y="5876925"/>
            <a:ext cx="97472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7634" name="Group 2">
            <a:extLst>
              <a:ext uri="{FF2B5EF4-FFF2-40B4-BE49-F238E27FC236}">
                <a16:creationId xmlns:a16="http://schemas.microsoft.com/office/drawing/2014/main" id="{D31FFCBD-EC46-48BE-80AE-78D3795F2090}"/>
              </a:ext>
            </a:extLst>
          </p:cNvPr>
          <p:cNvGraphicFramePr>
            <a:graphicFrameLocks noGrp="1"/>
          </p:cNvGraphicFramePr>
          <p:nvPr/>
        </p:nvGraphicFramePr>
        <p:xfrm>
          <a:off x="3714750" y="3429000"/>
          <a:ext cx="1714500" cy="519113"/>
        </p:xfrm>
        <a:graphic>
          <a:graphicData uri="http://schemas.openxmlformats.org/drawingml/2006/table">
            <a:tbl>
              <a:tblPr/>
              <a:tblGrid>
                <a:gridCol w="1714500">
                  <a:extLst>
                    <a:ext uri="{9D8B030D-6E8A-4147-A177-3AD203B41FA5}">
                      <a16:colId xmlns:a16="http://schemas.microsoft.com/office/drawing/2014/main" val="20000"/>
                    </a:ext>
                  </a:extLst>
                </a:gridCol>
              </a:tblGrid>
              <a:tr h="519113">
                <a:tc>
                  <a:txBody>
                    <a:bodyPr/>
                    <a:lstStyle>
                      <a:lvl1pPr algn="l">
                        <a:defRPr sz="2800">
                          <a:solidFill>
                            <a:schemeClr val="tx1"/>
                          </a:solidFill>
                          <a:latin typeface="Arial" charset="0"/>
                        </a:defRPr>
                      </a:lvl1pPr>
                      <a:lvl2pPr algn="l">
                        <a:defRPr sz="2400">
                          <a:solidFill>
                            <a:schemeClr val="tx1"/>
                          </a:solidFill>
                          <a:latin typeface="Arial" charset="0"/>
                        </a:defRPr>
                      </a:lvl2pPr>
                      <a:lvl3pPr algn="l">
                        <a:defRPr sz="2000">
                          <a:solidFill>
                            <a:schemeClr val="tx1"/>
                          </a:solidFill>
                          <a:latin typeface="Arial" charset="0"/>
                        </a:defRPr>
                      </a:lvl3pPr>
                      <a:lvl4pPr algn="l">
                        <a:defRPr>
                          <a:solidFill>
                            <a:schemeClr val="tx1"/>
                          </a:solidFill>
                          <a:latin typeface="Arial" charset="0"/>
                        </a:defRPr>
                      </a:lvl4pPr>
                      <a:lvl5pPr algn="l">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a:ln>
                          <a:noFill/>
                        </a:ln>
                        <a:solidFill>
                          <a:schemeClr val="tx1"/>
                        </a:solidFill>
                        <a:effectLst/>
                        <a:latin typeface="Arial" charset="0"/>
                      </a:endParaRPr>
                    </a:p>
                  </a:txBody>
                  <a:tcPr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graphicFrame>
        <p:nvGraphicFramePr>
          <p:cNvPr id="197640" name="Group 8">
            <a:extLst>
              <a:ext uri="{FF2B5EF4-FFF2-40B4-BE49-F238E27FC236}">
                <a16:creationId xmlns:a16="http://schemas.microsoft.com/office/drawing/2014/main" id="{299AD8F7-F732-4807-AE67-A44AAE97381F}"/>
              </a:ext>
            </a:extLst>
          </p:cNvPr>
          <p:cNvGraphicFramePr>
            <a:graphicFrameLocks noGrp="1"/>
          </p:cNvGraphicFramePr>
          <p:nvPr/>
        </p:nvGraphicFramePr>
        <p:xfrm>
          <a:off x="755650" y="908050"/>
          <a:ext cx="1695450" cy="518048"/>
        </p:xfrm>
        <a:graphic>
          <a:graphicData uri="http://schemas.openxmlformats.org/drawingml/2006/table">
            <a:tbl>
              <a:tblPr/>
              <a:tblGrid>
                <a:gridCol w="1695450">
                  <a:extLst>
                    <a:ext uri="{9D8B030D-6E8A-4147-A177-3AD203B41FA5}">
                      <a16:colId xmlns:a16="http://schemas.microsoft.com/office/drawing/2014/main" val="20000"/>
                    </a:ext>
                  </a:extLst>
                </a:gridCol>
              </a:tblGrid>
              <a:tr h="517525">
                <a:tc>
                  <a:txBody>
                    <a:bodyPr/>
                    <a:lstStyle>
                      <a:lvl1pPr algn="l">
                        <a:defRPr sz="2800">
                          <a:solidFill>
                            <a:schemeClr val="tx1"/>
                          </a:solidFill>
                          <a:latin typeface="Arial" charset="0"/>
                        </a:defRPr>
                      </a:lvl1pPr>
                      <a:lvl2pPr algn="l">
                        <a:defRPr sz="2400">
                          <a:solidFill>
                            <a:schemeClr val="tx1"/>
                          </a:solidFill>
                          <a:latin typeface="Arial" charset="0"/>
                        </a:defRPr>
                      </a:lvl2pPr>
                      <a:lvl3pPr algn="l">
                        <a:defRPr sz="2000">
                          <a:solidFill>
                            <a:schemeClr val="tx1"/>
                          </a:solidFill>
                          <a:latin typeface="Arial" charset="0"/>
                        </a:defRPr>
                      </a:lvl3pPr>
                      <a:lvl4pPr algn="l">
                        <a:defRPr>
                          <a:solidFill>
                            <a:schemeClr val="tx1"/>
                          </a:solidFill>
                          <a:latin typeface="Arial" charset="0"/>
                        </a:defRPr>
                      </a:lvl4pPr>
                      <a:lvl5pPr algn="l">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ctr" latinLnBrk="0" hangingPunct="1">
                        <a:lnSpc>
                          <a:spcPct val="100000"/>
                        </a:lnSpc>
                        <a:spcBef>
                          <a:spcPct val="0"/>
                        </a:spcBef>
                        <a:spcAft>
                          <a:spcPct val="0"/>
                        </a:spcAft>
                        <a:buClrTx/>
                        <a:buSzTx/>
                        <a:buFontTx/>
                        <a:buNone/>
                        <a:tabLst/>
                      </a:pPr>
                      <a:r>
                        <a:rPr kumimoji="0" lang="en-GB" altLang="en-US" sz="600" b="0" i="0" u="none" strike="noStrike" cap="none" normalizeH="0" baseline="0">
                          <a:ln>
                            <a:noFill/>
                          </a:ln>
                          <a:solidFill>
                            <a:srgbClr val="000000"/>
                          </a:solidFill>
                          <a:effectLst/>
                          <a:latin typeface="Arial" charset="0"/>
                          <a:cs typeface="Arial" charset="0"/>
                          <a:hlinkClick r:id="rId2"/>
                        </a:rPr>
                        <a:t>  </a:t>
                      </a:r>
                      <a:r>
                        <a:rPr kumimoji="0" lang="en-GB" altLang="en-US" sz="2800" b="0" i="0" u="none" strike="noStrike" cap="none" normalizeH="0" baseline="0">
                          <a:ln>
                            <a:noFill/>
                          </a:ln>
                          <a:solidFill>
                            <a:srgbClr val="000000"/>
                          </a:solidFill>
                          <a:effectLst/>
                          <a:latin typeface="Arial" charset="0"/>
                          <a:cs typeface="Arial" charset="0"/>
                        </a:rPr>
                        <a:t> </a:t>
                      </a:r>
                      <a:r>
                        <a:rPr kumimoji="0" lang="en-GB" altLang="en-US" sz="600" b="0" i="0" u="none" strike="noStrike" cap="none" normalizeH="0" baseline="0">
                          <a:ln>
                            <a:noFill/>
                          </a:ln>
                          <a:solidFill>
                            <a:srgbClr val="000000"/>
                          </a:solidFill>
                          <a:effectLst/>
                          <a:latin typeface="Arial" charset="0"/>
                          <a:cs typeface="Arial" charset="0"/>
                        </a:rPr>
                        <a:t>                                                               </a:t>
                      </a:r>
                    </a:p>
                  </a:txBody>
                  <a:tcPr marT="45664" marB="45664" anchor="ctr" horzOverflow="overflow">
                    <a:lnL cap="flat">
                      <a:noFill/>
                    </a:lnL>
                    <a:lnR cap="flat">
                      <a:noFill/>
                    </a:lnR>
                    <a:lnT cap="flat">
                      <a:noFill/>
                    </a:lnT>
                    <a:lnB cap="flat">
                      <a:noFill/>
                    </a:lnB>
                    <a:lnTlToBr>
                      <a:noFill/>
                    </a:lnTlToBr>
                    <a:lnBlToTr>
                      <a:noFill/>
                    </a:lnBlToTr>
                    <a:solidFill>
                      <a:srgbClr val="FFFFFF"/>
                    </a:solidFill>
                  </a:tcPr>
                </a:tc>
                <a:extLst>
                  <a:ext uri="{0D108BD9-81ED-4DB2-BD59-A6C34878D82A}">
                    <a16:rowId xmlns:a16="http://schemas.microsoft.com/office/drawing/2014/main" val="10000"/>
                  </a:ext>
                </a:extLst>
              </a:tr>
            </a:tbl>
          </a:graphicData>
        </a:graphic>
      </p:graphicFrame>
      <p:pic>
        <p:nvPicPr>
          <p:cNvPr id="12294" name="Picture 14" descr="Dia_nav_logo_1203">
            <a:hlinkClick r:id="rId2"/>
            <a:extLst>
              <a:ext uri="{FF2B5EF4-FFF2-40B4-BE49-F238E27FC236}">
                <a16:creationId xmlns:a16="http://schemas.microsoft.com/office/drawing/2014/main" id="{1F004CEC-F495-4595-804F-BD1DA6B166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840538" cy="234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Picture 15" descr="diaGirls0505">
            <a:extLst>
              <a:ext uri="{FF2B5EF4-FFF2-40B4-BE49-F238E27FC236}">
                <a16:creationId xmlns:a16="http://schemas.microsoft.com/office/drawing/2014/main" id="{5EE47C00-95A3-4AF1-AEAE-454F006272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9287" y="1724548"/>
            <a:ext cx="5472113"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6" name="Text Box 16">
            <a:extLst>
              <a:ext uri="{FF2B5EF4-FFF2-40B4-BE49-F238E27FC236}">
                <a16:creationId xmlns:a16="http://schemas.microsoft.com/office/drawing/2014/main" id="{6FDDD869-4980-419B-98F6-19299986C083}"/>
              </a:ext>
            </a:extLst>
          </p:cNvPr>
          <p:cNvSpPr txBox="1">
            <a:spLocks noChangeArrowheads="1"/>
          </p:cNvSpPr>
          <p:nvPr/>
        </p:nvSpPr>
        <p:spPr bwMode="auto">
          <a:xfrm>
            <a:off x="5220072" y="1836215"/>
            <a:ext cx="36258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0"/>
              </a:spcBef>
            </a:pPr>
            <a:r>
              <a:rPr lang="en-GB" altLang="en-US" sz="2400" dirty="0">
                <a:solidFill>
                  <a:schemeClr val="tx1"/>
                </a:solidFill>
              </a:rPr>
              <a:t>Demographics: GENDER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ACDC69C-54DB-40C2-B65F-84787A8C9B9F}"/>
              </a:ext>
            </a:extLst>
          </p:cNvPr>
          <p:cNvSpPr>
            <a:spLocks noGrp="1" noChangeArrowheads="1"/>
          </p:cNvSpPr>
          <p:nvPr>
            <p:ph type="title"/>
          </p:nvPr>
        </p:nvSpPr>
        <p:spPr/>
        <p:txBody>
          <a:bodyPr/>
          <a:lstStyle/>
          <a:p>
            <a:pPr eaLnBrk="1" hangingPunct="1"/>
            <a:r>
              <a:rPr lang="en-GB" altLang="en-US"/>
              <a:t>Race Segmentation</a:t>
            </a:r>
          </a:p>
        </p:txBody>
      </p:sp>
      <p:pic>
        <p:nvPicPr>
          <p:cNvPr id="13315" name="Picture 3" descr="colormatch_model">
            <a:extLst>
              <a:ext uri="{FF2B5EF4-FFF2-40B4-BE49-F238E27FC236}">
                <a16:creationId xmlns:a16="http://schemas.microsoft.com/office/drawing/2014/main" id="{DF1CB5A1-DE82-4885-AA73-92350BF5FB3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047750" y="1790700"/>
            <a:ext cx="2444130" cy="354459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316" name="Picture 5" descr="trans_consult_model">
            <a:extLst>
              <a:ext uri="{FF2B5EF4-FFF2-40B4-BE49-F238E27FC236}">
                <a16:creationId xmlns:a16="http://schemas.microsoft.com/office/drawing/2014/main" id="{A4113DDE-CE9F-40E8-9335-297378629C5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562600" y="1447800"/>
            <a:ext cx="1040591" cy="3781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4">
            <a:extLst>
              <a:ext uri="{FF2B5EF4-FFF2-40B4-BE49-F238E27FC236}">
                <a16:creationId xmlns:a16="http://schemas.microsoft.com/office/drawing/2014/main" id="{A6C3CC81-1235-40FD-B487-6C9AC7A4AF70}"/>
              </a:ext>
            </a:extLst>
          </p:cNvPr>
          <p:cNvSpPr>
            <a:spLocks noGrp="1" noChangeArrowheads="1"/>
          </p:cNvSpPr>
          <p:nvPr>
            <p:ph type="title"/>
          </p:nvPr>
        </p:nvSpPr>
        <p:spPr/>
        <p:txBody>
          <a:bodyPr/>
          <a:lstStyle/>
          <a:p>
            <a:pPr eaLnBrk="1" hangingPunct="1"/>
            <a:r>
              <a:rPr lang="en-GB" altLang="en-US" sz="4000"/>
              <a:t>Business/Occupation Segmentation</a:t>
            </a:r>
          </a:p>
        </p:txBody>
      </p:sp>
      <p:pic>
        <p:nvPicPr>
          <p:cNvPr id="15363" name="Picture 5" descr="airport_pic">
            <a:extLst>
              <a:ext uri="{FF2B5EF4-FFF2-40B4-BE49-F238E27FC236}">
                <a16:creationId xmlns:a16="http://schemas.microsoft.com/office/drawing/2014/main" id="{7442667D-148A-4D9A-B481-7445F3FF7868}"/>
              </a:ext>
            </a:extLst>
          </p:cNvPr>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1403648" y="1417638"/>
            <a:ext cx="4800600" cy="18367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5364" name="Picture 16" descr="secured_pic">
            <a:extLst>
              <a:ext uri="{FF2B5EF4-FFF2-40B4-BE49-F238E27FC236}">
                <a16:creationId xmlns:a16="http://schemas.microsoft.com/office/drawing/2014/main" id="{E93B7D02-684E-48BA-A8DB-6E675132760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78908" y="3674600"/>
            <a:ext cx="4572000" cy="17668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3">
            <a:extLst>
              <a:ext uri="{FF2B5EF4-FFF2-40B4-BE49-F238E27FC236}">
                <a16:creationId xmlns:a16="http://schemas.microsoft.com/office/drawing/2014/main" id="{EBA07342-72F7-40CC-A517-76D7E9C3B7D5}"/>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17411" name="Rectangle 4">
            <a:extLst>
              <a:ext uri="{FF2B5EF4-FFF2-40B4-BE49-F238E27FC236}">
                <a16:creationId xmlns:a16="http://schemas.microsoft.com/office/drawing/2014/main" id="{721F0DFF-924F-4AF8-84A5-F8536ECB940A}"/>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122887" name="Rectangle 7">
            <a:extLst>
              <a:ext uri="{FF2B5EF4-FFF2-40B4-BE49-F238E27FC236}">
                <a16:creationId xmlns:a16="http://schemas.microsoft.com/office/drawing/2014/main" id="{D9131878-F985-4F3F-9836-B31ACFE3BFE5}"/>
              </a:ext>
            </a:extLst>
          </p:cNvPr>
          <p:cNvSpPr>
            <a:spLocks noGrp="1" noChangeArrowheads="1"/>
          </p:cNvSpPr>
          <p:nvPr>
            <p:ph type="title"/>
          </p:nvPr>
        </p:nvSpPr>
        <p:spPr>
          <a:xfrm>
            <a:off x="179512" y="548680"/>
            <a:ext cx="8229600" cy="1143000"/>
          </a:xfrm>
        </p:spPr>
        <p:txBody>
          <a:bodyPr/>
          <a:lstStyle/>
          <a:p>
            <a:pPr eaLnBrk="1" hangingPunct="1"/>
            <a:r>
              <a:rPr lang="en-US" altLang="en-US" sz="3600" dirty="0">
                <a:solidFill>
                  <a:srgbClr val="229FC6"/>
                </a:solidFill>
                <a:latin typeface="Arial Black" panose="020B0A04020102020204" pitchFamily="34" charset="0"/>
              </a:rPr>
              <a:t>Geographic Segmentation</a:t>
            </a:r>
          </a:p>
        </p:txBody>
      </p:sp>
      <p:sp>
        <p:nvSpPr>
          <p:cNvPr id="17415" name="Text Box 10">
            <a:extLst>
              <a:ext uri="{FF2B5EF4-FFF2-40B4-BE49-F238E27FC236}">
                <a16:creationId xmlns:a16="http://schemas.microsoft.com/office/drawing/2014/main" id="{8878D451-3496-41AF-AA69-47A49F01B986}"/>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122892" name="Picture 12" descr="Click To Download">
            <a:extLst>
              <a:ext uri="{FF2B5EF4-FFF2-40B4-BE49-F238E27FC236}">
                <a16:creationId xmlns:a16="http://schemas.microsoft.com/office/drawing/2014/main" id="{BDF4FC7E-C7A9-40E0-A0BC-F1C25F9C8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1847850"/>
            <a:ext cx="3162299" cy="31622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4139952" y="4409984"/>
            <a:ext cx="4572000" cy="646331"/>
          </a:xfrm>
          <a:prstGeom prst="rect">
            <a:avLst/>
          </a:prstGeom>
        </p:spPr>
        <p:txBody>
          <a:bodyPr>
            <a:spAutoFit/>
          </a:bodyPr>
          <a:lstStyle/>
          <a:p>
            <a:r>
              <a:rPr lang="en-GB" dirty="0"/>
              <a:t>https://www.youtube.com/watch?v=c9tgGFAp1OM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grpId="0" nodeType="withEffect">
                                  <p:stCondLst>
                                    <p:cond delay="0"/>
                                  </p:stCondLst>
                                  <p:iterate type="lt">
                                    <p:tmPct val="10000"/>
                                  </p:iterate>
                                  <p:childTnLst>
                                    <p:set>
                                      <p:cBhvr>
                                        <p:cTn id="6" dur="1" fill="hold">
                                          <p:stCondLst>
                                            <p:cond delay="0"/>
                                          </p:stCondLst>
                                        </p:cTn>
                                        <p:tgtEl>
                                          <p:spTgt spid="122887"/>
                                        </p:tgtEl>
                                        <p:attrNameLst>
                                          <p:attrName>style.visibility</p:attrName>
                                        </p:attrNameLst>
                                      </p:cBhvr>
                                      <p:to>
                                        <p:strVal val="visible"/>
                                      </p:to>
                                    </p:set>
                                    <p:animEffect transition="in" filter="fade">
                                      <p:cBhvr>
                                        <p:cTn id="7" dur="600">
                                          <p:stCondLst>
                                            <p:cond delay="0"/>
                                          </p:stCondLst>
                                        </p:cTn>
                                        <p:tgtEl>
                                          <p:spTgt spid="122887"/>
                                        </p:tgtEl>
                                      </p:cBhvr>
                                    </p:animEffect>
                                    <p:anim calcmode="lin" valueType="num">
                                      <p:cBhvr>
                                        <p:cTn id="8" dur="600" fill="hold">
                                          <p:stCondLst>
                                            <p:cond delay="0"/>
                                          </p:stCondLst>
                                        </p:cTn>
                                        <p:tgtEl>
                                          <p:spTgt spid="122887"/>
                                        </p:tgtEl>
                                        <p:attrNameLst>
                                          <p:attrName>style.rotation</p:attrName>
                                        </p:attrNameLst>
                                      </p:cBhvr>
                                      <p:tavLst>
                                        <p:tav tm="0">
                                          <p:val>
                                            <p:fltVal val="720"/>
                                          </p:val>
                                        </p:tav>
                                        <p:tav tm="100000">
                                          <p:val>
                                            <p:fltVal val="0"/>
                                          </p:val>
                                        </p:tav>
                                      </p:tavLst>
                                    </p:anim>
                                    <p:anim calcmode="lin" valueType="num">
                                      <p:cBhvr>
                                        <p:cTn id="9" dur="600" fill="hold">
                                          <p:stCondLst>
                                            <p:cond delay="0"/>
                                          </p:stCondLst>
                                        </p:cTn>
                                        <p:tgtEl>
                                          <p:spTgt spid="122887"/>
                                        </p:tgtEl>
                                        <p:attrNameLst>
                                          <p:attrName>ppt_h</p:attrName>
                                        </p:attrNameLst>
                                      </p:cBhvr>
                                      <p:tavLst>
                                        <p:tav tm="0">
                                          <p:val>
                                            <p:fltVal val="0"/>
                                          </p:val>
                                        </p:tav>
                                        <p:tav tm="100000">
                                          <p:val>
                                            <p:strVal val="#ppt_h"/>
                                          </p:val>
                                        </p:tav>
                                      </p:tavLst>
                                    </p:anim>
                                    <p:anim calcmode="lin" valueType="num">
                                      <p:cBhvr>
                                        <p:cTn id="10" dur="600" fill="hold">
                                          <p:stCondLst>
                                            <p:cond delay="0"/>
                                          </p:stCondLst>
                                        </p:cTn>
                                        <p:tgtEl>
                                          <p:spTgt spid="122887"/>
                                        </p:tgtEl>
                                        <p:attrNameLst>
                                          <p:attrName>ppt_w</p:attrName>
                                        </p:attrNameLst>
                                      </p:cBhvr>
                                      <p:tavLst>
                                        <p:tav tm="0">
                                          <p:val>
                                            <p:fltVal val="0"/>
                                          </p:val>
                                        </p:tav>
                                        <p:tav tm="100000">
                                          <p:val>
                                            <p:strVal val="#ppt_w"/>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122892"/>
                                        </p:tgtEl>
                                        <p:attrNameLst>
                                          <p:attrName>style.visibility</p:attrName>
                                        </p:attrNameLst>
                                      </p:cBhvr>
                                      <p:to>
                                        <p:strVal val="visible"/>
                                      </p:to>
                                    </p:set>
                                    <p:animEffect transition="in" filter="dissolve">
                                      <p:cBhvr>
                                        <p:cTn id="15" dur="500"/>
                                        <p:tgtEl>
                                          <p:spTgt spid="1228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37905FC-C990-4FED-93FE-DFAB4FFFBC53}"/>
              </a:ext>
            </a:extLst>
          </p:cNvPr>
          <p:cNvSpPr>
            <a:spLocks noGrp="1"/>
          </p:cNvSpPr>
          <p:nvPr>
            <p:ph type="title"/>
          </p:nvPr>
        </p:nvSpPr>
        <p:spPr/>
        <p:txBody>
          <a:bodyPr/>
          <a:lstStyle/>
          <a:p>
            <a:pPr eaLnBrk="1" hangingPunct="1"/>
            <a:br>
              <a:rPr lang="en-US" altLang="en-US" b="1"/>
            </a:br>
            <a:br>
              <a:rPr lang="en-US" altLang="en-US" b="1"/>
            </a:br>
            <a:r>
              <a:rPr lang="en-US" altLang="en-US" sz="2800" b="1"/>
              <a:t>Geographic Segmentation</a:t>
            </a:r>
            <a:br>
              <a:rPr lang="en-GB" altLang="en-US"/>
            </a:br>
            <a:endParaRPr lang="en-GB" altLang="en-US"/>
          </a:p>
        </p:txBody>
      </p:sp>
      <p:sp>
        <p:nvSpPr>
          <p:cNvPr id="3" name="Content Placeholder 2">
            <a:extLst>
              <a:ext uri="{FF2B5EF4-FFF2-40B4-BE49-F238E27FC236}">
                <a16:creationId xmlns:a16="http://schemas.microsoft.com/office/drawing/2014/main" id="{72943CDD-6620-40B8-B7F2-4CB3769B16F6}"/>
              </a:ext>
            </a:extLst>
          </p:cNvPr>
          <p:cNvSpPr>
            <a:spLocks noGrp="1"/>
          </p:cNvSpPr>
          <p:nvPr>
            <p:ph idx="1"/>
          </p:nvPr>
        </p:nvSpPr>
        <p:spPr/>
        <p:txBody>
          <a:bodyPr/>
          <a:lstStyle/>
          <a:p>
            <a:pPr eaLnBrk="1" hangingPunct="1"/>
            <a:r>
              <a:rPr lang="en-GB" altLang="en-US" sz="2800"/>
              <a:t>Companies  divide the market based on variables such as: countries, regions and cities.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NEW! Campbell's® Lower Sodium Soups">
            <a:extLst>
              <a:ext uri="{FF2B5EF4-FFF2-40B4-BE49-F238E27FC236}">
                <a16:creationId xmlns:a16="http://schemas.microsoft.com/office/drawing/2014/main" id="{A3DB3357-A09A-4B49-B369-541509F6FD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363" y="2133600"/>
            <a:ext cx="3638550" cy="254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Picture 3" descr="Country Ladle Salt Reduced Minestrone">
            <a:extLst>
              <a:ext uri="{FF2B5EF4-FFF2-40B4-BE49-F238E27FC236}">
                <a16:creationId xmlns:a16="http://schemas.microsoft.com/office/drawing/2014/main" id="{7C2E5AFB-336C-4684-B0E2-5474EA70AA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24744"/>
            <a:ext cx="4604544" cy="384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Text Box 4">
            <a:extLst>
              <a:ext uri="{FF2B5EF4-FFF2-40B4-BE49-F238E27FC236}">
                <a16:creationId xmlns:a16="http://schemas.microsoft.com/office/drawing/2014/main" id="{DC37C1FA-62F4-4A4E-891F-A50A7968C267}"/>
              </a:ext>
            </a:extLst>
          </p:cNvPr>
          <p:cNvSpPr txBox="1">
            <a:spLocks noChangeArrowheads="1"/>
          </p:cNvSpPr>
          <p:nvPr/>
        </p:nvSpPr>
        <p:spPr bwMode="auto">
          <a:xfrm>
            <a:off x="1384300" y="566738"/>
            <a:ext cx="70310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0"/>
              </a:spcBef>
            </a:pPr>
            <a:r>
              <a:rPr lang="en-GB" altLang="en-US" sz="2400">
                <a:solidFill>
                  <a:schemeClr val="tx1"/>
                </a:solidFill>
              </a:rPr>
              <a:t>GEOGRAPHIC: Campbells Soup (Micromarketing)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CDD1349-BA63-406A-AE87-E22CBE9FE432}"/>
              </a:ext>
            </a:extLst>
          </p:cNvPr>
          <p:cNvSpPr>
            <a:spLocks noGrp="1"/>
          </p:cNvSpPr>
          <p:nvPr>
            <p:ph type="title"/>
          </p:nvPr>
        </p:nvSpPr>
        <p:spPr/>
        <p:txBody>
          <a:bodyPr/>
          <a:lstStyle/>
          <a:p>
            <a:pPr eaLnBrk="1" hangingPunct="1"/>
            <a:br>
              <a:rPr lang="en-US" altLang="en-US" b="1" dirty="0"/>
            </a:br>
            <a:br>
              <a:rPr lang="en-US" altLang="en-US" b="1" dirty="0"/>
            </a:br>
            <a:r>
              <a:rPr lang="en-US" altLang="en-US" sz="2800" b="1" dirty="0"/>
              <a:t>Psychographic Segmentation</a:t>
            </a:r>
            <a:br>
              <a:rPr lang="en-GB" altLang="en-US" dirty="0"/>
            </a:br>
            <a:endParaRPr lang="en-GB" altLang="en-US" dirty="0"/>
          </a:p>
        </p:txBody>
      </p:sp>
      <p:sp>
        <p:nvSpPr>
          <p:cNvPr id="3" name="Content Placeholder 2">
            <a:extLst>
              <a:ext uri="{FF2B5EF4-FFF2-40B4-BE49-F238E27FC236}">
                <a16:creationId xmlns:a16="http://schemas.microsoft.com/office/drawing/2014/main" id="{21F630F4-221F-4989-8289-F3DEB5CDE101}"/>
              </a:ext>
            </a:extLst>
          </p:cNvPr>
          <p:cNvSpPr>
            <a:spLocks noGrp="1"/>
          </p:cNvSpPr>
          <p:nvPr>
            <p:ph idx="1"/>
          </p:nvPr>
        </p:nvSpPr>
        <p:spPr/>
        <p:txBody>
          <a:bodyPr/>
          <a:lstStyle/>
          <a:p>
            <a:pPr marL="0" indent="0" eaLnBrk="1" hangingPunct="1">
              <a:buNone/>
            </a:pPr>
            <a:r>
              <a:rPr lang="en-GB" altLang="en-US" sz="2800" dirty="0"/>
              <a:t>Companies  divide the market based on variables such as: activities, interests, opinions and lifestyle.</a:t>
            </a:r>
          </a:p>
          <a:p>
            <a:pPr eaLnBrk="1" hangingPunct="1"/>
            <a:endParaRPr lang="en-GB" altLang="en-US" sz="2800" dirty="0"/>
          </a:p>
          <a:p>
            <a:pPr marL="0" indent="0" eaLnBrk="1" hangingPunct="1">
              <a:buNone/>
            </a:pPr>
            <a:r>
              <a:rPr lang="en-GB" altLang="en-US" sz="2800" dirty="0"/>
              <a:t>https://www.youtube.com/watch?v=Z6WYEwjzqc4</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a:extLst>
              <a:ext uri="{FF2B5EF4-FFF2-40B4-BE49-F238E27FC236}">
                <a16:creationId xmlns:a16="http://schemas.microsoft.com/office/drawing/2014/main" id="{8E801789-B71D-4850-8942-6B55F3DE1E97}"/>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07" name="Rectangle 4">
            <a:extLst>
              <a:ext uri="{FF2B5EF4-FFF2-40B4-BE49-F238E27FC236}">
                <a16:creationId xmlns:a16="http://schemas.microsoft.com/office/drawing/2014/main" id="{C37682B2-2FCB-4808-B3A0-35F2A80A504F}"/>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10" name="Rectangle 8">
            <a:extLst>
              <a:ext uri="{FF2B5EF4-FFF2-40B4-BE49-F238E27FC236}">
                <a16:creationId xmlns:a16="http://schemas.microsoft.com/office/drawing/2014/main" id="{763C9925-2777-4B7F-8168-349F148ED0AA}"/>
              </a:ext>
            </a:extLst>
          </p:cNvPr>
          <p:cNvSpPr>
            <a:spLocks noGrp="1" noChangeArrowheads="1"/>
          </p:cNvSpPr>
          <p:nvPr>
            <p:ph type="title"/>
          </p:nvPr>
        </p:nvSpPr>
        <p:spPr>
          <a:xfrm>
            <a:off x="251520" y="525185"/>
            <a:ext cx="8229600" cy="1143000"/>
          </a:xfrm>
        </p:spPr>
        <p:txBody>
          <a:bodyPr/>
          <a:lstStyle/>
          <a:p>
            <a:pPr eaLnBrk="1" hangingPunct="1"/>
            <a:r>
              <a:rPr lang="en-US" altLang="en-US" sz="4000" dirty="0">
                <a:solidFill>
                  <a:srgbClr val="229FC6"/>
                </a:solidFill>
                <a:latin typeface="Arial Black" panose="020B0A04020102020204" pitchFamily="34" charset="0"/>
              </a:rPr>
              <a:t>Psychographics and Lifestyle Segmentation</a:t>
            </a:r>
          </a:p>
        </p:txBody>
      </p:sp>
      <p:sp>
        <p:nvSpPr>
          <p:cNvPr id="21511" name="Text Box 26">
            <a:extLst>
              <a:ext uri="{FF2B5EF4-FFF2-40B4-BE49-F238E27FC236}">
                <a16:creationId xmlns:a16="http://schemas.microsoft.com/office/drawing/2014/main" id="{8D52E398-285A-4298-888E-0D716627FC95}"/>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grpSp>
        <p:nvGrpSpPr>
          <p:cNvPr id="95260" name="Group 28">
            <a:extLst>
              <a:ext uri="{FF2B5EF4-FFF2-40B4-BE49-F238E27FC236}">
                <a16:creationId xmlns:a16="http://schemas.microsoft.com/office/drawing/2014/main" id="{A3CBF4A3-EE1F-4184-8898-692C61E5D3D8}"/>
              </a:ext>
            </a:extLst>
          </p:cNvPr>
          <p:cNvGrpSpPr>
            <a:grpSpLocks/>
          </p:cNvGrpSpPr>
          <p:nvPr/>
        </p:nvGrpSpPr>
        <p:grpSpPr bwMode="auto">
          <a:xfrm rot="10800000">
            <a:off x="533400" y="3048000"/>
            <a:ext cx="2895600" cy="1447800"/>
            <a:chOff x="3216" y="1680"/>
            <a:chExt cx="1776" cy="912"/>
          </a:xfrm>
        </p:grpSpPr>
        <p:sp>
          <p:nvSpPr>
            <p:cNvPr id="21525" name="AutoShape 23">
              <a:extLst>
                <a:ext uri="{FF2B5EF4-FFF2-40B4-BE49-F238E27FC236}">
                  <a16:creationId xmlns:a16="http://schemas.microsoft.com/office/drawing/2014/main" id="{1EC44F2C-39EF-47D1-8EEF-519C8AA01A09}"/>
                </a:ext>
              </a:extLst>
            </p:cNvPr>
            <p:cNvSpPr>
              <a:spLocks noChangeArrowheads="1"/>
            </p:cNvSpPr>
            <p:nvPr/>
          </p:nvSpPr>
          <p:spPr bwMode="auto">
            <a:xfrm>
              <a:off x="3264" y="1680"/>
              <a:ext cx="1488" cy="240"/>
            </a:xfrm>
            <a:prstGeom prst="leftArrow">
              <a:avLst>
                <a:gd name="adj1" fmla="val 50000"/>
                <a:gd name="adj2" fmla="val 15500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6" name="AutoShape 24">
              <a:extLst>
                <a:ext uri="{FF2B5EF4-FFF2-40B4-BE49-F238E27FC236}">
                  <a16:creationId xmlns:a16="http://schemas.microsoft.com/office/drawing/2014/main" id="{A6D8DBFA-0931-4FE3-8638-7914C19FF2A9}"/>
                </a:ext>
              </a:extLst>
            </p:cNvPr>
            <p:cNvSpPr>
              <a:spLocks noChangeArrowheads="1"/>
            </p:cNvSpPr>
            <p:nvPr/>
          </p:nvSpPr>
          <p:spPr bwMode="auto">
            <a:xfrm>
              <a:off x="3216" y="1728"/>
              <a:ext cx="1776" cy="864"/>
            </a:xfrm>
            <a:prstGeom prst="leftArrow">
              <a:avLst>
                <a:gd name="adj1" fmla="val 50000"/>
                <a:gd name="adj2" fmla="val 51389"/>
              </a:avLst>
            </a:pr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7" name="Text Box 27">
              <a:extLst>
                <a:ext uri="{FF2B5EF4-FFF2-40B4-BE49-F238E27FC236}">
                  <a16:creationId xmlns:a16="http://schemas.microsoft.com/office/drawing/2014/main" id="{7D13870B-52E8-4E8F-ABCA-0C4BAE537CBA}"/>
                </a:ext>
              </a:extLst>
            </p:cNvPr>
            <p:cNvSpPr txBox="1">
              <a:spLocks noChangeArrowheads="1"/>
            </p:cNvSpPr>
            <p:nvPr/>
          </p:nvSpPr>
          <p:spPr bwMode="auto">
            <a:xfrm>
              <a:off x="3504" y="1977"/>
              <a:ext cx="1440" cy="36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endParaRPr lang="en-GB" altLang="en-US" b="1">
                <a:solidFill>
                  <a:schemeClr val="tx2"/>
                </a:solidFill>
              </a:endParaRPr>
            </a:p>
          </p:txBody>
        </p:sp>
      </p:grpSp>
      <p:grpSp>
        <p:nvGrpSpPr>
          <p:cNvPr id="95261" name="Group 29">
            <a:extLst>
              <a:ext uri="{FF2B5EF4-FFF2-40B4-BE49-F238E27FC236}">
                <a16:creationId xmlns:a16="http://schemas.microsoft.com/office/drawing/2014/main" id="{8015FEE3-8EEB-4BDD-BF1A-C986CE151C35}"/>
              </a:ext>
            </a:extLst>
          </p:cNvPr>
          <p:cNvGrpSpPr>
            <a:grpSpLocks/>
          </p:cNvGrpSpPr>
          <p:nvPr/>
        </p:nvGrpSpPr>
        <p:grpSpPr bwMode="auto">
          <a:xfrm>
            <a:off x="5772564" y="3061160"/>
            <a:ext cx="2819400" cy="1447800"/>
            <a:chOff x="3216" y="1680"/>
            <a:chExt cx="1776" cy="912"/>
          </a:xfrm>
        </p:grpSpPr>
        <p:sp>
          <p:nvSpPr>
            <p:cNvPr id="21522" name="AutoShape 30">
              <a:extLst>
                <a:ext uri="{FF2B5EF4-FFF2-40B4-BE49-F238E27FC236}">
                  <a16:creationId xmlns:a16="http://schemas.microsoft.com/office/drawing/2014/main" id="{A0DDBA00-F96B-491D-833C-96AB33068C0F}"/>
                </a:ext>
              </a:extLst>
            </p:cNvPr>
            <p:cNvSpPr>
              <a:spLocks noChangeArrowheads="1"/>
            </p:cNvSpPr>
            <p:nvPr/>
          </p:nvSpPr>
          <p:spPr bwMode="auto">
            <a:xfrm>
              <a:off x="3264" y="1680"/>
              <a:ext cx="1488" cy="240"/>
            </a:xfrm>
            <a:prstGeom prst="leftArrow">
              <a:avLst>
                <a:gd name="adj1" fmla="val 50000"/>
                <a:gd name="adj2" fmla="val 15500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3" name="AutoShape 31">
              <a:extLst>
                <a:ext uri="{FF2B5EF4-FFF2-40B4-BE49-F238E27FC236}">
                  <a16:creationId xmlns:a16="http://schemas.microsoft.com/office/drawing/2014/main" id="{D84D8E1F-6A6E-4DF6-B8E9-ED878B4C1A1A}"/>
                </a:ext>
              </a:extLst>
            </p:cNvPr>
            <p:cNvSpPr>
              <a:spLocks noChangeArrowheads="1"/>
            </p:cNvSpPr>
            <p:nvPr/>
          </p:nvSpPr>
          <p:spPr bwMode="auto">
            <a:xfrm>
              <a:off x="3216" y="1728"/>
              <a:ext cx="1776" cy="864"/>
            </a:xfrm>
            <a:prstGeom prst="leftArrow">
              <a:avLst>
                <a:gd name="adj1" fmla="val 50000"/>
                <a:gd name="adj2" fmla="val 51389"/>
              </a:avLst>
            </a:pr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4" name="Text Box 32">
              <a:extLst>
                <a:ext uri="{FF2B5EF4-FFF2-40B4-BE49-F238E27FC236}">
                  <a16:creationId xmlns:a16="http://schemas.microsoft.com/office/drawing/2014/main" id="{9C962EB3-3602-49A9-B04D-28BA89AB6ED4}"/>
                </a:ext>
              </a:extLst>
            </p:cNvPr>
            <p:cNvSpPr txBox="1">
              <a:spLocks noChangeArrowheads="1"/>
            </p:cNvSpPr>
            <p:nvPr/>
          </p:nvSpPr>
          <p:spPr bwMode="auto">
            <a:xfrm>
              <a:off x="3504" y="1977"/>
              <a:ext cx="1440" cy="36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2"/>
                  </a:solidFill>
                </a:rPr>
                <a:t>Activities</a:t>
              </a:r>
            </a:p>
          </p:txBody>
        </p:sp>
      </p:grpSp>
      <p:grpSp>
        <p:nvGrpSpPr>
          <p:cNvPr id="95265" name="Group 33">
            <a:extLst>
              <a:ext uri="{FF2B5EF4-FFF2-40B4-BE49-F238E27FC236}">
                <a16:creationId xmlns:a16="http://schemas.microsoft.com/office/drawing/2014/main" id="{90FA6E73-30FC-4435-981A-CF6F17607E6E}"/>
              </a:ext>
            </a:extLst>
          </p:cNvPr>
          <p:cNvGrpSpPr>
            <a:grpSpLocks/>
          </p:cNvGrpSpPr>
          <p:nvPr/>
        </p:nvGrpSpPr>
        <p:grpSpPr bwMode="auto">
          <a:xfrm rot="5400000">
            <a:off x="3334164" y="5004260"/>
            <a:ext cx="2438400" cy="1447800"/>
            <a:chOff x="3216" y="1680"/>
            <a:chExt cx="1776" cy="912"/>
          </a:xfrm>
        </p:grpSpPr>
        <p:sp>
          <p:nvSpPr>
            <p:cNvPr id="21519" name="AutoShape 34">
              <a:extLst>
                <a:ext uri="{FF2B5EF4-FFF2-40B4-BE49-F238E27FC236}">
                  <a16:creationId xmlns:a16="http://schemas.microsoft.com/office/drawing/2014/main" id="{2EC46583-F773-42D8-B613-8586474E887E}"/>
                </a:ext>
              </a:extLst>
            </p:cNvPr>
            <p:cNvSpPr>
              <a:spLocks noChangeArrowheads="1"/>
            </p:cNvSpPr>
            <p:nvPr/>
          </p:nvSpPr>
          <p:spPr bwMode="auto">
            <a:xfrm>
              <a:off x="3264" y="1680"/>
              <a:ext cx="1488" cy="240"/>
            </a:xfrm>
            <a:prstGeom prst="leftArrow">
              <a:avLst>
                <a:gd name="adj1" fmla="val 50000"/>
                <a:gd name="adj2" fmla="val 15500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0" name="AutoShape 35">
              <a:extLst>
                <a:ext uri="{FF2B5EF4-FFF2-40B4-BE49-F238E27FC236}">
                  <a16:creationId xmlns:a16="http://schemas.microsoft.com/office/drawing/2014/main" id="{85025134-3A3A-4180-9D85-4000E2F640EE}"/>
                </a:ext>
              </a:extLst>
            </p:cNvPr>
            <p:cNvSpPr>
              <a:spLocks noChangeArrowheads="1"/>
            </p:cNvSpPr>
            <p:nvPr/>
          </p:nvSpPr>
          <p:spPr bwMode="auto">
            <a:xfrm>
              <a:off x="3216" y="1728"/>
              <a:ext cx="1776" cy="864"/>
            </a:xfrm>
            <a:prstGeom prst="leftArrow">
              <a:avLst>
                <a:gd name="adj1" fmla="val 50000"/>
                <a:gd name="adj2" fmla="val 51389"/>
              </a:avLst>
            </a:pr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1" name="Text Box 36">
              <a:extLst>
                <a:ext uri="{FF2B5EF4-FFF2-40B4-BE49-F238E27FC236}">
                  <a16:creationId xmlns:a16="http://schemas.microsoft.com/office/drawing/2014/main" id="{B0804213-3E47-4B5B-AEC9-92CCE90AA504}"/>
                </a:ext>
              </a:extLst>
            </p:cNvPr>
            <p:cNvSpPr txBox="1">
              <a:spLocks noChangeArrowheads="1"/>
            </p:cNvSpPr>
            <p:nvPr/>
          </p:nvSpPr>
          <p:spPr bwMode="auto">
            <a:xfrm>
              <a:off x="3504" y="1977"/>
              <a:ext cx="1440" cy="36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dirty="0">
                  <a:solidFill>
                    <a:schemeClr val="tx2"/>
                  </a:solidFill>
                </a:rPr>
                <a:t>Interests</a:t>
              </a:r>
            </a:p>
          </p:txBody>
        </p:sp>
      </p:grpSp>
      <p:sp>
        <p:nvSpPr>
          <p:cNvPr id="21515" name="Text Box 37">
            <a:extLst>
              <a:ext uri="{FF2B5EF4-FFF2-40B4-BE49-F238E27FC236}">
                <a16:creationId xmlns:a16="http://schemas.microsoft.com/office/drawing/2014/main" id="{4DC7E93E-17A2-4864-A27A-CACA26575B9F}"/>
              </a:ext>
            </a:extLst>
          </p:cNvPr>
          <p:cNvSpPr txBox="1">
            <a:spLocks noChangeArrowheads="1"/>
          </p:cNvSpPr>
          <p:nvPr/>
        </p:nvSpPr>
        <p:spPr bwMode="auto">
          <a:xfrm>
            <a:off x="685800" y="3429000"/>
            <a:ext cx="1981200"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1"/>
                </a:solidFill>
              </a:rPr>
              <a:t>Opinions</a:t>
            </a:r>
          </a:p>
        </p:txBody>
      </p:sp>
      <p:sp>
        <p:nvSpPr>
          <p:cNvPr id="21516" name="Oval 38">
            <a:extLst>
              <a:ext uri="{FF2B5EF4-FFF2-40B4-BE49-F238E27FC236}">
                <a16:creationId xmlns:a16="http://schemas.microsoft.com/office/drawing/2014/main" id="{A4EA50E8-613C-4CB6-A1AD-A6A62E4E15DC}"/>
              </a:ext>
            </a:extLst>
          </p:cNvPr>
          <p:cNvSpPr>
            <a:spLocks noChangeArrowheads="1"/>
          </p:cNvSpPr>
          <p:nvPr/>
        </p:nvSpPr>
        <p:spPr bwMode="auto">
          <a:xfrm>
            <a:off x="3505200" y="2552700"/>
            <a:ext cx="2133600" cy="1752600"/>
          </a:xfrm>
          <a:prstGeom prst="ellipse">
            <a:avLst/>
          </a:prstGeom>
          <a:gradFill rotWithShape="1">
            <a:gsLst>
              <a:gs pos="0">
                <a:srgbClr val="0B5FF7"/>
              </a:gs>
              <a:gs pos="100000">
                <a:schemeClr val="accent1"/>
              </a:gs>
            </a:gsLst>
            <a:lin ang="5400000" scaled="1"/>
          </a:gradFill>
          <a:ln>
            <a:noFill/>
          </a:ln>
          <a:effectLst/>
          <a:extLst>
            <a:ext uri="{91240B29-F687-4F45-9708-019B960494DF}">
              <a14:hiddenLine xmlns:a14="http://schemas.microsoft.com/office/drawing/2010/main" w="9525" algn="ctr">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17" name="Text Box 39">
            <a:extLst>
              <a:ext uri="{FF2B5EF4-FFF2-40B4-BE49-F238E27FC236}">
                <a16:creationId xmlns:a16="http://schemas.microsoft.com/office/drawing/2014/main" id="{564D0448-1FE0-4AAB-961E-08231F77D553}"/>
              </a:ext>
            </a:extLst>
          </p:cNvPr>
          <p:cNvSpPr txBox="1">
            <a:spLocks noChangeArrowheads="1"/>
          </p:cNvSpPr>
          <p:nvPr/>
        </p:nvSpPr>
        <p:spPr bwMode="auto">
          <a:xfrm>
            <a:off x="3581400" y="3138488"/>
            <a:ext cx="1981200" cy="579437"/>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dirty="0">
                <a:solidFill>
                  <a:schemeClr val="tx2"/>
                </a:solidFill>
              </a:rPr>
              <a:t>Lifestyle</a:t>
            </a:r>
          </a:p>
        </p:txBody>
      </p:sp>
      <p:sp>
        <p:nvSpPr>
          <p:cNvPr id="21518" name="Text Box 40">
            <a:extLst>
              <a:ext uri="{FF2B5EF4-FFF2-40B4-BE49-F238E27FC236}">
                <a16:creationId xmlns:a16="http://schemas.microsoft.com/office/drawing/2014/main" id="{90F795E8-BC28-457C-B50A-9D0B575C6765}"/>
              </a:ext>
            </a:extLst>
          </p:cNvPr>
          <p:cNvSpPr txBox="1">
            <a:spLocks noChangeArrowheads="1"/>
          </p:cNvSpPr>
          <p:nvPr/>
        </p:nvSpPr>
        <p:spPr bwMode="auto">
          <a:xfrm>
            <a:off x="5505864" y="4280360"/>
            <a:ext cx="3352800" cy="1015663"/>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r>
              <a:rPr lang="en-US" altLang="en-US" sz="2000" dirty="0">
                <a:solidFill>
                  <a:schemeClr val="tx1"/>
                </a:solidFill>
              </a:rPr>
              <a:t>Lifestyle segmentation provides insight into consumer’s motivations</a:t>
            </a:r>
          </a:p>
        </p:txBody>
      </p:sp>
      <p:grpSp>
        <p:nvGrpSpPr>
          <p:cNvPr id="2" name="Group 28">
            <a:extLst>
              <a:ext uri="{FF2B5EF4-FFF2-40B4-BE49-F238E27FC236}">
                <a16:creationId xmlns:a16="http://schemas.microsoft.com/office/drawing/2014/main" id="{8AA00030-B775-444D-B128-B98D5EA4FD91}"/>
              </a:ext>
            </a:extLst>
          </p:cNvPr>
          <p:cNvGrpSpPr>
            <a:grpSpLocks/>
          </p:cNvGrpSpPr>
          <p:nvPr/>
        </p:nvGrpSpPr>
        <p:grpSpPr bwMode="auto">
          <a:xfrm rot="10800000">
            <a:off x="494472" y="3048000"/>
            <a:ext cx="2895600" cy="1447800"/>
            <a:chOff x="3216" y="1680"/>
            <a:chExt cx="1776" cy="912"/>
          </a:xfrm>
        </p:grpSpPr>
        <p:sp>
          <p:nvSpPr>
            <p:cNvPr id="3" name="AutoShape 23">
              <a:extLst>
                <a:ext uri="{FF2B5EF4-FFF2-40B4-BE49-F238E27FC236}">
                  <a16:creationId xmlns:a16="http://schemas.microsoft.com/office/drawing/2014/main" id="{63465D30-53BA-6537-32F8-996830D50A01}"/>
                </a:ext>
              </a:extLst>
            </p:cNvPr>
            <p:cNvSpPr>
              <a:spLocks noChangeArrowheads="1"/>
            </p:cNvSpPr>
            <p:nvPr/>
          </p:nvSpPr>
          <p:spPr bwMode="auto">
            <a:xfrm>
              <a:off x="3264" y="1680"/>
              <a:ext cx="1488" cy="240"/>
            </a:xfrm>
            <a:prstGeom prst="leftArrow">
              <a:avLst>
                <a:gd name="adj1" fmla="val 50000"/>
                <a:gd name="adj2" fmla="val 15500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4" name="AutoShape 24">
              <a:extLst>
                <a:ext uri="{FF2B5EF4-FFF2-40B4-BE49-F238E27FC236}">
                  <a16:creationId xmlns:a16="http://schemas.microsoft.com/office/drawing/2014/main" id="{644F7F53-DCB2-CF07-B805-1100DBFF152D}"/>
                </a:ext>
              </a:extLst>
            </p:cNvPr>
            <p:cNvSpPr>
              <a:spLocks noChangeArrowheads="1"/>
            </p:cNvSpPr>
            <p:nvPr/>
          </p:nvSpPr>
          <p:spPr bwMode="auto">
            <a:xfrm>
              <a:off x="3216" y="1728"/>
              <a:ext cx="1776" cy="864"/>
            </a:xfrm>
            <a:prstGeom prst="leftArrow">
              <a:avLst>
                <a:gd name="adj1" fmla="val 50000"/>
                <a:gd name="adj2" fmla="val 51389"/>
              </a:avLst>
            </a:pr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5" name="Text Box 27">
              <a:extLst>
                <a:ext uri="{FF2B5EF4-FFF2-40B4-BE49-F238E27FC236}">
                  <a16:creationId xmlns:a16="http://schemas.microsoft.com/office/drawing/2014/main" id="{F21C1117-F2B1-DE16-942A-2D9F907122A6}"/>
                </a:ext>
              </a:extLst>
            </p:cNvPr>
            <p:cNvSpPr txBox="1">
              <a:spLocks noChangeArrowheads="1"/>
            </p:cNvSpPr>
            <p:nvPr/>
          </p:nvSpPr>
          <p:spPr bwMode="auto">
            <a:xfrm>
              <a:off x="3504" y="1977"/>
              <a:ext cx="1440" cy="36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endParaRPr lang="en-GB" altLang="en-US" b="1">
                <a:solidFill>
                  <a:schemeClr val="tx2"/>
                </a:solidFill>
              </a:endParaRPr>
            </a:p>
          </p:txBody>
        </p:sp>
      </p:grpSp>
      <p:sp>
        <p:nvSpPr>
          <p:cNvPr id="6" name="Text Box 37">
            <a:extLst>
              <a:ext uri="{FF2B5EF4-FFF2-40B4-BE49-F238E27FC236}">
                <a16:creationId xmlns:a16="http://schemas.microsoft.com/office/drawing/2014/main" id="{56F0BE11-37E4-AD0E-C70D-21EE76E4B676}"/>
              </a:ext>
            </a:extLst>
          </p:cNvPr>
          <p:cNvSpPr txBox="1">
            <a:spLocks noChangeArrowheads="1"/>
          </p:cNvSpPr>
          <p:nvPr/>
        </p:nvSpPr>
        <p:spPr bwMode="auto">
          <a:xfrm>
            <a:off x="646872" y="3429000"/>
            <a:ext cx="1981200"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dirty="0">
                <a:solidFill>
                  <a:schemeClr val="tx1"/>
                </a:solidFill>
              </a:rPr>
              <a:t>Opinions</a:t>
            </a:r>
          </a:p>
        </p:txBody>
      </p:sp>
      <p:sp>
        <p:nvSpPr>
          <p:cNvPr id="7" name="Text Box 39">
            <a:extLst>
              <a:ext uri="{FF2B5EF4-FFF2-40B4-BE49-F238E27FC236}">
                <a16:creationId xmlns:a16="http://schemas.microsoft.com/office/drawing/2014/main" id="{AFD4521C-25AC-9E24-2545-B0B9EEA15683}"/>
              </a:ext>
            </a:extLst>
          </p:cNvPr>
          <p:cNvSpPr txBox="1">
            <a:spLocks noChangeArrowheads="1"/>
          </p:cNvSpPr>
          <p:nvPr/>
        </p:nvSpPr>
        <p:spPr bwMode="auto">
          <a:xfrm>
            <a:off x="3542472" y="3138488"/>
            <a:ext cx="1981200" cy="579437"/>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dirty="0">
                <a:solidFill>
                  <a:schemeClr val="tx2"/>
                </a:solidFill>
              </a:rPr>
              <a:t>Lifestyle</a:t>
            </a:r>
          </a:p>
        </p:txBody>
      </p:sp>
      <p:sp>
        <p:nvSpPr>
          <p:cNvPr id="8" name="Oval 38">
            <a:extLst>
              <a:ext uri="{FF2B5EF4-FFF2-40B4-BE49-F238E27FC236}">
                <a16:creationId xmlns:a16="http://schemas.microsoft.com/office/drawing/2014/main" id="{AA69FCA9-DE8E-6A41-5851-822A4A14AA85}"/>
              </a:ext>
            </a:extLst>
          </p:cNvPr>
          <p:cNvSpPr>
            <a:spLocks noChangeArrowheads="1"/>
          </p:cNvSpPr>
          <p:nvPr/>
        </p:nvSpPr>
        <p:spPr bwMode="auto">
          <a:xfrm>
            <a:off x="3505200" y="2636912"/>
            <a:ext cx="2133600" cy="1752600"/>
          </a:xfrm>
          <a:prstGeom prst="ellipse">
            <a:avLst/>
          </a:prstGeom>
          <a:gradFill rotWithShape="1">
            <a:gsLst>
              <a:gs pos="0">
                <a:srgbClr val="0B5FF7"/>
              </a:gs>
              <a:gs pos="100000">
                <a:schemeClr val="accent1"/>
              </a:gs>
            </a:gsLst>
            <a:lin ang="5400000" scaled="1"/>
          </a:gradFill>
          <a:ln>
            <a:noFill/>
          </a:ln>
          <a:effectLst/>
          <a:extLst>
            <a:ext uri="{91240B29-F687-4F45-9708-019B960494DF}">
              <a14:hiddenLine xmlns:a14="http://schemas.microsoft.com/office/drawing/2010/main" w="9525" algn="ctr">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grpSp>
        <p:nvGrpSpPr>
          <p:cNvPr id="9" name="Group 28">
            <a:extLst>
              <a:ext uri="{FF2B5EF4-FFF2-40B4-BE49-F238E27FC236}">
                <a16:creationId xmlns:a16="http://schemas.microsoft.com/office/drawing/2014/main" id="{4B7154F7-92A7-46AE-43B9-C2DEFA81AD31}"/>
              </a:ext>
            </a:extLst>
          </p:cNvPr>
          <p:cNvGrpSpPr>
            <a:grpSpLocks/>
          </p:cNvGrpSpPr>
          <p:nvPr/>
        </p:nvGrpSpPr>
        <p:grpSpPr bwMode="auto">
          <a:xfrm rot="10800000">
            <a:off x="494472" y="3132212"/>
            <a:ext cx="2895600" cy="1447800"/>
            <a:chOff x="3216" y="1680"/>
            <a:chExt cx="1776" cy="912"/>
          </a:xfrm>
        </p:grpSpPr>
        <p:sp>
          <p:nvSpPr>
            <p:cNvPr id="10" name="AutoShape 23">
              <a:extLst>
                <a:ext uri="{FF2B5EF4-FFF2-40B4-BE49-F238E27FC236}">
                  <a16:creationId xmlns:a16="http://schemas.microsoft.com/office/drawing/2014/main" id="{81578407-3912-FDC5-4D31-8A341D3D5BE6}"/>
                </a:ext>
              </a:extLst>
            </p:cNvPr>
            <p:cNvSpPr>
              <a:spLocks noChangeArrowheads="1"/>
            </p:cNvSpPr>
            <p:nvPr/>
          </p:nvSpPr>
          <p:spPr bwMode="auto">
            <a:xfrm>
              <a:off x="3264" y="1680"/>
              <a:ext cx="1488" cy="240"/>
            </a:xfrm>
            <a:prstGeom prst="leftArrow">
              <a:avLst>
                <a:gd name="adj1" fmla="val 50000"/>
                <a:gd name="adj2" fmla="val 15500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11" name="AutoShape 24">
              <a:extLst>
                <a:ext uri="{FF2B5EF4-FFF2-40B4-BE49-F238E27FC236}">
                  <a16:creationId xmlns:a16="http://schemas.microsoft.com/office/drawing/2014/main" id="{342A714B-9436-B059-ABE2-3DA59EFEE273}"/>
                </a:ext>
              </a:extLst>
            </p:cNvPr>
            <p:cNvSpPr>
              <a:spLocks noChangeArrowheads="1"/>
            </p:cNvSpPr>
            <p:nvPr/>
          </p:nvSpPr>
          <p:spPr bwMode="auto">
            <a:xfrm>
              <a:off x="3216" y="1728"/>
              <a:ext cx="1776" cy="864"/>
            </a:xfrm>
            <a:prstGeom prst="leftArrow">
              <a:avLst>
                <a:gd name="adj1" fmla="val 50000"/>
                <a:gd name="adj2" fmla="val 51389"/>
              </a:avLst>
            </a:pr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12" name="Text Box 27">
              <a:extLst>
                <a:ext uri="{FF2B5EF4-FFF2-40B4-BE49-F238E27FC236}">
                  <a16:creationId xmlns:a16="http://schemas.microsoft.com/office/drawing/2014/main" id="{C5894CC8-C117-6FD2-2088-88B20B760890}"/>
                </a:ext>
              </a:extLst>
            </p:cNvPr>
            <p:cNvSpPr txBox="1">
              <a:spLocks noChangeArrowheads="1"/>
            </p:cNvSpPr>
            <p:nvPr/>
          </p:nvSpPr>
          <p:spPr bwMode="auto">
            <a:xfrm>
              <a:off x="3504" y="1977"/>
              <a:ext cx="1440" cy="36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endParaRPr lang="en-GB" altLang="en-US" b="1">
                <a:solidFill>
                  <a:schemeClr val="tx2"/>
                </a:solidFill>
              </a:endParaRPr>
            </a:p>
          </p:txBody>
        </p:sp>
      </p:grpSp>
      <p:sp>
        <p:nvSpPr>
          <p:cNvPr id="13" name="Text Box 37">
            <a:extLst>
              <a:ext uri="{FF2B5EF4-FFF2-40B4-BE49-F238E27FC236}">
                <a16:creationId xmlns:a16="http://schemas.microsoft.com/office/drawing/2014/main" id="{5B8F4313-8CD7-9BBF-F4AA-B10B6EB2EBF1}"/>
              </a:ext>
            </a:extLst>
          </p:cNvPr>
          <p:cNvSpPr txBox="1">
            <a:spLocks noChangeArrowheads="1"/>
          </p:cNvSpPr>
          <p:nvPr/>
        </p:nvSpPr>
        <p:spPr bwMode="auto">
          <a:xfrm>
            <a:off x="646872" y="3513212"/>
            <a:ext cx="1981200"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1"/>
                </a:solidFill>
              </a:rPr>
              <a:t>Opinions</a:t>
            </a:r>
          </a:p>
        </p:txBody>
      </p:sp>
      <p:sp>
        <p:nvSpPr>
          <p:cNvPr id="14" name="Text Box 39">
            <a:extLst>
              <a:ext uri="{FF2B5EF4-FFF2-40B4-BE49-F238E27FC236}">
                <a16:creationId xmlns:a16="http://schemas.microsoft.com/office/drawing/2014/main" id="{5425D182-B01A-D98F-338A-6D1B81919530}"/>
              </a:ext>
            </a:extLst>
          </p:cNvPr>
          <p:cNvSpPr txBox="1">
            <a:spLocks noChangeArrowheads="1"/>
          </p:cNvSpPr>
          <p:nvPr/>
        </p:nvSpPr>
        <p:spPr bwMode="auto">
          <a:xfrm>
            <a:off x="3542472" y="3222700"/>
            <a:ext cx="1981200" cy="579437"/>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dirty="0">
                <a:solidFill>
                  <a:schemeClr val="tx2"/>
                </a:solidFill>
              </a:rPr>
              <a:t>Lifestyle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5260"/>
                                        </p:tgtEl>
                                        <p:attrNameLst>
                                          <p:attrName>style.visibility</p:attrName>
                                        </p:attrNameLst>
                                      </p:cBhvr>
                                      <p:to>
                                        <p:strVal val="visible"/>
                                      </p:to>
                                    </p:set>
                                    <p:anim calcmode="lin" valueType="num">
                                      <p:cBhvr additive="base">
                                        <p:cTn id="7" dur="500" fill="hold"/>
                                        <p:tgtEl>
                                          <p:spTgt spid="95260"/>
                                        </p:tgtEl>
                                        <p:attrNameLst>
                                          <p:attrName>ppt_x</p:attrName>
                                        </p:attrNameLst>
                                      </p:cBhvr>
                                      <p:tavLst>
                                        <p:tav tm="0">
                                          <p:val>
                                            <p:strVal val="0-#ppt_w/2"/>
                                          </p:val>
                                        </p:tav>
                                        <p:tav tm="100000">
                                          <p:val>
                                            <p:strVal val="#ppt_x"/>
                                          </p:val>
                                        </p:tav>
                                      </p:tavLst>
                                    </p:anim>
                                    <p:anim calcmode="lin" valueType="num">
                                      <p:cBhvr additive="base">
                                        <p:cTn id="8" dur="500" fill="hold"/>
                                        <p:tgtEl>
                                          <p:spTgt spid="9526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499"/>
                                          </p:stCondLst>
                                        </p:cTn>
                                        <p:tgtEl>
                                          <p:spTgt spid="95261"/>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499"/>
                                          </p:stCondLst>
                                        </p:cTn>
                                        <p:tgtEl>
                                          <p:spTgt spid="9526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0-#ppt_w/2"/>
                                          </p:val>
                                        </p:tav>
                                        <p:tav tm="100000">
                                          <p:val>
                                            <p:strVal val="#ppt_x"/>
                                          </p:val>
                                        </p:tav>
                                      </p:tavLst>
                                    </p:anim>
                                    <p:anim calcmode="lin" valueType="num">
                                      <p:cBhvr additive="base">
                                        <p:cTn id="22"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0-#ppt_w/2"/>
                                          </p:val>
                                        </p:tav>
                                        <p:tav tm="100000">
                                          <p:val>
                                            <p:strVal val="#ppt_x"/>
                                          </p:val>
                                        </p:tav>
                                      </p:tavLst>
                                    </p:anim>
                                    <p:anim calcmode="lin" valueType="num">
                                      <p:cBhvr additive="base">
                                        <p:cTn id="28"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8AB2B1E8-6483-44B9-85E9-FF9B6DB18616}"/>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3555" name="Rectangle 3">
            <a:extLst>
              <a:ext uri="{FF2B5EF4-FFF2-40B4-BE49-F238E27FC236}">
                <a16:creationId xmlns:a16="http://schemas.microsoft.com/office/drawing/2014/main" id="{EF734E71-EBFC-4CD3-ADAE-7B9CEA5AFB06}"/>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3558" name="Rectangle 6">
            <a:extLst>
              <a:ext uri="{FF2B5EF4-FFF2-40B4-BE49-F238E27FC236}">
                <a16:creationId xmlns:a16="http://schemas.microsoft.com/office/drawing/2014/main" id="{8C1F5588-8717-4F8E-A05E-68BE9119D448}"/>
              </a:ext>
            </a:extLst>
          </p:cNvPr>
          <p:cNvSpPr>
            <a:spLocks noGrp="1" noChangeArrowheads="1"/>
          </p:cNvSpPr>
          <p:nvPr>
            <p:ph type="title"/>
          </p:nvPr>
        </p:nvSpPr>
        <p:spPr>
          <a:xfrm>
            <a:off x="457200" y="990600"/>
            <a:ext cx="8229600" cy="1143000"/>
          </a:xfrm>
        </p:spPr>
        <p:txBody>
          <a:bodyPr/>
          <a:lstStyle/>
          <a:p>
            <a:pPr eaLnBrk="1" hangingPunct="1"/>
            <a:r>
              <a:rPr lang="en-US" altLang="en-US" sz="4000" dirty="0">
                <a:solidFill>
                  <a:srgbClr val="229FC6"/>
                </a:solidFill>
                <a:latin typeface="Arial Black" panose="020B0A04020102020204" pitchFamily="34" charset="0"/>
              </a:rPr>
              <a:t>Segmenting by Usage and Commitment</a:t>
            </a:r>
            <a:endParaRPr lang="en-US" altLang="en-US" sz="3200" dirty="0">
              <a:solidFill>
                <a:srgbClr val="229FC6"/>
              </a:solidFill>
              <a:latin typeface="Arial Black" panose="020B0A04020102020204" pitchFamily="34" charset="0"/>
            </a:endParaRPr>
          </a:p>
        </p:txBody>
      </p:sp>
      <p:sp>
        <p:nvSpPr>
          <p:cNvPr id="155655" name="Rectangle 7">
            <a:extLst>
              <a:ext uri="{FF2B5EF4-FFF2-40B4-BE49-F238E27FC236}">
                <a16:creationId xmlns:a16="http://schemas.microsoft.com/office/drawing/2014/main" id="{95F50A9C-57F3-4985-B55D-D83A899BC68B}"/>
              </a:ext>
            </a:extLst>
          </p:cNvPr>
          <p:cNvSpPr>
            <a:spLocks noGrp="1" noChangeArrowheads="1"/>
          </p:cNvSpPr>
          <p:nvPr>
            <p:ph type="body" sz="half" idx="1"/>
          </p:nvPr>
        </p:nvSpPr>
        <p:spPr>
          <a:xfrm>
            <a:off x="1371600" y="2438400"/>
            <a:ext cx="7086600" cy="3581400"/>
          </a:xfrm>
        </p:spPr>
        <p:txBody>
          <a:bodyPr/>
          <a:lstStyle/>
          <a:p>
            <a:pPr eaLnBrk="1" hangingPunct="1"/>
            <a:r>
              <a:rPr lang="en-US" altLang="en-US" sz="2800" dirty="0"/>
              <a:t>Advertising targeted to:</a:t>
            </a:r>
          </a:p>
          <a:p>
            <a:pPr lvl="1" eaLnBrk="1" hangingPunct="1"/>
            <a:r>
              <a:rPr lang="en-US" altLang="en-US" sz="2400" dirty="0"/>
              <a:t>Heavy users</a:t>
            </a:r>
          </a:p>
          <a:p>
            <a:pPr lvl="1" eaLnBrk="1" hangingPunct="1"/>
            <a:r>
              <a:rPr lang="en-US" altLang="en-US" sz="2400" dirty="0"/>
              <a:t>Nonusers</a:t>
            </a:r>
          </a:p>
          <a:p>
            <a:pPr lvl="1" eaLnBrk="1" hangingPunct="1"/>
            <a:r>
              <a:rPr lang="en-US" altLang="en-US" sz="2400" dirty="0"/>
              <a:t>Brand-loyal users</a:t>
            </a:r>
          </a:p>
          <a:p>
            <a:pPr lvl="1" eaLnBrk="1" hangingPunct="1"/>
            <a:r>
              <a:rPr lang="en-US" altLang="en-US" sz="2400" dirty="0"/>
              <a:t>Switchers/Variety seekers</a:t>
            </a:r>
          </a:p>
          <a:p>
            <a:pPr lvl="1" eaLnBrk="1" hangingPunct="1"/>
            <a:r>
              <a:rPr lang="en-US" altLang="en-US" sz="2400" dirty="0"/>
              <a:t>Emergent Consumers</a:t>
            </a:r>
          </a:p>
        </p:txBody>
      </p:sp>
      <p:sp>
        <p:nvSpPr>
          <p:cNvPr id="23560" name="Text Box 8">
            <a:extLst>
              <a:ext uri="{FF2B5EF4-FFF2-40B4-BE49-F238E27FC236}">
                <a16:creationId xmlns:a16="http://schemas.microsoft.com/office/drawing/2014/main" id="{EF5165BD-2555-478F-AD38-3AFBA638D09F}"/>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23561" name="Picture 9" descr="Click To Download">
            <a:extLst>
              <a:ext uri="{FF2B5EF4-FFF2-40B4-BE49-F238E27FC236}">
                <a16:creationId xmlns:a16="http://schemas.microsoft.com/office/drawing/2014/main" id="{3C54B5EA-7572-4CF9-A2AD-FD949230858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086600" y="4648200"/>
            <a:ext cx="1676400" cy="167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5655">
                                            <p:txEl>
                                              <p:pRg st="0" end="0"/>
                                            </p:txEl>
                                          </p:spTgt>
                                        </p:tgtEl>
                                        <p:attrNameLst>
                                          <p:attrName>style.visibility</p:attrName>
                                        </p:attrNameLst>
                                      </p:cBhvr>
                                      <p:to>
                                        <p:strVal val="visible"/>
                                      </p:to>
                                    </p:set>
                                    <p:animEffect transition="in" filter="wipe(left)">
                                      <p:cBhvr>
                                        <p:cTn id="7" dur="500"/>
                                        <p:tgtEl>
                                          <p:spTgt spid="155655">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55655">
                                            <p:txEl>
                                              <p:pRg st="1" end="1"/>
                                            </p:txEl>
                                          </p:spTgt>
                                        </p:tgtEl>
                                        <p:attrNameLst>
                                          <p:attrName>style.visibility</p:attrName>
                                        </p:attrNameLst>
                                      </p:cBhvr>
                                      <p:to>
                                        <p:strVal val="visible"/>
                                      </p:to>
                                    </p:set>
                                    <p:animEffect transition="in" filter="wipe(left)">
                                      <p:cBhvr>
                                        <p:cTn id="10" dur="500"/>
                                        <p:tgtEl>
                                          <p:spTgt spid="155655">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55655">
                                            <p:txEl>
                                              <p:pRg st="2" end="2"/>
                                            </p:txEl>
                                          </p:spTgt>
                                        </p:tgtEl>
                                        <p:attrNameLst>
                                          <p:attrName>style.visibility</p:attrName>
                                        </p:attrNameLst>
                                      </p:cBhvr>
                                      <p:to>
                                        <p:strVal val="visible"/>
                                      </p:to>
                                    </p:set>
                                    <p:animEffect transition="in" filter="wipe(left)">
                                      <p:cBhvr>
                                        <p:cTn id="13" dur="500"/>
                                        <p:tgtEl>
                                          <p:spTgt spid="155655">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55655">
                                            <p:txEl>
                                              <p:pRg st="3" end="3"/>
                                            </p:txEl>
                                          </p:spTgt>
                                        </p:tgtEl>
                                        <p:attrNameLst>
                                          <p:attrName>style.visibility</p:attrName>
                                        </p:attrNameLst>
                                      </p:cBhvr>
                                      <p:to>
                                        <p:strVal val="visible"/>
                                      </p:to>
                                    </p:set>
                                    <p:animEffect transition="in" filter="wipe(left)">
                                      <p:cBhvr>
                                        <p:cTn id="16" dur="500"/>
                                        <p:tgtEl>
                                          <p:spTgt spid="155655">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155655">
                                            <p:txEl>
                                              <p:pRg st="4" end="4"/>
                                            </p:txEl>
                                          </p:spTgt>
                                        </p:tgtEl>
                                        <p:attrNameLst>
                                          <p:attrName>style.visibility</p:attrName>
                                        </p:attrNameLst>
                                      </p:cBhvr>
                                      <p:to>
                                        <p:strVal val="visible"/>
                                      </p:to>
                                    </p:set>
                                    <p:animEffect transition="in" filter="wipe(left)">
                                      <p:cBhvr>
                                        <p:cTn id="19" dur="500"/>
                                        <p:tgtEl>
                                          <p:spTgt spid="155655">
                                            <p:txEl>
                                              <p:pRg st="4" end="4"/>
                                            </p:tx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155655">
                                            <p:txEl>
                                              <p:pRg st="5" end="5"/>
                                            </p:txEl>
                                          </p:spTgt>
                                        </p:tgtEl>
                                        <p:attrNameLst>
                                          <p:attrName>style.visibility</p:attrName>
                                        </p:attrNameLst>
                                      </p:cBhvr>
                                      <p:to>
                                        <p:strVal val="visible"/>
                                      </p:to>
                                    </p:set>
                                    <p:animEffect transition="in" filter="wipe(left)">
                                      <p:cBhvr>
                                        <p:cTn id="22" dur="500"/>
                                        <p:tgtEl>
                                          <p:spTgt spid="1556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5"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4C28C224-B6F7-4742-BEB4-262A38D3744D}"/>
              </a:ext>
            </a:extLst>
          </p:cNvPr>
          <p:cNvSpPr>
            <a:spLocks noGrp="1"/>
          </p:cNvSpPr>
          <p:nvPr>
            <p:ph type="title"/>
          </p:nvPr>
        </p:nvSpPr>
        <p:spPr/>
        <p:txBody>
          <a:bodyPr/>
          <a:lstStyle/>
          <a:p>
            <a:pPr eaLnBrk="1" hangingPunct="1"/>
            <a:br>
              <a:rPr lang="en-US" altLang="en-US" b="1"/>
            </a:br>
            <a:br>
              <a:rPr lang="en-US" altLang="en-US" b="1"/>
            </a:br>
            <a:r>
              <a:rPr lang="en-US" altLang="en-US" sz="2800" b="1"/>
              <a:t>Benefit Segmentation</a:t>
            </a:r>
            <a:br>
              <a:rPr lang="en-GB" altLang="en-US"/>
            </a:br>
            <a:endParaRPr lang="en-GB" altLang="en-US"/>
          </a:p>
        </p:txBody>
      </p:sp>
      <p:sp>
        <p:nvSpPr>
          <p:cNvPr id="3" name="Content Placeholder 2">
            <a:extLst>
              <a:ext uri="{FF2B5EF4-FFF2-40B4-BE49-F238E27FC236}">
                <a16:creationId xmlns:a16="http://schemas.microsoft.com/office/drawing/2014/main" id="{503FE80B-3953-4F73-A9E2-12C8E52C5B90}"/>
              </a:ext>
            </a:extLst>
          </p:cNvPr>
          <p:cNvSpPr>
            <a:spLocks noGrp="1"/>
          </p:cNvSpPr>
          <p:nvPr>
            <p:ph idx="1"/>
          </p:nvPr>
        </p:nvSpPr>
        <p:spPr/>
        <p:txBody>
          <a:bodyPr/>
          <a:lstStyle/>
          <a:p>
            <a:pPr eaLnBrk="1" hangingPunct="1"/>
            <a:r>
              <a:rPr lang="en-GB" altLang="en-US" sz="2800"/>
              <a:t>A form of market segmentation based on the differences in specific benefits that different groups of consumers look for in a product.</a:t>
            </a:r>
            <a:br>
              <a:rPr lang="en-GB" altLang="en-US" sz="2800"/>
            </a:br>
            <a:br>
              <a:rPr lang="en-GB" altLang="en-US" sz="2800"/>
            </a:br>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3">
            <a:extLst>
              <a:ext uri="{FF2B5EF4-FFF2-40B4-BE49-F238E27FC236}">
                <a16:creationId xmlns:a16="http://schemas.microsoft.com/office/drawing/2014/main" id="{52C3584E-A0C8-44C5-A44D-C0A51203E4B8}"/>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4579" name="Rectangle 4">
            <a:extLst>
              <a:ext uri="{FF2B5EF4-FFF2-40B4-BE49-F238E27FC236}">
                <a16:creationId xmlns:a16="http://schemas.microsoft.com/office/drawing/2014/main" id="{304AD158-F162-4927-A8CF-80FD41F64A9A}"/>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4582" name="Rectangle 8">
            <a:extLst>
              <a:ext uri="{FF2B5EF4-FFF2-40B4-BE49-F238E27FC236}">
                <a16:creationId xmlns:a16="http://schemas.microsoft.com/office/drawing/2014/main" id="{0671574C-F5F4-4CE5-812D-387272E07597}"/>
              </a:ext>
            </a:extLst>
          </p:cNvPr>
          <p:cNvSpPr>
            <a:spLocks noGrp="1" noChangeArrowheads="1"/>
          </p:cNvSpPr>
          <p:nvPr>
            <p:ph type="title"/>
          </p:nvPr>
        </p:nvSpPr>
        <p:spPr/>
        <p:txBody>
          <a:bodyPr/>
          <a:lstStyle/>
          <a:p>
            <a:pPr eaLnBrk="1" hangingPunct="1"/>
            <a:r>
              <a:rPr lang="en-US" altLang="en-US" sz="4000" dirty="0">
                <a:solidFill>
                  <a:srgbClr val="229FC6"/>
                </a:solidFill>
                <a:latin typeface="Arial Black" panose="020B0A04020102020204" pitchFamily="34" charset="0"/>
              </a:rPr>
              <a:t>Benefit Segmentation</a:t>
            </a:r>
          </a:p>
        </p:txBody>
      </p:sp>
      <p:sp>
        <p:nvSpPr>
          <p:cNvPr id="24583" name="Text Box 18">
            <a:extLst>
              <a:ext uri="{FF2B5EF4-FFF2-40B4-BE49-F238E27FC236}">
                <a16:creationId xmlns:a16="http://schemas.microsoft.com/office/drawing/2014/main" id="{1D61AF0D-9B96-463E-8EFC-BB99BB6DE6CD}"/>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97301" name="Picture 21" descr="Click To Download">
            <a:extLst>
              <a:ext uri="{FF2B5EF4-FFF2-40B4-BE49-F238E27FC236}">
                <a16:creationId xmlns:a16="http://schemas.microsoft.com/office/drawing/2014/main" id="{01FFCB47-8FC6-4DF5-8DF3-21DFFAF1F42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733800" y="2590800"/>
            <a:ext cx="2628900" cy="2628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4585" name="Text Box 23">
            <a:extLst>
              <a:ext uri="{FF2B5EF4-FFF2-40B4-BE49-F238E27FC236}">
                <a16:creationId xmlns:a16="http://schemas.microsoft.com/office/drawing/2014/main" id="{F07EF231-5846-4FB9-8638-3050E9D4B3BE}"/>
              </a:ext>
            </a:extLst>
          </p:cNvPr>
          <p:cNvSpPr txBox="1">
            <a:spLocks noChangeArrowheads="1"/>
          </p:cNvSpPr>
          <p:nvPr/>
        </p:nvSpPr>
        <p:spPr bwMode="auto">
          <a:xfrm>
            <a:off x="5943600" y="2057400"/>
            <a:ext cx="2514600" cy="1066800"/>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1"/>
                </a:solidFill>
              </a:rPr>
              <a:t>Passenger Safety?</a:t>
            </a:r>
          </a:p>
        </p:txBody>
      </p:sp>
      <p:sp>
        <p:nvSpPr>
          <p:cNvPr id="24586" name="Text Box 24">
            <a:extLst>
              <a:ext uri="{FF2B5EF4-FFF2-40B4-BE49-F238E27FC236}">
                <a16:creationId xmlns:a16="http://schemas.microsoft.com/office/drawing/2014/main" id="{56D7E15C-0F36-46D7-A09A-76CF8EEA8C80}"/>
              </a:ext>
            </a:extLst>
          </p:cNvPr>
          <p:cNvSpPr txBox="1">
            <a:spLocks noChangeArrowheads="1"/>
          </p:cNvSpPr>
          <p:nvPr/>
        </p:nvSpPr>
        <p:spPr bwMode="auto">
          <a:xfrm>
            <a:off x="1676400" y="2133600"/>
            <a:ext cx="2514600"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dirty="0">
                <a:solidFill>
                  <a:schemeClr val="tx1"/>
                </a:solidFill>
              </a:rPr>
              <a:t>Prestige?</a:t>
            </a:r>
          </a:p>
        </p:txBody>
      </p:sp>
      <p:sp>
        <p:nvSpPr>
          <p:cNvPr id="24587" name="Text Box 25">
            <a:extLst>
              <a:ext uri="{FF2B5EF4-FFF2-40B4-BE49-F238E27FC236}">
                <a16:creationId xmlns:a16="http://schemas.microsoft.com/office/drawing/2014/main" id="{16DDAEEB-E607-4E55-9218-C9CFAC027872}"/>
              </a:ext>
            </a:extLst>
          </p:cNvPr>
          <p:cNvSpPr txBox="1">
            <a:spLocks noChangeArrowheads="1"/>
          </p:cNvSpPr>
          <p:nvPr/>
        </p:nvSpPr>
        <p:spPr bwMode="auto">
          <a:xfrm>
            <a:off x="2915816" y="4955380"/>
            <a:ext cx="3581400"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dirty="0">
                <a:solidFill>
                  <a:schemeClr val="tx1"/>
                </a:solidFill>
              </a:rPr>
              <a:t>Fuel Economy?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97301"/>
                                        </p:tgtEl>
                                        <p:attrNameLst>
                                          <p:attrName>style.visibility</p:attrName>
                                        </p:attrNameLst>
                                      </p:cBhvr>
                                      <p:to>
                                        <p:strVal val="visible"/>
                                      </p:to>
                                    </p:set>
                                    <p:anim calcmode="lin" valueType="num">
                                      <p:cBhvr additive="base">
                                        <p:cTn id="7" dur="500" fill="hold"/>
                                        <p:tgtEl>
                                          <p:spTgt spid="97301"/>
                                        </p:tgtEl>
                                        <p:attrNameLst>
                                          <p:attrName>ppt_x</p:attrName>
                                        </p:attrNameLst>
                                      </p:cBhvr>
                                      <p:tavLst>
                                        <p:tav tm="0">
                                          <p:val>
                                            <p:strVal val="1+#ppt_w/2"/>
                                          </p:val>
                                        </p:tav>
                                        <p:tav tm="100000">
                                          <p:val>
                                            <p:strVal val="#ppt_x"/>
                                          </p:val>
                                        </p:tav>
                                      </p:tavLst>
                                    </p:anim>
                                    <p:anim calcmode="lin" valueType="num">
                                      <p:cBhvr additive="base">
                                        <p:cTn id="8" dur="500" fill="hold"/>
                                        <p:tgtEl>
                                          <p:spTgt spid="9730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842" y="1673941"/>
            <a:ext cx="4800158" cy="4326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a:tailEnd/>
              </a14:hiddenLine>
            </a:ext>
          </a:extLst>
        </p:spPr>
      </p:pic>
      <p:sp>
        <p:nvSpPr>
          <p:cNvPr id="3075" name="Rectangle 2"/>
          <p:cNvSpPr>
            <a:spLocks/>
          </p:cNvSpPr>
          <p:nvPr/>
        </p:nvSpPr>
        <p:spPr bwMode="auto">
          <a:xfrm>
            <a:off x="-3836" y="944725"/>
            <a:ext cx="4683848" cy="2028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38095" tIns="38095" rIns="68570" bIns="38095"/>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r" eaLnBrk="1" hangingPunct="1">
              <a:lnSpc>
                <a:spcPct val="80000"/>
              </a:lnSpc>
            </a:pPr>
            <a:br>
              <a:rPr lang="en-US" altLang="en-US" sz="4500" dirty="0">
                <a:solidFill>
                  <a:srgbClr val="0079A5"/>
                </a:solidFill>
                <a:latin typeface="Arial" pitchFamily="34" charset="0"/>
                <a:sym typeface="Arial" pitchFamily="34" charset="0"/>
              </a:rPr>
            </a:br>
            <a:r>
              <a:rPr lang="en-US" altLang="en-US" sz="4500" dirty="0">
                <a:solidFill>
                  <a:srgbClr val="C31D30"/>
                </a:solidFill>
                <a:latin typeface="Arial" pitchFamily="34" charset="0"/>
                <a:cs typeface="Arial" pitchFamily="34" charset="0"/>
                <a:sym typeface="Arial" pitchFamily="34" charset="0"/>
              </a:rPr>
              <a:t> What is </a:t>
            </a:r>
            <a:r>
              <a:rPr lang="en-US" altLang="en-US" sz="5400" dirty="0">
                <a:solidFill>
                  <a:srgbClr val="1A1A1A"/>
                </a:solidFill>
                <a:latin typeface="Arial Black" pitchFamily="34" charset="0"/>
                <a:sym typeface="Arial Black" pitchFamily="34" charset="0"/>
              </a:rPr>
              <a:t>Targeting?</a:t>
            </a:r>
            <a:endParaRPr lang="en-US" altLang="en-US" sz="4500" dirty="0">
              <a:solidFill>
                <a:srgbClr val="003DCC"/>
              </a:solidFill>
              <a:latin typeface="Arial" pitchFamily="34" charset="0"/>
              <a:cs typeface="Arial" pitchFamily="34" charset="0"/>
              <a:sym typeface="Arial" pitchFamily="34" charset="0"/>
            </a:endParaRPr>
          </a:p>
        </p:txBody>
      </p:sp>
      <p:sp>
        <p:nvSpPr>
          <p:cNvPr id="5" name="Title 1"/>
          <p:cNvSpPr txBox="1">
            <a:spLocks/>
          </p:cNvSpPr>
          <p:nvPr/>
        </p:nvSpPr>
        <p:spPr>
          <a:xfrm>
            <a:off x="46450" y="3266982"/>
            <a:ext cx="5875700" cy="1728192"/>
          </a:xfrm>
          <a:prstGeom prst="rect">
            <a:avLst/>
          </a:prstGeom>
          <a:solidFill>
            <a:schemeClr val="bg1">
              <a:alpha val="73000"/>
            </a:schemeClr>
          </a:solidFill>
        </p:spPr>
        <p:txBody>
          <a:bodyPr vert="horz" lIns="68580" tIns="34290" rIns="68580" bIns="34290" rtlCol="0" anchor="ctr">
            <a:no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pPr algn="ctr"/>
            <a:r>
              <a:rPr lang="en-GB" sz="4500" dirty="0">
                <a:solidFill>
                  <a:srgbClr val="C31D30"/>
                </a:solidFill>
                <a:latin typeface="Arial" pitchFamily="34" charset="0"/>
                <a:ea typeface="ヒラギノ角ゴ ProN W3"/>
                <a:cs typeface="Arial" pitchFamily="34" charset="0"/>
                <a:sym typeface="Gill Sans"/>
              </a:rPr>
              <a:t>Simply:</a:t>
            </a:r>
            <a:r>
              <a:rPr lang="en-GB" sz="4050" b="1" dirty="0">
                <a:solidFill>
                  <a:schemeClr val="tx1"/>
                </a:solidFill>
              </a:rPr>
              <a:t> </a:t>
            </a:r>
            <a:r>
              <a:rPr lang="en-GB" sz="4050" dirty="0">
                <a:solidFill>
                  <a:schemeClr val="tx1"/>
                </a:solidFill>
              </a:rPr>
              <a:t>it’s about choosing a segment(s) to focus on</a:t>
            </a:r>
            <a:endParaRPr lang="en-US" sz="4050" dirty="0">
              <a:solidFill>
                <a:schemeClr val="tx1"/>
              </a:solidFill>
            </a:endParaRPr>
          </a:p>
        </p:txBody>
      </p:sp>
    </p:spTree>
    <p:extLst>
      <p:ext uri="{BB962C8B-B14F-4D97-AF65-F5344CB8AC3E}">
        <p14:creationId xmlns:p14="http://schemas.microsoft.com/office/powerpoint/2010/main" val="2657548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29562" y="2240868"/>
            <a:ext cx="7830870" cy="2169825"/>
          </a:xfrm>
          <a:prstGeom prst="rect">
            <a:avLst/>
          </a:prstGeom>
        </p:spPr>
        <p:txBody>
          <a:bodyPr wrap="square">
            <a:spAutoFit/>
          </a:bodyPr>
          <a:lstStyle/>
          <a:p>
            <a:pPr>
              <a:spcBef>
                <a:spcPts val="525"/>
              </a:spcBef>
            </a:pPr>
            <a:r>
              <a:rPr lang="en-US" altLang="en-US" sz="2700" dirty="0">
                <a:ea typeface="Geneva"/>
                <a:sym typeface="Arial" pitchFamily="34" charset="0"/>
              </a:rPr>
              <a:t>Having divided the </a:t>
            </a:r>
            <a:r>
              <a:rPr lang="en-US" altLang="en-US" sz="2700" dirty="0">
                <a:solidFill>
                  <a:srgbClr val="FF0000"/>
                </a:solidFill>
                <a:ea typeface="Geneva"/>
                <a:sym typeface="Arial" pitchFamily="34" charset="0"/>
              </a:rPr>
              <a:t>total market </a:t>
            </a:r>
            <a:r>
              <a:rPr lang="en-US" altLang="en-US" sz="2700" dirty="0">
                <a:ea typeface="Geneva"/>
                <a:sym typeface="Arial" pitchFamily="34" charset="0"/>
              </a:rPr>
              <a:t>into different segments based on customer characteristics, target marketing is </a:t>
            </a:r>
            <a:r>
              <a:rPr lang="en-US" altLang="en-US" sz="2700" dirty="0">
                <a:solidFill>
                  <a:srgbClr val="FF0000"/>
                </a:solidFill>
                <a:ea typeface="Geneva"/>
                <a:sym typeface="Arial" pitchFamily="34" charset="0"/>
              </a:rPr>
              <a:t>selecting one or more segments</a:t>
            </a:r>
            <a:r>
              <a:rPr lang="en-US" altLang="en-US" sz="2700" dirty="0">
                <a:ea typeface="Geneva"/>
                <a:sym typeface="Arial" pitchFamily="34" charset="0"/>
              </a:rPr>
              <a:t>, and developing products to meet those segments’ needs</a:t>
            </a:r>
          </a:p>
        </p:txBody>
      </p:sp>
      <p:sp>
        <p:nvSpPr>
          <p:cNvPr id="7" name="Title 1"/>
          <p:cNvSpPr txBox="1">
            <a:spLocks/>
          </p:cNvSpPr>
          <p:nvPr/>
        </p:nvSpPr>
        <p:spPr>
          <a:xfrm>
            <a:off x="456169" y="1013548"/>
            <a:ext cx="8222140" cy="857135"/>
          </a:xfrm>
          <a:prstGeom prst="rect">
            <a:avLst/>
          </a:prstGeom>
        </p:spPr>
        <p:txBody>
          <a:bodyPr/>
          <a:lstStyle>
            <a:lvl1pPr algn="r" rtl="0" eaLnBrk="0" fontAlgn="base" hangingPunct="0">
              <a:spcBef>
                <a:spcPct val="0"/>
              </a:spcBef>
              <a:spcAft>
                <a:spcPct val="0"/>
              </a:spcAft>
              <a:defRPr sz="3000">
                <a:solidFill>
                  <a:schemeClr val="bg1"/>
                </a:solidFill>
                <a:latin typeface="+mj-lt"/>
                <a:ea typeface="+mj-ea"/>
                <a:cs typeface="ＭＳ Ｐゴシック"/>
              </a:defRPr>
            </a:lvl1pPr>
            <a:lvl2pPr algn="r" rtl="0" eaLnBrk="0" fontAlgn="base" hangingPunct="0">
              <a:spcBef>
                <a:spcPct val="0"/>
              </a:spcBef>
              <a:spcAft>
                <a:spcPct val="0"/>
              </a:spcAft>
              <a:defRPr sz="3000">
                <a:solidFill>
                  <a:schemeClr val="bg1"/>
                </a:solidFill>
                <a:latin typeface="Arial" charset="0"/>
                <a:ea typeface="ＭＳ Ｐゴシック" pitchFamily="1" charset="-128"/>
                <a:cs typeface="ＭＳ Ｐゴシック"/>
              </a:defRPr>
            </a:lvl2pPr>
            <a:lvl3pPr algn="r" rtl="0" eaLnBrk="0" fontAlgn="base" hangingPunct="0">
              <a:spcBef>
                <a:spcPct val="0"/>
              </a:spcBef>
              <a:spcAft>
                <a:spcPct val="0"/>
              </a:spcAft>
              <a:defRPr sz="3000">
                <a:solidFill>
                  <a:schemeClr val="bg1"/>
                </a:solidFill>
                <a:latin typeface="Arial" charset="0"/>
                <a:ea typeface="ＭＳ Ｐゴシック" pitchFamily="1" charset="-128"/>
                <a:cs typeface="ＭＳ Ｐゴシック"/>
              </a:defRPr>
            </a:lvl3pPr>
            <a:lvl4pPr algn="r" rtl="0" eaLnBrk="0" fontAlgn="base" hangingPunct="0">
              <a:spcBef>
                <a:spcPct val="0"/>
              </a:spcBef>
              <a:spcAft>
                <a:spcPct val="0"/>
              </a:spcAft>
              <a:defRPr sz="3000">
                <a:solidFill>
                  <a:schemeClr val="bg1"/>
                </a:solidFill>
                <a:latin typeface="Arial" charset="0"/>
                <a:ea typeface="ＭＳ Ｐゴシック" pitchFamily="1" charset="-128"/>
                <a:cs typeface="ＭＳ Ｐゴシック"/>
              </a:defRPr>
            </a:lvl4pPr>
            <a:lvl5pPr algn="r" rtl="0" eaLnBrk="0" fontAlgn="base" hangingPunct="0">
              <a:spcBef>
                <a:spcPct val="0"/>
              </a:spcBef>
              <a:spcAft>
                <a:spcPct val="0"/>
              </a:spcAft>
              <a:defRPr sz="3000">
                <a:solidFill>
                  <a:schemeClr val="bg1"/>
                </a:solidFill>
                <a:latin typeface="Arial" charset="0"/>
                <a:ea typeface="ＭＳ Ｐゴシック" pitchFamily="1" charset="-128"/>
                <a:cs typeface="ＭＳ Ｐゴシック"/>
              </a:defRPr>
            </a:lvl5pPr>
            <a:lvl6pPr marL="457200" algn="r" rtl="0" fontAlgn="base">
              <a:spcBef>
                <a:spcPct val="0"/>
              </a:spcBef>
              <a:spcAft>
                <a:spcPct val="0"/>
              </a:spcAft>
              <a:defRPr sz="3000">
                <a:solidFill>
                  <a:schemeClr val="bg1"/>
                </a:solidFill>
                <a:latin typeface="Arial" charset="0"/>
                <a:ea typeface="ＭＳ Ｐゴシック" pitchFamily="1" charset="-128"/>
              </a:defRPr>
            </a:lvl6pPr>
            <a:lvl7pPr marL="914400" algn="r" rtl="0" fontAlgn="base">
              <a:spcBef>
                <a:spcPct val="0"/>
              </a:spcBef>
              <a:spcAft>
                <a:spcPct val="0"/>
              </a:spcAft>
              <a:defRPr sz="3000">
                <a:solidFill>
                  <a:schemeClr val="bg1"/>
                </a:solidFill>
                <a:latin typeface="Arial" charset="0"/>
                <a:ea typeface="ＭＳ Ｐゴシック" pitchFamily="1" charset="-128"/>
              </a:defRPr>
            </a:lvl7pPr>
            <a:lvl8pPr marL="1371600" algn="r" rtl="0" fontAlgn="base">
              <a:spcBef>
                <a:spcPct val="0"/>
              </a:spcBef>
              <a:spcAft>
                <a:spcPct val="0"/>
              </a:spcAft>
              <a:defRPr sz="3000">
                <a:solidFill>
                  <a:schemeClr val="bg1"/>
                </a:solidFill>
                <a:latin typeface="Arial" charset="0"/>
                <a:ea typeface="ＭＳ Ｐゴシック" pitchFamily="1" charset="-128"/>
              </a:defRPr>
            </a:lvl8pPr>
            <a:lvl9pPr marL="1828800" algn="r" rtl="0" fontAlgn="base">
              <a:spcBef>
                <a:spcPct val="0"/>
              </a:spcBef>
              <a:spcAft>
                <a:spcPct val="0"/>
              </a:spcAft>
              <a:defRPr sz="3000">
                <a:solidFill>
                  <a:schemeClr val="bg1"/>
                </a:solidFill>
                <a:latin typeface="Arial" charset="0"/>
                <a:ea typeface="ＭＳ Ｐゴシック" pitchFamily="1" charset="-128"/>
              </a:defRPr>
            </a:lvl9pPr>
          </a:lstStyle>
          <a:p>
            <a:pPr algn="ctr"/>
            <a:r>
              <a:rPr lang="en-GB" sz="2700" kern="0" dirty="0"/>
              <a:t>What Are Target Markets?</a:t>
            </a:r>
          </a:p>
        </p:txBody>
      </p:sp>
      <p:sp>
        <p:nvSpPr>
          <p:cNvPr id="4" name="Rectangle 4">
            <a:extLst>
              <a:ext uri="{FF2B5EF4-FFF2-40B4-BE49-F238E27FC236}">
                <a16:creationId xmlns:a16="http://schemas.microsoft.com/office/drawing/2014/main" id="{794DC065-9AFD-488F-B71A-89F640BE5BEC}"/>
              </a:ext>
            </a:extLst>
          </p:cNvPr>
          <p:cNvSpPr txBox="1">
            <a:spLocks noChangeArrowheads="1"/>
          </p:cNvSpPr>
          <p:nvPr/>
        </p:nvSpPr>
        <p:spPr>
          <a:xfrm>
            <a:off x="359532" y="1127733"/>
            <a:ext cx="8229600" cy="742950"/>
          </a:xfrm>
          <a:prstGeom prst="rect">
            <a:avLst/>
          </a:prstGeom>
        </p:spPr>
        <p:txBody>
          <a:bodyPr vert="horz" lIns="67866" tIns="33338" rIns="67866" bIns="33338" rtlCol="0" anchor="ctr">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pPr>
              <a:defRPr/>
            </a:pPr>
            <a:r>
              <a:rPr lang="en-GB" sz="3000" dirty="0">
                <a:solidFill>
                  <a:srgbClr val="FF0000"/>
                </a:solidFill>
                <a:latin typeface="Arial Black" pitchFamily="34" charset="0"/>
                <a:cs typeface="MV Boli" panose="02000500030200090000" pitchFamily="2" charset="0"/>
              </a:rPr>
              <a:t>Targeting</a:t>
            </a:r>
          </a:p>
        </p:txBody>
      </p:sp>
    </p:spTree>
    <p:extLst>
      <p:ext uri="{BB962C8B-B14F-4D97-AF65-F5344CB8AC3E}">
        <p14:creationId xmlns:p14="http://schemas.microsoft.com/office/powerpoint/2010/main" val="214535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A5FED-F521-44CF-833D-DAF77B514849}"/>
              </a:ext>
            </a:extLst>
          </p:cNvPr>
          <p:cNvSpPr>
            <a:spLocks noGrp="1"/>
          </p:cNvSpPr>
          <p:nvPr>
            <p:ph type="title"/>
          </p:nvPr>
        </p:nvSpPr>
        <p:spPr/>
        <p:txBody>
          <a:bodyPr/>
          <a:lstStyle/>
          <a:p>
            <a:r>
              <a:rPr lang="en-GB" dirty="0"/>
              <a:t>Targeting Strategies</a:t>
            </a:r>
          </a:p>
        </p:txBody>
      </p:sp>
      <p:sp>
        <p:nvSpPr>
          <p:cNvPr id="3" name="Content Placeholder 2">
            <a:extLst>
              <a:ext uri="{FF2B5EF4-FFF2-40B4-BE49-F238E27FC236}">
                <a16:creationId xmlns:a16="http://schemas.microsoft.com/office/drawing/2014/main" id="{F434EDEB-E698-4418-A4E4-A67E9A05F347}"/>
              </a:ext>
            </a:extLst>
          </p:cNvPr>
          <p:cNvSpPr>
            <a:spLocks noGrp="1"/>
          </p:cNvSpPr>
          <p:nvPr>
            <p:ph idx="1"/>
          </p:nvPr>
        </p:nvSpPr>
        <p:spPr/>
        <p:txBody>
          <a:bodyPr/>
          <a:lstStyle/>
          <a:p>
            <a:pPr marL="0" indent="0">
              <a:buNone/>
            </a:pPr>
            <a:r>
              <a:rPr lang="en-GB" sz="2400" b="1" u="sng" dirty="0"/>
              <a:t>Undifferentiated Marketing</a:t>
            </a:r>
          </a:p>
          <a:p>
            <a:pPr marL="0" indent="0">
              <a:buNone/>
            </a:pPr>
            <a:r>
              <a:rPr lang="en-GB" sz="2400" dirty="0"/>
              <a:t>A company focuses on one marketing mix for the whole market.</a:t>
            </a:r>
          </a:p>
          <a:p>
            <a:pPr marL="0" indent="0">
              <a:buNone/>
            </a:pPr>
            <a:r>
              <a:rPr lang="en-GB" sz="2400" b="1" u="sng" dirty="0"/>
              <a:t>Differentiated Marketing</a:t>
            </a:r>
          </a:p>
          <a:p>
            <a:pPr marL="0" indent="0">
              <a:buNone/>
            </a:pPr>
            <a:r>
              <a:rPr lang="en-GB" sz="2400" dirty="0"/>
              <a:t>A company focuses on one marketing mix for one group and a separate marketing mix for another group.</a:t>
            </a:r>
          </a:p>
          <a:p>
            <a:pPr marL="0" indent="0">
              <a:buNone/>
            </a:pPr>
            <a:r>
              <a:rPr lang="en-GB" sz="2400" b="1" u="sng" dirty="0"/>
              <a:t>Concentrated Marketing</a:t>
            </a:r>
          </a:p>
          <a:p>
            <a:pPr marL="0" indent="0">
              <a:buNone/>
            </a:pPr>
            <a:r>
              <a:rPr lang="en-GB" sz="2400" dirty="0"/>
              <a:t>A company focuses on a small group of customers.</a:t>
            </a:r>
          </a:p>
        </p:txBody>
      </p:sp>
    </p:spTree>
    <p:extLst>
      <p:ext uri="{BB962C8B-B14F-4D97-AF65-F5344CB8AC3E}">
        <p14:creationId xmlns:p14="http://schemas.microsoft.com/office/powerpoint/2010/main" val="1102110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924826" y="1858914"/>
            <a:ext cx="3263063" cy="714278"/>
            <a:chOff x="0" y="0"/>
            <a:chExt cx="2741" cy="600"/>
          </a:xfrm>
        </p:grpSpPr>
        <p:sp>
          <p:nvSpPr>
            <p:cNvPr id="49155" name="Rectangle 3"/>
            <p:cNvSpPr>
              <a:spLocks/>
            </p:cNvSpPr>
            <p:nvPr/>
          </p:nvSpPr>
          <p:spPr bwMode="auto">
            <a:xfrm>
              <a:off x="0" y="0"/>
              <a:ext cx="2024" cy="600"/>
            </a:xfrm>
            <a:prstGeom prst="rect">
              <a:avLst/>
            </a:prstGeom>
            <a:solidFill>
              <a:srgbClr val="800040"/>
            </a:solidFill>
            <a:ln>
              <a:noFill/>
            </a:ln>
            <a:effectLst>
              <a:outerShdw blurRad="127000" dist="76199" dir="2700000" algn="ctr" rotWithShape="0">
                <a:schemeClr val="bg2">
                  <a:alpha val="75000"/>
                </a:schemeClr>
              </a:outerShdw>
            </a:effectLst>
          </p:spPr>
          <p:txBody>
            <a:bodyPr lIns="0" tIns="0" rIns="0" bIns="0"/>
            <a:lstStyle/>
            <a:p>
              <a:pPr algn="ctr">
                <a:defRPr/>
              </a:pPr>
              <a:endParaRPr lang="en-US" sz="7050">
                <a:latin typeface="Gill Sans" charset="0"/>
                <a:ea typeface="ヒラギノ角ゴ ProN W3" charset="-128"/>
                <a:sym typeface="Gill Sans" charset="0"/>
              </a:endParaRPr>
            </a:p>
          </p:txBody>
        </p:sp>
        <p:sp>
          <p:nvSpPr>
            <p:cNvPr id="25609" name="Rectangle 4"/>
            <p:cNvSpPr>
              <a:spLocks/>
            </p:cNvSpPr>
            <p:nvPr/>
          </p:nvSpPr>
          <p:spPr bwMode="auto">
            <a:xfrm>
              <a:off x="63" y="136"/>
              <a:ext cx="1904" cy="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38095" tIns="38095" bIns="38095"/>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r>
                <a:rPr lang="en-US" altLang="en-US" sz="2100" b="1" dirty="0">
                  <a:solidFill>
                    <a:srgbClr val="FFFFFF"/>
                  </a:solidFill>
                  <a:latin typeface="Arial Narrow" pitchFamily="34" charset="0"/>
                  <a:sym typeface="Arial Narrow" pitchFamily="34" charset="0"/>
                </a:rPr>
                <a:t>MARKETING MIX</a:t>
              </a:r>
            </a:p>
          </p:txBody>
        </p:sp>
        <p:sp>
          <p:nvSpPr>
            <p:cNvPr id="25610" name="AutoShape 5"/>
            <p:cNvSpPr>
              <a:spLocks/>
            </p:cNvSpPr>
            <p:nvPr/>
          </p:nvSpPr>
          <p:spPr bwMode="auto">
            <a:xfrm rot="5372870">
              <a:off x="2231" y="66"/>
              <a:ext cx="536" cy="480"/>
            </a:xfrm>
            <a:prstGeom prst="triangle">
              <a:avLst>
                <a:gd name="adj" fmla="val 50000"/>
              </a:avLst>
            </a:prstGeom>
            <a:solidFill>
              <a:srgbClr val="333333"/>
            </a:solidFill>
            <a:ln>
              <a:noFill/>
            </a:ln>
            <a:extLst>
              <a:ext uri="{91240B29-F687-4F45-9708-019B960494DF}">
                <a14:hiddenLine xmlns:a14="http://schemas.microsoft.com/office/drawing/2010/main" w="12700">
                  <a:solidFill>
                    <a:srgbClr val="000000"/>
                  </a:solidFill>
                  <a:round/>
                  <a:headEnd/>
                  <a:tailEnd/>
                </a14:hiddenLine>
              </a:ext>
            </a:extLst>
          </p:spPr>
          <p:txBody>
            <a:bodyPr lIns="0" tIns="0" rIns="0" bIns="0"/>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endParaRPr lang="en-US" altLang="en-US" sz="2100"/>
            </a:p>
          </p:txBody>
        </p:sp>
      </p:grpSp>
      <p:sp>
        <p:nvSpPr>
          <p:cNvPr id="49158" name="Rectangle 6"/>
          <p:cNvSpPr>
            <a:spLocks/>
          </p:cNvSpPr>
          <p:nvPr/>
        </p:nvSpPr>
        <p:spPr bwMode="auto">
          <a:xfrm>
            <a:off x="4324792" y="1287490"/>
            <a:ext cx="2409500" cy="1952362"/>
          </a:xfrm>
          <a:prstGeom prst="rect">
            <a:avLst/>
          </a:prstGeom>
          <a:solidFill>
            <a:srgbClr val="FFCC66"/>
          </a:solidFill>
          <a:ln>
            <a:noFill/>
          </a:ln>
          <a:effectLst>
            <a:outerShdw blurRad="127000" dist="76199" dir="2700000" algn="ctr" rotWithShape="0">
              <a:schemeClr val="bg2">
                <a:alpha val="75000"/>
              </a:schemeClr>
            </a:outerShdw>
          </a:effectLst>
        </p:spPr>
        <p:txBody>
          <a:bodyPr lIns="0" tIns="0" rIns="0" bIns="0"/>
          <a:lstStyle/>
          <a:p>
            <a:pPr algn="ctr">
              <a:defRPr/>
            </a:pPr>
            <a:endParaRPr lang="en-US" sz="7050">
              <a:latin typeface="Gill Sans" charset="0"/>
              <a:ea typeface="ヒラギノ角ゴ ProN W3" charset="-128"/>
              <a:sym typeface="Gill Sans" charset="0"/>
            </a:endParaRPr>
          </a:p>
        </p:txBody>
      </p:sp>
      <p:sp>
        <p:nvSpPr>
          <p:cNvPr id="25605" name="Rectangle 7"/>
          <p:cNvSpPr>
            <a:spLocks/>
          </p:cNvSpPr>
          <p:nvPr/>
        </p:nvSpPr>
        <p:spPr bwMode="auto">
          <a:xfrm>
            <a:off x="4403363" y="1849390"/>
            <a:ext cx="2266644" cy="685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38095" tIns="38095" bIns="38095"/>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r>
              <a:rPr lang="en-US" altLang="en-US" sz="2100" b="1" dirty="0">
                <a:solidFill>
                  <a:srgbClr val="1A1A1A"/>
                </a:solidFill>
                <a:latin typeface="Arial Narrow" pitchFamily="34" charset="0"/>
                <a:sym typeface="Arial Narrow" pitchFamily="34" charset="0"/>
              </a:rPr>
              <a:t>All buyers in </a:t>
            </a:r>
          </a:p>
          <a:p>
            <a:pPr algn="ctr" eaLnBrk="1" hangingPunct="1"/>
            <a:r>
              <a:rPr lang="en-US" altLang="en-US" sz="2100" b="1" dirty="0">
                <a:solidFill>
                  <a:srgbClr val="1A1A1A"/>
                </a:solidFill>
                <a:latin typeface="Arial Narrow" pitchFamily="34" charset="0"/>
                <a:sym typeface="Arial Narrow" pitchFamily="34" charset="0"/>
              </a:rPr>
              <a:t>1 segment</a:t>
            </a:r>
          </a:p>
        </p:txBody>
      </p:sp>
      <p:sp>
        <p:nvSpPr>
          <p:cNvPr id="25606" name="Rectangle 8"/>
          <p:cNvSpPr>
            <a:spLocks/>
          </p:cNvSpPr>
          <p:nvPr/>
        </p:nvSpPr>
        <p:spPr bwMode="auto">
          <a:xfrm>
            <a:off x="3334326" y="4008621"/>
            <a:ext cx="3028541" cy="552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38095" tIns="38095" rIns="104761" bIns="38095"/>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eaLnBrk="1" hangingPunct="1">
              <a:spcBef>
                <a:spcPts val="506"/>
              </a:spcBef>
            </a:pPr>
            <a:r>
              <a:rPr lang="en-US" altLang="en-US" sz="3300" b="1" dirty="0">
                <a:solidFill>
                  <a:schemeClr val="tx1"/>
                </a:solidFill>
                <a:latin typeface="Arial Narrow" pitchFamily="34" charset="0"/>
                <a:sym typeface="Arial Narrow" pitchFamily="34" charset="0"/>
              </a:rPr>
              <a:t>Undifferentiated</a:t>
            </a:r>
          </a:p>
        </p:txBody>
      </p:sp>
      <p:sp>
        <p:nvSpPr>
          <p:cNvPr id="12" name="Title 1"/>
          <p:cNvSpPr txBox="1">
            <a:spLocks/>
          </p:cNvSpPr>
          <p:nvPr/>
        </p:nvSpPr>
        <p:spPr>
          <a:xfrm>
            <a:off x="456169" y="1013548"/>
            <a:ext cx="8222140" cy="857135"/>
          </a:xfrm>
          <a:prstGeom prst="rect">
            <a:avLst/>
          </a:prstGeom>
        </p:spPr>
        <p:txBody>
          <a:bodyPr/>
          <a:lstStyle>
            <a:lvl1pPr algn="r" rtl="0" eaLnBrk="0" fontAlgn="base" hangingPunct="0">
              <a:spcBef>
                <a:spcPct val="0"/>
              </a:spcBef>
              <a:spcAft>
                <a:spcPct val="0"/>
              </a:spcAft>
              <a:defRPr sz="3000">
                <a:solidFill>
                  <a:schemeClr val="bg1"/>
                </a:solidFill>
                <a:latin typeface="+mj-lt"/>
                <a:ea typeface="+mj-ea"/>
                <a:cs typeface="ＭＳ Ｐゴシック"/>
              </a:defRPr>
            </a:lvl1pPr>
            <a:lvl2pPr algn="r" rtl="0" eaLnBrk="0" fontAlgn="base" hangingPunct="0">
              <a:spcBef>
                <a:spcPct val="0"/>
              </a:spcBef>
              <a:spcAft>
                <a:spcPct val="0"/>
              </a:spcAft>
              <a:defRPr sz="3000">
                <a:solidFill>
                  <a:schemeClr val="bg1"/>
                </a:solidFill>
                <a:latin typeface="Arial" charset="0"/>
                <a:ea typeface="ＭＳ Ｐゴシック" pitchFamily="1" charset="-128"/>
                <a:cs typeface="ＭＳ Ｐゴシック"/>
              </a:defRPr>
            </a:lvl2pPr>
            <a:lvl3pPr algn="r" rtl="0" eaLnBrk="0" fontAlgn="base" hangingPunct="0">
              <a:spcBef>
                <a:spcPct val="0"/>
              </a:spcBef>
              <a:spcAft>
                <a:spcPct val="0"/>
              </a:spcAft>
              <a:defRPr sz="3000">
                <a:solidFill>
                  <a:schemeClr val="bg1"/>
                </a:solidFill>
                <a:latin typeface="Arial" charset="0"/>
                <a:ea typeface="ＭＳ Ｐゴシック" pitchFamily="1" charset="-128"/>
                <a:cs typeface="ＭＳ Ｐゴシック"/>
              </a:defRPr>
            </a:lvl3pPr>
            <a:lvl4pPr algn="r" rtl="0" eaLnBrk="0" fontAlgn="base" hangingPunct="0">
              <a:spcBef>
                <a:spcPct val="0"/>
              </a:spcBef>
              <a:spcAft>
                <a:spcPct val="0"/>
              </a:spcAft>
              <a:defRPr sz="3000">
                <a:solidFill>
                  <a:schemeClr val="bg1"/>
                </a:solidFill>
                <a:latin typeface="Arial" charset="0"/>
                <a:ea typeface="ＭＳ Ｐゴシック" pitchFamily="1" charset="-128"/>
                <a:cs typeface="ＭＳ Ｐゴシック"/>
              </a:defRPr>
            </a:lvl4pPr>
            <a:lvl5pPr algn="r" rtl="0" eaLnBrk="0" fontAlgn="base" hangingPunct="0">
              <a:spcBef>
                <a:spcPct val="0"/>
              </a:spcBef>
              <a:spcAft>
                <a:spcPct val="0"/>
              </a:spcAft>
              <a:defRPr sz="3000">
                <a:solidFill>
                  <a:schemeClr val="bg1"/>
                </a:solidFill>
                <a:latin typeface="Arial" charset="0"/>
                <a:ea typeface="ＭＳ Ｐゴシック" pitchFamily="1" charset="-128"/>
                <a:cs typeface="ＭＳ Ｐゴシック"/>
              </a:defRPr>
            </a:lvl5pPr>
            <a:lvl6pPr marL="457200" algn="r" rtl="0" fontAlgn="base">
              <a:spcBef>
                <a:spcPct val="0"/>
              </a:spcBef>
              <a:spcAft>
                <a:spcPct val="0"/>
              </a:spcAft>
              <a:defRPr sz="3000">
                <a:solidFill>
                  <a:schemeClr val="bg1"/>
                </a:solidFill>
                <a:latin typeface="Arial" charset="0"/>
                <a:ea typeface="ＭＳ Ｐゴシック" pitchFamily="1" charset="-128"/>
              </a:defRPr>
            </a:lvl6pPr>
            <a:lvl7pPr marL="914400" algn="r" rtl="0" fontAlgn="base">
              <a:spcBef>
                <a:spcPct val="0"/>
              </a:spcBef>
              <a:spcAft>
                <a:spcPct val="0"/>
              </a:spcAft>
              <a:defRPr sz="3000">
                <a:solidFill>
                  <a:schemeClr val="bg1"/>
                </a:solidFill>
                <a:latin typeface="Arial" charset="0"/>
                <a:ea typeface="ＭＳ Ｐゴシック" pitchFamily="1" charset="-128"/>
              </a:defRPr>
            </a:lvl7pPr>
            <a:lvl8pPr marL="1371600" algn="r" rtl="0" fontAlgn="base">
              <a:spcBef>
                <a:spcPct val="0"/>
              </a:spcBef>
              <a:spcAft>
                <a:spcPct val="0"/>
              </a:spcAft>
              <a:defRPr sz="3000">
                <a:solidFill>
                  <a:schemeClr val="bg1"/>
                </a:solidFill>
                <a:latin typeface="Arial" charset="0"/>
                <a:ea typeface="ＭＳ Ｐゴシック" pitchFamily="1" charset="-128"/>
              </a:defRPr>
            </a:lvl8pPr>
            <a:lvl9pPr marL="1828800" algn="r" rtl="0" fontAlgn="base">
              <a:spcBef>
                <a:spcPct val="0"/>
              </a:spcBef>
              <a:spcAft>
                <a:spcPct val="0"/>
              </a:spcAft>
              <a:defRPr sz="3000">
                <a:solidFill>
                  <a:schemeClr val="bg1"/>
                </a:solidFill>
                <a:latin typeface="Arial" charset="0"/>
                <a:ea typeface="ＭＳ Ｐゴシック" pitchFamily="1" charset="-128"/>
              </a:defRPr>
            </a:lvl9pPr>
          </a:lstStyle>
          <a:p>
            <a:pPr algn="ctr"/>
            <a:r>
              <a:rPr lang="en-GB" sz="2700" kern="0" dirty="0"/>
              <a:t>Segmentation Strategies</a:t>
            </a:r>
          </a:p>
        </p:txBody>
      </p:sp>
      <p:pic>
        <p:nvPicPr>
          <p:cNvPr id="13" name="Picture 3" descr="C:\Users\Greg's PC\Desktop\Coca-Cola.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6256" y="1521423"/>
            <a:ext cx="1481879" cy="148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7924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626" name="Group 1"/>
          <p:cNvGrpSpPr>
            <a:grpSpLocks/>
          </p:cNvGrpSpPr>
          <p:nvPr/>
        </p:nvGrpSpPr>
        <p:grpSpPr bwMode="auto">
          <a:xfrm>
            <a:off x="3707904" y="983697"/>
            <a:ext cx="2409500" cy="733326"/>
            <a:chOff x="0" y="0"/>
            <a:chExt cx="2024" cy="616"/>
          </a:xfrm>
        </p:grpSpPr>
        <p:sp>
          <p:nvSpPr>
            <p:cNvPr id="51202" name="Rectangle 2"/>
            <p:cNvSpPr>
              <a:spLocks/>
            </p:cNvSpPr>
            <p:nvPr/>
          </p:nvSpPr>
          <p:spPr bwMode="auto">
            <a:xfrm>
              <a:off x="0" y="0"/>
              <a:ext cx="2024" cy="616"/>
            </a:xfrm>
            <a:prstGeom prst="rect">
              <a:avLst/>
            </a:prstGeom>
            <a:solidFill>
              <a:srgbClr val="FFCC66"/>
            </a:solidFill>
            <a:ln>
              <a:noFill/>
            </a:ln>
            <a:effectLst>
              <a:outerShdw blurRad="127000" dist="76199" dir="2700000" algn="ctr" rotWithShape="0">
                <a:schemeClr val="bg2">
                  <a:alpha val="75000"/>
                </a:schemeClr>
              </a:outerShdw>
            </a:effectLst>
          </p:spPr>
          <p:txBody>
            <a:bodyPr lIns="0" tIns="0" rIns="0" bIns="0"/>
            <a:lstStyle/>
            <a:p>
              <a:pPr algn="ctr">
                <a:defRPr/>
              </a:pPr>
              <a:endParaRPr lang="en-US" sz="7050">
                <a:latin typeface="Gill Sans" charset="0"/>
                <a:ea typeface="ヒラギノ角ゴ ProN W3" charset="-128"/>
                <a:sym typeface="Gill Sans" charset="0"/>
              </a:endParaRPr>
            </a:p>
          </p:txBody>
        </p:sp>
        <p:sp>
          <p:nvSpPr>
            <p:cNvPr id="26656" name="Rectangle 3"/>
            <p:cNvSpPr>
              <a:spLocks/>
            </p:cNvSpPr>
            <p:nvPr/>
          </p:nvSpPr>
          <p:spPr bwMode="auto">
            <a:xfrm>
              <a:off x="66" y="160"/>
              <a:ext cx="1904" cy="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r>
                <a:rPr lang="en-US" altLang="en-US" sz="2100" b="1">
                  <a:solidFill>
                    <a:srgbClr val="1A1A1A"/>
                  </a:solidFill>
                  <a:latin typeface="Arial Narrow" pitchFamily="34" charset="0"/>
                  <a:sym typeface="Arial Narrow" pitchFamily="34" charset="0"/>
                </a:rPr>
                <a:t>Segment 1</a:t>
              </a:r>
            </a:p>
          </p:txBody>
        </p:sp>
      </p:grpSp>
      <p:grpSp>
        <p:nvGrpSpPr>
          <p:cNvPr id="3" name="Group 4"/>
          <p:cNvGrpSpPr>
            <a:grpSpLocks/>
          </p:cNvGrpSpPr>
          <p:nvPr/>
        </p:nvGrpSpPr>
        <p:grpSpPr bwMode="auto">
          <a:xfrm>
            <a:off x="307939" y="993220"/>
            <a:ext cx="3194016" cy="3257111"/>
            <a:chOff x="0" y="0"/>
            <a:chExt cx="2683" cy="2736"/>
          </a:xfrm>
        </p:grpSpPr>
        <p:grpSp>
          <p:nvGrpSpPr>
            <p:cNvPr id="26639" name="Group 5"/>
            <p:cNvGrpSpPr>
              <a:grpSpLocks/>
            </p:cNvGrpSpPr>
            <p:nvPr/>
          </p:nvGrpSpPr>
          <p:grpSpPr bwMode="auto">
            <a:xfrm>
              <a:off x="0" y="1408"/>
              <a:ext cx="2024" cy="600"/>
              <a:chOff x="0" y="0"/>
              <a:chExt cx="2024" cy="600"/>
            </a:xfrm>
          </p:grpSpPr>
          <p:sp>
            <p:nvSpPr>
              <p:cNvPr id="51206" name="Rectangle 6"/>
              <p:cNvSpPr>
                <a:spLocks/>
              </p:cNvSpPr>
              <p:nvPr/>
            </p:nvSpPr>
            <p:spPr bwMode="auto">
              <a:xfrm>
                <a:off x="0" y="0"/>
                <a:ext cx="2024" cy="600"/>
              </a:xfrm>
              <a:prstGeom prst="rect">
                <a:avLst/>
              </a:prstGeom>
              <a:solidFill>
                <a:srgbClr val="800040"/>
              </a:solidFill>
              <a:ln>
                <a:noFill/>
              </a:ln>
              <a:effectLst>
                <a:outerShdw blurRad="127000" dist="76199" dir="2700000" algn="ctr" rotWithShape="0">
                  <a:schemeClr val="bg2">
                    <a:alpha val="75000"/>
                  </a:schemeClr>
                </a:outerShdw>
              </a:effectLst>
            </p:spPr>
            <p:txBody>
              <a:bodyPr lIns="0" tIns="0" rIns="0" bIns="0"/>
              <a:lstStyle/>
              <a:p>
                <a:pPr algn="ctr">
                  <a:defRPr/>
                </a:pPr>
                <a:endParaRPr lang="en-US" sz="7050">
                  <a:latin typeface="Gill Sans" charset="0"/>
                  <a:ea typeface="ヒラギノ角ゴ ProN W3" charset="-128"/>
                  <a:sym typeface="Gill Sans" charset="0"/>
                </a:endParaRPr>
              </a:p>
            </p:txBody>
          </p:sp>
          <p:sp>
            <p:nvSpPr>
              <p:cNvPr id="26654" name="Rectangle 7"/>
              <p:cNvSpPr>
                <a:spLocks/>
              </p:cNvSpPr>
              <p:nvPr/>
            </p:nvSpPr>
            <p:spPr bwMode="auto">
              <a:xfrm>
                <a:off x="63" y="152"/>
                <a:ext cx="1904" cy="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r>
                  <a:rPr lang="en-US" altLang="en-US" sz="2100" b="1" dirty="0">
                    <a:solidFill>
                      <a:srgbClr val="FFFFFF"/>
                    </a:solidFill>
                    <a:latin typeface="Arial Narrow" pitchFamily="34" charset="0"/>
                    <a:sym typeface="Arial Narrow" pitchFamily="34" charset="0"/>
                  </a:rPr>
                  <a:t>MARKETING MIX 3</a:t>
                </a:r>
              </a:p>
            </p:txBody>
          </p:sp>
        </p:grpSp>
        <p:sp>
          <p:nvSpPr>
            <p:cNvPr id="26640" name="AutoShape 8"/>
            <p:cNvSpPr>
              <a:spLocks/>
            </p:cNvSpPr>
            <p:nvPr/>
          </p:nvSpPr>
          <p:spPr bwMode="auto">
            <a:xfrm rot="5372870">
              <a:off x="2173" y="64"/>
              <a:ext cx="536" cy="480"/>
            </a:xfrm>
            <a:prstGeom prst="triangle">
              <a:avLst>
                <a:gd name="adj" fmla="val 50000"/>
              </a:avLst>
            </a:prstGeom>
            <a:solidFill>
              <a:srgbClr val="333333"/>
            </a:solidFill>
            <a:ln>
              <a:noFill/>
            </a:ln>
            <a:extLst>
              <a:ext uri="{91240B29-F687-4F45-9708-019B960494DF}">
                <a14:hiddenLine xmlns:a14="http://schemas.microsoft.com/office/drawing/2010/main" w="12700">
                  <a:solidFill>
                    <a:srgbClr val="000000"/>
                  </a:solidFill>
                  <a:round/>
                  <a:headEnd/>
                  <a:tailEnd/>
                </a14:hiddenLine>
              </a:ext>
            </a:extLst>
          </p:spPr>
          <p:txBody>
            <a:bodyPr lIns="0" tIns="0" rIns="0" bIns="0"/>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endParaRPr lang="en-US" altLang="en-US" sz="2100"/>
            </a:p>
          </p:txBody>
        </p:sp>
        <p:grpSp>
          <p:nvGrpSpPr>
            <p:cNvPr id="26641" name="Group 9"/>
            <p:cNvGrpSpPr>
              <a:grpSpLocks/>
            </p:cNvGrpSpPr>
            <p:nvPr/>
          </p:nvGrpSpPr>
          <p:grpSpPr bwMode="auto">
            <a:xfrm>
              <a:off x="0" y="0"/>
              <a:ext cx="2024" cy="600"/>
              <a:chOff x="0" y="0"/>
              <a:chExt cx="2024" cy="600"/>
            </a:xfrm>
          </p:grpSpPr>
          <p:sp>
            <p:nvSpPr>
              <p:cNvPr id="51210" name="Rectangle 10"/>
              <p:cNvSpPr>
                <a:spLocks/>
              </p:cNvSpPr>
              <p:nvPr/>
            </p:nvSpPr>
            <p:spPr bwMode="auto">
              <a:xfrm>
                <a:off x="0" y="0"/>
                <a:ext cx="2024" cy="600"/>
              </a:xfrm>
              <a:prstGeom prst="rect">
                <a:avLst/>
              </a:prstGeom>
              <a:solidFill>
                <a:srgbClr val="800040"/>
              </a:solidFill>
              <a:ln>
                <a:noFill/>
              </a:ln>
              <a:effectLst>
                <a:outerShdw blurRad="127000" dist="76199" dir="2700000" algn="ctr" rotWithShape="0">
                  <a:schemeClr val="bg2">
                    <a:alpha val="75000"/>
                  </a:schemeClr>
                </a:outerShdw>
              </a:effectLst>
            </p:spPr>
            <p:txBody>
              <a:bodyPr lIns="0" tIns="0" rIns="0" bIns="0"/>
              <a:lstStyle/>
              <a:p>
                <a:pPr algn="ctr">
                  <a:defRPr/>
                </a:pPr>
                <a:endParaRPr lang="en-US" sz="7050">
                  <a:latin typeface="Gill Sans" charset="0"/>
                  <a:ea typeface="ヒラギノ角ゴ ProN W3" charset="-128"/>
                  <a:sym typeface="Gill Sans" charset="0"/>
                </a:endParaRPr>
              </a:p>
            </p:txBody>
          </p:sp>
          <p:sp>
            <p:nvSpPr>
              <p:cNvPr id="26652" name="Rectangle 11"/>
              <p:cNvSpPr>
                <a:spLocks/>
              </p:cNvSpPr>
              <p:nvPr/>
            </p:nvSpPr>
            <p:spPr bwMode="auto">
              <a:xfrm>
                <a:off x="63" y="152"/>
                <a:ext cx="1904" cy="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r>
                  <a:rPr lang="en-US" altLang="en-US" sz="2100" b="1">
                    <a:solidFill>
                      <a:srgbClr val="FFFFFF"/>
                    </a:solidFill>
                    <a:latin typeface="Arial Narrow" pitchFamily="34" charset="0"/>
                    <a:sym typeface="Arial Narrow" pitchFamily="34" charset="0"/>
                  </a:rPr>
                  <a:t>MARKETING MIX 1</a:t>
                </a:r>
              </a:p>
            </p:txBody>
          </p:sp>
        </p:grpSp>
        <p:grpSp>
          <p:nvGrpSpPr>
            <p:cNvPr id="26642" name="Group 12"/>
            <p:cNvGrpSpPr>
              <a:grpSpLocks/>
            </p:cNvGrpSpPr>
            <p:nvPr/>
          </p:nvGrpSpPr>
          <p:grpSpPr bwMode="auto">
            <a:xfrm>
              <a:off x="0" y="696"/>
              <a:ext cx="2024" cy="600"/>
              <a:chOff x="0" y="0"/>
              <a:chExt cx="2024" cy="600"/>
            </a:xfrm>
          </p:grpSpPr>
          <p:sp>
            <p:nvSpPr>
              <p:cNvPr id="51213" name="Rectangle 13"/>
              <p:cNvSpPr>
                <a:spLocks/>
              </p:cNvSpPr>
              <p:nvPr/>
            </p:nvSpPr>
            <p:spPr bwMode="auto">
              <a:xfrm>
                <a:off x="0" y="0"/>
                <a:ext cx="2024" cy="600"/>
              </a:xfrm>
              <a:prstGeom prst="rect">
                <a:avLst/>
              </a:prstGeom>
              <a:solidFill>
                <a:srgbClr val="800040"/>
              </a:solidFill>
              <a:ln>
                <a:noFill/>
              </a:ln>
              <a:effectLst>
                <a:outerShdw blurRad="127000" dist="76199" dir="2700000" algn="ctr" rotWithShape="0">
                  <a:schemeClr val="bg2">
                    <a:alpha val="75000"/>
                  </a:schemeClr>
                </a:outerShdw>
              </a:effectLst>
            </p:spPr>
            <p:txBody>
              <a:bodyPr lIns="0" tIns="0" rIns="0" bIns="0"/>
              <a:lstStyle/>
              <a:p>
                <a:pPr algn="ctr">
                  <a:defRPr/>
                </a:pPr>
                <a:endParaRPr lang="en-US" sz="7050">
                  <a:latin typeface="Gill Sans" charset="0"/>
                  <a:ea typeface="ヒラギノ角ゴ ProN W3" charset="-128"/>
                  <a:sym typeface="Gill Sans" charset="0"/>
                </a:endParaRPr>
              </a:p>
            </p:txBody>
          </p:sp>
          <p:sp>
            <p:nvSpPr>
              <p:cNvPr id="26650" name="Rectangle 14"/>
              <p:cNvSpPr>
                <a:spLocks/>
              </p:cNvSpPr>
              <p:nvPr/>
            </p:nvSpPr>
            <p:spPr bwMode="auto">
              <a:xfrm>
                <a:off x="63" y="152"/>
                <a:ext cx="1904" cy="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r>
                  <a:rPr lang="en-US" altLang="en-US" sz="2100" b="1">
                    <a:solidFill>
                      <a:srgbClr val="FFFFFF"/>
                    </a:solidFill>
                    <a:latin typeface="Arial Narrow" pitchFamily="34" charset="0"/>
                    <a:sym typeface="Arial Narrow" pitchFamily="34" charset="0"/>
                  </a:rPr>
                  <a:t>MARKETING MIX 2</a:t>
                </a:r>
              </a:p>
            </p:txBody>
          </p:sp>
        </p:grpSp>
        <p:grpSp>
          <p:nvGrpSpPr>
            <p:cNvPr id="26643" name="Group 15"/>
            <p:cNvGrpSpPr>
              <a:grpSpLocks/>
            </p:cNvGrpSpPr>
            <p:nvPr/>
          </p:nvGrpSpPr>
          <p:grpSpPr bwMode="auto">
            <a:xfrm>
              <a:off x="0" y="2136"/>
              <a:ext cx="2024" cy="600"/>
              <a:chOff x="0" y="0"/>
              <a:chExt cx="2024" cy="600"/>
            </a:xfrm>
          </p:grpSpPr>
          <p:sp>
            <p:nvSpPr>
              <p:cNvPr id="51216" name="Rectangle 16"/>
              <p:cNvSpPr>
                <a:spLocks/>
              </p:cNvSpPr>
              <p:nvPr/>
            </p:nvSpPr>
            <p:spPr bwMode="auto">
              <a:xfrm>
                <a:off x="0" y="0"/>
                <a:ext cx="2024" cy="600"/>
              </a:xfrm>
              <a:prstGeom prst="rect">
                <a:avLst/>
              </a:prstGeom>
              <a:solidFill>
                <a:srgbClr val="800040"/>
              </a:solidFill>
              <a:ln>
                <a:noFill/>
              </a:ln>
              <a:effectLst>
                <a:outerShdw blurRad="127000" dist="76199" dir="2700000" algn="ctr" rotWithShape="0">
                  <a:schemeClr val="bg2">
                    <a:alpha val="75000"/>
                  </a:schemeClr>
                </a:outerShdw>
              </a:effectLst>
            </p:spPr>
            <p:txBody>
              <a:bodyPr lIns="0" tIns="0" rIns="0" bIns="0"/>
              <a:lstStyle/>
              <a:p>
                <a:pPr algn="ctr">
                  <a:defRPr/>
                </a:pPr>
                <a:endParaRPr lang="en-US" sz="7050">
                  <a:latin typeface="Gill Sans" charset="0"/>
                  <a:ea typeface="ヒラギノ角ゴ ProN W3" charset="-128"/>
                  <a:sym typeface="Gill Sans" charset="0"/>
                </a:endParaRPr>
              </a:p>
            </p:txBody>
          </p:sp>
          <p:sp>
            <p:nvSpPr>
              <p:cNvPr id="26648" name="Rectangle 17"/>
              <p:cNvSpPr>
                <a:spLocks/>
              </p:cNvSpPr>
              <p:nvPr/>
            </p:nvSpPr>
            <p:spPr bwMode="auto">
              <a:xfrm>
                <a:off x="63" y="152"/>
                <a:ext cx="1904" cy="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r>
                  <a:rPr lang="en-US" altLang="en-US" sz="2100" b="1">
                    <a:solidFill>
                      <a:srgbClr val="FFFFFF"/>
                    </a:solidFill>
                    <a:latin typeface="Arial Narrow" pitchFamily="34" charset="0"/>
                    <a:sym typeface="Arial Narrow" pitchFamily="34" charset="0"/>
                  </a:rPr>
                  <a:t>MARKETING MIX 4</a:t>
                </a:r>
              </a:p>
            </p:txBody>
          </p:sp>
        </p:grpSp>
        <p:sp>
          <p:nvSpPr>
            <p:cNvPr id="26644" name="AutoShape 18"/>
            <p:cNvSpPr>
              <a:spLocks/>
            </p:cNvSpPr>
            <p:nvPr/>
          </p:nvSpPr>
          <p:spPr bwMode="auto">
            <a:xfrm rot="5372870">
              <a:off x="2173" y="762"/>
              <a:ext cx="536" cy="480"/>
            </a:xfrm>
            <a:prstGeom prst="triangle">
              <a:avLst>
                <a:gd name="adj" fmla="val 50000"/>
              </a:avLst>
            </a:prstGeom>
            <a:solidFill>
              <a:srgbClr val="333333"/>
            </a:solidFill>
            <a:ln>
              <a:noFill/>
            </a:ln>
            <a:extLst>
              <a:ext uri="{91240B29-F687-4F45-9708-019B960494DF}">
                <a14:hiddenLine xmlns:a14="http://schemas.microsoft.com/office/drawing/2010/main" w="12700">
                  <a:solidFill>
                    <a:srgbClr val="000000"/>
                  </a:solidFill>
                  <a:round/>
                  <a:headEnd/>
                  <a:tailEnd/>
                </a14:hiddenLine>
              </a:ext>
            </a:extLst>
          </p:spPr>
          <p:txBody>
            <a:bodyPr lIns="0" tIns="0" rIns="0" bIns="0"/>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endParaRPr lang="en-US" altLang="en-US" sz="2100"/>
            </a:p>
          </p:txBody>
        </p:sp>
        <p:sp>
          <p:nvSpPr>
            <p:cNvPr id="26645" name="AutoShape 19"/>
            <p:cNvSpPr>
              <a:spLocks/>
            </p:cNvSpPr>
            <p:nvPr/>
          </p:nvSpPr>
          <p:spPr bwMode="auto">
            <a:xfrm rot="5372870">
              <a:off x="2173" y="1468"/>
              <a:ext cx="536" cy="480"/>
            </a:xfrm>
            <a:prstGeom prst="triangle">
              <a:avLst>
                <a:gd name="adj" fmla="val 50000"/>
              </a:avLst>
            </a:prstGeom>
            <a:solidFill>
              <a:srgbClr val="333333"/>
            </a:solidFill>
            <a:ln>
              <a:noFill/>
            </a:ln>
            <a:extLst>
              <a:ext uri="{91240B29-F687-4F45-9708-019B960494DF}">
                <a14:hiddenLine xmlns:a14="http://schemas.microsoft.com/office/drawing/2010/main" w="12700">
                  <a:solidFill>
                    <a:srgbClr val="000000"/>
                  </a:solidFill>
                  <a:round/>
                  <a:headEnd/>
                  <a:tailEnd/>
                </a14:hiddenLine>
              </a:ext>
            </a:extLst>
          </p:spPr>
          <p:txBody>
            <a:bodyPr lIns="0" tIns="0" rIns="0" bIns="0"/>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endParaRPr lang="en-US" altLang="en-US" sz="2100"/>
            </a:p>
          </p:txBody>
        </p:sp>
        <p:sp>
          <p:nvSpPr>
            <p:cNvPr id="26646" name="AutoShape 20"/>
            <p:cNvSpPr>
              <a:spLocks/>
            </p:cNvSpPr>
            <p:nvPr/>
          </p:nvSpPr>
          <p:spPr bwMode="auto">
            <a:xfrm rot="5372870">
              <a:off x="2173" y="2202"/>
              <a:ext cx="536" cy="480"/>
            </a:xfrm>
            <a:prstGeom prst="triangle">
              <a:avLst>
                <a:gd name="adj" fmla="val 50000"/>
              </a:avLst>
            </a:prstGeom>
            <a:solidFill>
              <a:srgbClr val="333333"/>
            </a:solidFill>
            <a:ln>
              <a:noFill/>
            </a:ln>
            <a:extLst>
              <a:ext uri="{91240B29-F687-4F45-9708-019B960494DF}">
                <a14:hiddenLine xmlns:a14="http://schemas.microsoft.com/office/drawing/2010/main" w="12700">
                  <a:solidFill>
                    <a:srgbClr val="000000"/>
                  </a:solidFill>
                  <a:round/>
                  <a:headEnd/>
                  <a:tailEnd/>
                </a14:hiddenLine>
              </a:ext>
            </a:extLst>
          </p:spPr>
          <p:txBody>
            <a:bodyPr lIns="0" tIns="0" rIns="0" bIns="0"/>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endParaRPr lang="en-US" altLang="en-US" sz="2100"/>
            </a:p>
          </p:txBody>
        </p:sp>
      </p:grpSp>
      <p:grpSp>
        <p:nvGrpSpPr>
          <p:cNvPr id="26628" name="Group 21"/>
          <p:cNvGrpSpPr>
            <a:grpSpLocks/>
          </p:cNvGrpSpPr>
          <p:nvPr/>
        </p:nvGrpSpPr>
        <p:grpSpPr bwMode="auto">
          <a:xfrm>
            <a:off x="3707904" y="1812260"/>
            <a:ext cx="2409500" cy="733326"/>
            <a:chOff x="0" y="0"/>
            <a:chExt cx="2024" cy="616"/>
          </a:xfrm>
        </p:grpSpPr>
        <p:sp>
          <p:nvSpPr>
            <p:cNvPr id="51222" name="Rectangle 22"/>
            <p:cNvSpPr>
              <a:spLocks/>
            </p:cNvSpPr>
            <p:nvPr/>
          </p:nvSpPr>
          <p:spPr bwMode="auto">
            <a:xfrm>
              <a:off x="0" y="0"/>
              <a:ext cx="2024" cy="616"/>
            </a:xfrm>
            <a:prstGeom prst="rect">
              <a:avLst/>
            </a:prstGeom>
            <a:solidFill>
              <a:srgbClr val="FFCC66"/>
            </a:solidFill>
            <a:ln>
              <a:noFill/>
            </a:ln>
            <a:effectLst>
              <a:outerShdw blurRad="127000" dist="76199" dir="2700000" algn="ctr" rotWithShape="0">
                <a:schemeClr val="bg2">
                  <a:alpha val="75000"/>
                </a:schemeClr>
              </a:outerShdw>
            </a:effectLst>
          </p:spPr>
          <p:txBody>
            <a:bodyPr lIns="0" tIns="0" rIns="0" bIns="0"/>
            <a:lstStyle/>
            <a:p>
              <a:pPr algn="ctr">
                <a:defRPr/>
              </a:pPr>
              <a:endParaRPr lang="en-US" sz="7050">
                <a:latin typeface="Gill Sans" charset="0"/>
                <a:ea typeface="ヒラギノ角ゴ ProN W3" charset="-128"/>
                <a:sym typeface="Gill Sans" charset="0"/>
              </a:endParaRPr>
            </a:p>
          </p:txBody>
        </p:sp>
        <p:sp>
          <p:nvSpPr>
            <p:cNvPr id="26638" name="Rectangle 23"/>
            <p:cNvSpPr>
              <a:spLocks/>
            </p:cNvSpPr>
            <p:nvPr/>
          </p:nvSpPr>
          <p:spPr bwMode="auto">
            <a:xfrm>
              <a:off x="66" y="160"/>
              <a:ext cx="1904" cy="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r>
                <a:rPr lang="en-US" altLang="en-US" sz="2100" b="1">
                  <a:solidFill>
                    <a:srgbClr val="1A1A1A"/>
                  </a:solidFill>
                  <a:latin typeface="Arial Narrow" pitchFamily="34" charset="0"/>
                  <a:sym typeface="Arial Narrow" pitchFamily="34" charset="0"/>
                </a:rPr>
                <a:t>Segment 2</a:t>
              </a:r>
            </a:p>
          </p:txBody>
        </p:sp>
      </p:grpSp>
      <p:grpSp>
        <p:nvGrpSpPr>
          <p:cNvPr id="26629" name="Group 24"/>
          <p:cNvGrpSpPr>
            <a:grpSpLocks/>
          </p:cNvGrpSpPr>
          <p:nvPr/>
        </p:nvGrpSpPr>
        <p:grpSpPr bwMode="auto">
          <a:xfrm>
            <a:off x="3707904" y="2659870"/>
            <a:ext cx="2409500" cy="733326"/>
            <a:chOff x="0" y="0"/>
            <a:chExt cx="2024" cy="616"/>
          </a:xfrm>
        </p:grpSpPr>
        <p:sp>
          <p:nvSpPr>
            <p:cNvPr id="51225" name="Rectangle 25"/>
            <p:cNvSpPr>
              <a:spLocks/>
            </p:cNvSpPr>
            <p:nvPr/>
          </p:nvSpPr>
          <p:spPr bwMode="auto">
            <a:xfrm>
              <a:off x="0" y="0"/>
              <a:ext cx="2024" cy="616"/>
            </a:xfrm>
            <a:prstGeom prst="rect">
              <a:avLst/>
            </a:prstGeom>
            <a:solidFill>
              <a:srgbClr val="FFCC66"/>
            </a:solidFill>
            <a:ln>
              <a:noFill/>
            </a:ln>
            <a:effectLst>
              <a:outerShdw blurRad="127000" dist="76199" dir="2700000" algn="ctr" rotWithShape="0">
                <a:schemeClr val="bg2">
                  <a:alpha val="75000"/>
                </a:schemeClr>
              </a:outerShdw>
            </a:effectLst>
          </p:spPr>
          <p:txBody>
            <a:bodyPr lIns="0" tIns="0" rIns="0" bIns="0"/>
            <a:lstStyle/>
            <a:p>
              <a:pPr algn="ctr">
                <a:defRPr/>
              </a:pPr>
              <a:endParaRPr lang="en-US" sz="7050">
                <a:latin typeface="Gill Sans" charset="0"/>
                <a:ea typeface="ヒラギノ角ゴ ProN W3" charset="-128"/>
                <a:sym typeface="Gill Sans" charset="0"/>
              </a:endParaRPr>
            </a:p>
          </p:txBody>
        </p:sp>
        <p:sp>
          <p:nvSpPr>
            <p:cNvPr id="26636" name="Rectangle 26"/>
            <p:cNvSpPr>
              <a:spLocks/>
            </p:cNvSpPr>
            <p:nvPr/>
          </p:nvSpPr>
          <p:spPr bwMode="auto">
            <a:xfrm>
              <a:off x="66" y="160"/>
              <a:ext cx="1904" cy="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r>
                <a:rPr lang="en-US" altLang="en-US" sz="2100" b="1" dirty="0">
                  <a:solidFill>
                    <a:srgbClr val="1A1A1A"/>
                  </a:solidFill>
                  <a:latin typeface="Arial Narrow" pitchFamily="34" charset="0"/>
                  <a:sym typeface="Arial Narrow" pitchFamily="34" charset="0"/>
                </a:rPr>
                <a:t>Segment 3</a:t>
              </a:r>
            </a:p>
          </p:txBody>
        </p:sp>
      </p:grpSp>
      <p:grpSp>
        <p:nvGrpSpPr>
          <p:cNvPr id="26630" name="Group 27"/>
          <p:cNvGrpSpPr>
            <a:grpSpLocks/>
          </p:cNvGrpSpPr>
          <p:nvPr/>
        </p:nvGrpSpPr>
        <p:grpSpPr bwMode="auto">
          <a:xfrm>
            <a:off x="3707904" y="3526528"/>
            <a:ext cx="2409500" cy="733326"/>
            <a:chOff x="0" y="0"/>
            <a:chExt cx="2024" cy="616"/>
          </a:xfrm>
        </p:grpSpPr>
        <p:sp>
          <p:nvSpPr>
            <p:cNvPr id="51228" name="Rectangle 28"/>
            <p:cNvSpPr>
              <a:spLocks/>
            </p:cNvSpPr>
            <p:nvPr/>
          </p:nvSpPr>
          <p:spPr bwMode="auto">
            <a:xfrm>
              <a:off x="0" y="0"/>
              <a:ext cx="2024" cy="616"/>
            </a:xfrm>
            <a:prstGeom prst="rect">
              <a:avLst/>
            </a:prstGeom>
            <a:solidFill>
              <a:srgbClr val="FFCC66"/>
            </a:solidFill>
            <a:ln>
              <a:noFill/>
            </a:ln>
            <a:effectLst>
              <a:outerShdw blurRad="127000" dist="76199" dir="2700000" algn="ctr" rotWithShape="0">
                <a:schemeClr val="bg2">
                  <a:alpha val="75000"/>
                </a:schemeClr>
              </a:outerShdw>
            </a:effectLst>
          </p:spPr>
          <p:txBody>
            <a:bodyPr lIns="0" tIns="0" rIns="0" bIns="0"/>
            <a:lstStyle/>
            <a:p>
              <a:pPr algn="ctr">
                <a:defRPr/>
              </a:pPr>
              <a:endParaRPr lang="en-US" sz="7050">
                <a:latin typeface="Gill Sans" charset="0"/>
                <a:ea typeface="ヒラギノ角ゴ ProN W3" charset="-128"/>
                <a:sym typeface="Gill Sans" charset="0"/>
              </a:endParaRPr>
            </a:p>
          </p:txBody>
        </p:sp>
        <p:sp>
          <p:nvSpPr>
            <p:cNvPr id="26634" name="Rectangle 29"/>
            <p:cNvSpPr>
              <a:spLocks/>
            </p:cNvSpPr>
            <p:nvPr/>
          </p:nvSpPr>
          <p:spPr bwMode="auto">
            <a:xfrm>
              <a:off x="66" y="160"/>
              <a:ext cx="1904" cy="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algn="ctr" eaLnBrk="1" hangingPunct="1"/>
              <a:r>
                <a:rPr lang="en-US" altLang="en-US" sz="2100" b="1">
                  <a:solidFill>
                    <a:srgbClr val="1A1A1A"/>
                  </a:solidFill>
                  <a:latin typeface="Arial Narrow" pitchFamily="34" charset="0"/>
                  <a:sym typeface="Arial Narrow" pitchFamily="34" charset="0"/>
                </a:rPr>
                <a:t>Segment 4</a:t>
              </a:r>
            </a:p>
          </p:txBody>
        </p:sp>
      </p:grpSp>
      <p:sp>
        <p:nvSpPr>
          <p:cNvPr id="26631" name="Rectangle 30"/>
          <p:cNvSpPr>
            <a:spLocks/>
          </p:cNvSpPr>
          <p:nvPr/>
        </p:nvSpPr>
        <p:spPr bwMode="auto">
          <a:xfrm>
            <a:off x="2037367" y="4498478"/>
            <a:ext cx="3028541" cy="552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38095" tIns="38095" rIns="104761" bIns="38095"/>
          <a:lstStyle>
            <a:lvl1pPr eaLnBrk="0" hangingPunct="0">
              <a:defRPr sz="2800">
                <a:solidFill>
                  <a:srgbClr val="000000"/>
                </a:solidFill>
                <a:latin typeface="Gill Sans"/>
                <a:ea typeface="ヒラギノ角ゴ ProN W3"/>
                <a:cs typeface="ヒラギノ角ゴ ProN W3"/>
                <a:sym typeface="Gill Sans"/>
              </a:defRPr>
            </a:lvl1pPr>
            <a:lvl2pPr marL="742950" indent="-285750" eaLnBrk="0" hangingPunct="0">
              <a:defRPr sz="2800">
                <a:solidFill>
                  <a:srgbClr val="000000"/>
                </a:solidFill>
                <a:latin typeface="Gill Sans"/>
                <a:ea typeface="ヒラギノ角ゴ ProN W3"/>
                <a:cs typeface="ヒラギノ角ゴ ProN W3"/>
                <a:sym typeface="Gill Sans"/>
              </a:defRPr>
            </a:lvl2pPr>
            <a:lvl3pPr marL="1143000" indent="-228600" eaLnBrk="0" hangingPunct="0">
              <a:defRPr sz="2800">
                <a:solidFill>
                  <a:srgbClr val="000000"/>
                </a:solidFill>
                <a:latin typeface="Gill Sans"/>
                <a:ea typeface="ヒラギノ角ゴ ProN W3"/>
                <a:cs typeface="ヒラギノ角ゴ ProN W3"/>
                <a:sym typeface="Gill Sans"/>
              </a:defRPr>
            </a:lvl3pPr>
            <a:lvl4pPr marL="1600200" indent="-228600" eaLnBrk="0" hangingPunct="0">
              <a:defRPr sz="2800">
                <a:solidFill>
                  <a:srgbClr val="000000"/>
                </a:solidFill>
                <a:latin typeface="Gill Sans"/>
                <a:ea typeface="ヒラギノ角ゴ ProN W3"/>
                <a:cs typeface="ヒラギノ角ゴ ProN W3"/>
                <a:sym typeface="Gill Sans"/>
              </a:defRPr>
            </a:lvl4pPr>
            <a:lvl5pPr marL="2057400" indent="-228600" eaLnBrk="0" hangingPunct="0">
              <a:defRPr sz="2800">
                <a:solidFill>
                  <a:srgbClr val="000000"/>
                </a:solidFill>
                <a:latin typeface="Gill Sans"/>
                <a:ea typeface="ヒラギノ角ゴ ProN W3"/>
                <a:cs typeface="ヒラギノ角ゴ ProN W3"/>
                <a:sym typeface="Gill Sans"/>
              </a:defRPr>
            </a:lvl5pPr>
            <a:lvl6pPr marL="25146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6pPr>
            <a:lvl7pPr marL="29718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7pPr>
            <a:lvl8pPr marL="34290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8pPr>
            <a:lvl9pPr marL="3886200" indent="-228600" eaLnBrk="0" fontAlgn="base" hangingPunct="0">
              <a:spcBef>
                <a:spcPct val="0"/>
              </a:spcBef>
              <a:spcAft>
                <a:spcPct val="0"/>
              </a:spcAft>
              <a:defRPr sz="2800">
                <a:solidFill>
                  <a:srgbClr val="000000"/>
                </a:solidFill>
                <a:latin typeface="Gill Sans"/>
                <a:ea typeface="ヒラギノ角ゴ ProN W3"/>
                <a:cs typeface="ヒラギノ角ゴ ProN W3"/>
                <a:sym typeface="Gill Sans"/>
              </a:defRPr>
            </a:lvl9pPr>
          </a:lstStyle>
          <a:p>
            <a:pPr eaLnBrk="1" hangingPunct="1">
              <a:spcBef>
                <a:spcPts val="506"/>
              </a:spcBef>
            </a:pPr>
            <a:r>
              <a:rPr lang="en-US" altLang="en-US" sz="3300" b="1" dirty="0">
                <a:solidFill>
                  <a:schemeClr val="tx1"/>
                </a:solidFill>
                <a:latin typeface="Arial Narrow" pitchFamily="34" charset="0"/>
                <a:sym typeface="Arial Narrow" pitchFamily="34" charset="0"/>
              </a:rPr>
              <a:t>Differentiated</a:t>
            </a:r>
          </a:p>
        </p:txBody>
      </p:sp>
      <p:sp>
        <p:nvSpPr>
          <p:cNvPr id="34" name="Title 1"/>
          <p:cNvSpPr txBox="1">
            <a:spLocks/>
          </p:cNvSpPr>
          <p:nvPr/>
        </p:nvSpPr>
        <p:spPr>
          <a:xfrm>
            <a:off x="-180528" y="219070"/>
            <a:ext cx="8222140" cy="857135"/>
          </a:xfrm>
          <a:prstGeom prst="rect">
            <a:avLst/>
          </a:prstGeom>
        </p:spPr>
        <p:txBody>
          <a:bodyPr/>
          <a:lstStyle>
            <a:lvl1pPr algn="r" rtl="0" eaLnBrk="0" fontAlgn="base" hangingPunct="0">
              <a:spcBef>
                <a:spcPct val="0"/>
              </a:spcBef>
              <a:spcAft>
                <a:spcPct val="0"/>
              </a:spcAft>
              <a:defRPr sz="3000">
                <a:solidFill>
                  <a:schemeClr val="bg1"/>
                </a:solidFill>
                <a:latin typeface="+mj-lt"/>
                <a:ea typeface="+mj-ea"/>
                <a:cs typeface="ＭＳ Ｐゴシック"/>
              </a:defRPr>
            </a:lvl1pPr>
            <a:lvl2pPr algn="r" rtl="0" eaLnBrk="0" fontAlgn="base" hangingPunct="0">
              <a:spcBef>
                <a:spcPct val="0"/>
              </a:spcBef>
              <a:spcAft>
                <a:spcPct val="0"/>
              </a:spcAft>
              <a:defRPr sz="3000">
                <a:solidFill>
                  <a:schemeClr val="bg1"/>
                </a:solidFill>
                <a:latin typeface="Arial" charset="0"/>
                <a:ea typeface="ＭＳ Ｐゴシック" pitchFamily="1" charset="-128"/>
                <a:cs typeface="ＭＳ Ｐゴシック"/>
              </a:defRPr>
            </a:lvl2pPr>
            <a:lvl3pPr algn="r" rtl="0" eaLnBrk="0" fontAlgn="base" hangingPunct="0">
              <a:spcBef>
                <a:spcPct val="0"/>
              </a:spcBef>
              <a:spcAft>
                <a:spcPct val="0"/>
              </a:spcAft>
              <a:defRPr sz="3000">
                <a:solidFill>
                  <a:schemeClr val="bg1"/>
                </a:solidFill>
                <a:latin typeface="Arial" charset="0"/>
                <a:ea typeface="ＭＳ Ｐゴシック" pitchFamily="1" charset="-128"/>
                <a:cs typeface="ＭＳ Ｐゴシック"/>
              </a:defRPr>
            </a:lvl3pPr>
            <a:lvl4pPr algn="r" rtl="0" eaLnBrk="0" fontAlgn="base" hangingPunct="0">
              <a:spcBef>
                <a:spcPct val="0"/>
              </a:spcBef>
              <a:spcAft>
                <a:spcPct val="0"/>
              </a:spcAft>
              <a:defRPr sz="3000">
                <a:solidFill>
                  <a:schemeClr val="bg1"/>
                </a:solidFill>
                <a:latin typeface="Arial" charset="0"/>
                <a:ea typeface="ＭＳ Ｐゴシック" pitchFamily="1" charset="-128"/>
                <a:cs typeface="ＭＳ Ｐゴシック"/>
              </a:defRPr>
            </a:lvl4pPr>
            <a:lvl5pPr algn="r" rtl="0" eaLnBrk="0" fontAlgn="base" hangingPunct="0">
              <a:spcBef>
                <a:spcPct val="0"/>
              </a:spcBef>
              <a:spcAft>
                <a:spcPct val="0"/>
              </a:spcAft>
              <a:defRPr sz="3000">
                <a:solidFill>
                  <a:schemeClr val="bg1"/>
                </a:solidFill>
                <a:latin typeface="Arial" charset="0"/>
                <a:ea typeface="ＭＳ Ｐゴシック" pitchFamily="1" charset="-128"/>
                <a:cs typeface="ＭＳ Ｐゴシック"/>
              </a:defRPr>
            </a:lvl5pPr>
            <a:lvl6pPr marL="457200" algn="r" rtl="0" fontAlgn="base">
              <a:spcBef>
                <a:spcPct val="0"/>
              </a:spcBef>
              <a:spcAft>
                <a:spcPct val="0"/>
              </a:spcAft>
              <a:defRPr sz="3000">
                <a:solidFill>
                  <a:schemeClr val="bg1"/>
                </a:solidFill>
                <a:latin typeface="Arial" charset="0"/>
                <a:ea typeface="ＭＳ Ｐゴシック" pitchFamily="1" charset="-128"/>
              </a:defRPr>
            </a:lvl6pPr>
            <a:lvl7pPr marL="914400" algn="r" rtl="0" fontAlgn="base">
              <a:spcBef>
                <a:spcPct val="0"/>
              </a:spcBef>
              <a:spcAft>
                <a:spcPct val="0"/>
              </a:spcAft>
              <a:defRPr sz="3000">
                <a:solidFill>
                  <a:schemeClr val="bg1"/>
                </a:solidFill>
                <a:latin typeface="Arial" charset="0"/>
                <a:ea typeface="ＭＳ Ｐゴシック" pitchFamily="1" charset="-128"/>
              </a:defRPr>
            </a:lvl7pPr>
            <a:lvl8pPr marL="1371600" algn="r" rtl="0" fontAlgn="base">
              <a:spcBef>
                <a:spcPct val="0"/>
              </a:spcBef>
              <a:spcAft>
                <a:spcPct val="0"/>
              </a:spcAft>
              <a:defRPr sz="3000">
                <a:solidFill>
                  <a:schemeClr val="bg1"/>
                </a:solidFill>
                <a:latin typeface="Arial" charset="0"/>
                <a:ea typeface="ＭＳ Ｐゴシック" pitchFamily="1" charset="-128"/>
              </a:defRPr>
            </a:lvl8pPr>
            <a:lvl9pPr marL="1828800" algn="r" rtl="0" fontAlgn="base">
              <a:spcBef>
                <a:spcPct val="0"/>
              </a:spcBef>
              <a:spcAft>
                <a:spcPct val="0"/>
              </a:spcAft>
              <a:defRPr sz="3000">
                <a:solidFill>
                  <a:schemeClr val="bg1"/>
                </a:solidFill>
                <a:latin typeface="Arial" charset="0"/>
                <a:ea typeface="ＭＳ Ｐゴシック" pitchFamily="1" charset="-128"/>
              </a:defRPr>
            </a:lvl9pPr>
          </a:lstStyle>
          <a:p>
            <a:pPr algn="ctr"/>
            <a:r>
              <a:rPr lang="en-GB" sz="2700" b="1" kern="0" dirty="0">
                <a:solidFill>
                  <a:schemeClr val="tx1"/>
                </a:solidFill>
              </a:rPr>
              <a:t>Segmentation Strategies</a:t>
            </a:r>
          </a:p>
        </p:txBody>
      </p:sp>
      <p:pic>
        <p:nvPicPr>
          <p:cNvPr id="35" name="Picture 3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02209" y="1626623"/>
            <a:ext cx="3049117" cy="1716785"/>
          </a:xfrm>
          <a:prstGeom prst="rect">
            <a:avLst/>
          </a:prstGeom>
        </p:spPr>
      </p:pic>
    </p:spTree>
    <p:extLst>
      <p:ext uri="{BB962C8B-B14F-4D97-AF65-F5344CB8AC3E}">
        <p14:creationId xmlns:p14="http://schemas.microsoft.com/office/powerpoint/2010/main" val="845884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75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5"/>
                                        </p:tgtEl>
                                        <p:attrNameLst>
                                          <p:attrName>style.visibility</p:attrName>
                                        </p:attrNameLst>
                                      </p:cBhvr>
                                      <p:to>
                                        <p:strVal val="visible"/>
                                      </p:to>
                                    </p:set>
                                    <p:animEffect transition="in" filter="fade">
                                      <p:cBhvr>
                                        <p:cTn id="12"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4628B49-E5D2-4EF9-9087-99378FC7C4F5}"/>
              </a:ext>
            </a:extLst>
          </p:cNvPr>
          <p:cNvSpPr>
            <a:spLocks noGrp="1"/>
          </p:cNvSpPr>
          <p:nvPr>
            <p:ph type="title"/>
          </p:nvPr>
        </p:nvSpPr>
        <p:spPr>
          <a:xfrm>
            <a:off x="457200" y="273050"/>
            <a:ext cx="3008313" cy="1162050"/>
          </a:xfrm>
        </p:spPr>
        <p:txBody>
          <a:bodyPr wrap="square" anchor="b">
            <a:normAutofit/>
          </a:bodyPr>
          <a:lstStyle/>
          <a:p>
            <a:pPr eaLnBrk="1" hangingPunct="1">
              <a:lnSpc>
                <a:spcPct val="90000"/>
              </a:lnSpc>
            </a:pPr>
            <a:br>
              <a:rPr lang="en-US" altLang="en-US" sz="1900" b="1"/>
            </a:br>
            <a:br>
              <a:rPr lang="en-US" altLang="en-US" sz="1900" b="1"/>
            </a:br>
            <a:r>
              <a:rPr lang="en-US" altLang="en-US" sz="1900" b="1"/>
              <a:t>Positioning</a:t>
            </a:r>
            <a:br>
              <a:rPr lang="en-GB" altLang="en-US" sz="1900"/>
            </a:br>
            <a:endParaRPr lang="en-GB" altLang="en-US" sz="1900"/>
          </a:p>
        </p:txBody>
      </p:sp>
      <p:pic>
        <p:nvPicPr>
          <p:cNvPr id="2" name="Picture 2" descr="Image result for positioning">
            <a:extLst>
              <a:ext uri="{FF2B5EF4-FFF2-40B4-BE49-F238E27FC236}">
                <a16:creationId xmlns:a16="http://schemas.microsoft.com/office/drawing/2014/main" id="{7F88498E-44A7-656B-526B-E91C1F63C3F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23265" y="273050"/>
            <a:ext cx="4215320" cy="5172173"/>
          </a:xfrm>
          <a:prstGeom prst="rect">
            <a:avLst/>
          </a:prstGeom>
          <a:solidFill>
            <a:srgbClr val="FFFFFF"/>
          </a:solidFill>
        </p:spPr>
      </p:pic>
      <p:sp>
        <p:nvSpPr>
          <p:cNvPr id="3" name="Content Placeholder 2">
            <a:extLst>
              <a:ext uri="{FF2B5EF4-FFF2-40B4-BE49-F238E27FC236}">
                <a16:creationId xmlns:a16="http://schemas.microsoft.com/office/drawing/2014/main" id="{3BAF73BB-0285-4573-BAC4-170A55A08A73}"/>
              </a:ext>
            </a:extLst>
          </p:cNvPr>
          <p:cNvSpPr>
            <a:spLocks noGrp="1"/>
          </p:cNvSpPr>
          <p:nvPr>
            <p:ph type="body" sz="half" idx="2"/>
          </p:nvPr>
        </p:nvSpPr>
        <p:spPr>
          <a:xfrm>
            <a:off x="457200" y="1435100"/>
            <a:ext cx="3008313" cy="4029891"/>
          </a:xfrm>
        </p:spPr>
        <p:txBody>
          <a:bodyPr wrap="square" anchor="t">
            <a:normAutofit/>
          </a:bodyPr>
          <a:lstStyle/>
          <a:p>
            <a:pPr marL="0" indent="0" eaLnBrk="1" hangingPunct="1">
              <a:buNone/>
            </a:pPr>
            <a:r>
              <a:rPr lang="en-GB" altLang="en-US"/>
              <a:t>Creating an image in the minds of the  consumers relative to the competition.</a:t>
            </a:r>
          </a:p>
        </p:txBody>
      </p:sp>
      <p:sp>
        <p:nvSpPr>
          <p:cNvPr id="29710" name="Date Placeholder 4">
            <a:extLst>
              <a:ext uri="{FF2B5EF4-FFF2-40B4-BE49-F238E27FC236}">
                <a16:creationId xmlns:a16="http://schemas.microsoft.com/office/drawing/2014/main" id="{AA6736F5-15A9-1128-5F3A-0C66A15202EF}"/>
              </a:ext>
            </a:extLst>
          </p:cNvPr>
          <p:cNvSpPr>
            <a:spLocks noGrp="1"/>
          </p:cNvSpPr>
          <p:nvPr>
            <p:ph type="dt" sz="half" idx="10"/>
          </p:nvPr>
        </p:nvSpPr>
        <p:spPr>
          <a:xfrm>
            <a:off x="250825" y="6524625"/>
            <a:ext cx="971550" cy="219075"/>
          </a:xfrm>
        </p:spPr>
        <p:txBody>
          <a:bodyPr/>
          <a:lstStyle/>
          <a:p>
            <a:pPr>
              <a:spcAft>
                <a:spcPts val="600"/>
              </a:spcAft>
              <a:defRPr/>
            </a:pPr>
            <a:fld id="{0AF297A0-C124-4ADC-9EF2-B843F7980417}" type="datetime1">
              <a:rPr lang="en-GB" altLang="en-US"/>
              <a:pPr>
                <a:spcAft>
                  <a:spcPts val="600"/>
                </a:spcAft>
                <a:defRPr/>
              </a:pPr>
              <a:t>03/11/2023</a:t>
            </a:fld>
            <a:endParaRPr lang="en-GB" altLang="en-US"/>
          </a:p>
        </p:txBody>
      </p:sp>
      <p:sp>
        <p:nvSpPr>
          <p:cNvPr id="29711" name="Slide Number Placeholder 5">
            <a:extLst>
              <a:ext uri="{FF2B5EF4-FFF2-40B4-BE49-F238E27FC236}">
                <a16:creationId xmlns:a16="http://schemas.microsoft.com/office/drawing/2014/main" id="{193CBB20-713C-2EB3-C772-8722AF56D3B0}"/>
              </a:ext>
            </a:extLst>
          </p:cNvPr>
          <p:cNvSpPr>
            <a:spLocks noGrp="1"/>
          </p:cNvSpPr>
          <p:nvPr>
            <p:ph type="sldNum" sz="quarter" idx="11"/>
          </p:nvPr>
        </p:nvSpPr>
        <p:spPr>
          <a:xfrm>
            <a:off x="7956550" y="6381750"/>
            <a:ext cx="730250" cy="339725"/>
          </a:xfrm>
        </p:spPr>
        <p:txBody>
          <a:bodyPr/>
          <a:lstStyle/>
          <a:p>
            <a:pPr>
              <a:spcAft>
                <a:spcPts val="600"/>
              </a:spcAft>
              <a:defRPr/>
            </a:pPr>
            <a:fld id="{EF707D33-CDDE-408A-A9D9-8533BBB69567}" type="slidenum">
              <a:rPr lang="en-GB" altLang="en-US"/>
              <a:pPr>
                <a:spcAft>
                  <a:spcPts val="600"/>
                </a:spcAft>
                <a:defRPr/>
              </a:pPr>
              <a:t>29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b="1" dirty="0"/>
              <a:t>Brand Positioning Examples</a:t>
            </a:r>
            <a:endParaRPr lang="en-GB" dirty="0"/>
          </a:p>
        </p:txBody>
      </p:sp>
      <p:sp>
        <p:nvSpPr>
          <p:cNvPr id="5" name="Content Placeholder 4"/>
          <p:cNvSpPr>
            <a:spLocks noGrp="1"/>
          </p:cNvSpPr>
          <p:nvPr>
            <p:ph idx="1"/>
          </p:nvPr>
        </p:nvSpPr>
        <p:spPr/>
        <p:txBody>
          <a:bodyPr>
            <a:normAutofit fontScale="40000" lnSpcReduction="20000"/>
          </a:bodyPr>
          <a:lstStyle/>
          <a:p>
            <a:pPr marL="0" indent="0">
              <a:buNone/>
            </a:pPr>
            <a:r>
              <a:rPr lang="en-GB" b="1" dirty="0"/>
              <a:t>Tesla </a:t>
            </a:r>
          </a:p>
          <a:p>
            <a:r>
              <a:rPr lang="en-GB" dirty="0"/>
              <a:t>Tesla’s brand positioning is </a:t>
            </a:r>
            <a:r>
              <a:rPr lang="en-GB" b="1" dirty="0"/>
              <a:t>one of strength</a:t>
            </a:r>
            <a:r>
              <a:rPr lang="en-GB" dirty="0"/>
              <a:t>. When Elon Musk took over in 2008, he re-positioned Tesla as “the new technology for clean energy”.</a:t>
            </a:r>
          </a:p>
          <a:p>
            <a:r>
              <a:rPr lang="en-GB" dirty="0"/>
              <a:t>With</a:t>
            </a:r>
            <a:r>
              <a:rPr lang="en-GB" b="1" dirty="0"/>
              <a:t> engaging </a:t>
            </a:r>
            <a:r>
              <a:rPr lang="en-GB" b="1" dirty="0">
                <a:hlinkClick r:id="rId2"/>
              </a:rPr>
              <a:t>storytelling</a:t>
            </a:r>
            <a:r>
              <a:rPr lang="en-GB" dirty="0"/>
              <a:t>, a </a:t>
            </a:r>
            <a:r>
              <a:rPr lang="en-GB" b="1" dirty="0"/>
              <a:t>prestige pricing strategy</a:t>
            </a:r>
            <a:r>
              <a:rPr lang="en-GB" dirty="0"/>
              <a:t> and </a:t>
            </a:r>
            <a:r>
              <a:rPr lang="en-GB" b="1" dirty="0"/>
              <a:t>target market segmentation</a:t>
            </a:r>
            <a:r>
              <a:rPr lang="en-GB" dirty="0"/>
              <a:t>, they created the </a:t>
            </a:r>
            <a:r>
              <a:rPr lang="en-GB" b="1" dirty="0"/>
              <a:t>demand</a:t>
            </a:r>
            <a:r>
              <a:rPr lang="en-GB" dirty="0"/>
              <a:t> and a </a:t>
            </a:r>
            <a:r>
              <a:rPr lang="en-GB" b="1" dirty="0"/>
              <a:t>subsequent market for a premium all electric luxury car</a:t>
            </a:r>
            <a:r>
              <a:rPr lang="en-GB" dirty="0"/>
              <a:t>.</a:t>
            </a:r>
          </a:p>
          <a:p>
            <a:endParaRPr lang="en-GB" b="1" dirty="0"/>
          </a:p>
          <a:p>
            <a:pPr marL="0" indent="0">
              <a:buNone/>
            </a:pPr>
            <a:br>
              <a:rPr lang="en-GB" b="1" dirty="0"/>
            </a:br>
            <a:r>
              <a:rPr lang="en-GB" b="1" dirty="0"/>
              <a:t>Apple</a:t>
            </a:r>
          </a:p>
          <a:p>
            <a:r>
              <a:rPr lang="en-GB" dirty="0"/>
              <a:t>Apple is just about as close you can get to the </a:t>
            </a:r>
            <a:r>
              <a:rPr lang="en-GB" b="1" dirty="0"/>
              <a:t>picture perfect example</a:t>
            </a:r>
            <a:r>
              <a:rPr lang="en-GB" dirty="0"/>
              <a:t> of a</a:t>
            </a:r>
            <a:r>
              <a:rPr lang="en-GB" b="1" dirty="0"/>
              <a:t> strong brand</a:t>
            </a:r>
            <a:r>
              <a:rPr lang="en-GB" dirty="0"/>
              <a:t>.</a:t>
            </a:r>
          </a:p>
          <a:p>
            <a:r>
              <a:rPr lang="en-GB" dirty="0"/>
              <a:t>With their </a:t>
            </a:r>
            <a:r>
              <a:rPr lang="en-GB" b="1" dirty="0"/>
              <a:t>unapologetic premium pricing</a:t>
            </a:r>
            <a:r>
              <a:rPr lang="en-GB" dirty="0"/>
              <a:t>, </a:t>
            </a:r>
            <a:r>
              <a:rPr lang="en-GB" b="1" dirty="0"/>
              <a:t>innovative technology</a:t>
            </a:r>
            <a:r>
              <a:rPr lang="en-GB" dirty="0"/>
              <a:t> and an </a:t>
            </a:r>
            <a:r>
              <a:rPr lang="en-GB" b="1" dirty="0"/>
              <a:t>end to end experience</a:t>
            </a:r>
            <a:r>
              <a:rPr lang="en-GB" dirty="0"/>
              <a:t> that their customers salivate over, Apple knows they are more than just a company that sells computers.</a:t>
            </a:r>
          </a:p>
          <a:p>
            <a:r>
              <a:rPr lang="en-GB" dirty="0"/>
              <a:t>The story of Steve Jobs and</a:t>
            </a:r>
            <a:r>
              <a:rPr lang="en-GB" b="1" dirty="0"/>
              <a:t> his vision of a brand</a:t>
            </a:r>
            <a:r>
              <a:rPr lang="en-GB" dirty="0"/>
              <a:t> that could help to change the world is now the stuff of legend and fits in, almost poetically, to the position they now hold.</a:t>
            </a:r>
          </a:p>
          <a:p>
            <a:r>
              <a:rPr lang="en-GB" dirty="0"/>
              <a:t>Since Apple encouraged their customers to “Think Differently”, they have aligned themselves with an idea that those who think differently, change the world.</a:t>
            </a:r>
          </a:p>
          <a:p>
            <a:r>
              <a:rPr lang="en-GB" dirty="0"/>
              <a:t>By purchasing Apple products, their customers </a:t>
            </a:r>
            <a:r>
              <a:rPr lang="en-GB" b="1" dirty="0"/>
              <a:t>align themselves</a:t>
            </a:r>
            <a:r>
              <a:rPr lang="en-GB" dirty="0"/>
              <a:t> with the</a:t>
            </a:r>
            <a:r>
              <a:rPr lang="en-GB" b="1" dirty="0"/>
              <a:t> innovative</a:t>
            </a:r>
            <a:r>
              <a:rPr lang="en-GB" dirty="0"/>
              <a:t>, </a:t>
            </a:r>
            <a:r>
              <a:rPr lang="en-GB" b="1" dirty="0"/>
              <a:t>imaginative</a:t>
            </a:r>
            <a:r>
              <a:rPr lang="en-GB" dirty="0"/>
              <a:t> and </a:t>
            </a:r>
            <a:r>
              <a:rPr lang="en-GB" b="1" dirty="0"/>
              <a:t>creative characteristics</a:t>
            </a:r>
            <a:r>
              <a:rPr lang="en-GB" dirty="0"/>
              <a:t> they hold in such esteem.</a:t>
            </a:r>
          </a:p>
          <a:p>
            <a:r>
              <a:rPr lang="en-GB" dirty="0"/>
              <a:t>Apple are the</a:t>
            </a:r>
            <a:r>
              <a:rPr lang="en-GB" b="1" dirty="0"/>
              <a:t> kings of technology</a:t>
            </a:r>
            <a:r>
              <a:rPr lang="en-GB" dirty="0"/>
              <a:t>. And although their technology has helped to change the world, it’s the</a:t>
            </a:r>
            <a:r>
              <a:rPr lang="en-GB" b="1" dirty="0"/>
              <a:t> strength of their brand position</a:t>
            </a:r>
            <a:r>
              <a:rPr lang="en-GB" dirty="0"/>
              <a:t> that has given them the</a:t>
            </a:r>
            <a:r>
              <a:rPr lang="en-GB" b="1" dirty="0"/>
              <a:t> freedom to continue to innovate</a:t>
            </a:r>
            <a:r>
              <a:rPr lang="en-GB" dirty="0"/>
              <a:t> for so long.</a:t>
            </a:r>
          </a:p>
          <a:p>
            <a:endParaRPr lang="en-GB" b="1" dirty="0"/>
          </a:p>
          <a:p>
            <a:endParaRPr lang="en-GB" dirty="0"/>
          </a:p>
        </p:txBody>
      </p:sp>
    </p:spTree>
    <p:extLst>
      <p:ext uri="{BB962C8B-B14F-4D97-AF65-F5344CB8AC3E}">
        <p14:creationId xmlns:p14="http://schemas.microsoft.com/office/powerpoint/2010/main" val="8601785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842" name="Object 2">
            <a:extLst>
              <a:ext uri="{FF2B5EF4-FFF2-40B4-BE49-F238E27FC236}">
                <a16:creationId xmlns:a16="http://schemas.microsoft.com/office/drawing/2014/main" id="{69792A33-21F9-4EA6-9AA7-2BC07B496E1D}"/>
              </a:ext>
            </a:extLst>
          </p:cNvPr>
          <p:cNvGraphicFramePr>
            <a:graphicFrameLocks noGrp="1" noChangeAspect="1"/>
          </p:cNvGraphicFramePr>
          <p:nvPr>
            <p:ph idx="1"/>
            <p:extLst>
              <p:ext uri="{D42A27DB-BD31-4B8C-83A1-F6EECF244321}">
                <p14:modId xmlns:p14="http://schemas.microsoft.com/office/powerpoint/2010/main" val="4141785687"/>
              </p:ext>
            </p:extLst>
          </p:nvPr>
        </p:nvGraphicFramePr>
        <p:xfrm>
          <a:off x="6188201" y="3315648"/>
          <a:ext cx="1771650" cy="1377950"/>
        </p:xfrm>
        <a:graphic>
          <a:graphicData uri="http://schemas.openxmlformats.org/presentationml/2006/ole">
            <mc:AlternateContent xmlns:mc="http://schemas.openxmlformats.org/markup-compatibility/2006">
              <mc:Choice xmlns:v="urn:schemas-microsoft-com:vml" Requires="v">
                <p:oleObj name="Clip" r:id="rId3" imgW="4457323" imgH="3468986" progId="MS_ClipArt_Gallery.2">
                  <p:embed/>
                </p:oleObj>
              </mc:Choice>
              <mc:Fallback>
                <p:oleObj name="Clip" r:id="rId3" imgW="4457323" imgH="3468986" progId="MS_ClipArt_Gallery.2">
                  <p:embed/>
                  <p:pic>
                    <p:nvPicPr>
                      <p:cNvPr id="35842" name="Object 2">
                        <a:extLst>
                          <a:ext uri="{FF2B5EF4-FFF2-40B4-BE49-F238E27FC236}">
                            <a16:creationId xmlns:a16="http://schemas.microsoft.com/office/drawing/2014/main" id="{69792A33-21F9-4EA6-9AA7-2BC07B496E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8201" y="3315648"/>
                        <a:ext cx="1771650" cy="1377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5843" name="Rectangle 3">
            <a:extLst>
              <a:ext uri="{FF2B5EF4-FFF2-40B4-BE49-F238E27FC236}">
                <a16:creationId xmlns:a16="http://schemas.microsoft.com/office/drawing/2014/main" id="{AA80E705-6883-4D12-AFD4-43B1936D351E}"/>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5844" name="Rectangle 4">
            <a:extLst>
              <a:ext uri="{FF2B5EF4-FFF2-40B4-BE49-F238E27FC236}">
                <a16:creationId xmlns:a16="http://schemas.microsoft.com/office/drawing/2014/main" id="{7AA7F5F0-6ACA-4966-AD9E-51F80AE72F04}"/>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5847" name="Rectangle 7">
            <a:extLst>
              <a:ext uri="{FF2B5EF4-FFF2-40B4-BE49-F238E27FC236}">
                <a16:creationId xmlns:a16="http://schemas.microsoft.com/office/drawing/2014/main" id="{BA112B6F-8288-4912-8C83-860C6140CADC}"/>
              </a:ext>
            </a:extLst>
          </p:cNvPr>
          <p:cNvSpPr>
            <a:spLocks noGrp="1" noChangeArrowheads="1"/>
          </p:cNvSpPr>
          <p:nvPr>
            <p:ph type="title"/>
          </p:nvPr>
        </p:nvSpPr>
        <p:spPr>
          <a:xfrm>
            <a:off x="457200" y="838200"/>
            <a:ext cx="8229600" cy="1143000"/>
          </a:xfrm>
        </p:spPr>
        <p:txBody>
          <a:bodyPr/>
          <a:lstStyle/>
          <a:p>
            <a:pPr eaLnBrk="1" hangingPunct="1"/>
            <a:r>
              <a:rPr lang="en-US" altLang="en-US" sz="3600" dirty="0">
                <a:solidFill>
                  <a:srgbClr val="229FC6"/>
                </a:solidFill>
                <a:latin typeface="Arial Black" panose="020B0A04020102020204" pitchFamily="34" charset="0"/>
              </a:rPr>
              <a:t>Capturing the Value Proposition</a:t>
            </a:r>
          </a:p>
        </p:txBody>
      </p:sp>
      <p:sp>
        <p:nvSpPr>
          <p:cNvPr id="35848" name="Text Box 8">
            <a:extLst>
              <a:ext uri="{FF2B5EF4-FFF2-40B4-BE49-F238E27FC236}">
                <a16:creationId xmlns:a16="http://schemas.microsoft.com/office/drawing/2014/main" id="{CF82B01D-C5BF-48EA-807F-444A333EE3DC}"/>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grpSp>
        <p:nvGrpSpPr>
          <p:cNvPr id="35849" name="Group 9">
            <a:extLst>
              <a:ext uri="{FF2B5EF4-FFF2-40B4-BE49-F238E27FC236}">
                <a16:creationId xmlns:a16="http://schemas.microsoft.com/office/drawing/2014/main" id="{F24CC21E-96E4-40F7-8E1D-1550F7B3D312}"/>
              </a:ext>
            </a:extLst>
          </p:cNvPr>
          <p:cNvGrpSpPr>
            <a:grpSpLocks/>
          </p:cNvGrpSpPr>
          <p:nvPr/>
        </p:nvGrpSpPr>
        <p:grpSpPr bwMode="auto">
          <a:xfrm>
            <a:off x="457200" y="2276872"/>
            <a:ext cx="8039100" cy="3353514"/>
            <a:chOff x="411" y="1176"/>
            <a:chExt cx="4944" cy="1984"/>
          </a:xfrm>
        </p:grpSpPr>
        <p:grpSp>
          <p:nvGrpSpPr>
            <p:cNvPr id="35853" name="Group 10">
              <a:extLst>
                <a:ext uri="{FF2B5EF4-FFF2-40B4-BE49-F238E27FC236}">
                  <a16:creationId xmlns:a16="http://schemas.microsoft.com/office/drawing/2014/main" id="{1A23FAC6-E122-40EA-BF52-3D0375D3C1C5}"/>
                </a:ext>
              </a:extLst>
            </p:cNvPr>
            <p:cNvGrpSpPr>
              <a:grpSpLocks/>
            </p:cNvGrpSpPr>
            <p:nvPr/>
          </p:nvGrpSpPr>
          <p:grpSpPr bwMode="auto">
            <a:xfrm>
              <a:off x="2106" y="1430"/>
              <a:ext cx="1521" cy="1730"/>
              <a:chOff x="2106" y="1430"/>
              <a:chExt cx="1521" cy="1730"/>
            </a:xfrm>
          </p:grpSpPr>
          <p:sp>
            <p:nvSpPr>
              <p:cNvPr id="35865" name="Freeform 11" descr="White marble">
                <a:extLst>
                  <a:ext uri="{FF2B5EF4-FFF2-40B4-BE49-F238E27FC236}">
                    <a16:creationId xmlns:a16="http://schemas.microsoft.com/office/drawing/2014/main" id="{9E346DD8-B46C-46C1-89DA-768274313ABE}"/>
                  </a:ext>
                </a:extLst>
              </p:cNvPr>
              <p:cNvSpPr>
                <a:spLocks/>
              </p:cNvSpPr>
              <p:nvPr/>
            </p:nvSpPr>
            <p:spPr bwMode="auto">
              <a:xfrm>
                <a:off x="2106" y="1430"/>
                <a:ext cx="1521" cy="1723"/>
              </a:xfrm>
              <a:custGeom>
                <a:avLst/>
                <a:gdLst>
                  <a:gd name="T0" fmla="*/ 790 w 1521"/>
                  <a:gd name="T1" fmla="*/ 0 h 1723"/>
                  <a:gd name="T2" fmla="*/ 1025 w 1521"/>
                  <a:gd name="T3" fmla="*/ 781 h 1723"/>
                  <a:gd name="T4" fmla="*/ 1025 w 1521"/>
                  <a:gd name="T5" fmla="*/ 1450 h 1723"/>
                  <a:gd name="T6" fmla="*/ 1185 w 1521"/>
                  <a:gd name="T7" fmla="*/ 1450 h 1723"/>
                  <a:gd name="T8" fmla="*/ 1520 w 1521"/>
                  <a:gd name="T9" fmla="*/ 1587 h 1723"/>
                  <a:gd name="T10" fmla="*/ 1520 w 1521"/>
                  <a:gd name="T11" fmla="*/ 1722 h 1723"/>
                  <a:gd name="T12" fmla="*/ 0 w 1521"/>
                  <a:gd name="T13" fmla="*/ 1722 h 1723"/>
                  <a:gd name="T14" fmla="*/ 0 w 1521"/>
                  <a:gd name="T15" fmla="*/ 1579 h 1723"/>
                  <a:gd name="T16" fmla="*/ 343 w 1521"/>
                  <a:gd name="T17" fmla="*/ 1456 h 1723"/>
                  <a:gd name="T18" fmla="*/ 502 w 1521"/>
                  <a:gd name="T19" fmla="*/ 1456 h 1723"/>
                  <a:gd name="T20" fmla="*/ 500 w 1521"/>
                  <a:gd name="T21" fmla="*/ 781 h 1723"/>
                  <a:gd name="T22" fmla="*/ 790 w 1521"/>
                  <a:gd name="T23" fmla="*/ 0 h 172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521" h="1723">
                    <a:moveTo>
                      <a:pt x="790" y="0"/>
                    </a:moveTo>
                    <a:lnTo>
                      <a:pt x="1025" y="781"/>
                    </a:lnTo>
                    <a:lnTo>
                      <a:pt x="1025" y="1450"/>
                    </a:lnTo>
                    <a:lnTo>
                      <a:pt x="1185" y="1450"/>
                    </a:lnTo>
                    <a:lnTo>
                      <a:pt x="1520" y="1587"/>
                    </a:lnTo>
                    <a:lnTo>
                      <a:pt x="1520" y="1722"/>
                    </a:lnTo>
                    <a:lnTo>
                      <a:pt x="0" y="1722"/>
                    </a:lnTo>
                    <a:lnTo>
                      <a:pt x="0" y="1579"/>
                    </a:lnTo>
                    <a:lnTo>
                      <a:pt x="343" y="1456"/>
                    </a:lnTo>
                    <a:lnTo>
                      <a:pt x="502" y="1456"/>
                    </a:lnTo>
                    <a:lnTo>
                      <a:pt x="500" y="781"/>
                    </a:lnTo>
                    <a:lnTo>
                      <a:pt x="790" y="0"/>
                    </a:lnTo>
                  </a:path>
                </a:pathLst>
              </a:custGeom>
              <a:blipFill dpi="0" rotWithShape="0">
                <a:blip r:embed="rId5"/>
                <a:srcRect/>
                <a:tile tx="0" ty="0" sx="100000" sy="100000" flip="none" algn="tl"/>
              </a:blipFill>
              <a:ln w="12700" cap="rnd" cmpd="sng">
                <a:solidFill>
                  <a:srgbClr val="DDDDDD"/>
                </a:solidFill>
                <a:prstDash val="solid"/>
                <a:round/>
                <a:headEnd/>
                <a:tailEnd/>
              </a:ln>
              <a:effectLst>
                <a:outerShdw dist="53882" dir="2700000" algn="ctr" rotWithShape="0">
                  <a:schemeClr val="bg2">
                    <a:alpha val="50000"/>
                  </a:schemeClr>
                </a:outerShdw>
              </a:effectLst>
            </p:spPr>
            <p:txBody>
              <a:bodyPr/>
              <a:lstStyle/>
              <a:p>
                <a:endParaRPr lang="en-US"/>
              </a:p>
            </p:txBody>
          </p:sp>
          <p:sp>
            <p:nvSpPr>
              <p:cNvPr id="194572" name="Rectangle 12">
                <a:extLst>
                  <a:ext uri="{FF2B5EF4-FFF2-40B4-BE49-F238E27FC236}">
                    <a16:creationId xmlns:a16="http://schemas.microsoft.com/office/drawing/2014/main" id="{FB121383-6F90-4251-A0A8-D5562DFE8296}"/>
                  </a:ext>
                </a:extLst>
              </p:cNvPr>
              <p:cNvSpPr>
                <a:spLocks noChangeArrowheads="1"/>
              </p:cNvSpPr>
              <p:nvPr/>
            </p:nvSpPr>
            <p:spPr bwMode="auto">
              <a:xfrm>
                <a:off x="2728" y="1842"/>
                <a:ext cx="318" cy="1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V</a:t>
                </a:r>
              </a:p>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A</a:t>
                </a:r>
              </a:p>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L</a:t>
                </a:r>
              </a:p>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U</a:t>
                </a:r>
              </a:p>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E</a:t>
                </a:r>
              </a:p>
            </p:txBody>
          </p:sp>
        </p:grpSp>
        <p:sp>
          <p:nvSpPr>
            <p:cNvPr id="35854" name="Line 13">
              <a:extLst>
                <a:ext uri="{FF2B5EF4-FFF2-40B4-BE49-F238E27FC236}">
                  <a16:creationId xmlns:a16="http://schemas.microsoft.com/office/drawing/2014/main" id="{DD415AA0-31D4-45DB-AEB1-34F605D1E64A}"/>
                </a:ext>
              </a:extLst>
            </p:cNvPr>
            <p:cNvSpPr>
              <a:spLocks noChangeShapeType="1"/>
            </p:cNvSpPr>
            <p:nvPr/>
          </p:nvSpPr>
          <p:spPr bwMode="auto">
            <a:xfrm>
              <a:off x="1353" y="1619"/>
              <a:ext cx="851" cy="1070"/>
            </a:xfrm>
            <a:prstGeom prst="line">
              <a:avLst/>
            </a:prstGeom>
            <a:noFill/>
            <a:ln w="12700">
              <a:solidFill>
                <a:srgbClr val="DDDDDD"/>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53882" dir="2700000" algn="ctr" rotWithShape="0">
                      <a:schemeClr val="bg2">
                        <a:alpha val="50000"/>
                      </a:schemeClr>
                    </a:outerShdw>
                  </a:effectLst>
                </a14:hiddenEffects>
              </a:ext>
            </a:extLst>
          </p:spPr>
          <p:txBody>
            <a:bodyPr wrap="none" anchor="ctr"/>
            <a:lstStyle/>
            <a:p>
              <a:endParaRPr lang="en-US"/>
            </a:p>
          </p:txBody>
        </p:sp>
        <p:sp>
          <p:nvSpPr>
            <p:cNvPr id="35855" name="Line 14">
              <a:extLst>
                <a:ext uri="{FF2B5EF4-FFF2-40B4-BE49-F238E27FC236}">
                  <a16:creationId xmlns:a16="http://schemas.microsoft.com/office/drawing/2014/main" id="{74957381-3C6A-4DE6-97A9-0ABADF8421BC}"/>
                </a:ext>
              </a:extLst>
            </p:cNvPr>
            <p:cNvSpPr>
              <a:spLocks noChangeShapeType="1"/>
            </p:cNvSpPr>
            <p:nvPr/>
          </p:nvSpPr>
          <p:spPr bwMode="auto">
            <a:xfrm flipH="1">
              <a:off x="481" y="1619"/>
              <a:ext cx="872" cy="1056"/>
            </a:xfrm>
            <a:prstGeom prst="line">
              <a:avLst/>
            </a:prstGeom>
            <a:noFill/>
            <a:ln w="12700">
              <a:solidFill>
                <a:srgbClr val="DDDDDD"/>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53882" dir="2700000" algn="ctr" rotWithShape="0">
                      <a:schemeClr val="bg2">
                        <a:alpha val="50000"/>
                      </a:schemeClr>
                    </a:outerShdw>
                  </a:effectLst>
                </a14:hiddenEffects>
              </a:ext>
            </a:extLst>
          </p:spPr>
          <p:txBody>
            <a:bodyPr wrap="none" anchor="ctr"/>
            <a:lstStyle/>
            <a:p>
              <a:endParaRPr lang="en-US"/>
            </a:p>
          </p:txBody>
        </p:sp>
        <p:sp>
          <p:nvSpPr>
            <p:cNvPr id="35856" name="Freeform 15" descr="White Marble">
              <a:extLst>
                <a:ext uri="{FF2B5EF4-FFF2-40B4-BE49-F238E27FC236}">
                  <a16:creationId xmlns:a16="http://schemas.microsoft.com/office/drawing/2014/main" id="{3890042D-949C-4CBE-A240-DDCE06438CD3}"/>
                </a:ext>
              </a:extLst>
            </p:cNvPr>
            <p:cNvSpPr>
              <a:spLocks/>
            </p:cNvSpPr>
            <p:nvPr/>
          </p:nvSpPr>
          <p:spPr bwMode="auto">
            <a:xfrm>
              <a:off x="411" y="2672"/>
              <a:ext cx="1837" cy="335"/>
            </a:xfrm>
            <a:custGeom>
              <a:avLst/>
              <a:gdLst>
                <a:gd name="T0" fmla="*/ 9 w 1837"/>
                <a:gd name="T1" fmla="*/ 0 h 335"/>
                <a:gd name="T2" fmla="*/ 0 w 1837"/>
                <a:gd name="T3" fmla="*/ 35 h 335"/>
                <a:gd name="T4" fmla="*/ 9 w 1837"/>
                <a:gd name="T5" fmla="*/ 79 h 335"/>
                <a:gd name="T6" fmla="*/ 36 w 1837"/>
                <a:gd name="T7" fmla="*/ 124 h 335"/>
                <a:gd name="T8" fmla="*/ 87 w 1837"/>
                <a:gd name="T9" fmla="*/ 169 h 335"/>
                <a:gd name="T10" fmla="*/ 165 w 1837"/>
                <a:gd name="T11" fmla="*/ 209 h 335"/>
                <a:gd name="T12" fmla="*/ 260 w 1837"/>
                <a:gd name="T13" fmla="*/ 246 h 335"/>
                <a:gd name="T14" fmla="*/ 356 w 1837"/>
                <a:gd name="T15" fmla="*/ 272 h 335"/>
                <a:gd name="T16" fmla="*/ 438 w 1837"/>
                <a:gd name="T17" fmla="*/ 289 h 335"/>
                <a:gd name="T18" fmla="*/ 529 w 1837"/>
                <a:gd name="T19" fmla="*/ 305 h 335"/>
                <a:gd name="T20" fmla="*/ 618 w 1837"/>
                <a:gd name="T21" fmla="*/ 316 h 335"/>
                <a:gd name="T22" fmla="*/ 703 w 1837"/>
                <a:gd name="T23" fmla="*/ 323 h 335"/>
                <a:gd name="T24" fmla="*/ 784 w 1837"/>
                <a:gd name="T25" fmla="*/ 329 h 335"/>
                <a:gd name="T26" fmla="*/ 891 w 1837"/>
                <a:gd name="T27" fmla="*/ 334 h 335"/>
                <a:gd name="T28" fmla="*/ 991 w 1837"/>
                <a:gd name="T29" fmla="*/ 331 h 335"/>
                <a:gd name="T30" fmla="*/ 1087 w 1837"/>
                <a:gd name="T31" fmla="*/ 329 h 335"/>
                <a:gd name="T32" fmla="*/ 1200 w 1837"/>
                <a:gd name="T33" fmla="*/ 322 h 335"/>
                <a:gd name="T34" fmla="*/ 1284 w 1837"/>
                <a:gd name="T35" fmla="*/ 311 h 335"/>
                <a:gd name="T36" fmla="*/ 1374 w 1837"/>
                <a:gd name="T37" fmla="*/ 296 h 335"/>
                <a:gd name="T38" fmla="*/ 1461 w 1837"/>
                <a:gd name="T39" fmla="*/ 279 h 335"/>
                <a:gd name="T40" fmla="*/ 1522 w 1837"/>
                <a:gd name="T41" fmla="*/ 265 h 335"/>
                <a:gd name="T42" fmla="*/ 1584 w 1837"/>
                <a:gd name="T43" fmla="*/ 243 h 335"/>
                <a:gd name="T44" fmla="*/ 1634 w 1837"/>
                <a:gd name="T45" fmla="*/ 226 h 335"/>
                <a:gd name="T46" fmla="*/ 1689 w 1837"/>
                <a:gd name="T47" fmla="*/ 202 h 335"/>
                <a:gd name="T48" fmla="*/ 1741 w 1837"/>
                <a:gd name="T49" fmla="*/ 179 h 335"/>
                <a:gd name="T50" fmla="*/ 1772 w 1837"/>
                <a:gd name="T51" fmla="*/ 151 h 335"/>
                <a:gd name="T52" fmla="*/ 1804 w 1837"/>
                <a:gd name="T53" fmla="*/ 121 h 335"/>
                <a:gd name="T54" fmla="*/ 1827 w 1837"/>
                <a:gd name="T55" fmla="*/ 89 h 335"/>
                <a:gd name="T56" fmla="*/ 1836 w 1837"/>
                <a:gd name="T57" fmla="*/ 50 h 335"/>
                <a:gd name="T58" fmla="*/ 1831 w 1837"/>
                <a:gd name="T59" fmla="*/ 2 h 335"/>
                <a:gd name="T60" fmla="*/ 9 w 1837"/>
                <a:gd name="T61" fmla="*/ 0 h 33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837" h="335">
                  <a:moveTo>
                    <a:pt x="9" y="0"/>
                  </a:moveTo>
                  <a:lnTo>
                    <a:pt x="0" y="35"/>
                  </a:lnTo>
                  <a:lnTo>
                    <a:pt x="9" y="79"/>
                  </a:lnTo>
                  <a:lnTo>
                    <a:pt x="36" y="124"/>
                  </a:lnTo>
                  <a:lnTo>
                    <a:pt x="87" y="169"/>
                  </a:lnTo>
                  <a:lnTo>
                    <a:pt x="165" y="209"/>
                  </a:lnTo>
                  <a:lnTo>
                    <a:pt x="260" y="246"/>
                  </a:lnTo>
                  <a:lnTo>
                    <a:pt x="356" y="272"/>
                  </a:lnTo>
                  <a:lnTo>
                    <a:pt x="438" y="289"/>
                  </a:lnTo>
                  <a:lnTo>
                    <a:pt x="529" y="305"/>
                  </a:lnTo>
                  <a:lnTo>
                    <a:pt x="618" y="316"/>
                  </a:lnTo>
                  <a:lnTo>
                    <a:pt x="703" y="323"/>
                  </a:lnTo>
                  <a:lnTo>
                    <a:pt x="784" y="329"/>
                  </a:lnTo>
                  <a:lnTo>
                    <a:pt x="891" y="334"/>
                  </a:lnTo>
                  <a:lnTo>
                    <a:pt x="991" y="331"/>
                  </a:lnTo>
                  <a:lnTo>
                    <a:pt x="1087" y="329"/>
                  </a:lnTo>
                  <a:lnTo>
                    <a:pt x="1200" y="322"/>
                  </a:lnTo>
                  <a:lnTo>
                    <a:pt x="1284" y="311"/>
                  </a:lnTo>
                  <a:lnTo>
                    <a:pt x="1374" y="296"/>
                  </a:lnTo>
                  <a:lnTo>
                    <a:pt x="1461" y="279"/>
                  </a:lnTo>
                  <a:lnTo>
                    <a:pt x="1522" y="265"/>
                  </a:lnTo>
                  <a:lnTo>
                    <a:pt x="1584" y="243"/>
                  </a:lnTo>
                  <a:lnTo>
                    <a:pt x="1634" y="226"/>
                  </a:lnTo>
                  <a:lnTo>
                    <a:pt x="1689" y="202"/>
                  </a:lnTo>
                  <a:lnTo>
                    <a:pt x="1741" y="179"/>
                  </a:lnTo>
                  <a:lnTo>
                    <a:pt x="1772" y="151"/>
                  </a:lnTo>
                  <a:lnTo>
                    <a:pt x="1804" y="121"/>
                  </a:lnTo>
                  <a:lnTo>
                    <a:pt x="1827" y="89"/>
                  </a:lnTo>
                  <a:lnTo>
                    <a:pt x="1836" y="50"/>
                  </a:lnTo>
                  <a:lnTo>
                    <a:pt x="1831" y="2"/>
                  </a:lnTo>
                  <a:lnTo>
                    <a:pt x="9" y="0"/>
                  </a:lnTo>
                </a:path>
              </a:pathLst>
            </a:custGeom>
            <a:blipFill dpi="0" rotWithShape="0">
              <a:blip r:embed="rId6"/>
              <a:srcRect/>
              <a:tile tx="0" ty="0" sx="100000" sy="100000" flip="none" algn="tl"/>
            </a:blipFill>
            <a:ln w="12700" cap="rnd" cmpd="sng">
              <a:solidFill>
                <a:srgbClr val="DDDDDD"/>
              </a:solidFill>
              <a:prstDash val="solid"/>
              <a:round/>
              <a:headEnd/>
              <a:tailEnd/>
            </a:ln>
            <a:effectLst>
              <a:outerShdw dist="53882" dir="2700000" algn="ctr" rotWithShape="0">
                <a:schemeClr val="bg2">
                  <a:alpha val="50000"/>
                </a:schemeClr>
              </a:outerShdw>
            </a:effectLst>
          </p:spPr>
          <p:txBody>
            <a:bodyPr/>
            <a:lstStyle/>
            <a:p>
              <a:endParaRPr lang="en-US"/>
            </a:p>
          </p:txBody>
        </p:sp>
        <p:sp>
          <p:nvSpPr>
            <p:cNvPr id="194576" name="Rectangle 16">
              <a:extLst>
                <a:ext uri="{FF2B5EF4-FFF2-40B4-BE49-F238E27FC236}">
                  <a16:creationId xmlns:a16="http://schemas.microsoft.com/office/drawing/2014/main" id="{5275478C-8862-465C-8C55-78AC4D0C4285}"/>
                </a:ext>
              </a:extLst>
            </p:cNvPr>
            <p:cNvSpPr>
              <a:spLocks noChangeArrowheads="1"/>
            </p:cNvSpPr>
            <p:nvPr/>
          </p:nvSpPr>
          <p:spPr bwMode="auto">
            <a:xfrm>
              <a:off x="901" y="2663"/>
              <a:ext cx="87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defRPr/>
              </a:pPr>
              <a:r>
                <a:rPr lang="en-US" altLang="en-US" sz="2400" b="1">
                  <a:solidFill>
                    <a:srgbClr val="000000"/>
                  </a:solidFill>
                  <a:effectLst>
                    <a:outerShdw blurRad="38100" dist="38100" dir="2700000" algn="tl">
                      <a:srgbClr val="C0C0C0"/>
                    </a:outerShdw>
                  </a:effectLst>
                  <a:latin typeface="Arial" charset="0"/>
                </a:rPr>
                <a:t>Benefits</a:t>
              </a:r>
            </a:p>
          </p:txBody>
        </p:sp>
        <p:grpSp>
          <p:nvGrpSpPr>
            <p:cNvPr id="35858" name="Group 17">
              <a:extLst>
                <a:ext uri="{FF2B5EF4-FFF2-40B4-BE49-F238E27FC236}">
                  <a16:creationId xmlns:a16="http://schemas.microsoft.com/office/drawing/2014/main" id="{20AB56B5-B94F-4804-810C-D5EB8669491A}"/>
                </a:ext>
              </a:extLst>
            </p:cNvPr>
            <p:cNvGrpSpPr>
              <a:grpSpLocks/>
            </p:cNvGrpSpPr>
            <p:nvPr/>
          </p:nvGrpSpPr>
          <p:grpSpPr bwMode="auto">
            <a:xfrm>
              <a:off x="3516" y="1313"/>
              <a:ext cx="1839" cy="1388"/>
              <a:chOff x="3516" y="1313"/>
              <a:chExt cx="1839" cy="1388"/>
            </a:xfrm>
          </p:grpSpPr>
          <p:sp>
            <p:nvSpPr>
              <p:cNvPr id="35861" name="Line 18">
                <a:extLst>
                  <a:ext uri="{FF2B5EF4-FFF2-40B4-BE49-F238E27FC236}">
                    <a16:creationId xmlns:a16="http://schemas.microsoft.com/office/drawing/2014/main" id="{F6B46975-E9DF-4C48-AE94-794F75DEADB9}"/>
                  </a:ext>
                </a:extLst>
              </p:cNvPr>
              <p:cNvSpPr>
                <a:spLocks noChangeShapeType="1"/>
              </p:cNvSpPr>
              <p:nvPr/>
            </p:nvSpPr>
            <p:spPr bwMode="auto">
              <a:xfrm>
                <a:off x="4464" y="1313"/>
                <a:ext cx="851" cy="1070"/>
              </a:xfrm>
              <a:prstGeom prst="line">
                <a:avLst/>
              </a:prstGeom>
              <a:noFill/>
              <a:ln w="12700">
                <a:solidFill>
                  <a:srgbClr val="DDDDDD"/>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53882" dir="2700000" algn="ctr" rotWithShape="0">
                        <a:schemeClr val="bg2">
                          <a:alpha val="50000"/>
                        </a:schemeClr>
                      </a:outerShdw>
                    </a:effectLst>
                  </a14:hiddenEffects>
                </a:ext>
              </a:extLst>
            </p:spPr>
            <p:txBody>
              <a:bodyPr wrap="none" anchor="ctr"/>
              <a:lstStyle/>
              <a:p>
                <a:endParaRPr lang="en-US"/>
              </a:p>
            </p:txBody>
          </p:sp>
          <p:sp>
            <p:nvSpPr>
              <p:cNvPr id="35862" name="Line 19">
                <a:extLst>
                  <a:ext uri="{FF2B5EF4-FFF2-40B4-BE49-F238E27FC236}">
                    <a16:creationId xmlns:a16="http://schemas.microsoft.com/office/drawing/2014/main" id="{9B7FC104-909C-4535-B3BF-ED7A15A2E974}"/>
                  </a:ext>
                </a:extLst>
              </p:cNvPr>
              <p:cNvSpPr>
                <a:spLocks noChangeShapeType="1"/>
              </p:cNvSpPr>
              <p:nvPr/>
            </p:nvSpPr>
            <p:spPr bwMode="auto">
              <a:xfrm flipH="1">
                <a:off x="3593" y="1313"/>
                <a:ext cx="871" cy="1056"/>
              </a:xfrm>
              <a:prstGeom prst="line">
                <a:avLst/>
              </a:prstGeom>
              <a:noFill/>
              <a:ln w="12700">
                <a:solidFill>
                  <a:srgbClr val="DDDDDD"/>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53882" dir="2700000" algn="ctr" rotWithShape="0">
                        <a:schemeClr val="bg2">
                          <a:alpha val="50000"/>
                        </a:schemeClr>
                      </a:outerShdw>
                    </a:effectLst>
                  </a14:hiddenEffects>
                </a:ext>
              </a:extLst>
            </p:spPr>
            <p:txBody>
              <a:bodyPr wrap="none" anchor="ctr"/>
              <a:lstStyle/>
              <a:p>
                <a:endParaRPr lang="en-US"/>
              </a:p>
            </p:txBody>
          </p:sp>
          <p:sp>
            <p:nvSpPr>
              <p:cNvPr id="35863" name="Freeform 20" descr="White Marble">
                <a:extLst>
                  <a:ext uri="{FF2B5EF4-FFF2-40B4-BE49-F238E27FC236}">
                    <a16:creationId xmlns:a16="http://schemas.microsoft.com/office/drawing/2014/main" id="{9C23D0D6-EB84-4FB8-B2D3-11CC054BE43D}"/>
                  </a:ext>
                </a:extLst>
              </p:cNvPr>
              <p:cNvSpPr>
                <a:spLocks/>
              </p:cNvSpPr>
              <p:nvPr/>
            </p:nvSpPr>
            <p:spPr bwMode="auto">
              <a:xfrm>
                <a:off x="3516" y="2365"/>
                <a:ext cx="1839" cy="336"/>
              </a:xfrm>
              <a:custGeom>
                <a:avLst/>
                <a:gdLst>
                  <a:gd name="T0" fmla="*/ 9 w 1839"/>
                  <a:gd name="T1" fmla="*/ 0 h 336"/>
                  <a:gd name="T2" fmla="*/ 0 w 1839"/>
                  <a:gd name="T3" fmla="*/ 36 h 336"/>
                  <a:gd name="T4" fmla="*/ 9 w 1839"/>
                  <a:gd name="T5" fmla="*/ 80 h 336"/>
                  <a:gd name="T6" fmla="*/ 36 w 1839"/>
                  <a:gd name="T7" fmla="*/ 125 h 336"/>
                  <a:gd name="T8" fmla="*/ 87 w 1839"/>
                  <a:gd name="T9" fmla="*/ 170 h 336"/>
                  <a:gd name="T10" fmla="*/ 165 w 1839"/>
                  <a:gd name="T11" fmla="*/ 210 h 336"/>
                  <a:gd name="T12" fmla="*/ 260 w 1839"/>
                  <a:gd name="T13" fmla="*/ 247 h 336"/>
                  <a:gd name="T14" fmla="*/ 357 w 1839"/>
                  <a:gd name="T15" fmla="*/ 273 h 336"/>
                  <a:gd name="T16" fmla="*/ 438 w 1839"/>
                  <a:gd name="T17" fmla="*/ 290 h 336"/>
                  <a:gd name="T18" fmla="*/ 530 w 1839"/>
                  <a:gd name="T19" fmla="*/ 306 h 336"/>
                  <a:gd name="T20" fmla="*/ 618 w 1839"/>
                  <a:gd name="T21" fmla="*/ 317 h 336"/>
                  <a:gd name="T22" fmla="*/ 704 w 1839"/>
                  <a:gd name="T23" fmla="*/ 324 h 336"/>
                  <a:gd name="T24" fmla="*/ 785 w 1839"/>
                  <a:gd name="T25" fmla="*/ 330 h 336"/>
                  <a:gd name="T26" fmla="*/ 891 w 1839"/>
                  <a:gd name="T27" fmla="*/ 335 h 336"/>
                  <a:gd name="T28" fmla="*/ 991 w 1839"/>
                  <a:gd name="T29" fmla="*/ 332 h 336"/>
                  <a:gd name="T30" fmla="*/ 1088 w 1839"/>
                  <a:gd name="T31" fmla="*/ 330 h 336"/>
                  <a:gd name="T32" fmla="*/ 1201 w 1839"/>
                  <a:gd name="T33" fmla="*/ 323 h 336"/>
                  <a:gd name="T34" fmla="*/ 1285 w 1839"/>
                  <a:gd name="T35" fmla="*/ 312 h 336"/>
                  <a:gd name="T36" fmla="*/ 1375 w 1839"/>
                  <a:gd name="T37" fmla="*/ 297 h 336"/>
                  <a:gd name="T38" fmla="*/ 1462 w 1839"/>
                  <a:gd name="T39" fmla="*/ 280 h 336"/>
                  <a:gd name="T40" fmla="*/ 1522 w 1839"/>
                  <a:gd name="T41" fmla="*/ 266 h 336"/>
                  <a:gd name="T42" fmla="*/ 1586 w 1839"/>
                  <a:gd name="T43" fmla="*/ 244 h 336"/>
                  <a:gd name="T44" fmla="*/ 1635 w 1839"/>
                  <a:gd name="T45" fmla="*/ 227 h 336"/>
                  <a:gd name="T46" fmla="*/ 1690 w 1839"/>
                  <a:gd name="T47" fmla="*/ 203 h 336"/>
                  <a:gd name="T48" fmla="*/ 1742 w 1839"/>
                  <a:gd name="T49" fmla="*/ 180 h 336"/>
                  <a:gd name="T50" fmla="*/ 1773 w 1839"/>
                  <a:gd name="T51" fmla="*/ 152 h 336"/>
                  <a:gd name="T52" fmla="*/ 1805 w 1839"/>
                  <a:gd name="T53" fmla="*/ 122 h 336"/>
                  <a:gd name="T54" fmla="*/ 1828 w 1839"/>
                  <a:gd name="T55" fmla="*/ 90 h 336"/>
                  <a:gd name="T56" fmla="*/ 1838 w 1839"/>
                  <a:gd name="T57" fmla="*/ 50 h 336"/>
                  <a:gd name="T58" fmla="*/ 1825 w 1839"/>
                  <a:gd name="T59" fmla="*/ 0 h 336"/>
                  <a:gd name="T60" fmla="*/ 9 w 1839"/>
                  <a:gd name="T61" fmla="*/ 0 h 3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839" h="336">
                    <a:moveTo>
                      <a:pt x="9" y="0"/>
                    </a:moveTo>
                    <a:lnTo>
                      <a:pt x="0" y="36"/>
                    </a:lnTo>
                    <a:lnTo>
                      <a:pt x="9" y="80"/>
                    </a:lnTo>
                    <a:lnTo>
                      <a:pt x="36" y="125"/>
                    </a:lnTo>
                    <a:lnTo>
                      <a:pt x="87" y="170"/>
                    </a:lnTo>
                    <a:lnTo>
                      <a:pt x="165" y="210"/>
                    </a:lnTo>
                    <a:lnTo>
                      <a:pt x="260" y="247"/>
                    </a:lnTo>
                    <a:lnTo>
                      <a:pt x="357" y="273"/>
                    </a:lnTo>
                    <a:lnTo>
                      <a:pt x="438" y="290"/>
                    </a:lnTo>
                    <a:lnTo>
                      <a:pt x="530" y="306"/>
                    </a:lnTo>
                    <a:lnTo>
                      <a:pt x="618" y="317"/>
                    </a:lnTo>
                    <a:lnTo>
                      <a:pt x="704" y="324"/>
                    </a:lnTo>
                    <a:lnTo>
                      <a:pt x="785" y="330"/>
                    </a:lnTo>
                    <a:lnTo>
                      <a:pt x="891" y="335"/>
                    </a:lnTo>
                    <a:lnTo>
                      <a:pt x="991" y="332"/>
                    </a:lnTo>
                    <a:lnTo>
                      <a:pt x="1088" y="330"/>
                    </a:lnTo>
                    <a:lnTo>
                      <a:pt x="1201" y="323"/>
                    </a:lnTo>
                    <a:lnTo>
                      <a:pt x="1285" y="312"/>
                    </a:lnTo>
                    <a:lnTo>
                      <a:pt x="1375" y="297"/>
                    </a:lnTo>
                    <a:lnTo>
                      <a:pt x="1462" y="280"/>
                    </a:lnTo>
                    <a:lnTo>
                      <a:pt x="1522" y="266"/>
                    </a:lnTo>
                    <a:lnTo>
                      <a:pt x="1586" y="244"/>
                    </a:lnTo>
                    <a:lnTo>
                      <a:pt x="1635" y="227"/>
                    </a:lnTo>
                    <a:lnTo>
                      <a:pt x="1690" y="203"/>
                    </a:lnTo>
                    <a:lnTo>
                      <a:pt x="1742" y="180"/>
                    </a:lnTo>
                    <a:lnTo>
                      <a:pt x="1773" y="152"/>
                    </a:lnTo>
                    <a:lnTo>
                      <a:pt x="1805" y="122"/>
                    </a:lnTo>
                    <a:lnTo>
                      <a:pt x="1828" y="90"/>
                    </a:lnTo>
                    <a:lnTo>
                      <a:pt x="1838" y="50"/>
                    </a:lnTo>
                    <a:lnTo>
                      <a:pt x="1825" y="0"/>
                    </a:lnTo>
                    <a:lnTo>
                      <a:pt x="9" y="0"/>
                    </a:lnTo>
                  </a:path>
                </a:pathLst>
              </a:custGeom>
              <a:blipFill dpi="0" rotWithShape="0">
                <a:blip r:embed="rId6"/>
                <a:srcRect/>
                <a:tile tx="0" ty="0" sx="100000" sy="100000" flip="none" algn="tl"/>
              </a:blipFill>
              <a:ln w="12700" cap="rnd" cmpd="sng">
                <a:solidFill>
                  <a:srgbClr val="DDDDDD"/>
                </a:solidFill>
                <a:prstDash val="solid"/>
                <a:round/>
                <a:headEnd/>
                <a:tailEnd/>
              </a:ln>
              <a:effectLst>
                <a:outerShdw dist="53882" dir="2700000" algn="ctr" rotWithShape="0">
                  <a:schemeClr val="bg2">
                    <a:alpha val="50000"/>
                  </a:schemeClr>
                </a:outerShdw>
              </a:effectLst>
            </p:spPr>
            <p:txBody>
              <a:bodyPr/>
              <a:lstStyle/>
              <a:p>
                <a:endParaRPr lang="en-US"/>
              </a:p>
            </p:txBody>
          </p:sp>
          <p:sp>
            <p:nvSpPr>
              <p:cNvPr id="194581" name="Rectangle 21">
                <a:extLst>
                  <a:ext uri="{FF2B5EF4-FFF2-40B4-BE49-F238E27FC236}">
                    <a16:creationId xmlns:a16="http://schemas.microsoft.com/office/drawing/2014/main" id="{53ED88CB-7D1A-4520-9D04-1E0170EBA0F5}"/>
                  </a:ext>
                </a:extLst>
              </p:cNvPr>
              <p:cNvSpPr>
                <a:spLocks noChangeArrowheads="1"/>
              </p:cNvSpPr>
              <p:nvPr/>
            </p:nvSpPr>
            <p:spPr bwMode="auto">
              <a:xfrm>
                <a:off x="3747" y="2352"/>
                <a:ext cx="137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defRPr/>
                </a:pPr>
                <a:r>
                  <a:rPr lang="en-US" altLang="en-US" sz="2400" b="1" dirty="0">
                    <a:solidFill>
                      <a:srgbClr val="000000"/>
                    </a:solidFill>
                    <a:effectLst>
                      <a:outerShdw blurRad="38100" dist="38100" dir="2700000" algn="tl">
                        <a:srgbClr val="C0C0C0"/>
                      </a:outerShdw>
                    </a:effectLst>
                    <a:latin typeface="Arial" charset="0"/>
                  </a:rPr>
                  <a:t>Relative Price</a:t>
                </a:r>
              </a:p>
            </p:txBody>
          </p:sp>
        </p:grpSp>
        <p:sp>
          <p:nvSpPr>
            <p:cNvPr id="35859" name="Freeform 22" descr="White Marble">
              <a:extLst>
                <a:ext uri="{FF2B5EF4-FFF2-40B4-BE49-F238E27FC236}">
                  <a16:creationId xmlns:a16="http://schemas.microsoft.com/office/drawing/2014/main" id="{E1B53EB1-AC0B-4110-9994-08E29B27F2D9}"/>
                </a:ext>
              </a:extLst>
            </p:cNvPr>
            <p:cNvSpPr>
              <a:spLocks/>
            </p:cNvSpPr>
            <p:nvPr/>
          </p:nvSpPr>
          <p:spPr bwMode="auto">
            <a:xfrm>
              <a:off x="1303" y="1176"/>
              <a:ext cx="3199" cy="441"/>
            </a:xfrm>
            <a:custGeom>
              <a:avLst/>
              <a:gdLst>
                <a:gd name="T0" fmla="*/ 11 w 3199"/>
                <a:gd name="T1" fmla="*/ 440 h 441"/>
                <a:gd name="T2" fmla="*/ 3198 w 3199"/>
                <a:gd name="T3" fmla="*/ 130 h 441"/>
                <a:gd name="T4" fmla="*/ 3187 w 3199"/>
                <a:gd name="T5" fmla="*/ 34 h 441"/>
                <a:gd name="T6" fmla="*/ 1718 w 3199"/>
                <a:gd name="T7" fmla="*/ 0 h 441"/>
                <a:gd name="T8" fmla="*/ 1484 w 3199"/>
                <a:gd name="T9" fmla="*/ 23 h 441"/>
                <a:gd name="T10" fmla="*/ 0 w 3199"/>
                <a:gd name="T11" fmla="*/ 329 h 441"/>
                <a:gd name="T12" fmla="*/ 11 w 3199"/>
                <a:gd name="T13" fmla="*/ 440 h 44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199" h="441">
                  <a:moveTo>
                    <a:pt x="11" y="440"/>
                  </a:moveTo>
                  <a:lnTo>
                    <a:pt x="3198" y="130"/>
                  </a:lnTo>
                  <a:lnTo>
                    <a:pt x="3187" y="34"/>
                  </a:lnTo>
                  <a:lnTo>
                    <a:pt x="1718" y="0"/>
                  </a:lnTo>
                  <a:lnTo>
                    <a:pt x="1484" y="23"/>
                  </a:lnTo>
                  <a:lnTo>
                    <a:pt x="0" y="329"/>
                  </a:lnTo>
                  <a:lnTo>
                    <a:pt x="11" y="440"/>
                  </a:lnTo>
                </a:path>
              </a:pathLst>
            </a:custGeom>
            <a:blipFill dpi="0" rotWithShape="0">
              <a:blip r:embed="rId6"/>
              <a:srcRect/>
              <a:tile tx="0" ty="0" sx="100000" sy="100000" flip="none" algn="tl"/>
            </a:blipFill>
            <a:ln w="12700" cap="rnd" cmpd="sng">
              <a:solidFill>
                <a:srgbClr val="DDDDDD"/>
              </a:solidFill>
              <a:prstDash val="solid"/>
              <a:round/>
              <a:headEnd/>
              <a:tailEnd/>
            </a:ln>
            <a:effectLst>
              <a:outerShdw dist="53882" dir="2700000" algn="ctr" rotWithShape="0">
                <a:schemeClr val="bg2">
                  <a:alpha val="50000"/>
                </a:schemeClr>
              </a:outerShdw>
            </a:effectLst>
          </p:spPr>
          <p:txBody>
            <a:bodyPr/>
            <a:lstStyle/>
            <a:p>
              <a:endParaRPr lang="en-US"/>
            </a:p>
          </p:txBody>
        </p:sp>
      </p:grpSp>
      <p:sp>
        <p:nvSpPr>
          <p:cNvPr id="35850" name="Text Box 24">
            <a:extLst>
              <a:ext uri="{FF2B5EF4-FFF2-40B4-BE49-F238E27FC236}">
                <a16:creationId xmlns:a16="http://schemas.microsoft.com/office/drawing/2014/main" id="{91BBC49B-E13A-4A70-9DF4-393033E0C744}"/>
              </a:ext>
            </a:extLst>
          </p:cNvPr>
          <p:cNvSpPr txBox="1">
            <a:spLocks noChangeArrowheads="1"/>
          </p:cNvSpPr>
          <p:nvPr/>
        </p:nvSpPr>
        <p:spPr bwMode="auto">
          <a:xfrm>
            <a:off x="914400" y="3429000"/>
            <a:ext cx="2362200" cy="519113"/>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sz="2800">
                <a:solidFill>
                  <a:srgbClr val="0B5FF7"/>
                </a:solidFill>
              </a:rPr>
              <a:t>Functional</a:t>
            </a:r>
            <a:endParaRPr lang="en-US" altLang="en-US" sz="2400">
              <a:solidFill>
                <a:srgbClr val="0B5FF7"/>
              </a:solidFill>
            </a:endParaRPr>
          </a:p>
        </p:txBody>
      </p:sp>
      <p:sp>
        <p:nvSpPr>
          <p:cNvPr id="35851" name="Text Box 25">
            <a:extLst>
              <a:ext uri="{FF2B5EF4-FFF2-40B4-BE49-F238E27FC236}">
                <a16:creationId xmlns:a16="http://schemas.microsoft.com/office/drawing/2014/main" id="{CB5E66E1-4D58-463A-9693-0F2AB5102CB3}"/>
              </a:ext>
            </a:extLst>
          </p:cNvPr>
          <p:cNvSpPr txBox="1">
            <a:spLocks noChangeArrowheads="1"/>
          </p:cNvSpPr>
          <p:nvPr/>
        </p:nvSpPr>
        <p:spPr bwMode="auto">
          <a:xfrm>
            <a:off x="915980" y="3858595"/>
            <a:ext cx="2362200" cy="519113"/>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sz="2800">
                <a:solidFill>
                  <a:schemeClr val="tx1"/>
                </a:solidFill>
              </a:rPr>
              <a:t>Emotional</a:t>
            </a:r>
            <a:endParaRPr lang="en-US" altLang="en-US" sz="2400">
              <a:solidFill>
                <a:schemeClr val="tx1"/>
              </a:solidFill>
            </a:endParaRPr>
          </a:p>
        </p:txBody>
      </p:sp>
      <p:sp>
        <p:nvSpPr>
          <p:cNvPr id="35852" name="Text Box 26">
            <a:extLst>
              <a:ext uri="{FF2B5EF4-FFF2-40B4-BE49-F238E27FC236}">
                <a16:creationId xmlns:a16="http://schemas.microsoft.com/office/drawing/2014/main" id="{B949DAA0-CBF5-4DAB-B939-470ECF74CB99}"/>
              </a:ext>
            </a:extLst>
          </p:cNvPr>
          <p:cNvSpPr txBox="1">
            <a:spLocks noChangeArrowheads="1"/>
          </p:cNvSpPr>
          <p:nvPr/>
        </p:nvSpPr>
        <p:spPr bwMode="auto">
          <a:xfrm>
            <a:off x="589278" y="4323604"/>
            <a:ext cx="2819400" cy="519113"/>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sz="2800" dirty="0">
                <a:solidFill>
                  <a:schemeClr val="hlink"/>
                </a:solidFill>
              </a:rPr>
              <a:t>Self-expressive</a:t>
            </a:r>
            <a:endParaRPr lang="en-US" altLang="en-US" sz="2400" dirty="0">
              <a:solidFill>
                <a:schemeClr val="hlink"/>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F789D-B466-4E51-958E-E290809FB497}"/>
              </a:ext>
            </a:extLst>
          </p:cNvPr>
          <p:cNvSpPr>
            <a:spLocks noGrp="1"/>
          </p:cNvSpPr>
          <p:nvPr>
            <p:ph type="title"/>
          </p:nvPr>
        </p:nvSpPr>
        <p:spPr/>
        <p:txBody>
          <a:bodyPr/>
          <a:lstStyle/>
          <a:p>
            <a:r>
              <a:rPr lang="en-GB" sz="3200" b="1" dirty="0"/>
              <a:t>Summary</a:t>
            </a:r>
          </a:p>
        </p:txBody>
      </p:sp>
      <p:sp>
        <p:nvSpPr>
          <p:cNvPr id="3" name="Content Placeholder 2">
            <a:extLst>
              <a:ext uri="{FF2B5EF4-FFF2-40B4-BE49-F238E27FC236}">
                <a16:creationId xmlns:a16="http://schemas.microsoft.com/office/drawing/2014/main" id="{56625954-6DF1-4CCB-9B32-F266AF75E847}"/>
              </a:ext>
            </a:extLst>
          </p:cNvPr>
          <p:cNvSpPr>
            <a:spLocks noGrp="1"/>
          </p:cNvSpPr>
          <p:nvPr>
            <p:ph idx="1"/>
          </p:nvPr>
        </p:nvSpPr>
        <p:spPr/>
        <p:txBody>
          <a:bodyPr/>
          <a:lstStyle/>
          <a:p>
            <a:r>
              <a:rPr lang="en-GB" sz="2400" dirty="0"/>
              <a:t>In this lecture we have determined the main advantages of segmentation.</a:t>
            </a:r>
          </a:p>
          <a:p>
            <a:r>
              <a:rPr lang="en-GB" sz="2400" dirty="0"/>
              <a:t>We have determined the different segmentation variables.</a:t>
            </a:r>
          </a:p>
          <a:p>
            <a:r>
              <a:rPr lang="en-GB" sz="2400" dirty="0"/>
              <a:t>We have focused on various targeting and positioning strategies.</a:t>
            </a:r>
          </a:p>
          <a:p>
            <a:r>
              <a:rPr lang="en-GB" sz="2400" dirty="0"/>
              <a:t>We have determined the brand value proposition.</a:t>
            </a:r>
          </a:p>
          <a:p>
            <a:pPr marL="0" indent="0">
              <a:buNone/>
            </a:pPr>
            <a:endParaRPr lang="en-GB" dirty="0"/>
          </a:p>
        </p:txBody>
      </p:sp>
      <p:sp>
        <p:nvSpPr>
          <p:cNvPr id="4" name="Date Placeholder 3">
            <a:extLst>
              <a:ext uri="{FF2B5EF4-FFF2-40B4-BE49-F238E27FC236}">
                <a16:creationId xmlns:a16="http://schemas.microsoft.com/office/drawing/2014/main" id="{E1F6F034-6341-430B-B0FA-631364069732}"/>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AD6C3786-C26B-4D89-B548-404543B468F4}"/>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29763622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1116</Words>
  <Application>Microsoft Office PowerPoint</Application>
  <PresentationFormat>On-screen Show (4:3)</PresentationFormat>
  <Paragraphs>175</Paragraphs>
  <Slides>32</Slides>
  <Notes>12</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41" baseType="lpstr">
      <vt:lpstr>Arial</vt:lpstr>
      <vt:lpstr>Arial Black</vt:lpstr>
      <vt:lpstr>Arial Narrow</vt:lpstr>
      <vt:lpstr>BakerSignet</vt:lpstr>
      <vt:lpstr>Gill Sans</vt:lpstr>
      <vt:lpstr>Myriad Pro</vt:lpstr>
      <vt:lpstr>Verdana</vt:lpstr>
      <vt:lpstr>20140311PresentationUWTSDTemplate</vt:lpstr>
      <vt:lpstr>Clip</vt:lpstr>
      <vt:lpstr>LCBB4004</vt:lpstr>
      <vt:lpstr>Learning Objectives</vt:lpstr>
      <vt:lpstr>What is STP Marketing?</vt:lpstr>
      <vt:lpstr>  Market Segmentation </vt:lpstr>
      <vt:lpstr>  Advantages of Segmentation </vt:lpstr>
      <vt:lpstr>The STP Marketing Process (Segmenting, Targeting, Positioning)</vt:lpstr>
      <vt:lpstr>Identifying Target Segments: Market Segmentation</vt:lpstr>
      <vt:lpstr>  Demographic Segmentation </vt:lpstr>
      <vt:lpstr>Demographic Segmentation</vt:lpstr>
      <vt:lpstr>Some good examples of how you can use demographic data include:</vt:lpstr>
      <vt:lpstr>Age Segmentation</vt:lpstr>
      <vt:lpstr>PowerPoint Presentation</vt:lpstr>
      <vt:lpstr>PowerPoint Presentation</vt:lpstr>
      <vt:lpstr>Race Segmentation</vt:lpstr>
      <vt:lpstr>Business/Occupation Segmentation</vt:lpstr>
      <vt:lpstr>Geographic Segmentation</vt:lpstr>
      <vt:lpstr>  Geographic Segmentation </vt:lpstr>
      <vt:lpstr>PowerPoint Presentation</vt:lpstr>
      <vt:lpstr>  Psychographic Segmentation </vt:lpstr>
      <vt:lpstr>Psychographics and Lifestyle Segmentation</vt:lpstr>
      <vt:lpstr>Segmenting by Usage and Commitment</vt:lpstr>
      <vt:lpstr>  Benefit Segmentation </vt:lpstr>
      <vt:lpstr>Benefit Segmentation</vt:lpstr>
      <vt:lpstr>PowerPoint Presentation</vt:lpstr>
      <vt:lpstr>PowerPoint Presentation</vt:lpstr>
      <vt:lpstr>Targeting Strategies</vt:lpstr>
      <vt:lpstr>PowerPoint Presentation</vt:lpstr>
      <vt:lpstr>PowerPoint Presentation</vt:lpstr>
      <vt:lpstr>  Positioning </vt:lpstr>
      <vt:lpstr>Brand Positioning Examples</vt:lpstr>
      <vt:lpstr>Capturing the Value Proposition</vt:lpstr>
      <vt:lpstr>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154</cp:revision>
  <cp:lastPrinted>2018-07-09T15:27:01Z</cp:lastPrinted>
  <dcterms:created xsi:type="dcterms:W3CDTF">2002-10-07T19:43:58Z</dcterms:created>
  <dcterms:modified xsi:type="dcterms:W3CDTF">2023-11-03T13:55:23Z</dcterms:modified>
</cp:coreProperties>
</file>