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4" d="100"/>
          <a:sy n="94" d="100"/>
        </p:scale>
        <p:origin x="-780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health-topics/self-care#tab=tab_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sz="2800" b="1" dirty="0">
                <a:latin typeface="Times New Roman" pitchFamily="18" charset="0"/>
                <a:cs typeface="Times New Roman" pitchFamily="18" charset="0"/>
              </a:rPr>
              <a:t>Introduction: Understanding Self-Awareness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036568" cy="4572000"/>
          </a:xfrm>
          <a:ln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pPr algn="just"/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Self-awareness is the foundation for professional growth and effective practice in the UK Health and Social Care 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sector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(Davis et al., 2025)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It involves reflecting on personal strengths, weaknesses, opportunities, and threats to improve service delivery and career development.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By conducting a personal SWOT analysis, I can align my professional goals with the sector’s expectations and ethical standards.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244" y="2208074"/>
            <a:ext cx="4410075" cy="328721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6079887" y="5581134"/>
            <a:ext cx="1233030" cy="26161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en-US" sz="1100" b="1" i="1" dirty="0"/>
              <a:t>(World, 2020)</a:t>
            </a:r>
            <a:endParaRPr lang="en-US" sz="1100" b="1" i="1" dirty="0"/>
          </a:p>
        </p:txBody>
      </p:sp>
      <p:sp>
        <p:nvSpPr>
          <p:cNvPr id="6" name="Rectangle 5"/>
          <p:cNvSpPr/>
          <p:nvPr/>
        </p:nvSpPr>
        <p:spPr>
          <a:xfrm>
            <a:off x="5222280" y="5835503"/>
            <a:ext cx="2948243" cy="276999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none">
            <a:spAutoFit/>
          </a:bodyPr>
          <a:lstStyle/>
          <a:p>
            <a:r>
              <a:rPr lang="en-US" sz="1200" b="1" i="1" dirty="0"/>
              <a:t>Self-care for health and well-being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0908" y="345724"/>
            <a:ext cx="7024744" cy="45362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 smtClean="0">
                <a:latin typeface="Times New Roman" pitchFamily="18" charset="0"/>
                <a:cs typeface="Times New Roman" pitchFamily="18" charset="0"/>
              </a:rPr>
              <a:t>Personal SWOT analysis </a:t>
            </a:r>
            <a:endParaRPr lang="en-US" sz="36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56074793"/>
              </p:ext>
            </p:extLst>
          </p:nvPr>
        </p:nvGraphicFramePr>
        <p:xfrm>
          <a:off x="254000" y="2025965"/>
          <a:ext cx="8432800" cy="44010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55440"/>
                <a:gridCol w="4277360"/>
              </a:tblGrid>
              <a:tr h="3180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Strengths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Weaknesses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1783046"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Strong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communication and empathy skills that foster trust and </a:t>
                      </a: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collaboration (Wilcox, 2024).  </a:t>
                      </a: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Commitment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 ethical care and </a:t>
                      </a: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confidentiality.</a:t>
                      </a: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Willingness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 learn and adapt to new healthcare </a:t>
                      </a: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practices (Hans, 2024).</a:t>
                      </a:r>
                      <a:endParaRPr lang="en-US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Difficulty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managing time effectively during high-pressure situations. </a:t>
                      </a:r>
                      <a:endParaRPr lang="en-US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Reluctance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 delegate tasks, leading to overwork. </a:t>
                      </a:r>
                      <a:endParaRPr lang="en-US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Limited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confidence in using advanced digital healthcare 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tools (Hans, 2024).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1801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Opportunities</a:t>
                      </a:r>
                      <a:endParaRPr lang="en-US" sz="1400" b="1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Threats</a:t>
                      </a:r>
                      <a:endParaRPr lang="en-US" sz="1400" b="1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1783046"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Access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to professional training programs and NHS mentorship initiatives. </a:t>
                      </a:r>
                      <a:endParaRPr lang="en-US" sz="16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Growing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demand for skilled care professionals in the </a:t>
                      </a: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UK (</a:t>
                      </a:r>
                      <a:r>
                        <a:rPr lang="en-US" sz="160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Matlhaba</a:t>
                      </a: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2025). </a:t>
                      </a: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Supportive </a:t>
                      </a:r>
                      <a:r>
                        <a:rPr lang="en-US" sz="16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work environment promoting career progression.</a:t>
                      </a:r>
                      <a:endParaRPr lang="en-US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High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workload and emotional stress leading to burnout. </a:t>
                      </a:r>
                      <a:endParaRPr lang="en-US" sz="16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Rapid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technological changes may challenge </a:t>
                      </a: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adaptability (Davis et al., 2025). </a:t>
                      </a:r>
                    </a:p>
                    <a:p>
                      <a:pPr marL="285750" indent="-28575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Arial" pitchFamily="34" charset="0"/>
                        <a:buChar char="•"/>
                      </a:pPr>
                      <a:r>
                        <a:rPr lang="en-US" sz="16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Competition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 promotion within the health and social care sector.</a:t>
                      </a:r>
                      <a:endParaRPr lang="en-US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255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335280"/>
            <a:ext cx="8534400" cy="577088"/>
          </a:xfrm>
        </p:spPr>
        <p:txBody>
          <a:bodyPr>
            <a:noAutofit/>
          </a:bodyPr>
          <a:lstStyle/>
          <a:p>
            <a:pPr algn="ctr"/>
            <a:r>
              <a:rPr sz="2400" b="1" dirty="0">
                <a:latin typeface="Times New Roman" pitchFamily="18" charset="0"/>
                <a:cs typeface="Times New Roman" pitchFamily="18" charset="0"/>
              </a:rPr>
              <a:t>Strengths: Personal Attributes Supporting My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possess strong communication and empathy skills, which help me build trusting relationships with patients and colleagues.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demonstrate reliability and professionalism by meeting deadlines, following care standards, and maintaining confidentiality.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My commitment to continuous learning enables me to adapt to new policies, technologies, and best practices in the health sector.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sz="3200" b="1" dirty="0">
                <a:latin typeface="Times New Roman" pitchFamily="18" charset="0"/>
                <a:cs typeface="Times New Roman" pitchFamily="18" charset="0"/>
              </a:rPr>
              <a:t>Weaknesses: Areas for Personal Improvement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occasionally struggle with time management when balancing multiple care responsibilities under pressure.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find it challenging to delegate tasks, which can increase my workload and stress during busy shifts.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am still developing confidence in using digital record systems, which are increasingly vital in modern healthcare environments.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sz="3200" b="1" dirty="0">
                <a:latin typeface="Times New Roman" pitchFamily="18" charset="0"/>
                <a:cs typeface="Times New Roman" pitchFamily="18" charset="0"/>
              </a:rPr>
              <a:t>Opportunities and Threats in My Professional Path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Opportunities include ongoing training programs, NHS-funded courses, and mentorship schemes to enhance my 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competencies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Agomo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2025)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The growing demand for skilled professionals in the UK health sector creates room for career progression and </a:t>
            </a:r>
            <a:r>
              <a:rPr dirty="0" err="1" smtClean="0">
                <a:latin typeface="Times New Roman" pitchFamily="18" charset="0"/>
                <a:cs typeface="Times New Roman" pitchFamily="18" charset="0"/>
              </a:rPr>
              <a:t>specialisation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Murry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et al., 2023)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US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hallenges </a:t>
            </a:r>
            <a:r>
              <a:rPr dirty="0">
                <a:latin typeface="Times New Roman" pitchFamily="18" charset="0"/>
                <a:cs typeface="Times New Roman" pitchFamily="18" charset="0"/>
              </a:rPr>
              <a:t>such as staff shortages, emotional burnout, and high workloads may affect motivation and work-life 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balance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(Hans, 2024)</a:t>
            </a:r>
            <a:r>
              <a:rPr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309880"/>
            <a:ext cx="8534400" cy="758952"/>
          </a:xfrm>
        </p:spPr>
        <p:txBody>
          <a:bodyPr>
            <a:normAutofit fontScale="90000"/>
          </a:bodyPr>
          <a:lstStyle/>
          <a:p>
            <a:pPr algn="ctr"/>
            <a:r>
              <a:rPr sz="3200" b="1" dirty="0">
                <a:latin typeface="Times New Roman" pitchFamily="18" charset="0"/>
                <a:cs typeface="Times New Roman" pitchFamily="18" charset="0"/>
              </a:rPr>
              <a:t>Conclusion: Leveraging Strengths for Future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just"/>
            <a:endParaRPr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I aim to use my communication and empathy skills to strengthen teamwork and improve patient outcomes across care settings.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By improving time management and digital literacy, I can enhance my efficiency and adapt to future healthcare innovations.</a:t>
            </a:r>
          </a:p>
          <a:p>
            <a:pPr algn="just"/>
            <a:r>
              <a:rPr dirty="0">
                <a:latin typeface="Times New Roman" pitchFamily="18" charset="0"/>
                <a:cs typeface="Times New Roman" pitchFamily="18" charset="0"/>
              </a:rPr>
              <a:t>Self-awareness and reflective practice, supported by frameworks like the Gibbs Model (Gibbs, 1988) and NHS Core Values, guide my ongoing professional development.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References 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just"/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Agomo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C., 2025. Proposing a New Model for Reflective Practice: The 5Es Reflective Framework.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Open Journal of Social Sciences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(3), pp.481-496.</a:t>
            </a:r>
          </a:p>
          <a:p>
            <a:pPr algn="just"/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Davis, L., </a:t>
            </a:r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Lysaght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M., Mullins, K. and </a:t>
            </a:r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Muncy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D., 2025. Fostering Resilience Integrating Self-Care Strategies Into Graduate Nursing Education to Build a Sustainable APN Workforce.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Nurse Educator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pp.10-1097.</a:t>
            </a:r>
          </a:p>
          <a:p>
            <a:pPr algn="just"/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Hans, J., 2024. Improving self-awareness and critical thinking through reflective practice.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British Journal of Community Nursing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29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(Sup9), pp.S43-S46.</a:t>
            </a:r>
          </a:p>
          <a:p>
            <a:pPr algn="just"/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Matlhaba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K., 2025. Self-Reflection and Personal Development. In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Enhancing Clinical Competence of Graduate Nurses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 (pp. 53-110). Cham: Springer Nature Switzerland.</a:t>
            </a:r>
          </a:p>
          <a:p>
            <a:pPr algn="just"/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Murry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L.T., </a:t>
            </a:r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Murry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J.S., </a:t>
            </a:r>
            <a:r>
              <a:rPr lang="en-US" sz="1700" dirty="0" err="1">
                <a:latin typeface="Times New Roman" pitchFamily="18" charset="0"/>
                <a:cs typeface="Times New Roman" pitchFamily="18" charset="0"/>
              </a:rPr>
              <a:t>Witry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 M.J. and Pick, A., 2023. Perspectives of professionalism, self-awareness, leadership, and innovation and entrepreneurship from experiential education preceptors.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American Journal of Pharmaceutical Education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87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(8), p.100106.</a:t>
            </a:r>
          </a:p>
          <a:p>
            <a:pPr algn="just"/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Wilcox, L.K., 2024.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Self-awareness: Action Research Professional Development Training for Staff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 (Doctoral dissertation, The Chicago School of Professional Psychology).</a:t>
            </a:r>
          </a:p>
          <a:p>
            <a:pPr algn="just"/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World (2020). </a:t>
            </a:r>
            <a:r>
              <a:rPr lang="en-US" sz="1700" i="1" dirty="0">
                <a:latin typeface="Times New Roman" pitchFamily="18" charset="0"/>
                <a:cs typeface="Times New Roman" pitchFamily="18" charset="0"/>
              </a:rPr>
              <a:t>Self-care for health and well-being</a:t>
            </a:r>
            <a:r>
              <a:rPr lang="en-US" sz="1700" dirty="0">
                <a:latin typeface="Times New Roman" pitchFamily="18" charset="0"/>
                <a:cs typeface="Times New Roman" pitchFamily="18" charset="0"/>
              </a:rPr>
              <a:t>. [online] Who.int. Available at: </a:t>
            </a:r>
            <a:r>
              <a:rPr lang="en-US" sz="1700" u="sng" dirty="0">
                <a:latin typeface="Times New Roman" pitchFamily="18" charset="0"/>
                <a:cs typeface="Times New Roman" pitchFamily="18" charset="0"/>
                <a:hlinkClick r:id="rId2"/>
              </a:rPr>
              <a:t>https://www.who.int/health-topics/self-care#tab=tab_1</a:t>
            </a:r>
            <a:endParaRPr lang="en-US" sz="17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4317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</TotalTime>
  <Words>524</Words>
  <Application>Microsoft Office PowerPoint</Application>
  <PresentationFormat>On-screen Show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Civic</vt:lpstr>
      <vt:lpstr>Introduction: Understanding Self-Awareness in Health and Social Care</vt:lpstr>
      <vt:lpstr>Personal SWOT analysis </vt:lpstr>
      <vt:lpstr>Strengths: Personal Attributes Supporting My Development</vt:lpstr>
      <vt:lpstr>Weaknesses: Areas for Personal Improvement</vt:lpstr>
      <vt:lpstr>Opportunities and Threats in My Professional Path</vt:lpstr>
      <vt:lpstr>Conclusion: Leveraging Strengths for Future Growth</vt:lpstr>
      <vt:lpstr>References 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Introduction: Understanding Self-Awareness in Health and Social Care</dc:title>
  <dc:subject/>
  <dc:creator/>
  <cp:keywords/>
  <dc:description>generated using python-pptx</dc:description>
  <cp:lastModifiedBy>Windows User</cp:lastModifiedBy>
  <cp:revision>6</cp:revision>
  <dcterms:created xsi:type="dcterms:W3CDTF">2013-01-27T09:14:16Z</dcterms:created>
  <dcterms:modified xsi:type="dcterms:W3CDTF">2025-11-24T02:53:04Z</dcterms:modified>
  <cp:category/>
</cp:coreProperties>
</file>