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D5B2E-8F14-B954-18EA-1AB456A36EE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2C282FE-B661-81B1-63BE-74BFEEF59F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193212F-0EE3-0DCE-7638-42F64BE4F10B}"/>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5" name="Footer Placeholder 4">
            <a:extLst>
              <a:ext uri="{FF2B5EF4-FFF2-40B4-BE49-F238E27FC236}">
                <a16:creationId xmlns:a16="http://schemas.microsoft.com/office/drawing/2014/main" id="{70B411E3-1570-3CCF-009C-1FA86E7C6E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F06DE4-F826-03ED-4C0E-74061261D01D}"/>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1502441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71B4A-E02E-64DF-95DD-F9125D5D729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0848A7D-3E46-0BBE-2415-0493B05104C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BA1F74D-C465-DD4D-8D79-6018271367F2}"/>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5" name="Footer Placeholder 4">
            <a:extLst>
              <a:ext uri="{FF2B5EF4-FFF2-40B4-BE49-F238E27FC236}">
                <a16:creationId xmlns:a16="http://schemas.microsoft.com/office/drawing/2014/main" id="{08E63CE0-5413-7424-28FA-2EC266825E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ECC618-129F-19E0-7E42-6265DC584F84}"/>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2614982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2296C-C29E-1CD4-4CBD-1EEE5EDCECC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164E32F-4584-7F9E-D7EA-4B386F881AE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DB08416-23EF-89B5-B448-67256B1B61D5}"/>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5" name="Footer Placeholder 4">
            <a:extLst>
              <a:ext uri="{FF2B5EF4-FFF2-40B4-BE49-F238E27FC236}">
                <a16:creationId xmlns:a16="http://schemas.microsoft.com/office/drawing/2014/main" id="{873BCBA1-FD8E-BCEC-A94B-C3BE4DCD5A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333FDF-B133-DD62-D37D-8F6C3EA8279B}"/>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28128799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D985D-6C9E-844A-954A-4ABC1557862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642816A-C90A-C362-11DB-EA366D5AB05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0520CEA-3086-5367-3A76-D2B606DAA3A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C05389E-889A-B089-2247-BD435B9DF95C}"/>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6" name="Footer Placeholder 5">
            <a:extLst>
              <a:ext uri="{FF2B5EF4-FFF2-40B4-BE49-F238E27FC236}">
                <a16:creationId xmlns:a16="http://schemas.microsoft.com/office/drawing/2014/main" id="{529CE105-09F5-5CB6-D36B-A8B0C49995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AA7E2C-8B1F-62C2-0B3B-382BB14A7CC1}"/>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4226301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A3EAE-00E6-B855-3548-C0F57C2D4B3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2C0264E-197D-C033-EA88-A006AECCE3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2C279E6-4224-4DCC-131C-FDE146CFE8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84FF913-8F92-193D-C053-620B04E4ED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E8122BF-6934-740A-1010-7EC9996610F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CC579FC-D594-108C-CC04-969FBD80FB0A}"/>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8" name="Footer Placeholder 7">
            <a:extLst>
              <a:ext uri="{FF2B5EF4-FFF2-40B4-BE49-F238E27FC236}">
                <a16:creationId xmlns:a16="http://schemas.microsoft.com/office/drawing/2014/main" id="{B37BECB9-35F6-6471-5483-707041072E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33F9019-21CD-27BE-9EED-A3E2D59C5DC6}"/>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8841093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884BA-9330-4FB3-B53E-50927910ACD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8068F18-AD4A-CF92-352C-4C3225630F0E}"/>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4" name="Footer Placeholder 3">
            <a:extLst>
              <a:ext uri="{FF2B5EF4-FFF2-40B4-BE49-F238E27FC236}">
                <a16:creationId xmlns:a16="http://schemas.microsoft.com/office/drawing/2014/main" id="{11B375C0-EBAA-E805-2157-70537DCBB09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9A8CEE7-9560-C49D-CFDC-362163F10F75}"/>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3468856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845BE5-EE96-C5C7-A2A4-081BAFD50C99}"/>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3" name="Footer Placeholder 2">
            <a:extLst>
              <a:ext uri="{FF2B5EF4-FFF2-40B4-BE49-F238E27FC236}">
                <a16:creationId xmlns:a16="http://schemas.microsoft.com/office/drawing/2014/main" id="{27EBAD16-1BE8-3B54-3DD3-F724772E75A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7ADA6F7-3243-D75B-6C5B-FD0AC02F8C1F}"/>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3898141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68E21-197C-1F01-29D2-3F5728CFA27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C09DB75-A647-E538-05FD-BB1FFE4A23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92FA637-66FE-415D-590C-EBA017024A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D175DD2-9559-866D-0DC9-02C1CFBA32A7}"/>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6" name="Footer Placeholder 5">
            <a:extLst>
              <a:ext uri="{FF2B5EF4-FFF2-40B4-BE49-F238E27FC236}">
                <a16:creationId xmlns:a16="http://schemas.microsoft.com/office/drawing/2014/main" id="{3E61C423-C6DD-327A-3DF8-FAF4FCB28A5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D92D0BE-7BB0-9A06-0626-23A1DC113203}"/>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24598695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F6516-BCD8-BE61-1D0C-5FC6D102A9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017B02F-F94F-D3DA-19D2-B39F09C699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37F643-AA8F-9D94-B76A-66E62FE03F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8334E8-82B8-29D8-4994-B547DD629FA5}"/>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6" name="Footer Placeholder 5">
            <a:extLst>
              <a:ext uri="{FF2B5EF4-FFF2-40B4-BE49-F238E27FC236}">
                <a16:creationId xmlns:a16="http://schemas.microsoft.com/office/drawing/2014/main" id="{FFF3F3A9-78C5-1246-6F74-80E16FE5E8D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436E05-C580-F226-B80A-584A07E8A8F8}"/>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1497994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C1DDE-4793-B9C6-2B6D-F7EF0E68040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F81C49-3AA5-39BB-CA6C-44F4348809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D589EC-5E0B-61AB-ED4B-6A25681C4742}"/>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5" name="Footer Placeholder 4">
            <a:extLst>
              <a:ext uri="{FF2B5EF4-FFF2-40B4-BE49-F238E27FC236}">
                <a16:creationId xmlns:a16="http://schemas.microsoft.com/office/drawing/2014/main" id="{02C4E004-FF2C-37CE-EB48-8647814917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273EC5-1F08-B91A-FC1D-C4C9F45D94A0}"/>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26706415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9E45F4-EFCE-85C2-FE58-9378954FE19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6A4397-7062-590E-ECFD-8E71C524917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AEFB26-9DDC-0DBF-C4B6-91244FCCB6D2}"/>
              </a:ext>
            </a:extLst>
          </p:cNvPr>
          <p:cNvSpPr>
            <a:spLocks noGrp="1"/>
          </p:cNvSpPr>
          <p:nvPr>
            <p:ph type="dt" sz="half" idx="10"/>
          </p:nvPr>
        </p:nvSpPr>
        <p:spPr/>
        <p:txBody>
          <a:bodyPr/>
          <a:lstStyle/>
          <a:p>
            <a:fld id="{0432775B-6441-F048-9220-5B4E7597FE35}" type="datetimeFigureOut">
              <a:rPr lang="en-US" smtClean="0"/>
              <a:t>11/9/22</a:t>
            </a:fld>
            <a:endParaRPr lang="en-US"/>
          </a:p>
        </p:txBody>
      </p:sp>
      <p:sp>
        <p:nvSpPr>
          <p:cNvPr id="5" name="Footer Placeholder 4">
            <a:extLst>
              <a:ext uri="{FF2B5EF4-FFF2-40B4-BE49-F238E27FC236}">
                <a16:creationId xmlns:a16="http://schemas.microsoft.com/office/drawing/2014/main" id="{A89BD7DD-3764-BBAB-B2F3-D10C5D2B19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256BDB-3982-E6B4-0BEE-FEB8485C79CC}"/>
              </a:ext>
            </a:extLst>
          </p:cNvPr>
          <p:cNvSpPr>
            <a:spLocks noGrp="1"/>
          </p:cNvSpPr>
          <p:nvPr>
            <p:ph type="sldNum" sz="quarter" idx="12"/>
          </p:nvPr>
        </p:nvSpPr>
        <p:spPr/>
        <p:txBody>
          <a:bodyPr/>
          <a:lstStyle/>
          <a:p>
            <a:fld id="{79E6E8B5-F934-CF40-BDB3-F2B68BAD5C31}" type="slidenum">
              <a:rPr lang="en-US" smtClean="0"/>
              <a:t>‹#›</a:t>
            </a:fld>
            <a:endParaRPr lang="en-US"/>
          </a:p>
        </p:txBody>
      </p:sp>
    </p:spTree>
    <p:extLst>
      <p:ext uri="{BB962C8B-B14F-4D97-AF65-F5344CB8AC3E}">
        <p14:creationId xmlns:p14="http://schemas.microsoft.com/office/powerpoint/2010/main" val="32404414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606BBD-41B6-394F-83D4-5466D5010F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9850311-2BBA-13F2-47A0-A3FBCACF5B4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9D3A33-5797-D1A2-B20C-6B8C048811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32775B-6441-F048-9220-5B4E7597FE35}" type="datetimeFigureOut">
              <a:rPr lang="en-US" smtClean="0"/>
              <a:t>11/9/22</a:t>
            </a:fld>
            <a:endParaRPr lang="en-US"/>
          </a:p>
        </p:txBody>
      </p:sp>
      <p:sp>
        <p:nvSpPr>
          <p:cNvPr id="5" name="Footer Placeholder 4">
            <a:extLst>
              <a:ext uri="{FF2B5EF4-FFF2-40B4-BE49-F238E27FC236}">
                <a16:creationId xmlns:a16="http://schemas.microsoft.com/office/drawing/2014/main" id="{F0337089-834F-DE1D-2CFB-1384A18D556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B9FEC7E-D0DF-2DA0-708C-8BDAE60EE9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9E6E8B5-F934-CF40-BDB3-F2B68BAD5C31}" type="slidenum">
              <a:rPr lang="en-US" smtClean="0"/>
              <a:t>‹#›</a:t>
            </a:fld>
            <a:endParaRPr lang="en-US"/>
          </a:p>
        </p:txBody>
      </p:sp>
    </p:spTree>
    <p:extLst>
      <p:ext uri="{BB962C8B-B14F-4D97-AF65-F5344CB8AC3E}">
        <p14:creationId xmlns:p14="http://schemas.microsoft.com/office/powerpoint/2010/main" val="42517087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54F6D-3F84-645B-9FAA-16656369D6A2}"/>
              </a:ext>
            </a:extLst>
          </p:cNvPr>
          <p:cNvSpPr>
            <a:spLocks noGrp="1"/>
          </p:cNvSpPr>
          <p:nvPr>
            <p:ph type="ctrTitle"/>
          </p:nvPr>
        </p:nvSpPr>
        <p:spPr>
          <a:xfrm>
            <a:off x="5055489" y="4296019"/>
            <a:ext cx="1894934" cy="645588"/>
          </a:xfrm>
        </p:spPr>
        <p:txBody>
          <a:bodyPr>
            <a:normAutofit/>
          </a:bodyPr>
          <a:lstStyle/>
          <a:p>
            <a:r>
              <a:rPr lang="en-GB" sz="3600" b="1" dirty="0"/>
              <a:t>Encanto</a:t>
            </a:r>
            <a:endParaRPr lang="en-US" sz="3600" b="1" dirty="0"/>
          </a:p>
        </p:txBody>
      </p:sp>
      <p:sp>
        <p:nvSpPr>
          <p:cNvPr id="3" name="Subtitle 2">
            <a:extLst>
              <a:ext uri="{FF2B5EF4-FFF2-40B4-BE49-F238E27FC236}">
                <a16:creationId xmlns:a16="http://schemas.microsoft.com/office/drawing/2014/main" id="{7F37AF79-2B95-3CF3-4FA2-943B2D89087F}"/>
              </a:ext>
            </a:extLst>
          </p:cNvPr>
          <p:cNvSpPr>
            <a:spLocks noGrp="1"/>
          </p:cNvSpPr>
          <p:nvPr>
            <p:ph type="subTitle" idx="1"/>
          </p:nvPr>
        </p:nvSpPr>
        <p:spPr>
          <a:xfrm>
            <a:off x="0" y="1"/>
            <a:ext cx="2678317" cy="4099208"/>
          </a:xfrm>
        </p:spPr>
        <p:txBody>
          <a:bodyPr>
            <a:normAutofit/>
          </a:bodyPr>
          <a:lstStyle/>
          <a:p>
            <a:r>
              <a:rPr lang="en-GB" sz="1800" i="1" u="sng" dirty="0"/>
              <a:t>The coloured experience:</a:t>
            </a:r>
          </a:p>
          <a:p>
            <a:pPr algn="l">
              <a:lnSpc>
                <a:spcPct val="100000"/>
              </a:lnSpc>
            </a:pPr>
            <a:r>
              <a:rPr lang="en-GB" sz="1800" dirty="0"/>
              <a:t>The ideologies, of the experiences and isolation, that is caused to POC, living in western societies. This leaves the reality of POC, having to work twice as hard as their white counterparts and still being stuck in one position by a corrupt system based around discrimination , and isolation of equal rights.</a:t>
            </a:r>
          </a:p>
        </p:txBody>
      </p:sp>
      <p:sp>
        <p:nvSpPr>
          <p:cNvPr id="4" name="TextBox 3">
            <a:extLst>
              <a:ext uri="{FF2B5EF4-FFF2-40B4-BE49-F238E27FC236}">
                <a16:creationId xmlns:a16="http://schemas.microsoft.com/office/drawing/2014/main" id="{4EA0F24A-8AB9-B9CC-2298-A5F0D99A414D}"/>
              </a:ext>
            </a:extLst>
          </p:cNvPr>
          <p:cNvSpPr txBox="1"/>
          <p:nvPr/>
        </p:nvSpPr>
        <p:spPr>
          <a:xfrm>
            <a:off x="10363200" y="0"/>
            <a:ext cx="1828800" cy="1754326"/>
          </a:xfrm>
          <a:prstGeom prst="rect">
            <a:avLst/>
          </a:prstGeom>
          <a:noFill/>
        </p:spPr>
        <p:txBody>
          <a:bodyPr wrap="square" rtlCol="0">
            <a:spAutoFit/>
          </a:bodyPr>
          <a:lstStyle/>
          <a:p>
            <a:pPr algn="l"/>
            <a:r>
              <a:rPr lang="en-GB" i="1" u="sng" dirty="0"/>
              <a:t>Embracing ones heritage:</a:t>
            </a:r>
          </a:p>
          <a:p>
            <a:pPr algn="l"/>
            <a:r>
              <a:rPr lang="en-GB" dirty="0"/>
              <a:t>It shows the importance of knowing where you came from.</a:t>
            </a:r>
          </a:p>
        </p:txBody>
      </p:sp>
      <p:sp>
        <p:nvSpPr>
          <p:cNvPr id="5" name="TextBox 4">
            <a:extLst>
              <a:ext uri="{FF2B5EF4-FFF2-40B4-BE49-F238E27FC236}">
                <a16:creationId xmlns:a16="http://schemas.microsoft.com/office/drawing/2014/main" id="{DAD5835E-668F-8AC8-4C00-F1F481BA16BA}"/>
              </a:ext>
            </a:extLst>
          </p:cNvPr>
          <p:cNvSpPr txBox="1"/>
          <p:nvPr/>
        </p:nvSpPr>
        <p:spPr>
          <a:xfrm>
            <a:off x="9845644" y="4577030"/>
            <a:ext cx="2346356" cy="2031325"/>
          </a:xfrm>
          <a:prstGeom prst="rect">
            <a:avLst/>
          </a:prstGeom>
          <a:noFill/>
        </p:spPr>
        <p:txBody>
          <a:bodyPr wrap="square" rtlCol="0">
            <a:spAutoFit/>
          </a:bodyPr>
          <a:lstStyle/>
          <a:p>
            <a:pPr algn="l"/>
            <a:r>
              <a:rPr lang="en-GB" i="1" u="sng" dirty="0"/>
              <a:t>Family Unity:</a:t>
            </a:r>
          </a:p>
          <a:p>
            <a:pPr algn="l"/>
            <a:r>
              <a:rPr lang="en-GB" dirty="0"/>
              <a:t>Encanto brings forth, that your identity is influenced by your family, and therefore your identity is your home.</a:t>
            </a:r>
            <a:endParaRPr lang="en-US" dirty="0"/>
          </a:p>
        </p:txBody>
      </p:sp>
      <p:sp>
        <p:nvSpPr>
          <p:cNvPr id="6" name="TextBox 5">
            <a:extLst>
              <a:ext uri="{FF2B5EF4-FFF2-40B4-BE49-F238E27FC236}">
                <a16:creationId xmlns:a16="http://schemas.microsoft.com/office/drawing/2014/main" id="{E6C699F5-9892-E274-9340-A7D4FF7C8F10}"/>
              </a:ext>
            </a:extLst>
          </p:cNvPr>
          <p:cNvSpPr txBox="1"/>
          <p:nvPr/>
        </p:nvSpPr>
        <p:spPr>
          <a:xfrm>
            <a:off x="2865922" y="0"/>
            <a:ext cx="2179121" cy="1754326"/>
          </a:xfrm>
          <a:prstGeom prst="rect">
            <a:avLst/>
          </a:prstGeom>
          <a:noFill/>
        </p:spPr>
        <p:txBody>
          <a:bodyPr wrap="square" rtlCol="0">
            <a:spAutoFit/>
          </a:bodyPr>
          <a:lstStyle/>
          <a:p>
            <a:pPr algn="l"/>
            <a:r>
              <a:rPr lang="en-GB" i="1" u="sng" dirty="0"/>
              <a:t>The beauty of acceptance,</a:t>
            </a:r>
          </a:p>
          <a:p>
            <a:pPr algn="l"/>
            <a:r>
              <a:rPr lang="en-GB" dirty="0"/>
              <a:t>As acceptance provides a community, and a safe bubble.</a:t>
            </a:r>
            <a:endParaRPr lang="en-US" dirty="0"/>
          </a:p>
        </p:txBody>
      </p:sp>
      <p:sp>
        <p:nvSpPr>
          <p:cNvPr id="7" name="TextBox 6">
            <a:extLst>
              <a:ext uri="{FF2B5EF4-FFF2-40B4-BE49-F238E27FC236}">
                <a16:creationId xmlns:a16="http://schemas.microsoft.com/office/drawing/2014/main" id="{6C852132-9D43-2B65-C314-7E414EC81A53}"/>
              </a:ext>
            </a:extLst>
          </p:cNvPr>
          <p:cNvSpPr txBox="1"/>
          <p:nvPr/>
        </p:nvSpPr>
        <p:spPr>
          <a:xfrm>
            <a:off x="0" y="5592692"/>
            <a:ext cx="6526039" cy="1200329"/>
          </a:xfrm>
          <a:prstGeom prst="rect">
            <a:avLst/>
          </a:prstGeom>
          <a:noFill/>
        </p:spPr>
        <p:txBody>
          <a:bodyPr wrap="square" rtlCol="0">
            <a:spAutoFit/>
          </a:bodyPr>
          <a:lstStyle/>
          <a:p>
            <a:pPr algn="l"/>
            <a:r>
              <a:rPr lang="en-GB" i="1" u="sng" dirty="0"/>
              <a:t>Embracing ones culture and combing them:</a:t>
            </a:r>
          </a:p>
          <a:p>
            <a:pPr algn="l"/>
            <a:r>
              <a:rPr lang="en-GB" dirty="0"/>
              <a:t>This explores the beauty of new ideas, that can be embraced by different thinking people, who share unique backgrounds. Allowing difference creates uniqueness, whilst opening newer ideas.</a:t>
            </a:r>
            <a:endParaRPr lang="en-US" dirty="0"/>
          </a:p>
        </p:txBody>
      </p:sp>
      <p:sp>
        <p:nvSpPr>
          <p:cNvPr id="8" name="TextBox 7">
            <a:extLst>
              <a:ext uri="{FF2B5EF4-FFF2-40B4-BE49-F238E27FC236}">
                <a16:creationId xmlns:a16="http://schemas.microsoft.com/office/drawing/2014/main" id="{DACD1D37-1E8E-DEC0-6AE9-D6F63FB5742B}"/>
              </a:ext>
            </a:extLst>
          </p:cNvPr>
          <p:cNvSpPr txBox="1"/>
          <p:nvPr/>
        </p:nvSpPr>
        <p:spPr>
          <a:xfrm>
            <a:off x="7242771" y="1714708"/>
            <a:ext cx="4861209" cy="2862322"/>
          </a:xfrm>
          <a:prstGeom prst="rect">
            <a:avLst/>
          </a:prstGeom>
          <a:noFill/>
        </p:spPr>
        <p:txBody>
          <a:bodyPr wrap="square" rtlCol="0">
            <a:spAutoFit/>
          </a:bodyPr>
          <a:lstStyle/>
          <a:p>
            <a:pPr algn="l"/>
            <a:r>
              <a:rPr lang="en-GB" i="1" u="sng" dirty="0"/>
              <a:t>Letting go in order to evolve:</a:t>
            </a:r>
          </a:p>
          <a:p>
            <a:pPr algn="l"/>
            <a:r>
              <a:rPr lang="en-GB" dirty="0">
                <a:ea typeface="+mj-ea"/>
                <a:cs typeface="+mj-cs"/>
              </a:rPr>
              <a:t>The theme of only succeeding into a system that will never truly see you as someone qualified. It also explores this idea, of letting a part of your identity go, in order to survive. This is fundamentally what POC, do to their heritage or culture, or identity. In order to adapt and survive, in places they are often forced to migrate to in order for abetter life. The cause of migration is mostly in post colonial occupied countries.</a:t>
            </a:r>
          </a:p>
        </p:txBody>
      </p:sp>
      <p:sp>
        <p:nvSpPr>
          <p:cNvPr id="9" name="TextBox 8">
            <a:extLst>
              <a:ext uri="{FF2B5EF4-FFF2-40B4-BE49-F238E27FC236}">
                <a16:creationId xmlns:a16="http://schemas.microsoft.com/office/drawing/2014/main" id="{D01D6E4F-FB11-7ECC-E33B-65FB6E0B8299}"/>
              </a:ext>
            </a:extLst>
          </p:cNvPr>
          <p:cNvSpPr txBox="1"/>
          <p:nvPr/>
        </p:nvSpPr>
        <p:spPr>
          <a:xfrm>
            <a:off x="6415382" y="4826675"/>
            <a:ext cx="3378705" cy="2031325"/>
          </a:xfrm>
          <a:prstGeom prst="rect">
            <a:avLst/>
          </a:prstGeom>
          <a:noFill/>
        </p:spPr>
        <p:txBody>
          <a:bodyPr wrap="square" rtlCol="0">
            <a:spAutoFit/>
          </a:bodyPr>
          <a:lstStyle/>
          <a:p>
            <a:pPr algn="l"/>
            <a:r>
              <a:rPr lang="en-GB" i="1" u="sng" dirty="0"/>
              <a:t>Being put in a box.</a:t>
            </a:r>
          </a:p>
          <a:p>
            <a:pPr algn="l"/>
            <a:r>
              <a:rPr lang="en-GB" dirty="0"/>
              <a:t>This theme explores, how POC, are often underestimated, ignored academically, even though they often work to maintain their native language and ideologies as well as western.</a:t>
            </a:r>
          </a:p>
        </p:txBody>
      </p:sp>
      <p:sp>
        <p:nvSpPr>
          <p:cNvPr id="10" name="TextBox 9">
            <a:extLst>
              <a:ext uri="{FF2B5EF4-FFF2-40B4-BE49-F238E27FC236}">
                <a16:creationId xmlns:a16="http://schemas.microsoft.com/office/drawing/2014/main" id="{0CA3F26E-A723-1679-A5F5-644591F6626F}"/>
              </a:ext>
            </a:extLst>
          </p:cNvPr>
          <p:cNvSpPr txBox="1"/>
          <p:nvPr/>
        </p:nvSpPr>
        <p:spPr>
          <a:xfrm>
            <a:off x="2813867" y="1844709"/>
            <a:ext cx="2427712" cy="3693319"/>
          </a:xfrm>
          <a:prstGeom prst="rect">
            <a:avLst/>
          </a:prstGeom>
          <a:noFill/>
        </p:spPr>
        <p:txBody>
          <a:bodyPr wrap="square" rtlCol="0">
            <a:spAutoFit/>
          </a:bodyPr>
          <a:lstStyle/>
          <a:p>
            <a:pPr algn="l"/>
            <a:r>
              <a:rPr lang="en-GB" i="1" u="sng" dirty="0"/>
              <a:t>Micro aggressions</a:t>
            </a:r>
          </a:p>
          <a:p>
            <a:pPr algn="l"/>
            <a:r>
              <a:rPr lang="en-GB" dirty="0"/>
              <a:t>the theme of being met with generalisations and stereotypes, being confronted on a daily basis to criticism, for your identity, or abilities. Therefore the education of POC history should be thought, to fight outdated ignorance and isolations inflicting POC.</a:t>
            </a:r>
            <a:endParaRPr lang="en-US" dirty="0"/>
          </a:p>
        </p:txBody>
      </p:sp>
      <p:sp>
        <p:nvSpPr>
          <p:cNvPr id="11" name="TextBox 10">
            <a:extLst>
              <a:ext uri="{FF2B5EF4-FFF2-40B4-BE49-F238E27FC236}">
                <a16:creationId xmlns:a16="http://schemas.microsoft.com/office/drawing/2014/main" id="{4F86F7C6-ACD0-56F5-0BE3-4B7FA8FE6DD7}"/>
              </a:ext>
            </a:extLst>
          </p:cNvPr>
          <p:cNvSpPr txBox="1"/>
          <p:nvPr/>
        </p:nvSpPr>
        <p:spPr>
          <a:xfrm>
            <a:off x="5045042" y="64979"/>
            <a:ext cx="5230137" cy="1754326"/>
          </a:xfrm>
          <a:prstGeom prst="rect">
            <a:avLst/>
          </a:prstGeom>
          <a:noFill/>
        </p:spPr>
        <p:txBody>
          <a:bodyPr wrap="square" rtlCol="0">
            <a:spAutoFit/>
          </a:bodyPr>
          <a:lstStyle/>
          <a:p>
            <a:pPr algn="l"/>
            <a:r>
              <a:rPr lang="en-GB" i="1" u="sng" dirty="0"/>
              <a:t>The ignorance </a:t>
            </a:r>
          </a:p>
          <a:p>
            <a:pPr algn="l"/>
            <a:r>
              <a:rPr lang="en-GB" dirty="0" err="1"/>
              <a:t>Ethnicness</a:t>
            </a:r>
            <a:r>
              <a:rPr lang="en-GB" dirty="0"/>
              <a:t> like in encanto, is often discredited, through cultural appropriation, In my programme of study, this problem of belittling someones identity and culture thrives, through the ignorance of those who appropriate.</a:t>
            </a:r>
          </a:p>
        </p:txBody>
      </p:sp>
      <p:sp>
        <p:nvSpPr>
          <p:cNvPr id="12" name="TextBox 11">
            <a:extLst>
              <a:ext uri="{FF2B5EF4-FFF2-40B4-BE49-F238E27FC236}">
                <a16:creationId xmlns:a16="http://schemas.microsoft.com/office/drawing/2014/main" id="{44C97FE5-7BF2-66C3-A5C6-691ED32CC41C}"/>
              </a:ext>
            </a:extLst>
          </p:cNvPr>
          <p:cNvSpPr txBox="1"/>
          <p:nvPr/>
        </p:nvSpPr>
        <p:spPr>
          <a:xfrm>
            <a:off x="5226366" y="1962291"/>
            <a:ext cx="1828800" cy="2308324"/>
          </a:xfrm>
          <a:prstGeom prst="rect">
            <a:avLst/>
          </a:prstGeom>
          <a:noFill/>
        </p:spPr>
        <p:txBody>
          <a:bodyPr wrap="square" rtlCol="0">
            <a:spAutoFit/>
          </a:bodyPr>
          <a:lstStyle/>
          <a:p>
            <a:pPr algn="l"/>
            <a:r>
              <a:rPr lang="en-GB" i="1" dirty="0"/>
              <a:t>These are all, examples of themes, relating to what I believe being a POC, is like in my course, interconnected to the movie :</a:t>
            </a:r>
            <a:endParaRPr lang="en-US" i="1" dirty="0"/>
          </a:p>
        </p:txBody>
      </p:sp>
      <p:sp>
        <p:nvSpPr>
          <p:cNvPr id="13" name="TextBox 12">
            <a:extLst>
              <a:ext uri="{FF2B5EF4-FFF2-40B4-BE49-F238E27FC236}">
                <a16:creationId xmlns:a16="http://schemas.microsoft.com/office/drawing/2014/main" id="{43A13E8E-A2D6-1F80-6D86-6030B6598002}"/>
              </a:ext>
            </a:extLst>
          </p:cNvPr>
          <p:cNvSpPr txBox="1"/>
          <p:nvPr/>
        </p:nvSpPr>
        <p:spPr>
          <a:xfrm>
            <a:off x="91796" y="4099209"/>
            <a:ext cx="2534465" cy="1200329"/>
          </a:xfrm>
          <a:prstGeom prst="rect">
            <a:avLst/>
          </a:prstGeom>
          <a:noFill/>
        </p:spPr>
        <p:txBody>
          <a:bodyPr wrap="square" rtlCol="0">
            <a:spAutoFit/>
          </a:bodyPr>
          <a:lstStyle/>
          <a:p>
            <a:pPr algn="l"/>
            <a:r>
              <a:rPr lang="en-GB" dirty="0"/>
              <a:t>Being true to yourself, even if it means going against your professionalism.</a:t>
            </a:r>
            <a:endParaRPr lang="en-US" dirty="0"/>
          </a:p>
        </p:txBody>
      </p:sp>
    </p:spTree>
    <p:extLst>
      <p:ext uri="{BB962C8B-B14F-4D97-AF65-F5344CB8AC3E}">
        <p14:creationId xmlns:p14="http://schemas.microsoft.com/office/powerpoint/2010/main" val="22204686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Encanto</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Encanto</dc:title>
  <dc:creator>Obaid Rafaqat Akhtar (2204699)</dc:creator>
  <cp:lastModifiedBy>Obaid Rafaqat Akhtar (2204699)</cp:lastModifiedBy>
  <cp:revision>1</cp:revision>
  <dcterms:created xsi:type="dcterms:W3CDTF">2022-11-09T16:18:36Z</dcterms:created>
  <dcterms:modified xsi:type="dcterms:W3CDTF">2022-11-10T20:56:12Z</dcterms:modified>
</cp:coreProperties>
</file>