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116" d="100"/>
          <a:sy n="116" d="100"/>
        </p:scale>
        <p:origin x="390"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2/6/2017</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2/6/2017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2/6/2017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2/6/2017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2/6/2017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2/6/2017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2/6/2017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2/6/2017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 name="TextBox 11"/>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3" name="TextBox 12"/>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 name="Title 1"/>
          <p:cNvSpPr>
            <a:spLocks noGrp="1"/>
          </p:cNvSpPr>
          <p:nvPr>
            <p:ph type="title"/>
          </p:nvPr>
        </p:nvSpPr>
        <p:spPr>
          <a:xfrm>
            <a:off x="685801" y="609600"/>
            <a:ext cx="10131425" cy="1456267"/>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2/6/2017</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Kierkegaard</a:t>
            </a:r>
            <a:endParaRPr lang="en-GB" dirty="0"/>
          </a:p>
        </p:txBody>
      </p:sp>
      <p:sp>
        <p:nvSpPr>
          <p:cNvPr id="3" name="Subtitle 2"/>
          <p:cNvSpPr>
            <a:spLocks noGrp="1"/>
          </p:cNvSpPr>
          <p:nvPr>
            <p:ph type="subTitle" idx="1"/>
          </p:nvPr>
        </p:nvSpPr>
        <p:spPr/>
        <p:txBody>
          <a:bodyPr/>
          <a:lstStyle/>
          <a:p>
            <a:r>
              <a:rPr lang="en-GB" dirty="0" smtClean="0"/>
              <a:t>The antecedents of existential thought</a:t>
            </a:r>
            <a:endParaRPr lang="en-GB" dirty="0"/>
          </a:p>
        </p:txBody>
      </p:sp>
    </p:spTree>
    <p:extLst>
      <p:ext uri="{BB962C8B-B14F-4D97-AF65-F5344CB8AC3E}">
        <p14:creationId xmlns:p14="http://schemas.microsoft.com/office/powerpoint/2010/main" val="34386901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Phenomenology and existentialism </a:t>
            </a:r>
            <a:endParaRPr lang="en-GB" dirty="0"/>
          </a:p>
        </p:txBody>
      </p:sp>
      <p:sp>
        <p:nvSpPr>
          <p:cNvPr id="3" name="Content Placeholder 2"/>
          <p:cNvSpPr>
            <a:spLocks noGrp="1"/>
          </p:cNvSpPr>
          <p:nvPr>
            <p:ph idx="1"/>
          </p:nvPr>
        </p:nvSpPr>
        <p:spPr>
          <a:xfrm>
            <a:off x="685801" y="1937982"/>
            <a:ext cx="10131425" cy="4121623"/>
          </a:xfrm>
        </p:spPr>
        <p:txBody>
          <a:bodyPr>
            <a:normAutofit lnSpcReduction="10000"/>
          </a:bodyPr>
          <a:lstStyle/>
          <a:p>
            <a:r>
              <a:rPr lang="en-GB" dirty="0" smtClean="0"/>
              <a:t>A natural corollary of phenomenology’s focus on the ‘objects of consciousness’ – certainly in the sense that Husserl intended and the allied skill of ‘bracketing off’ extraneous experiences – i.e. theories or pictures of the world, suggest certain key ‘themes’. These include how  it is ‘us’ who are the object of study and with this follows issues of commitment, attentiveness and choice. </a:t>
            </a:r>
          </a:p>
          <a:p>
            <a:endParaRPr lang="en-GB" dirty="0"/>
          </a:p>
          <a:p>
            <a:r>
              <a:rPr lang="en-GB" dirty="0" smtClean="0"/>
              <a:t>These attributes are essential for those wedded to a phenomenological outlook and in this rather prosaic fashion they also enable the reader to make sense of some of the preoccupations and allied subject matter of the existentialist philosophers and existentialism more broadly conceived who also shared these interests. </a:t>
            </a:r>
          </a:p>
          <a:p>
            <a:endParaRPr lang="en-GB" dirty="0"/>
          </a:p>
          <a:p>
            <a:r>
              <a:rPr lang="en-GB" dirty="0" smtClean="0"/>
              <a:t>The very name ‘Existentialism is  ‘… a loose title for various philosophies that emphasise certain common themes: the individual the experience of choice, and the absence of rational understanding of the universe with a consequent dread or sense of the absurdity in human life’ (Blackburn 2005: 124).   </a:t>
            </a:r>
            <a:endParaRPr lang="en-GB" dirty="0"/>
          </a:p>
        </p:txBody>
      </p:sp>
    </p:spTree>
    <p:extLst>
      <p:ext uri="{BB962C8B-B14F-4D97-AF65-F5344CB8AC3E}">
        <p14:creationId xmlns:p14="http://schemas.microsoft.com/office/powerpoint/2010/main" val="13970506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Phenomenology and existentialism 2</a:t>
            </a:r>
            <a:endParaRPr lang="en-GB" dirty="0"/>
          </a:p>
        </p:txBody>
      </p:sp>
      <p:sp>
        <p:nvSpPr>
          <p:cNvPr id="3" name="Content Placeholder 2"/>
          <p:cNvSpPr>
            <a:spLocks noGrp="1"/>
          </p:cNvSpPr>
          <p:nvPr>
            <p:ph idx="1"/>
          </p:nvPr>
        </p:nvSpPr>
        <p:spPr>
          <a:xfrm>
            <a:off x="685801" y="1924335"/>
            <a:ext cx="10131425" cy="4599296"/>
          </a:xfrm>
        </p:spPr>
        <p:txBody>
          <a:bodyPr>
            <a:normAutofit lnSpcReduction="10000"/>
          </a:bodyPr>
          <a:lstStyle/>
          <a:p>
            <a:r>
              <a:rPr lang="en-GB" dirty="0" smtClean="0"/>
              <a:t>While existentialism and to some extent phenomenological enquiry reached there zenith  during the 2</a:t>
            </a:r>
            <a:r>
              <a:rPr lang="en-GB" baseline="30000" dirty="0" smtClean="0"/>
              <a:t>nd</a:t>
            </a:r>
            <a:r>
              <a:rPr lang="en-GB" dirty="0" smtClean="0"/>
              <a:t> World war and its immediate political and social aftermath in philosophical thinkers such as Husserl, Heidegger and Sartre, there were earlier antecedent thinkers in the mid to late 19</a:t>
            </a:r>
            <a:r>
              <a:rPr lang="en-GB" baseline="30000" dirty="0" smtClean="0"/>
              <a:t>th</a:t>
            </a:r>
            <a:r>
              <a:rPr lang="en-GB" dirty="0" smtClean="0"/>
              <a:t> century who also placed an equal  and important emphasis on a distinct philosophy of the individual,  matters of choice and free will.  </a:t>
            </a:r>
          </a:p>
          <a:p>
            <a:endParaRPr lang="en-GB" dirty="0"/>
          </a:p>
          <a:p>
            <a:r>
              <a:rPr lang="en-GB" dirty="0" smtClean="0"/>
              <a:t>One immediately thinks of Nietzsche and in a more originary sense and antecedent sense, Soren Kierkegaard (1813 – 1855).</a:t>
            </a:r>
          </a:p>
          <a:p>
            <a:endParaRPr lang="en-GB" dirty="0"/>
          </a:p>
          <a:p>
            <a:r>
              <a:rPr lang="en-GB" dirty="0" smtClean="0"/>
              <a:t>Kierkegaard was an important thinker in his eschewing any firm belief in a rational and coherent universe that would submit to cool, indifferent philosophical contemplation or logical analysis. Hugely critical of the prevailing Hegelian orthodoxy which was influential in his day, Kierkegaard anticipated many of Nietzsche’s philosophical preoccupations with systematic philosophy and was therefore an important influence on Nietzsche's aphoristic style of writing through Kierkegaard’s emphasis on double meanings, irony and playful humour.      </a:t>
            </a:r>
            <a:endParaRPr lang="en-GB" dirty="0"/>
          </a:p>
        </p:txBody>
      </p:sp>
    </p:spTree>
    <p:extLst>
      <p:ext uri="{BB962C8B-B14F-4D97-AF65-F5344CB8AC3E}">
        <p14:creationId xmlns:p14="http://schemas.microsoft.com/office/powerpoint/2010/main" val="39424838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Kierkegaard</a:t>
            </a:r>
            <a:endParaRPr lang="en-GB" dirty="0"/>
          </a:p>
        </p:txBody>
      </p:sp>
      <p:sp>
        <p:nvSpPr>
          <p:cNvPr id="3" name="Content Placeholder 2"/>
          <p:cNvSpPr>
            <a:spLocks noGrp="1"/>
          </p:cNvSpPr>
          <p:nvPr>
            <p:ph idx="1"/>
          </p:nvPr>
        </p:nvSpPr>
        <p:spPr>
          <a:xfrm>
            <a:off x="899985" y="1664043"/>
            <a:ext cx="10131425" cy="4983892"/>
          </a:xfrm>
        </p:spPr>
        <p:txBody>
          <a:bodyPr>
            <a:normAutofit fontScale="85000" lnSpcReduction="10000"/>
          </a:bodyPr>
          <a:lstStyle/>
          <a:p>
            <a:r>
              <a:rPr lang="en-GB" dirty="0" smtClean="0"/>
              <a:t>Kierkegaard is widely acknowledged as the father of existentialist thought. </a:t>
            </a:r>
          </a:p>
          <a:p>
            <a:r>
              <a:rPr lang="en-GB" dirty="0" smtClean="0"/>
              <a:t>Born into a large and quite wealthy family in 1813 in Copenhagen (he dies in 1855), Soren Kierkegaard’s thought and considerable published output is difficult to untangle and categorise but not as difficult to measure its influence on a number of pivotal thinkers who followed him.</a:t>
            </a:r>
          </a:p>
          <a:p>
            <a:r>
              <a:rPr lang="en-GB" dirty="0" smtClean="0"/>
              <a:t>The philosophical targets in his work are many and varied but recurrent themes were frequent attacks on the Hegelian philosophy of the day, the Lutheran church and the rather superficial world of day to day life in Copenhagen were notable. </a:t>
            </a:r>
          </a:p>
          <a:p>
            <a:r>
              <a:rPr lang="en-GB" dirty="0" smtClean="0"/>
              <a:t>These works were often written under a number of literary aliases such as  </a:t>
            </a:r>
            <a:r>
              <a:rPr lang="en-GB" dirty="0"/>
              <a:t>Johannes </a:t>
            </a:r>
            <a:r>
              <a:rPr lang="en-GB" dirty="0" smtClean="0"/>
              <a:t>Climacus in </a:t>
            </a:r>
            <a:r>
              <a:rPr lang="en-GB" dirty="0"/>
              <a:t>pseudonymous </a:t>
            </a:r>
            <a:r>
              <a:rPr lang="en-GB" dirty="0" smtClean="0"/>
              <a:t>books such as </a:t>
            </a:r>
            <a:r>
              <a:rPr lang="en-GB" i="1" dirty="0" smtClean="0"/>
              <a:t>Prefaces, </a:t>
            </a:r>
            <a:r>
              <a:rPr lang="en-GB" i="1" dirty="0"/>
              <a:t>Philosophical </a:t>
            </a:r>
            <a:r>
              <a:rPr lang="en-GB" i="1" dirty="0" smtClean="0"/>
              <a:t>Fragments and </a:t>
            </a:r>
            <a:r>
              <a:rPr lang="en-GB" dirty="0"/>
              <a:t> </a:t>
            </a:r>
            <a:r>
              <a:rPr lang="en-GB" i="1" dirty="0"/>
              <a:t>The Concept of Anxiety</a:t>
            </a:r>
            <a:r>
              <a:rPr lang="en-GB" dirty="0" smtClean="0"/>
              <a:t> (1844).</a:t>
            </a:r>
          </a:p>
          <a:p>
            <a:r>
              <a:rPr lang="en-GB" dirty="0" smtClean="0"/>
              <a:t>Herein, religion in the form of a teleological ascent toward realising the unassailable truth of Christ, flounders on the religious orthodoxy or tension within the account of the Christian incarnation. The ‘paradox’ of a  transcendent and eternal God simultaneously ‘incarnated’ as a man – mortal man, is viewed by Climacus as an absurdity. </a:t>
            </a:r>
          </a:p>
          <a:p>
            <a:r>
              <a:rPr lang="en-GB" dirty="0" smtClean="0"/>
              <a:t>The absurdity is not however grist for any religious disproof but rather an example of the </a:t>
            </a:r>
            <a:r>
              <a:rPr lang="en-GB" dirty="0" smtClean="0"/>
              <a:t>elucidatory role </a:t>
            </a:r>
            <a:r>
              <a:rPr lang="en-GB" dirty="0" smtClean="0"/>
              <a:t>of the absurd – an abrupt and illuminating  ‘incursion’ from ‘outside’ </a:t>
            </a:r>
            <a:r>
              <a:rPr lang="en-GB" dirty="0" smtClean="0"/>
              <a:t>that challenges Christian orthodoxy as </a:t>
            </a:r>
            <a:r>
              <a:rPr lang="en-GB" dirty="0" smtClean="0"/>
              <a:t>it is so often depicted - in the shape of a teleological ascent toward the </a:t>
            </a:r>
            <a:r>
              <a:rPr lang="en-GB" dirty="0" smtClean="0"/>
              <a:t>absolute or divine. </a:t>
            </a:r>
            <a:r>
              <a:rPr lang="en-GB" dirty="0" smtClean="0"/>
              <a:t>This is Kierkegaard (through an alias) attacking the church and the Hegelian orthodoxy whose philosophy models itself on the notion of historical ‘recollection’ and </a:t>
            </a:r>
            <a:r>
              <a:rPr lang="en-GB" dirty="0" smtClean="0"/>
              <a:t>historical ‘progression</a:t>
            </a:r>
            <a:r>
              <a:rPr lang="en-GB" dirty="0" smtClean="0"/>
              <a:t>’.</a:t>
            </a:r>
          </a:p>
          <a:p>
            <a:r>
              <a:rPr lang="en-GB" dirty="0" smtClean="0"/>
              <a:t>A role for the arbitrary (Macdonald).      </a:t>
            </a:r>
          </a:p>
          <a:p>
            <a:r>
              <a:rPr lang="en-GB" dirty="0" smtClean="0"/>
              <a:t>  </a:t>
            </a:r>
            <a:endParaRPr lang="en-GB" dirty="0"/>
          </a:p>
        </p:txBody>
      </p:sp>
    </p:spTree>
    <p:extLst>
      <p:ext uri="{BB962C8B-B14F-4D97-AF65-F5344CB8AC3E}">
        <p14:creationId xmlns:p14="http://schemas.microsoft.com/office/powerpoint/2010/main" val="1171216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Kierkegaard and the philosophical tradition: past and present</a:t>
            </a:r>
            <a:endParaRPr lang="en-GB" dirty="0"/>
          </a:p>
        </p:txBody>
      </p:sp>
      <p:sp>
        <p:nvSpPr>
          <p:cNvPr id="3" name="Content Placeholder 2"/>
          <p:cNvSpPr>
            <a:spLocks noGrp="1"/>
          </p:cNvSpPr>
          <p:nvPr>
            <p:ph idx="1"/>
          </p:nvPr>
        </p:nvSpPr>
        <p:spPr>
          <a:xfrm>
            <a:off x="685801" y="2142067"/>
            <a:ext cx="10131425" cy="3995122"/>
          </a:xfrm>
        </p:spPr>
        <p:txBody>
          <a:bodyPr>
            <a:normAutofit/>
          </a:bodyPr>
          <a:lstStyle/>
          <a:p>
            <a:r>
              <a:rPr lang="en-GB" dirty="0" smtClean="0"/>
              <a:t>Kierkegaard draws on earlier philosophical traditions i.e. Socrates (look also at the work of Diogenes) and seems to internalise matters of fundamental truth within the life of the individual. </a:t>
            </a:r>
          </a:p>
          <a:p>
            <a:r>
              <a:rPr lang="en-GB" dirty="0" smtClean="0"/>
              <a:t>His philosophical creed appears </a:t>
            </a:r>
            <a:r>
              <a:rPr lang="en-GB" dirty="0" smtClean="0"/>
              <a:t>to be: in so far as we </a:t>
            </a:r>
            <a:r>
              <a:rPr lang="en-GB" dirty="0" smtClean="0"/>
              <a:t>cannot die the death of another then we cannot live the  life of the other and in so far as this holds true, our life, our commitments, the core choice and decisions </a:t>
            </a:r>
            <a:r>
              <a:rPr lang="en-GB" dirty="0" smtClean="0"/>
              <a:t>I make </a:t>
            </a:r>
            <a:r>
              <a:rPr lang="en-GB" dirty="0" smtClean="0"/>
              <a:t>become the arbiter of </a:t>
            </a:r>
            <a:r>
              <a:rPr lang="en-GB" dirty="0" smtClean="0"/>
              <a:t>truth: ‘subjective truth’ and Kierkegaard's slogan ‘subjectivity is truth’ . </a:t>
            </a:r>
          </a:p>
          <a:p>
            <a:r>
              <a:rPr lang="en-GB" dirty="0" smtClean="0"/>
              <a:t>In withdrawing from </a:t>
            </a:r>
            <a:r>
              <a:rPr lang="en-GB" dirty="0" smtClean="0"/>
              <a:t>the relative consolations of external truths and </a:t>
            </a:r>
            <a:r>
              <a:rPr lang="en-GB" dirty="0" smtClean="0"/>
              <a:t>living according </a:t>
            </a:r>
            <a:r>
              <a:rPr lang="en-GB" dirty="0" smtClean="0"/>
              <a:t>to the Socratic dictum that ‘the unexamined life is not worth living</a:t>
            </a:r>
            <a:r>
              <a:rPr lang="en-GB" dirty="0" smtClean="0"/>
              <a:t>’ Kierkegaard marks a return to an earlier philosophical and ‘individualistic’ stance towards truth which marks it off from the collectivist, historicist and teleological views advanced by writers  such as Hegel. </a:t>
            </a:r>
            <a:endParaRPr lang="en-GB" dirty="0" smtClean="0"/>
          </a:p>
          <a:p>
            <a:r>
              <a:rPr lang="en-GB" dirty="0" smtClean="0"/>
              <a:t>This interpretation </a:t>
            </a:r>
            <a:r>
              <a:rPr lang="en-GB" dirty="0" smtClean="0"/>
              <a:t>has influenced subsequent philosophers and are particularly well outlined in his attacks on Hegel.    </a:t>
            </a:r>
            <a:endParaRPr lang="en-GB" dirty="0"/>
          </a:p>
        </p:txBody>
      </p:sp>
    </p:spTree>
    <p:extLst>
      <p:ext uri="{BB962C8B-B14F-4D97-AF65-F5344CB8AC3E}">
        <p14:creationId xmlns:p14="http://schemas.microsoft.com/office/powerpoint/2010/main" val="29601965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‘Either/ or’ as opposed to ‘both/and’</a:t>
            </a:r>
            <a:endParaRPr lang="en-GB" dirty="0"/>
          </a:p>
        </p:txBody>
      </p:sp>
      <p:sp>
        <p:nvSpPr>
          <p:cNvPr id="3" name="Content Placeholder 2"/>
          <p:cNvSpPr>
            <a:spLocks noGrp="1"/>
          </p:cNvSpPr>
          <p:nvPr>
            <p:ph idx="1"/>
          </p:nvPr>
        </p:nvSpPr>
        <p:spPr>
          <a:xfrm>
            <a:off x="685801" y="1804086"/>
            <a:ext cx="10131425" cy="4308389"/>
          </a:xfrm>
        </p:spPr>
        <p:txBody>
          <a:bodyPr>
            <a:normAutofit fontScale="92500" lnSpcReduction="10000"/>
          </a:bodyPr>
          <a:lstStyle/>
          <a:p>
            <a:r>
              <a:rPr lang="en-GB" dirty="0" smtClean="0"/>
              <a:t>In Hegel’s alleged refinement of the Kantian antinomies we see the emergence of his flagship idea of the ‘dialectic’. Within this idea we see conflicting decisions or ideas resolved.</a:t>
            </a:r>
          </a:p>
          <a:p>
            <a:r>
              <a:rPr lang="en-GB" dirty="0" smtClean="0"/>
              <a:t>THESIS – ANTITHESIS – SYNTHESIS.</a:t>
            </a:r>
          </a:p>
          <a:p>
            <a:r>
              <a:rPr lang="en-GB" dirty="0" smtClean="0"/>
              <a:t>This philosophical system of conflict resolution or engine of change/becoming is sometimes seen as akin to a  ‘BOTH/AND’ proposition which removes any contradictions or tensions. Whereas for Kierkegaard in his twofold volume of the same name ‘existence’ or its immediacy is not so easily resolved and presents in our lives very much as an ‘EITHER?OR’.</a:t>
            </a:r>
          </a:p>
          <a:p>
            <a:r>
              <a:rPr lang="en-GB" dirty="0" smtClean="0"/>
              <a:t>In his </a:t>
            </a:r>
            <a:r>
              <a:rPr lang="en-GB" i="1" dirty="0" smtClean="0"/>
              <a:t>Concluding Unscientific Postscript</a:t>
            </a:r>
            <a:r>
              <a:rPr lang="en-GB" dirty="0" smtClean="0"/>
              <a:t> , ‘existence’ is compared to riding a wild stallion whereas ‘so called existence’ is likened to ‘… falling asleep in a hay wagon’ (Mautner 2005). </a:t>
            </a:r>
          </a:p>
          <a:p>
            <a:r>
              <a:rPr lang="en-GB" dirty="0" smtClean="0"/>
              <a:t>For Kierkegaard then the  fate of the general public brought up on a bland, conformist and collectivist form of Christianity life is far more akin to the latter than the former.</a:t>
            </a:r>
          </a:p>
          <a:p>
            <a:r>
              <a:rPr lang="en-GB" dirty="0" smtClean="0"/>
              <a:t>Moreover, it is not to difficult to see clear parallels and antecedents of Nietzsche’s distinction between the ‘Dionysian’ and the ‘apollonian’ and in Kierkegaard's parodying of the ‘anonymous public’ we see the forerunner of the Heideggerian preoccupation with the ‘inauthentic’ idea of ‘Das man’ or the public ‘they’ in his </a:t>
            </a:r>
            <a:r>
              <a:rPr lang="en-GB" smtClean="0"/>
              <a:t>(Heidegger’s) magnum </a:t>
            </a:r>
            <a:r>
              <a:rPr lang="en-GB" dirty="0" smtClean="0"/>
              <a:t>opus ‘Being and Time’.                </a:t>
            </a:r>
            <a:endParaRPr lang="en-GB" dirty="0"/>
          </a:p>
        </p:txBody>
      </p:sp>
    </p:spTree>
    <p:extLst>
      <p:ext uri="{BB962C8B-B14F-4D97-AF65-F5344CB8AC3E}">
        <p14:creationId xmlns:p14="http://schemas.microsoft.com/office/powerpoint/2010/main" val="102852538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6476F"/>
      </a:dk2>
      <a:lt2>
        <a:srgbClr val="EBEBEB"/>
      </a:lt2>
      <a:accent1>
        <a:srgbClr val="E5B458"/>
      </a:accent1>
      <a:accent2>
        <a:srgbClr val="F77754"/>
      </a:accent2>
      <a:accent3>
        <a:srgbClr val="D8507E"/>
      </a:accent3>
      <a:accent4>
        <a:srgbClr val="BC70EE"/>
      </a:accent4>
      <a:accent5>
        <a:srgbClr val="3CA2E2"/>
      </a:accent5>
      <a:accent6>
        <a:srgbClr val="91BF77"/>
      </a:accent6>
      <a:hlink>
        <a:srgbClr val="71DDAB"/>
      </a:hlink>
      <a:folHlink>
        <a:srgbClr val="A6E4C7"/>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B36E0D05-787B-4C61-8268-2D6C1FBEDA32}"/>
    </a:ext>
  </a:extLst>
</a:theme>
</file>

<file path=docProps/app.xml><?xml version="1.0" encoding="utf-8"?>
<Properties xmlns="http://schemas.openxmlformats.org/officeDocument/2006/extended-properties" xmlns:vt="http://schemas.openxmlformats.org/officeDocument/2006/docPropsVTypes">
  <Template>Celestial(2)</Template>
  <TotalTime>230</TotalTime>
  <Words>928</Words>
  <Application>Microsoft Office PowerPoint</Application>
  <PresentationFormat>Widescreen</PresentationFormat>
  <Paragraphs>35</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Calibri Light</vt:lpstr>
      <vt:lpstr>Celestial</vt:lpstr>
      <vt:lpstr>Kierkegaard</vt:lpstr>
      <vt:lpstr>Phenomenology and existentialism </vt:lpstr>
      <vt:lpstr>Phenomenology and existentialism 2</vt:lpstr>
      <vt:lpstr>Kierkegaard</vt:lpstr>
      <vt:lpstr>Kierkegaard and the philosophical tradition: past and present</vt:lpstr>
      <vt:lpstr>‘Either/ or’ as opposed to ‘both/and’</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Kierkegaard</dc:title>
  <dc:creator>Adrian Davis</dc:creator>
  <cp:lastModifiedBy>Adrian Davis</cp:lastModifiedBy>
  <cp:revision>14</cp:revision>
  <dcterms:created xsi:type="dcterms:W3CDTF">2017-02-05T22:42:51Z</dcterms:created>
  <dcterms:modified xsi:type="dcterms:W3CDTF">2017-02-06T14:08:40Z</dcterms:modified>
</cp:coreProperties>
</file>