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0" r:id="rId4"/>
  </p:sldMasterIdLst>
  <p:notesMasterIdLst>
    <p:notesMasterId r:id="rId35"/>
  </p:notesMasterIdLst>
  <p:handoutMasterIdLst>
    <p:handoutMasterId r:id="rId36"/>
  </p:handoutMasterIdLst>
  <p:sldIdLst>
    <p:sldId id="339" r:id="rId5"/>
    <p:sldId id="341" r:id="rId6"/>
    <p:sldId id="342" r:id="rId7"/>
    <p:sldId id="343" r:id="rId8"/>
    <p:sldId id="344" r:id="rId9"/>
    <p:sldId id="345" r:id="rId10"/>
    <p:sldId id="281" r:id="rId11"/>
    <p:sldId id="347" r:id="rId12"/>
    <p:sldId id="300" r:id="rId13"/>
    <p:sldId id="331" r:id="rId14"/>
    <p:sldId id="301" r:id="rId15"/>
    <p:sldId id="302" r:id="rId16"/>
    <p:sldId id="303" r:id="rId17"/>
    <p:sldId id="304" r:id="rId18"/>
    <p:sldId id="305" r:id="rId19"/>
    <p:sldId id="332" r:id="rId20"/>
    <p:sldId id="315" r:id="rId21"/>
    <p:sldId id="348" r:id="rId22"/>
    <p:sldId id="330" r:id="rId23"/>
    <p:sldId id="316" r:id="rId24"/>
    <p:sldId id="323" r:id="rId25"/>
    <p:sldId id="317" r:id="rId26"/>
    <p:sldId id="324" r:id="rId27"/>
    <p:sldId id="318" r:id="rId28"/>
    <p:sldId id="325" r:id="rId29"/>
    <p:sldId id="319" r:id="rId30"/>
    <p:sldId id="327" r:id="rId31"/>
    <p:sldId id="306" r:id="rId32"/>
    <p:sldId id="308" r:id="rId33"/>
    <p:sldId id="293" r:id="rId3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9F50A7-9A89-4F4C-8A16-32DEF19137C6}" v="2590" dt="2020-11-15T15:06:33.230"/>
    <p1510:client id="{33D386F5-EE20-4554-BC34-B5F1A17359CB}" v="59" dt="2020-11-15T15:11:56.98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16" autoAdjust="0"/>
  </p:normalViewPr>
  <p:slideViewPr>
    <p:cSldViewPr showGuides="1">
      <p:cViewPr varScale="1">
        <p:scale>
          <a:sx n="97" d="100"/>
          <a:sy n="97" d="100"/>
        </p:scale>
        <p:origin x="68" y="6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11/15/2020</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11/15/2020</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a:t>
            </a:r>
            <a:r>
              <a:rPr lang="en-GB" baseline="0" dirty="0"/>
              <a:t> a short clip from Kindergarten cop.</a:t>
            </a:r>
          </a:p>
          <a:p>
            <a:endParaRPr lang="en-GB" baseline="0" dirty="0"/>
          </a:p>
          <a:p>
            <a:r>
              <a:rPr lang="en-GB" baseline="0" dirty="0"/>
              <a:t>Reflect on questions. </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3226715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3603" y="1122363"/>
            <a:ext cx="9141619" cy="2387600"/>
          </a:xfrm>
        </p:spPr>
        <p:txBody>
          <a:bodyPr anchor="b"/>
          <a:lstStyle>
            <a:lvl1pPr algn="ctr">
              <a:defRPr sz="5998"/>
            </a:lvl1pPr>
          </a:lstStyle>
          <a:p>
            <a:r>
              <a:rPr lang="en-US"/>
              <a:t>Click to edit Master title style</a:t>
            </a:r>
            <a:endParaRPr lang="en-GB"/>
          </a:p>
        </p:txBody>
      </p:sp>
      <p:sp>
        <p:nvSpPr>
          <p:cNvPr id="3" name="Subtitle 2"/>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CBC0D8F-171D-4E37-AB2F-9870265BDD7A}" type="datetimeFigureOut">
              <a:rPr lang="en-GB" smtClean="0"/>
              <a:t>15/11/2020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1B419-CED8-4FF9-9EE5-36B8542E6468}" type="slidenum">
              <a:rPr lang="en-GB" smtClean="0"/>
              <a:t>‹#›</a:t>
            </a:fld>
            <a:endParaRPr lang="en-GB"/>
          </a:p>
        </p:txBody>
      </p:sp>
    </p:spTree>
    <p:extLst>
      <p:ext uri="{BB962C8B-B14F-4D97-AF65-F5344CB8AC3E}">
        <p14:creationId xmlns:p14="http://schemas.microsoft.com/office/powerpoint/2010/main" val="159710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B5A30F4-0B4E-4E4B-BC36-C30CD13F4E17}" type="datetimeFigureOut">
              <a:rPr lang="en-US" smtClean="0"/>
              <a:t>11/15/2020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60BA0E-20D0-4E7C-B286-26C960A6788F}" type="slidenum">
              <a:rPr lang="en-GB" smtClean="0"/>
              <a:t>‹#›</a:t>
            </a:fld>
            <a:endParaRPr lang="en-GB"/>
          </a:p>
        </p:txBody>
      </p:sp>
    </p:spTree>
    <p:extLst>
      <p:ext uri="{BB962C8B-B14F-4D97-AF65-F5344CB8AC3E}">
        <p14:creationId xmlns:p14="http://schemas.microsoft.com/office/powerpoint/2010/main" val="1823361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633" y="1709739"/>
            <a:ext cx="10512862" cy="2852737"/>
          </a:xfrm>
        </p:spPr>
        <p:txBody>
          <a:bodyPr anchor="b"/>
          <a:lstStyle>
            <a:lvl1pPr>
              <a:defRPr sz="5998"/>
            </a:lvl1pPr>
          </a:lstStyle>
          <a:p>
            <a:r>
              <a:rPr lang="en-US"/>
              <a:t>Click to edit Master title style</a:t>
            </a:r>
            <a:endParaRPr lang="en-GB"/>
          </a:p>
        </p:txBody>
      </p:sp>
      <p:sp>
        <p:nvSpPr>
          <p:cNvPr id="3" name="Text Placeholder 2"/>
          <p:cNvSpPr>
            <a:spLocks noGrp="1"/>
          </p:cNvSpPr>
          <p:nvPr>
            <p:ph type="body" idx="1"/>
          </p:nvPr>
        </p:nvSpPr>
        <p:spPr>
          <a:xfrm>
            <a:off x="831633" y="4589464"/>
            <a:ext cx="10512862" cy="1500187"/>
          </a:xfrm>
        </p:spPr>
        <p:txBody>
          <a:bodyPr/>
          <a:lstStyle>
            <a:lvl1pPr marL="0" indent="0">
              <a:buNone/>
              <a:defRPr sz="2399">
                <a:solidFill>
                  <a:schemeClr val="tx1">
                    <a:tint val="75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BC0D8F-171D-4E37-AB2F-9870265BDD7A}" type="datetimeFigureOut">
              <a:rPr lang="en-GB" smtClean="0"/>
              <a:t>15/11/2020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1B419-CED8-4FF9-9EE5-36B8542E6468}" type="slidenum">
              <a:rPr lang="en-GB" smtClean="0"/>
              <a:t>‹#›</a:t>
            </a:fld>
            <a:endParaRPr lang="en-GB"/>
          </a:p>
        </p:txBody>
      </p:sp>
    </p:spTree>
    <p:extLst>
      <p:ext uri="{BB962C8B-B14F-4D97-AF65-F5344CB8AC3E}">
        <p14:creationId xmlns:p14="http://schemas.microsoft.com/office/powerpoint/2010/main" val="227235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7982" y="1825625"/>
            <a:ext cx="5180251"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0592" y="1825625"/>
            <a:ext cx="5180251"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D204D1-F9BD-4643-8480-6EA41EB484F1}" type="datetimeFigureOut">
              <a:rPr lang="en-US" smtClean="0"/>
              <a:t>11/15/2020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4294514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569" y="365126"/>
            <a:ext cx="10512862"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570" y="1681163"/>
            <a:ext cx="5156444"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839570" y="2505075"/>
            <a:ext cx="5156444"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0593" y="1681163"/>
            <a:ext cx="5181838"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6" name="Content Placeholder 5"/>
          <p:cNvSpPr>
            <a:spLocks noGrp="1"/>
          </p:cNvSpPr>
          <p:nvPr>
            <p:ph sz="quarter" idx="4"/>
          </p:nvPr>
        </p:nvSpPr>
        <p:spPr>
          <a:xfrm>
            <a:off x="6170593" y="2505075"/>
            <a:ext cx="518183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D204D1-F9BD-4643-8480-6EA41EB484F1}" type="datetimeFigureOut">
              <a:rPr lang="en-US" smtClean="0"/>
              <a:t>11/15/2020</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7523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D204D1-F9BD-4643-8480-6EA41EB484F1}" type="datetimeFigureOut">
              <a:rPr lang="en-US" smtClean="0"/>
              <a:t>11/15/2020</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407899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smtClean="0"/>
              <a:t>11/15/2020</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2078501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GB"/>
          </a:p>
        </p:txBody>
      </p:sp>
      <p:sp>
        <p:nvSpPr>
          <p:cNvPr id="3" name="Content Placeholder 2"/>
          <p:cNvSpPr>
            <a:spLocks noGrp="1"/>
          </p:cNvSpPr>
          <p:nvPr>
            <p:ph idx="1"/>
          </p:nvPr>
        </p:nvSpPr>
        <p:spPr>
          <a:xfrm>
            <a:off x="5181838" y="987426"/>
            <a:ext cx="6170593" cy="4873625"/>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11/15/2020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2945315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GB"/>
          </a:p>
        </p:txBody>
      </p:sp>
      <p:sp>
        <p:nvSpPr>
          <p:cNvPr id="3" name="Picture Placeholder 2"/>
          <p:cNvSpPr>
            <a:spLocks noGrp="1"/>
          </p:cNvSpPr>
          <p:nvPr>
            <p:ph type="pic" idx="1"/>
          </p:nvPr>
        </p:nvSpPr>
        <p:spPr>
          <a:xfrm>
            <a:off x="5181838" y="987426"/>
            <a:ext cx="6170593" cy="4873625"/>
          </a:xfrm>
        </p:spPr>
        <p:txBody>
          <a:bodyPr/>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endParaRPr lang="en-GB"/>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11/15/2020</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1742916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11/15/2020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377231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2628" y="365125"/>
            <a:ext cx="262821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7982" y="365125"/>
            <a:ext cx="773228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11/15/2020</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2303055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7982" y="365126"/>
            <a:ext cx="10512862"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7982" y="1825625"/>
            <a:ext cx="10512862"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7982" y="6356351"/>
            <a:ext cx="274248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D204D1-F9BD-4643-8480-6EA41EB484F1}" type="datetimeFigureOut">
              <a:rPr lang="en-US" smtClean="0"/>
              <a:pPr/>
              <a:t>11/15/2020</a:t>
            </a:fld>
            <a:endParaRPr lang="en-US"/>
          </a:p>
        </p:txBody>
      </p:sp>
      <p:sp>
        <p:nvSpPr>
          <p:cNvPr id="5" name="Footer Placeholder 4"/>
          <p:cNvSpPr>
            <a:spLocks noGrp="1"/>
          </p:cNvSpPr>
          <p:nvPr>
            <p:ph type="ftr" sz="quarter" idx="3"/>
          </p:nvPr>
        </p:nvSpPr>
        <p:spPr>
          <a:xfrm>
            <a:off x="4037549" y="6356351"/>
            <a:ext cx="411372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08357" y="6356351"/>
            <a:ext cx="274248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37DED6-D4C7-42EE-AB49-D2E39E64FDE4}" type="slidenum">
              <a:rPr lang="en-GB" smtClean="0"/>
              <a:pPr/>
              <a:t>‹#›</a:t>
            </a:fld>
            <a:endParaRPr lang="en-GB"/>
          </a:p>
        </p:txBody>
      </p:sp>
    </p:spTree>
    <p:extLst>
      <p:ext uri="{BB962C8B-B14F-4D97-AF65-F5344CB8AC3E}">
        <p14:creationId xmlns:p14="http://schemas.microsoft.com/office/powerpoint/2010/main" val="10197856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IMQADg1Dp9g"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falHoOEUFz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edglossary.org/classroom-manag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HeewWo41lX0"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bouncyballs.org/" TargetMode="External"/><Relationship Id="rId2" Type="http://schemas.openxmlformats.org/officeDocument/2006/relationships/hyperlink" Target="http://www.ascd.org/publications/educational-leadership/nov09/vol67/num03/Feed-Up,-Back,-Forward.aspx" TargetMode="Externa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gif"/></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gov.wales/docs/dcells/publications/150121-guidance-en-v2.pdf" TargetMode="External"/><Relationship Id="rId2" Type="http://schemas.openxmlformats.org/officeDocument/2006/relationships/hyperlink" Target="https://www.edglossary.org/classroom-management/" TargetMode="External"/><Relationship Id="rId1" Type="http://schemas.openxmlformats.org/officeDocument/2006/relationships/slideLayout" Target="../slideLayouts/slideLayout2.xml"/><Relationship Id="rId4" Type="http://schemas.openxmlformats.org/officeDocument/2006/relationships/hyperlink" Target="https://www.suttontrust.com/wp-content/uploads/2014/10/What-Makes-Great-Teaching-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9916" y="2348880"/>
            <a:ext cx="9141619" cy="2387600"/>
          </a:xfrm>
        </p:spPr>
        <p:txBody>
          <a:bodyPr>
            <a:normAutofit fontScale="90000"/>
          </a:bodyPr>
          <a:lstStyle/>
          <a:p>
            <a:r>
              <a:rPr lang="en-GB" dirty="0"/>
              <a:t/>
            </a:r>
            <a:br>
              <a:rPr lang="en-GB" dirty="0"/>
            </a:br>
            <a:r>
              <a:rPr lang="en-GB" dirty="0" err="1"/>
              <a:t>Hinsoddau</a:t>
            </a:r>
            <a:r>
              <a:rPr lang="en-GB" dirty="0"/>
              <a:t> </a:t>
            </a:r>
            <a:r>
              <a:rPr lang="en-GB" dirty="0" err="1"/>
              <a:t>Dysgu</a:t>
            </a:r>
            <a:r>
              <a:rPr lang="en-GB" dirty="0"/>
              <a:t/>
            </a:r>
            <a:br>
              <a:rPr lang="en-GB" dirty="0"/>
            </a:br>
            <a:r>
              <a:rPr lang="en-GB" dirty="0"/>
              <a:t>Learning Climates</a:t>
            </a:r>
          </a:p>
        </p:txBody>
      </p:sp>
      <p:sp>
        <p:nvSpPr>
          <p:cNvPr id="3" name="Subtitle 2"/>
          <p:cNvSpPr>
            <a:spLocks noGrp="1"/>
          </p:cNvSpPr>
          <p:nvPr>
            <p:ph type="subTitle" idx="1"/>
          </p:nvPr>
        </p:nvSpPr>
        <p:spPr>
          <a:xfrm>
            <a:off x="1488408" y="5085184"/>
            <a:ext cx="9141619" cy="1655762"/>
          </a:xfrm>
        </p:spPr>
        <p:txBody>
          <a:bodyPr vert="horz" lIns="91440" tIns="45720" rIns="91440" bIns="45720" rtlCol="0" anchor="t">
            <a:normAutofit/>
          </a:bodyPr>
          <a:lstStyle/>
          <a:p>
            <a:r>
              <a:rPr lang="en-GB" sz="3599" dirty="0"/>
              <a:t>ECES6010/C</a:t>
            </a:r>
          </a:p>
          <a:p>
            <a:r>
              <a:rPr lang="en-GB" sz="3550" dirty="0" err="1"/>
              <a:t>Sesiwn</a:t>
            </a:r>
            <a:r>
              <a:rPr lang="en-GB" sz="3550"/>
              <a:t> 9/ Session 9 </a:t>
            </a:r>
            <a:endParaRPr lang="en-GB" sz="3550" dirty="0">
              <a:cs typeface="Calibri"/>
            </a:endParaRPr>
          </a:p>
        </p:txBody>
      </p:sp>
      <p:pic>
        <p:nvPicPr>
          <p:cNvPr id="1026" name="Picture 2" descr="Set your goals high, and don't stop till you get there. - Bo Jacks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80348" y="441305"/>
            <a:ext cx="4719298" cy="2477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052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spTree>
    <p:extLst>
      <p:ext uri="{BB962C8B-B14F-4D97-AF65-F5344CB8AC3E}">
        <p14:creationId xmlns:p14="http://schemas.microsoft.com/office/powerpoint/2010/main" val="3553454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r>
              <a:rPr lang="en-GB" sz="4350" dirty="0">
                <a:cs typeface="Calibri Light"/>
              </a:rPr>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spTree>
    <p:extLst>
      <p:ext uri="{BB962C8B-B14F-4D97-AF65-F5344CB8AC3E}">
        <p14:creationId xmlns:p14="http://schemas.microsoft.com/office/powerpoint/2010/main" val="61676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r>
              <a:rPr lang="en-GB" sz="4350" dirty="0">
                <a:cs typeface="Calibri Light"/>
              </a:rPr>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p:txBody>
          <a:bodyPr>
            <a:normAutofit/>
          </a:bodyPr>
          <a:lstStyle/>
          <a:p>
            <a:pPr lvl="0" fontAlgn="base" hangingPunct="0"/>
            <a:r>
              <a:rPr lang="cy-GB" dirty="0"/>
              <a:t>Trafod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spTree>
    <p:extLst>
      <p:ext uri="{BB962C8B-B14F-4D97-AF65-F5344CB8AC3E}">
        <p14:creationId xmlns:p14="http://schemas.microsoft.com/office/powerpoint/2010/main" val="1106493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r>
              <a:rPr lang="en-GB" sz="4350" dirty="0">
                <a:cs typeface="Calibri Light"/>
              </a:rPr>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p:txBody>
          <a:bodyPr/>
          <a:lstStyle/>
          <a:p>
            <a:pPr lvl="0" fontAlgn="base" hangingPunct="0"/>
            <a:r>
              <a:rPr lang="cy-GB" dirty="0"/>
              <a:t>Trefnu eu gwybodaeth a’r hyn y maent wedi’i ddysgu drwy ddefnyddio amrywiaeth o ffynonellau gwybodaeth, gan gynnwys </a:t>
            </a:r>
            <a:r>
              <a:rPr lang="cy-GB" dirty="0" err="1"/>
              <a:t>TGCh</a:t>
            </a:r>
            <a:r>
              <a:rPr lang="cy-GB" dirty="0"/>
              <a:t>, a chyflwyno’u gwaith ar y lefel briodol.</a:t>
            </a:r>
            <a:r>
              <a:rPr lang="en-GB" dirty="0"/>
              <a:t> </a:t>
            </a:r>
            <a:endParaRPr lang="en-GB" dirty="0">
              <a:effectLst/>
            </a:endParaRPr>
          </a:p>
          <a:p>
            <a:endParaRPr lang="en-GB" dirty="0"/>
          </a:p>
          <a:p>
            <a:endParaRPr lang="en-GB" dirty="0"/>
          </a:p>
          <a:p>
            <a:endParaRPr lang="en-GB" dirty="0"/>
          </a:p>
        </p:txBody>
      </p:sp>
      <p:sp>
        <p:nvSpPr>
          <p:cNvPr id="7" name="Content Placeholder 6"/>
          <p:cNvSpPr>
            <a:spLocks noGrp="1"/>
          </p:cNvSpPr>
          <p:nvPr>
            <p:ph sz="half" idx="2"/>
          </p:nvPr>
        </p:nvSpPr>
        <p:spPr/>
        <p:txBody>
          <a:bodyPr/>
          <a:lstStyle/>
          <a:p>
            <a:r>
              <a:rPr lang="en-GB" dirty="0"/>
              <a:t>Organise their knowledge and learning through the use of a range of information sources, including ICT, and present their work at the appropriate level. </a:t>
            </a:r>
          </a:p>
          <a:p>
            <a:endParaRPr lang="en-GB" dirty="0"/>
          </a:p>
        </p:txBody>
      </p:sp>
    </p:spTree>
    <p:extLst>
      <p:ext uri="{BB962C8B-B14F-4D97-AF65-F5344CB8AC3E}">
        <p14:creationId xmlns:p14="http://schemas.microsoft.com/office/powerpoint/2010/main" val="1474879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350" dirty="0" err="1"/>
              <a:t>Asesiad</a:t>
            </a:r>
            <a:r>
              <a:rPr lang="en-GB" sz="4350" dirty="0"/>
              <a:t> </a:t>
            </a:r>
            <a:br>
              <a:rPr lang="en-GB" sz="4350" dirty="0"/>
            </a:br>
            <a:r>
              <a:rPr lang="en-GB" sz="4350" dirty="0"/>
              <a:t>Assessment</a:t>
            </a:r>
            <a:br>
              <a:rPr lang="en-GB" sz="4350" dirty="0"/>
            </a:br>
            <a:endParaRPr lang="en-GB" sz="4350">
              <a:cs typeface="Calibri Light"/>
            </a:endParaRPr>
          </a:p>
        </p:txBody>
      </p:sp>
      <p:sp>
        <p:nvSpPr>
          <p:cNvPr id="3" name="Content Placeholder 2"/>
          <p:cNvSpPr>
            <a:spLocks noGrp="1"/>
          </p:cNvSpPr>
          <p:nvPr>
            <p:ph sz="half" idx="1"/>
          </p:nvPr>
        </p:nvSpPr>
        <p:spPr/>
        <p:txBody>
          <a:bodyPr vert="horz" lIns="91440" tIns="45720" rIns="91440" bIns="45720" rtlCol="0" anchor="t">
            <a:normAutofit/>
          </a:bodyPr>
          <a:lstStyle/>
          <a:p>
            <a:pPr marL="227965" indent="-227965"/>
            <a:r>
              <a:rPr lang="cy-GB" b="1" dirty="0"/>
              <a:t> (100%)</a:t>
            </a:r>
            <a:endParaRPr lang="en-GB" dirty="0">
              <a:cs typeface="Calibri" panose="020F0502020204030204"/>
            </a:endParaRPr>
          </a:p>
          <a:p>
            <a:pPr marL="227965" indent="-227965"/>
            <a:r>
              <a:rPr lang="cy-GB" dirty="0"/>
              <a:t>Gwaith Cwrs</a:t>
            </a:r>
            <a:endParaRPr lang="en-GB" dirty="0">
              <a:cs typeface="Calibri" panose="020F0502020204030204"/>
            </a:endParaRPr>
          </a:p>
          <a:p>
            <a:pPr marL="227965" indent="-227965"/>
            <a:r>
              <a:rPr lang="cy-GB" dirty="0"/>
              <a:t>Portffolio</a:t>
            </a:r>
            <a:endParaRPr lang="en-GB" dirty="0">
              <a:cs typeface="Calibri" panose="020F0502020204030204"/>
            </a:endParaRPr>
          </a:p>
          <a:p>
            <a:pPr marL="227965" indent="-227965"/>
            <a:r>
              <a:rPr lang="cy-GB" sz="2750" dirty="0"/>
              <a:t>6 elfen </a:t>
            </a:r>
            <a:endParaRPr lang="en-GB" dirty="0">
              <a:cs typeface="Calibri" panose="020F0502020204030204"/>
            </a:endParaRPr>
          </a:p>
          <a:p>
            <a:pPr marL="227965" indent="-227965"/>
            <a:r>
              <a:rPr lang="cy-GB" dirty="0"/>
              <a:t>5000 o eiriau </a:t>
            </a:r>
            <a:r>
              <a:rPr lang="en-GB" dirty="0"/>
              <a:t>(+/- 10%)</a:t>
            </a:r>
            <a:endParaRPr lang="en-GB" dirty="0">
              <a:cs typeface="Calibri" panose="020F0502020204030204"/>
            </a:endParaRPr>
          </a:p>
          <a:p>
            <a:pPr marL="227965" indent="-227965"/>
            <a:r>
              <a:rPr lang="en-GB" sz="2750" dirty="0" err="1">
                <a:ea typeface="+mn-lt"/>
                <a:cs typeface="+mn-lt"/>
              </a:rPr>
              <a:t>Arfarnwch</a:t>
            </a:r>
            <a:r>
              <a:rPr lang="en-GB" sz="2750" dirty="0">
                <a:ea typeface="+mn-lt"/>
                <a:cs typeface="+mn-lt"/>
              </a:rPr>
              <a:t> </a:t>
            </a:r>
            <a:r>
              <a:rPr lang="en-GB" sz="2750" dirty="0" err="1">
                <a:ea typeface="+mn-lt"/>
                <a:cs typeface="+mn-lt"/>
              </a:rPr>
              <a:t>yn</a:t>
            </a:r>
            <a:r>
              <a:rPr lang="en-GB" sz="2750" dirty="0">
                <a:ea typeface="+mn-lt"/>
                <a:cs typeface="+mn-lt"/>
              </a:rPr>
              <a:t> </a:t>
            </a:r>
            <a:r>
              <a:rPr lang="en-GB" sz="2750" dirty="0" err="1">
                <a:ea typeface="+mn-lt"/>
                <a:cs typeface="+mn-lt"/>
              </a:rPr>
              <a:t>feirniadol</a:t>
            </a:r>
            <a:r>
              <a:rPr lang="en-GB" sz="2750" dirty="0">
                <a:ea typeface="+mn-lt"/>
                <a:cs typeface="+mn-lt"/>
              </a:rPr>
              <a:t> </a:t>
            </a:r>
            <a:r>
              <a:rPr lang="en-GB" sz="2750" dirty="0" err="1">
                <a:ea typeface="+mn-lt"/>
                <a:cs typeface="+mn-lt"/>
              </a:rPr>
              <a:t>elfennau</a:t>
            </a:r>
            <a:r>
              <a:rPr lang="en-GB" sz="2750" dirty="0">
                <a:ea typeface="+mn-lt"/>
                <a:cs typeface="+mn-lt"/>
              </a:rPr>
              <a:t> </a:t>
            </a:r>
            <a:r>
              <a:rPr lang="en-GB" sz="2750" dirty="0" err="1">
                <a:ea typeface="+mn-lt"/>
                <a:cs typeface="+mn-lt"/>
              </a:rPr>
              <a:t>hinsoddau</a:t>
            </a:r>
            <a:r>
              <a:rPr lang="en-GB" sz="2750" dirty="0">
                <a:ea typeface="+mn-lt"/>
                <a:cs typeface="+mn-lt"/>
              </a:rPr>
              <a:t> </a:t>
            </a:r>
            <a:r>
              <a:rPr lang="en-GB" sz="2750" dirty="0" err="1">
                <a:ea typeface="+mn-lt"/>
                <a:cs typeface="+mn-lt"/>
              </a:rPr>
              <a:t>dysgu</a:t>
            </a:r>
            <a:r>
              <a:rPr lang="en-GB" sz="2750" dirty="0">
                <a:ea typeface="+mn-lt"/>
                <a:cs typeface="+mn-lt"/>
              </a:rPr>
              <a:t> </a:t>
            </a:r>
            <a:r>
              <a:rPr lang="en-GB" sz="2750" dirty="0" err="1">
                <a:ea typeface="+mn-lt"/>
                <a:cs typeface="+mn-lt"/>
              </a:rPr>
              <a:t>effeithiol</a:t>
            </a:r>
            <a:endParaRPr lang="en-GB" sz="2750" dirty="0" err="1"/>
          </a:p>
          <a:p>
            <a:pPr marL="227965" indent="-227965"/>
            <a:r>
              <a:rPr lang="en-GB" sz="2750" dirty="0" err="1"/>
              <a:t>Dyddiad</a:t>
            </a:r>
            <a:r>
              <a:rPr lang="en-GB" sz="2750" dirty="0"/>
              <a:t> </a:t>
            </a:r>
            <a:r>
              <a:rPr lang="en-GB" sz="2750" dirty="0" err="1"/>
              <a:t>cyflwyno</a:t>
            </a:r>
            <a:r>
              <a:rPr lang="en-GB" sz="2750" dirty="0"/>
              <a:t>: 30/11/20</a:t>
            </a:r>
            <a:endParaRPr lang="en-GB" sz="2750" dirty="0">
              <a:cs typeface="Calibri"/>
            </a:endParaRPr>
          </a:p>
        </p:txBody>
      </p:sp>
      <p:sp>
        <p:nvSpPr>
          <p:cNvPr id="4" name="Content Placeholder 3"/>
          <p:cNvSpPr>
            <a:spLocks noGrp="1"/>
          </p:cNvSpPr>
          <p:nvPr>
            <p:ph sz="half" idx="2"/>
          </p:nvPr>
        </p:nvSpPr>
        <p:spPr/>
        <p:txBody>
          <a:bodyPr vert="horz" lIns="91440" tIns="45720" rIns="91440" bIns="45720" rtlCol="0" anchor="t">
            <a:normAutofit/>
          </a:bodyPr>
          <a:lstStyle/>
          <a:p>
            <a:pPr marL="227965" indent="-227965"/>
            <a:r>
              <a:rPr lang="en-GB" b="1" dirty="0"/>
              <a:t>(100%)</a:t>
            </a:r>
            <a:endParaRPr lang="en-GB" dirty="0">
              <a:cs typeface="Calibri" panose="020F0502020204030204"/>
            </a:endParaRPr>
          </a:p>
          <a:p>
            <a:pPr marL="227965" indent="-227965"/>
            <a:r>
              <a:rPr lang="en-GB" sz="2750" dirty="0"/>
              <a:t>Course Work </a:t>
            </a:r>
          </a:p>
          <a:p>
            <a:pPr marL="227965" indent="-227965"/>
            <a:r>
              <a:rPr lang="en-GB" sz="2750" dirty="0"/>
              <a:t>Portfolio</a:t>
            </a:r>
          </a:p>
          <a:p>
            <a:pPr marL="227965" indent="-227965"/>
            <a:r>
              <a:rPr lang="en-GB" sz="2750" dirty="0"/>
              <a:t>6 elements </a:t>
            </a:r>
            <a:endParaRPr lang="en-GB" dirty="0">
              <a:cs typeface="Calibri" panose="020F0502020204030204"/>
            </a:endParaRPr>
          </a:p>
          <a:p>
            <a:pPr marL="227965" indent="-227965"/>
            <a:r>
              <a:rPr lang="en-GB" dirty="0"/>
              <a:t>5000 words (+/- 10%)</a:t>
            </a:r>
            <a:endParaRPr lang="en-GB" dirty="0">
              <a:cs typeface="Calibri" panose="020F0502020204030204"/>
            </a:endParaRPr>
          </a:p>
          <a:p>
            <a:pPr marL="227965" indent="-227965"/>
            <a:r>
              <a:rPr lang="en-GB" sz="2750" dirty="0">
                <a:ea typeface="+mn-lt"/>
                <a:cs typeface="+mn-lt"/>
              </a:rPr>
              <a:t>Critically evaluate elements of effective learning climates</a:t>
            </a:r>
            <a:endParaRPr lang="en-GB" sz="2750" dirty="0"/>
          </a:p>
          <a:p>
            <a:pPr marL="227965" indent="-227965"/>
            <a:r>
              <a:rPr lang="en-GB" sz="2750" dirty="0"/>
              <a:t>Submission date: 30/11/20</a:t>
            </a:r>
          </a:p>
          <a:p>
            <a:pPr marL="0" indent="0">
              <a:buNone/>
            </a:pPr>
            <a:endParaRPr lang="en-GB" sz="2750" dirty="0">
              <a:cs typeface="Calibri"/>
            </a:endParaRPr>
          </a:p>
        </p:txBody>
      </p:sp>
      <p:pic>
        <p:nvPicPr>
          <p:cNvPr id="5" name="Picture 5" descr="Big Pencil Vector Art image - Free stock photo - Public ...">
            <a:extLst>
              <a:ext uri="{FF2B5EF4-FFF2-40B4-BE49-F238E27FC236}">
                <a16:creationId xmlns:a16="http://schemas.microsoft.com/office/drawing/2014/main" id="{1912BC8E-1892-484C-9657-22823D4C31A8}"/>
              </a:ext>
            </a:extLst>
          </p:cNvPr>
          <p:cNvPicPr>
            <a:picLocks noChangeAspect="1"/>
          </p:cNvPicPr>
          <p:nvPr/>
        </p:nvPicPr>
        <p:blipFill>
          <a:blip r:embed="rId2"/>
          <a:stretch>
            <a:fillRect/>
          </a:stretch>
        </p:blipFill>
        <p:spPr>
          <a:xfrm>
            <a:off x="9130566" y="423716"/>
            <a:ext cx="1582360" cy="1583555"/>
          </a:xfrm>
          <a:prstGeom prst="rect">
            <a:avLst/>
          </a:prstGeom>
        </p:spPr>
      </p:pic>
    </p:spTree>
    <p:extLst>
      <p:ext uri="{BB962C8B-B14F-4D97-AF65-F5344CB8AC3E}">
        <p14:creationId xmlns:p14="http://schemas.microsoft.com/office/powerpoint/2010/main" val="2000692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US" b="1" dirty="0"/>
              <a:t>        </a:t>
            </a:r>
            <a:r>
              <a:rPr lang="en-GB" b="1" dirty="0"/>
              <a:t/>
            </a:r>
            <a:br>
              <a:rPr lang="en-GB" b="1" dirty="0"/>
            </a:br>
            <a:r>
              <a:rPr lang="en-GB" b="1" dirty="0"/>
              <a:t>     </a:t>
            </a:r>
            <a:r>
              <a:rPr lang="en-GB" b="1" dirty="0" err="1"/>
              <a:t>Heddiw</a:t>
            </a:r>
            <a:r>
              <a:rPr lang="en-GB" b="1" dirty="0"/>
              <a:t>                       Today</a:t>
            </a:r>
            <a:endParaRPr lang="en-US" b="1" i="1" dirty="0"/>
          </a:p>
        </p:txBody>
      </p:sp>
      <p:sp>
        <p:nvSpPr>
          <p:cNvPr id="14" name="Content Placeholder 13"/>
          <p:cNvSpPr>
            <a:spLocks noGrp="1"/>
          </p:cNvSpPr>
          <p:nvPr>
            <p:ph sz="half" idx="1"/>
          </p:nvPr>
        </p:nvSpPr>
        <p:spPr>
          <a:xfrm>
            <a:off x="0" y="1825625"/>
            <a:ext cx="5180251" cy="4351338"/>
          </a:xfrm>
        </p:spPr>
        <p:txBody>
          <a:bodyPr>
            <a:normAutofit/>
          </a:bodyPr>
          <a:lstStyle/>
          <a:p>
            <a:pPr lvl="0"/>
            <a:r>
              <a:rPr lang="en-GB" sz="3200" dirty="0" err="1"/>
              <a:t>Rheolaeth</a:t>
            </a:r>
            <a:r>
              <a:rPr lang="en-GB" sz="3200" dirty="0"/>
              <a:t> </a:t>
            </a:r>
            <a:r>
              <a:rPr lang="en-GB" sz="3200" dirty="0" err="1"/>
              <a:t>dosbarth</a:t>
            </a:r>
            <a:r>
              <a:rPr lang="en-GB" sz="3200" dirty="0"/>
              <a:t> </a:t>
            </a:r>
            <a:r>
              <a:rPr lang="en-GB" sz="3200" dirty="0" err="1"/>
              <a:t>fel</a:t>
            </a:r>
            <a:r>
              <a:rPr lang="en-GB" sz="3200" dirty="0"/>
              <a:t> </a:t>
            </a:r>
            <a:r>
              <a:rPr lang="en-GB" sz="3200" dirty="0" err="1"/>
              <a:t>elfen</a:t>
            </a:r>
            <a:r>
              <a:rPr lang="en-GB" sz="3200" dirty="0"/>
              <a:t> </a:t>
            </a:r>
            <a:r>
              <a:rPr lang="en-GB" sz="3200" dirty="0" err="1"/>
              <a:t>allweddol</a:t>
            </a:r>
            <a:r>
              <a:rPr lang="en-GB" sz="3200" dirty="0"/>
              <a:t> o </a:t>
            </a:r>
            <a:r>
              <a:rPr lang="en-GB" sz="3200" dirty="0" err="1"/>
              <a:t>amgylchedd</a:t>
            </a:r>
            <a:r>
              <a:rPr lang="en-GB" sz="3200" dirty="0"/>
              <a:t> </a:t>
            </a:r>
            <a:r>
              <a:rPr lang="en-GB" sz="3200" dirty="0" err="1"/>
              <a:t>dysgu</a:t>
            </a:r>
            <a:r>
              <a:rPr lang="en-GB" sz="3200" dirty="0"/>
              <a:t> </a:t>
            </a:r>
            <a:r>
              <a:rPr lang="en-GB" sz="3200" dirty="0" err="1"/>
              <a:t>llwyddiannus</a:t>
            </a:r>
            <a:endParaRPr lang="en-GB" sz="3200" dirty="0"/>
          </a:p>
          <a:p>
            <a:pPr lvl="0"/>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a:t>
            </a:r>
          </a:p>
        </p:txBody>
      </p:sp>
      <p:sp>
        <p:nvSpPr>
          <p:cNvPr id="2" name="Content Placeholder 1"/>
          <p:cNvSpPr>
            <a:spLocks noGrp="1"/>
          </p:cNvSpPr>
          <p:nvPr>
            <p:ph sz="half" idx="2"/>
          </p:nvPr>
        </p:nvSpPr>
        <p:spPr/>
        <p:txBody>
          <a:bodyPr>
            <a:normAutofit/>
          </a:bodyPr>
          <a:lstStyle/>
          <a:p>
            <a:r>
              <a:rPr lang="en-GB" sz="3200" i="1" dirty="0"/>
              <a:t>Classroom management as a component of a successful learning climate</a:t>
            </a:r>
          </a:p>
          <a:p>
            <a:r>
              <a:rPr lang="en-GB" sz="3200" i="1" dirty="0"/>
              <a:t>What is classroom management? </a:t>
            </a:r>
          </a:p>
          <a:p>
            <a:endParaRPr lang="en-GB" sz="4400" i="1" dirty="0"/>
          </a:p>
        </p:txBody>
      </p:sp>
      <p:pic>
        <p:nvPicPr>
          <p:cNvPr id="1032" name="Picture 8"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1678" y="4401261"/>
            <a:ext cx="3702788" cy="2220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56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hlinkClick r:id="rId3"/>
              </a:rPr>
              <a:t>Beth </a:t>
            </a:r>
            <a:r>
              <a:rPr lang="en-GB" sz="3600" dirty="0" err="1">
                <a:hlinkClick r:id="rId3"/>
              </a:rPr>
              <a:t>yw</a:t>
            </a:r>
            <a:r>
              <a:rPr lang="en-GB" sz="3600" dirty="0">
                <a:hlinkClick r:id="rId3"/>
              </a:rPr>
              <a:t> </a:t>
            </a:r>
            <a:r>
              <a:rPr lang="en-GB" sz="3600" dirty="0" err="1">
                <a:hlinkClick r:id="rId3"/>
              </a:rPr>
              <a:t>pwrpas</a:t>
            </a:r>
            <a:r>
              <a:rPr lang="en-GB" sz="3600" dirty="0">
                <a:hlinkClick r:id="rId3"/>
              </a:rPr>
              <a:t> </a:t>
            </a:r>
            <a:r>
              <a:rPr lang="en-GB" sz="3600" dirty="0" err="1">
                <a:hlinkClick r:id="rId3"/>
              </a:rPr>
              <a:t>rheolaeth</a:t>
            </a:r>
            <a:r>
              <a:rPr lang="en-GB" sz="3600" dirty="0">
                <a:hlinkClick r:id="rId3"/>
              </a:rPr>
              <a:t> </a:t>
            </a:r>
            <a:r>
              <a:rPr lang="en-GB" sz="3600" dirty="0" err="1">
                <a:hlinkClick r:id="rId3"/>
              </a:rPr>
              <a:t>dosbarth</a:t>
            </a:r>
            <a:r>
              <a:rPr lang="en-GB" sz="3600" dirty="0">
                <a:hlinkClick r:id="rId3"/>
              </a:rPr>
              <a:t>?</a:t>
            </a:r>
            <a:br>
              <a:rPr lang="en-GB" sz="3600" dirty="0">
                <a:hlinkClick r:id="rId3"/>
              </a:rPr>
            </a:br>
            <a:r>
              <a:rPr lang="en-GB" sz="3200" i="1" dirty="0"/>
              <a:t>What is the purpose of classroom management?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pPr marL="227965" indent="-227965"/>
            <a:r>
              <a:rPr lang="en-GB" sz="2750" dirty="0" err="1">
                <a:cs typeface="Calibri"/>
              </a:rPr>
              <a:t>Gwyliwch</a:t>
            </a:r>
            <a:r>
              <a:rPr lang="en-GB" sz="2750" dirty="0">
                <a:cs typeface="Calibri"/>
              </a:rPr>
              <a:t> y </a:t>
            </a:r>
            <a:r>
              <a:rPr lang="en-GB" sz="2750" dirty="0" err="1">
                <a:cs typeface="Calibri"/>
              </a:rPr>
              <a:t>fideo</a:t>
            </a:r>
            <a:r>
              <a:rPr lang="en-GB" sz="2750" dirty="0">
                <a:cs typeface="Calibri"/>
              </a:rPr>
              <a:t> (</a:t>
            </a:r>
            <a:r>
              <a:rPr lang="en-GB" sz="2750" dirty="0" err="1">
                <a:cs typeface="Calibri"/>
              </a:rPr>
              <a:t>dolen</a:t>
            </a:r>
            <a:r>
              <a:rPr lang="en-GB" sz="2750" dirty="0">
                <a:cs typeface="Calibri"/>
              </a:rPr>
              <a:t> </a:t>
            </a:r>
            <a:r>
              <a:rPr lang="en-GB" sz="2750" dirty="0" err="1">
                <a:cs typeface="Calibri"/>
              </a:rPr>
              <a:t>uchod</a:t>
            </a:r>
            <a:r>
              <a:rPr lang="en-GB" sz="2750" dirty="0">
                <a:cs typeface="Calibri"/>
              </a:rPr>
              <a:t>)</a:t>
            </a:r>
            <a:endParaRPr lang="en-GB" sz="2750" dirty="0"/>
          </a:p>
          <a:p>
            <a:pPr marL="0" indent="0">
              <a:buNone/>
            </a:pPr>
            <a:endParaRPr lang="en-GB" sz="2750" dirty="0">
              <a:cs typeface="Calibri" panose="020F0502020204030204"/>
            </a:endParaRPr>
          </a:p>
          <a:p>
            <a:pPr marL="227965" indent="-227965"/>
            <a:r>
              <a:rPr lang="en-GB" sz="2750" dirty="0"/>
              <a:t>Beth </a:t>
            </a:r>
            <a:r>
              <a:rPr lang="en-GB" sz="2750" dirty="0" err="1"/>
              <a:t>gredwch</a:t>
            </a:r>
            <a:r>
              <a:rPr lang="en-GB" sz="2750" dirty="0"/>
              <a:t> chi </a:t>
            </a:r>
            <a:r>
              <a:rPr lang="en-GB" sz="2750" dirty="0" err="1"/>
              <a:t>yw</a:t>
            </a:r>
            <a:r>
              <a:rPr lang="en-GB" sz="2750" dirty="0"/>
              <a:t> </a:t>
            </a:r>
            <a:r>
              <a:rPr lang="en-GB" sz="2750" dirty="0" err="1"/>
              <a:t>prif</a:t>
            </a:r>
            <a:r>
              <a:rPr lang="en-GB" sz="2750" dirty="0"/>
              <a:t> </a:t>
            </a:r>
            <a:r>
              <a:rPr lang="en-GB" sz="2750" dirty="0" err="1"/>
              <a:t>bwrpas</a:t>
            </a:r>
            <a:r>
              <a:rPr lang="en-GB" sz="2750" dirty="0"/>
              <a:t> </a:t>
            </a:r>
            <a:r>
              <a:rPr lang="en-GB" sz="2750" dirty="0" err="1"/>
              <a:t>rheolaeth</a:t>
            </a:r>
            <a:r>
              <a:rPr lang="en-GB" sz="2750" dirty="0"/>
              <a:t> </a:t>
            </a:r>
            <a:r>
              <a:rPr lang="en-GB" sz="2750" dirty="0" err="1"/>
              <a:t>dosbarth</a:t>
            </a:r>
            <a:r>
              <a:rPr lang="en-GB" sz="2750" dirty="0"/>
              <a:t>? </a:t>
            </a:r>
            <a:endParaRPr lang="en-US" sz="2750">
              <a:cs typeface="Calibri"/>
            </a:endParaRPr>
          </a:p>
          <a:p>
            <a:pPr marL="227965" indent="-227965"/>
            <a:endParaRPr lang="en-GB" dirty="0">
              <a:cs typeface="Calibri" panose="020F0502020204030204"/>
            </a:endParaRPr>
          </a:p>
          <a:p>
            <a:pPr marL="227965" indent="-227965"/>
            <a:r>
              <a:rPr lang="en-GB" sz="2750" dirty="0" err="1"/>
              <a:t>Yn</a:t>
            </a:r>
            <a:r>
              <a:rPr lang="en-GB" sz="2750" dirty="0"/>
              <a:t> </a:t>
            </a:r>
            <a:r>
              <a:rPr lang="en-GB" sz="2750" dirty="0" err="1"/>
              <a:t>eich</a:t>
            </a:r>
            <a:r>
              <a:rPr lang="en-GB" sz="2750" dirty="0"/>
              <a:t> barn chi, pa mor </a:t>
            </a:r>
            <a:r>
              <a:rPr lang="en-GB" sz="2750" dirty="0" err="1"/>
              <a:t>bwysig</a:t>
            </a:r>
            <a:r>
              <a:rPr lang="en-GB" sz="2750" dirty="0"/>
              <a:t> </a:t>
            </a:r>
            <a:r>
              <a:rPr lang="en-GB" sz="2750" dirty="0" err="1"/>
              <a:t>yw</a:t>
            </a:r>
            <a:r>
              <a:rPr lang="en-GB" sz="2750" dirty="0"/>
              <a:t> </a:t>
            </a:r>
            <a:r>
              <a:rPr lang="en-GB" sz="2750" dirty="0" err="1"/>
              <a:t>rheolaeth</a:t>
            </a:r>
            <a:r>
              <a:rPr lang="en-GB" sz="2750" dirty="0"/>
              <a:t> </a:t>
            </a:r>
            <a:r>
              <a:rPr lang="en-GB" sz="2750" dirty="0" err="1"/>
              <a:t>dosbarth</a:t>
            </a:r>
            <a:r>
              <a:rPr lang="en-GB" sz="2750" dirty="0"/>
              <a:t>? </a:t>
            </a:r>
            <a:endParaRPr lang="en-GB" sz="2750" dirty="0">
              <a:cs typeface="Calibri"/>
            </a:endParaRPr>
          </a:p>
          <a:p>
            <a:pPr marL="227965" indent="-227965"/>
            <a:r>
              <a:rPr lang="en-GB" sz="2750" dirty="0" err="1"/>
              <a:t>Nodwch</a:t>
            </a:r>
            <a:r>
              <a:rPr lang="en-GB" sz="2750" dirty="0"/>
              <a:t> 5 </a:t>
            </a:r>
            <a:r>
              <a:rPr lang="en-GB" sz="2750" dirty="0" err="1"/>
              <a:t>elfen</a:t>
            </a:r>
            <a:r>
              <a:rPr lang="en-GB" sz="2750" dirty="0"/>
              <a:t> y </a:t>
            </a:r>
            <a:r>
              <a:rPr lang="en-GB" sz="2750" dirty="0" err="1"/>
              <a:t>credwch</a:t>
            </a:r>
            <a:r>
              <a:rPr lang="en-GB" sz="2750" dirty="0"/>
              <a:t> chi </a:t>
            </a:r>
            <a:r>
              <a:rPr lang="en-GB" sz="2750" dirty="0" err="1"/>
              <a:t>sy’n</a:t>
            </a:r>
            <a:r>
              <a:rPr lang="en-GB" sz="2750" dirty="0"/>
              <a:t> </a:t>
            </a:r>
            <a:r>
              <a:rPr lang="en-GB" sz="2750" dirty="0" err="1"/>
              <a:t>gallu</a:t>
            </a:r>
            <a:r>
              <a:rPr lang="en-GB" sz="2750" dirty="0"/>
              <a:t> </a:t>
            </a:r>
            <a:r>
              <a:rPr lang="en-GB" sz="2750" dirty="0" err="1"/>
              <a:t>effeithio</a:t>
            </a:r>
            <a:r>
              <a:rPr lang="en-GB" sz="2750" dirty="0"/>
              <a:t> </a:t>
            </a:r>
            <a:r>
              <a:rPr lang="en-GB" sz="2750" dirty="0" err="1"/>
              <a:t>ar</a:t>
            </a:r>
            <a:r>
              <a:rPr lang="en-GB" sz="2750" dirty="0"/>
              <a:t> </a:t>
            </a:r>
            <a:r>
              <a:rPr lang="en-GB" sz="2750" dirty="0" err="1"/>
              <a:t>reolaeth</a:t>
            </a:r>
            <a:r>
              <a:rPr lang="en-GB" sz="2750" dirty="0"/>
              <a:t> </a:t>
            </a:r>
            <a:r>
              <a:rPr lang="en-GB" sz="2750" dirty="0" err="1"/>
              <a:t>dosbarth</a:t>
            </a:r>
            <a:r>
              <a:rPr lang="en-GB" sz="2750" dirty="0"/>
              <a:t>. </a:t>
            </a:r>
            <a:endParaRPr lang="en-GB" sz="2750" dirty="0">
              <a:cs typeface="Calibri"/>
            </a:endParaRP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lnSpcReduction="10000"/>
          </a:bodyPr>
          <a:lstStyle/>
          <a:p>
            <a:pPr marL="227965" indent="-227965"/>
            <a:r>
              <a:rPr lang="en-GB" sz="2750" dirty="0">
                <a:cs typeface="Calibri"/>
              </a:rPr>
              <a:t>Watch the video (hyperlink above)</a:t>
            </a:r>
            <a:endParaRPr lang="en-GB" sz="2750" dirty="0"/>
          </a:p>
          <a:p>
            <a:pPr marL="227965" indent="-227965"/>
            <a:r>
              <a:rPr lang="en-GB" sz="2750" dirty="0"/>
              <a:t>What do you believe is the main purpose of classroom management? </a:t>
            </a:r>
            <a:endParaRPr lang="en-GB"/>
          </a:p>
          <a:p>
            <a:pPr marL="227965" indent="-227965"/>
            <a:r>
              <a:rPr lang="en-GB" dirty="0"/>
              <a:t>In your opinion, how important is classroom management? </a:t>
            </a:r>
            <a:endParaRPr lang="en-GB" dirty="0">
              <a:cs typeface="Calibri" panose="020F0502020204030204"/>
            </a:endParaRPr>
          </a:p>
          <a:p>
            <a:pPr marL="227965" indent="-227965"/>
            <a:r>
              <a:rPr lang="en-GB" dirty="0"/>
              <a:t>Identify 5 factors which you believe can influence classroom management. </a:t>
            </a:r>
            <a:endParaRPr lang="en-GB" dirty="0">
              <a:cs typeface="Calibri" panose="020F0502020204030204"/>
            </a:endParaRPr>
          </a:p>
        </p:txBody>
      </p:sp>
    </p:spTree>
    <p:extLst>
      <p:ext uri="{BB962C8B-B14F-4D97-AF65-F5344CB8AC3E}">
        <p14:creationId xmlns:p14="http://schemas.microsoft.com/office/powerpoint/2010/main" val="380242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259437"/>
            <a:ext cx="10512862" cy="1325563"/>
          </a:xfrm>
        </p:spPr>
        <p:txBody>
          <a:bodyPr>
            <a:normAutofit/>
          </a:bodyPr>
          <a:lstStyle/>
          <a:p>
            <a:r>
              <a:rPr lang="en-GB" sz="3600" dirty="0"/>
              <a:t>Beth </a:t>
            </a:r>
            <a:r>
              <a:rPr lang="en-GB" sz="3600" dirty="0" err="1"/>
              <a:t>yw</a:t>
            </a:r>
            <a:r>
              <a:rPr lang="en-GB" sz="3600" dirty="0"/>
              <a:t> </a:t>
            </a:r>
            <a:r>
              <a:rPr lang="en-GB" sz="3600" dirty="0" err="1"/>
              <a:t>rheolaeth</a:t>
            </a:r>
            <a:r>
              <a:rPr lang="en-GB" sz="3600" dirty="0"/>
              <a:t> </a:t>
            </a:r>
            <a:r>
              <a:rPr lang="en-GB" sz="3600" dirty="0" err="1"/>
              <a:t>dosbarth</a:t>
            </a:r>
            <a:r>
              <a:rPr lang="en-GB" sz="3600" dirty="0"/>
              <a:t>?                  </a:t>
            </a:r>
            <a:br>
              <a:rPr lang="en-GB" sz="3600" dirty="0"/>
            </a:br>
            <a:r>
              <a:rPr lang="en-GB" sz="3600" dirty="0"/>
              <a:t>What is classroom management?</a:t>
            </a:r>
            <a:endParaRPr lang="en-US" sz="3600" dirty="0"/>
          </a:p>
        </p:txBody>
      </p:sp>
      <p:sp>
        <p:nvSpPr>
          <p:cNvPr id="3" name="Content Placeholder 2"/>
          <p:cNvSpPr>
            <a:spLocks noGrp="1"/>
          </p:cNvSpPr>
          <p:nvPr>
            <p:ph sz="half" idx="1"/>
          </p:nvPr>
        </p:nvSpPr>
        <p:spPr>
          <a:xfrm>
            <a:off x="275101" y="2622302"/>
            <a:ext cx="5544616" cy="4740170"/>
          </a:xfrm>
        </p:spPr>
        <p:txBody>
          <a:bodyPr vert="horz" lIns="91440" tIns="45720" rIns="91440" bIns="45720" rtlCol="0" anchor="t">
            <a:normAutofit/>
          </a:bodyPr>
          <a:lstStyle/>
          <a:p>
            <a:pPr marL="227965" indent="-227965"/>
            <a:r>
              <a:rPr lang="en-US" sz="2800" dirty="0"/>
              <a:t>Y </a:t>
            </a:r>
            <a:r>
              <a:rPr lang="en-US" sz="2800" dirty="0" err="1"/>
              <a:t>darlun</a:t>
            </a:r>
            <a:r>
              <a:rPr lang="en-US" sz="2800" dirty="0"/>
              <a:t> </a:t>
            </a:r>
            <a:r>
              <a:rPr lang="en-US" sz="2800" dirty="0" err="1"/>
              <a:t>traddodiadol</a:t>
            </a:r>
            <a:r>
              <a:rPr lang="en-US" sz="2800" dirty="0"/>
              <a:t> – </a:t>
            </a:r>
            <a:r>
              <a:rPr lang="en-US" sz="2800" dirty="0" err="1"/>
              <a:t>ufudd-dod</a:t>
            </a:r>
            <a:r>
              <a:rPr lang="en-US" sz="2800" dirty="0"/>
              <a:t> (plant </a:t>
            </a:r>
            <a:r>
              <a:rPr lang="en-US" sz="2800" dirty="0" err="1"/>
              <a:t>yn</a:t>
            </a:r>
            <a:r>
              <a:rPr lang="en-US" sz="2800" dirty="0"/>
              <a:t> </a:t>
            </a:r>
            <a:r>
              <a:rPr lang="en-US" sz="2800" dirty="0" err="1"/>
              <a:t>dilyn</a:t>
            </a:r>
            <a:r>
              <a:rPr lang="en-US" sz="2800" dirty="0"/>
              <a:t> </a:t>
            </a:r>
            <a:r>
              <a:rPr lang="en-US" sz="2800" dirty="0" err="1"/>
              <a:t>rheolau’r</a:t>
            </a:r>
            <a:r>
              <a:rPr lang="en-US" sz="2800" dirty="0"/>
              <a:t> </a:t>
            </a:r>
            <a:r>
              <a:rPr lang="en-US" sz="2800" dirty="0" err="1"/>
              <a:t>dosbarth</a:t>
            </a:r>
            <a:r>
              <a:rPr lang="en-US" sz="2800" dirty="0"/>
              <a:t>/</a:t>
            </a:r>
            <a:r>
              <a:rPr lang="en-US" sz="2800" dirty="0" err="1"/>
              <a:t>ysgol</a:t>
            </a:r>
            <a:r>
              <a:rPr lang="en-US" sz="2800" dirty="0"/>
              <a:t>)</a:t>
            </a:r>
            <a:endParaRPr lang="en-US"/>
          </a:p>
          <a:p>
            <a:pPr marL="227965" indent="-227965"/>
            <a:r>
              <a:rPr lang="en-US" sz="2800" dirty="0" err="1"/>
              <a:t>Dehongliad</a:t>
            </a:r>
            <a:r>
              <a:rPr lang="en-US" sz="2800" dirty="0"/>
              <a:t> </a:t>
            </a:r>
            <a:r>
              <a:rPr lang="en-US" sz="2800" dirty="0" err="1"/>
              <a:t>yr</a:t>
            </a:r>
            <a:r>
              <a:rPr lang="en-US" sz="2800" dirty="0"/>
              <a:t> 21ain </a:t>
            </a:r>
            <a:r>
              <a:rPr lang="en-US" sz="2800" dirty="0" err="1"/>
              <a:t>ganrif</a:t>
            </a:r>
            <a:r>
              <a:rPr lang="en-US" sz="2800" dirty="0"/>
              <a:t> –</a:t>
            </a:r>
            <a:r>
              <a:rPr lang="en-US" sz="2800" dirty="0" err="1"/>
              <a:t>unrhywbeth</a:t>
            </a:r>
            <a:r>
              <a:rPr lang="en-US" sz="2800" dirty="0"/>
              <a:t> </a:t>
            </a:r>
            <a:r>
              <a:rPr lang="en-US" sz="2800" dirty="0" err="1"/>
              <a:t>mae</a:t>
            </a:r>
            <a:r>
              <a:rPr lang="en-US" sz="2800" dirty="0"/>
              <a:t> </a:t>
            </a:r>
            <a:r>
              <a:rPr lang="en-US" sz="2800" dirty="0" err="1"/>
              <a:t>addysgwyr</a:t>
            </a:r>
            <a:r>
              <a:rPr lang="en-US" sz="2800" dirty="0"/>
              <a:t> </a:t>
            </a:r>
            <a:r>
              <a:rPr lang="en-US" sz="2800" dirty="0" err="1"/>
              <a:t>yn</a:t>
            </a:r>
            <a:r>
              <a:rPr lang="en-US" sz="2800" dirty="0"/>
              <a:t> </a:t>
            </a:r>
            <a:r>
              <a:rPr lang="en-US" sz="2800" dirty="0" err="1"/>
              <a:t>gwneud</a:t>
            </a:r>
            <a:r>
              <a:rPr lang="en-US" sz="2800" dirty="0"/>
              <a:t> </a:t>
            </a:r>
            <a:r>
              <a:rPr lang="en-US" sz="2800" dirty="0" err="1"/>
              <a:t>i</a:t>
            </a:r>
            <a:r>
              <a:rPr lang="en-US" sz="2800" dirty="0"/>
              <a:t> </a:t>
            </a:r>
            <a:r>
              <a:rPr lang="en-US" sz="2800" dirty="0" err="1"/>
              <a:t>gefnogi</a:t>
            </a:r>
            <a:r>
              <a:rPr lang="en-US" sz="2800" dirty="0"/>
              <a:t> </a:t>
            </a:r>
            <a:r>
              <a:rPr lang="en-US" sz="2800" dirty="0" err="1"/>
              <a:t>dysgu</a:t>
            </a:r>
            <a:r>
              <a:rPr lang="en-US" sz="2800" dirty="0"/>
              <a:t> plant</a:t>
            </a:r>
            <a:endParaRPr lang="en-US" sz="2800" dirty="0">
              <a:cs typeface="Calibri"/>
            </a:endParaRPr>
          </a:p>
          <a:p>
            <a:pPr marL="227965" indent="-227965"/>
            <a:r>
              <a:rPr lang="en-US" sz="2800" dirty="0" err="1"/>
              <a:t>Ystyriwch</a:t>
            </a:r>
            <a:r>
              <a:rPr lang="en-US" sz="2800" dirty="0"/>
              <a:t> </a:t>
            </a:r>
            <a:r>
              <a:rPr lang="en-US" sz="2800" dirty="0" err="1"/>
              <a:t>beth</a:t>
            </a:r>
            <a:r>
              <a:rPr lang="en-US" sz="2800" dirty="0"/>
              <a:t> </a:t>
            </a:r>
            <a:r>
              <a:rPr lang="en-US" sz="2800" dirty="0" err="1"/>
              <a:t>allai</a:t>
            </a:r>
            <a:r>
              <a:rPr lang="en-US" sz="2800" dirty="0"/>
              <a:t> </a:t>
            </a:r>
            <a:r>
              <a:rPr lang="en-US" sz="2800" dirty="0" err="1"/>
              <a:t>hyn</a:t>
            </a:r>
            <a:r>
              <a:rPr lang="en-US" sz="2800" dirty="0"/>
              <a:t> </a:t>
            </a:r>
            <a:r>
              <a:rPr lang="en-US" sz="2800" dirty="0" err="1"/>
              <a:t>gynnwys</a:t>
            </a:r>
            <a:r>
              <a:rPr lang="en-US" sz="2800" dirty="0"/>
              <a:t>?</a:t>
            </a:r>
            <a:endParaRPr lang="en-US" sz="2800" dirty="0">
              <a:cs typeface="Calibri"/>
            </a:endParaRPr>
          </a:p>
        </p:txBody>
      </p:sp>
      <p:sp>
        <p:nvSpPr>
          <p:cNvPr id="4" name="Content Placeholder 3"/>
          <p:cNvSpPr>
            <a:spLocks noGrp="1"/>
          </p:cNvSpPr>
          <p:nvPr>
            <p:ph sz="half" idx="2"/>
          </p:nvPr>
        </p:nvSpPr>
        <p:spPr>
          <a:xfrm>
            <a:off x="6404251" y="2204930"/>
            <a:ext cx="5341469" cy="4687416"/>
          </a:xfrm>
        </p:spPr>
        <p:txBody>
          <a:bodyPr vert="horz" lIns="91440" tIns="45720" rIns="91440" bIns="45720" rtlCol="0" anchor="t">
            <a:normAutofit/>
          </a:bodyPr>
          <a:lstStyle/>
          <a:p>
            <a:pPr marL="227965" indent="-227965"/>
            <a:endParaRPr lang="en-US" dirty="0">
              <a:cs typeface="Calibri" panose="020F0502020204030204"/>
            </a:endParaRPr>
          </a:p>
          <a:p>
            <a:pPr marL="227965" indent="-227965"/>
            <a:r>
              <a:rPr lang="en-US" sz="2800" i="1" dirty="0"/>
              <a:t>Traditional view – compliance( children following classroom/ school rules)</a:t>
            </a:r>
            <a:endParaRPr lang="en-US" sz="2800" i="1" dirty="0">
              <a:cs typeface="Calibri" panose="020F0502020204030204"/>
            </a:endParaRPr>
          </a:p>
          <a:p>
            <a:pPr marL="227965" indent="-227965"/>
            <a:r>
              <a:rPr lang="en-GB" sz="2800" i="1" dirty="0"/>
              <a:t>21</a:t>
            </a:r>
            <a:r>
              <a:rPr lang="en-GB" sz="2800" i="1" baseline="30000" dirty="0"/>
              <a:t>st</a:t>
            </a:r>
            <a:r>
              <a:rPr lang="en-GB" sz="2800" i="1" dirty="0"/>
              <a:t> century interpretation – anything that educators do to support children learning</a:t>
            </a:r>
            <a:endParaRPr lang="en-GB" sz="2800" i="1" dirty="0">
              <a:cs typeface="Calibri" panose="020F0502020204030204"/>
            </a:endParaRPr>
          </a:p>
          <a:p>
            <a:pPr marL="227965" indent="-227965"/>
            <a:r>
              <a:rPr lang="en-GB" sz="2800" i="1" dirty="0"/>
              <a:t>Consider what could this include?</a:t>
            </a:r>
            <a:endParaRPr lang="en-GB" sz="2800" i="1" dirty="0">
              <a:cs typeface="Calibri"/>
            </a:endParaRPr>
          </a:p>
        </p:txBody>
      </p:sp>
      <p:pic>
        <p:nvPicPr>
          <p:cNvPr id="3075" name="Picture 3" descr="C:\Users\s.ainsworth\AppData\Local\Microsoft\Windows\Temporary Internet Files\Content.IE5\S4DWR18J\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03088" y="32957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151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948" y="438474"/>
            <a:ext cx="10512862" cy="1325563"/>
          </a:xfrm>
        </p:spPr>
        <p:txBody>
          <a:bodyPr/>
          <a:lstStyle/>
          <a:p>
            <a:pPr algn="ctr"/>
            <a:r>
              <a:rPr lang="en-GB" dirty="0" err="1"/>
              <a:t>Newidiadau</a:t>
            </a:r>
            <a:r>
              <a:rPr lang="en-GB" dirty="0"/>
              <a:t> </a:t>
            </a:r>
            <a:br>
              <a:rPr lang="en-GB" dirty="0"/>
            </a:br>
            <a:r>
              <a:rPr lang="en-GB" dirty="0"/>
              <a:t>Changes</a:t>
            </a:r>
          </a:p>
        </p:txBody>
      </p:sp>
      <p:sp>
        <p:nvSpPr>
          <p:cNvPr id="3" name="Content Placeholder 2"/>
          <p:cNvSpPr>
            <a:spLocks noGrp="1"/>
          </p:cNvSpPr>
          <p:nvPr>
            <p:ph sz="half" idx="1"/>
          </p:nvPr>
        </p:nvSpPr>
        <p:spPr>
          <a:xfrm>
            <a:off x="797972" y="2505763"/>
            <a:ext cx="5180251" cy="4351338"/>
          </a:xfrm>
        </p:spPr>
        <p:txBody>
          <a:bodyPr vert="horz" lIns="91440" tIns="45720" rIns="91440" bIns="45720" rtlCol="0" anchor="t">
            <a:normAutofit/>
          </a:bodyPr>
          <a:lstStyle/>
          <a:p>
            <a:pPr marL="227965" indent="-227965"/>
            <a:r>
              <a:rPr lang="en-GB" dirty="0" err="1"/>
              <a:t>Gwyliwch</a:t>
            </a:r>
            <a:r>
              <a:rPr lang="en-GB" dirty="0"/>
              <a:t> y </a:t>
            </a:r>
            <a:r>
              <a:rPr lang="en-GB" dirty="0" err="1"/>
              <a:t>fideo</a:t>
            </a:r>
            <a:r>
              <a:rPr lang="en-GB" dirty="0"/>
              <a:t>. </a:t>
            </a:r>
            <a:endParaRPr lang="en-US"/>
          </a:p>
          <a:p>
            <a:pPr marL="227965" indent="-227965"/>
            <a:r>
              <a:rPr lang="en-GB" sz="2750" dirty="0"/>
              <a:t>Sut </a:t>
            </a:r>
            <a:r>
              <a:rPr lang="en-GB" sz="2750" dirty="0" err="1"/>
              <a:t>mae</a:t>
            </a:r>
            <a:r>
              <a:rPr lang="en-GB" sz="2750" dirty="0"/>
              <a:t> </a:t>
            </a:r>
            <a:r>
              <a:rPr lang="en-GB" sz="2750" dirty="0" err="1"/>
              <a:t>newidiadau</a:t>
            </a:r>
            <a:r>
              <a:rPr lang="en-GB" sz="2750" dirty="0"/>
              <a:t> </a:t>
            </a:r>
            <a:r>
              <a:rPr lang="en-GB" sz="2750" dirty="0" err="1"/>
              <a:t>yn</a:t>
            </a:r>
            <a:r>
              <a:rPr lang="en-GB" sz="2750" dirty="0"/>
              <a:t> </a:t>
            </a:r>
            <a:r>
              <a:rPr lang="en-GB" sz="2750" dirty="0" err="1"/>
              <a:t>ein</a:t>
            </a:r>
            <a:r>
              <a:rPr lang="en-GB" sz="2750" dirty="0"/>
              <a:t> </a:t>
            </a:r>
            <a:r>
              <a:rPr lang="en-GB" sz="2750" dirty="0" err="1"/>
              <a:t>deallusrwydd</a:t>
            </a:r>
            <a:r>
              <a:rPr lang="en-GB" sz="2750" dirty="0"/>
              <a:t> o </a:t>
            </a:r>
            <a:r>
              <a:rPr lang="en-GB" sz="2750" dirty="0" err="1"/>
              <a:t>sut</a:t>
            </a:r>
            <a:r>
              <a:rPr lang="en-GB" sz="2750" dirty="0"/>
              <a:t> </a:t>
            </a:r>
            <a:r>
              <a:rPr lang="en-GB" sz="2750" dirty="0" err="1"/>
              <a:t>mae</a:t>
            </a:r>
            <a:r>
              <a:rPr lang="en-GB" sz="2750" dirty="0"/>
              <a:t> plant </a:t>
            </a:r>
            <a:r>
              <a:rPr lang="en-GB" sz="2750" dirty="0" err="1"/>
              <a:t>yn</a:t>
            </a:r>
            <a:r>
              <a:rPr lang="en-GB" sz="2750" dirty="0"/>
              <a:t> </a:t>
            </a:r>
            <a:r>
              <a:rPr lang="en-GB" sz="2750" dirty="0" err="1"/>
              <a:t>dysgu</a:t>
            </a:r>
            <a:r>
              <a:rPr lang="en-GB" sz="2750" dirty="0"/>
              <a:t> </a:t>
            </a:r>
            <a:r>
              <a:rPr lang="en-GB" sz="2750" dirty="0" err="1"/>
              <a:t>yn</a:t>
            </a:r>
            <a:r>
              <a:rPr lang="en-GB" sz="2750" dirty="0"/>
              <a:t> </a:t>
            </a:r>
            <a:r>
              <a:rPr lang="en-GB" sz="2750" dirty="0" err="1"/>
              <a:t>effeithio</a:t>
            </a:r>
            <a:r>
              <a:rPr lang="en-GB" sz="2750" dirty="0"/>
              <a:t> </a:t>
            </a:r>
            <a:r>
              <a:rPr lang="en-GB" sz="2750" dirty="0" err="1"/>
              <a:t>ar</a:t>
            </a:r>
            <a:r>
              <a:rPr lang="en-GB" sz="2750" dirty="0"/>
              <a:t> </a:t>
            </a:r>
            <a:r>
              <a:rPr lang="en-GB" sz="2750" dirty="0" err="1"/>
              <a:t>ein</a:t>
            </a:r>
            <a:r>
              <a:rPr lang="en-GB" sz="2750" dirty="0"/>
              <a:t> </a:t>
            </a:r>
            <a:r>
              <a:rPr lang="en-GB" sz="2750" dirty="0" err="1"/>
              <a:t>dulliau</a:t>
            </a:r>
            <a:r>
              <a:rPr lang="en-GB" sz="2750" dirty="0"/>
              <a:t> </a:t>
            </a:r>
            <a:r>
              <a:rPr lang="en-GB" sz="2750" dirty="0" err="1"/>
              <a:t>rheolaeth</a:t>
            </a:r>
            <a:r>
              <a:rPr lang="en-GB" sz="2750" dirty="0"/>
              <a:t> </a:t>
            </a:r>
            <a:r>
              <a:rPr lang="en-GB" sz="2750" dirty="0" err="1"/>
              <a:t>dosbarth</a:t>
            </a:r>
            <a:r>
              <a:rPr lang="en-GB" sz="2750" dirty="0"/>
              <a:t>? </a:t>
            </a:r>
            <a:endParaRPr lang="en-GB" sz="2750" dirty="0">
              <a:cs typeface="Calibri"/>
            </a:endParaRPr>
          </a:p>
        </p:txBody>
      </p:sp>
      <p:sp>
        <p:nvSpPr>
          <p:cNvPr id="4" name="Content Placeholder 3"/>
          <p:cNvSpPr>
            <a:spLocks noGrp="1"/>
          </p:cNvSpPr>
          <p:nvPr>
            <p:ph sz="half" idx="2"/>
          </p:nvPr>
        </p:nvSpPr>
        <p:spPr>
          <a:xfrm>
            <a:off x="6323963" y="2505763"/>
            <a:ext cx="5180251" cy="4351338"/>
          </a:xfrm>
        </p:spPr>
        <p:txBody>
          <a:bodyPr/>
          <a:lstStyle/>
          <a:p>
            <a:r>
              <a:rPr lang="en-GB" i="1" dirty="0"/>
              <a:t>Watch </a:t>
            </a:r>
            <a:r>
              <a:rPr lang="en-GB" i="1" dirty="0">
                <a:hlinkClick r:id="rId2"/>
              </a:rPr>
              <a:t>the video. </a:t>
            </a:r>
            <a:endParaRPr lang="en-GB" i="1" dirty="0"/>
          </a:p>
          <a:p>
            <a:r>
              <a:rPr lang="en-GB" i="1" dirty="0"/>
              <a:t>How might changes in our understanding of how children learn impact on our approaches to classroom management? </a:t>
            </a:r>
          </a:p>
        </p:txBody>
      </p:sp>
      <p:pic>
        <p:nvPicPr>
          <p:cNvPr id="6" name="Picture 3" descr="C:\Users\s.ainsworth\AppData\Local\Microsoft\Windows\Temporary Internet Files\Content.IE5\S4DWR18J\question-mark[1].jpg">
            <a:extLst>
              <a:ext uri="{FF2B5EF4-FFF2-40B4-BE49-F238E27FC236}">
                <a16:creationId xmlns:a16="http://schemas.microsoft.com/office/drawing/2014/main" id="{C48E22B3-9F73-46C8-A29F-3630070505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03088" y="32957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1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Beth </a:t>
            </a:r>
            <a:r>
              <a:rPr lang="en-GB" sz="3600" dirty="0" err="1"/>
              <a:t>yw</a:t>
            </a:r>
            <a:r>
              <a:rPr lang="en-GB" sz="3600" dirty="0"/>
              <a:t> </a:t>
            </a:r>
            <a:r>
              <a:rPr lang="en-GB" sz="3600" dirty="0" err="1"/>
              <a:t>rheolaeth</a:t>
            </a:r>
            <a:r>
              <a:rPr lang="en-GB" sz="3600" dirty="0"/>
              <a:t> </a:t>
            </a:r>
            <a:r>
              <a:rPr lang="en-GB" sz="3600" dirty="0" err="1"/>
              <a:t>dosbarth</a:t>
            </a:r>
            <a:r>
              <a:rPr lang="en-GB" sz="3600" dirty="0"/>
              <a:t>?                  </a:t>
            </a:r>
            <a:br>
              <a:rPr lang="en-GB" sz="3600" dirty="0"/>
            </a:br>
            <a:r>
              <a:rPr lang="en-GB" sz="3600" dirty="0"/>
              <a:t>What is classroom management?</a:t>
            </a:r>
            <a:endParaRPr lang="en-US" sz="3600" dirty="0"/>
          </a:p>
        </p:txBody>
      </p:sp>
      <p:sp>
        <p:nvSpPr>
          <p:cNvPr id="3" name="Content Placeholder 2"/>
          <p:cNvSpPr>
            <a:spLocks noGrp="1"/>
          </p:cNvSpPr>
          <p:nvPr>
            <p:ph sz="half" idx="1"/>
          </p:nvPr>
        </p:nvSpPr>
        <p:spPr>
          <a:xfrm>
            <a:off x="621804" y="1772816"/>
            <a:ext cx="5409152" cy="4542408"/>
          </a:xfrm>
        </p:spPr>
        <p:txBody>
          <a:bodyPr vert="horz" lIns="91440" tIns="45720" rIns="91440" bIns="45720" rtlCol="0" anchor="t">
            <a:normAutofit/>
          </a:bodyPr>
          <a:lstStyle/>
          <a:p>
            <a:pPr marL="227965" indent="-227965"/>
            <a:r>
              <a:rPr lang="en-US" sz="2800" dirty="0" err="1"/>
              <a:t>Amgylchedd</a:t>
            </a:r>
            <a:endParaRPr lang="en-US" sz="2800" dirty="0">
              <a:cs typeface="Calibri" panose="020F0502020204030204"/>
            </a:endParaRPr>
          </a:p>
          <a:p>
            <a:pPr marL="227965" indent="-227965"/>
            <a:r>
              <a:rPr lang="en-US" sz="2800" dirty="0" err="1"/>
              <a:t>Disgwyliadau</a:t>
            </a:r>
            <a:r>
              <a:rPr lang="en-US" sz="2800" dirty="0"/>
              <a:t> </a:t>
            </a:r>
            <a:r>
              <a:rPr lang="en-US" sz="2800" dirty="0" err="1"/>
              <a:t>uchel</a:t>
            </a:r>
            <a:endParaRPr lang="en-US" sz="2800" dirty="0">
              <a:cs typeface="Calibri" panose="020F0502020204030204"/>
            </a:endParaRPr>
          </a:p>
          <a:p>
            <a:pPr marL="227965" indent="-227965"/>
            <a:r>
              <a:rPr lang="en-US" sz="2800" dirty="0" err="1"/>
              <a:t>Profiadau</a:t>
            </a:r>
            <a:r>
              <a:rPr lang="en-US" sz="2800" dirty="0"/>
              <a:t> </a:t>
            </a:r>
            <a:r>
              <a:rPr lang="en-US" sz="2800" dirty="0" err="1"/>
              <a:t>dysgu</a:t>
            </a:r>
            <a:r>
              <a:rPr lang="en-US" sz="2800" dirty="0"/>
              <a:t> </a:t>
            </a:r>
            <a:r>
              <a:rPr lang="en-US" sz="2800" dirty="0" err="1"/>
              <a:t>sy’n</a:t>
            </a:r>
            <a:r>
              <a:rPr lang="en-US" sz="2800" dirty="0"/>
              <a:t> </a:t>
            </a:r>
            <a:r>
              <a:rPr lang="en-US" sz="2800" dirty="0" err="1"/>
              <a:t>symbylu</a:t>
            </a:r>
            <a:endParaRPr lang="en-US" sz="2800" dirty="0">
              <a:cs typeface="Calibri" panose="020F0502020204030204"/>
            </a:endParaRPr>
          </a:p>
          <a:p>
            <a:pPr marL="227965" indent="-227965"/>
            <a:r>
              <a:rPr lang="en-US" sz="2800" dirty="0" err="1"/>
              <a:t>Adnoddau</a:t>
            </a:r>
            <a:r>
              <a:rPr lang="en-US" sz="2800" dirty="0"/>
              <a:t> </a:t>
            </a:r>
            <a:r>
              <a:rPr lang="en-US" sz="2800" dirty="0" err="1"/>
              <a:t>sy’n</a:t>
            </a:r>
            <a:r>
              <a:rPr lang="en-US" sz="2800" dirty="0"/>
              <a:t> </a:t>
            </a:r>
            <a:r>
              <a:rPr lang="en-US" sz="2800" dirty="0" err="1"/>
              <a:t>ysgogi</a:t>
            </a:r>
            <a:endParaRPr lang="en-US" sz="2800" dirty="0">
              <a:cs typeface="Calibri" panose="020F0502020204030204"/>
            </a:endParaRPr>
          </a:p>
          <a:p>
            <a:pPr marL="227965" indent="-227965"/>
            <a:r>
              <a:rPr lang="en-US" sz="2800" dirty="0" err="1"/>
              <a:t>Ymddygiad</a:t>
            </a:r>
            <a:r>
              <a:rPr lang="en-US" sz="2800" dirty="0"/>
              <a:t> </a:t>
            </a:r>
            <a:r>
              <a:rPr lang="en-US" sz="2800" dirty="0" err="1"/>
              <a:t>cadarnhaol</a:t>
            </a:r>
            <a:endParaRPr lang="en-US" sz="2800" dirty="0">
              <a:cs typeface="Calibri" panose="020F0502020204030204"/>
            </a:endParaRPr>
          </a:p>
          <a:p>
            <a:pPr marL="227965" indent="-227965"/>
            <a:endParaRPr lang="en-US" dirty="0">
              <a:cs typeface="Calibri" panose="020F0502020204030204"/>
            </a:endParaRPr>
          </a:p>
        </p:txBody>
      </p:sp>
      <p:sp>
        <p:nvSpPr>
          <p:cNvPr id="4" name="Content Placeholder 3"/>
          <p:cNvSpPr>
            <a:spLocks noGrp="1"/>
          </p:cNvSpPr>
          <p:nvPr>
            <p:ph sz="half" idx="2"/>
          </p:nvPr>
        </p:nvSpPr>
        <p:spPr/>
        <p:txBody>
          <a:bodyPr>
            <a:normAutofit/>
          </a:bodyPr>
          <a:lstStyle/>
          <a:p>
            <a:r>
              <a:rPr lang="en-US" sz="2800" i="1" dirty="0"/>
              <a:t>Environment</a:t>
            </a:r>
          </a:p>
          <a:p>
            <a:r>
              <a:rPr lang="en-GB" sz="2800" i="1" dirty="0"/>
              <a:t>High expectations</a:t>
            </a:r>
          </a:p>
          <a:p>
            <a:r>
              <a:rPr lang="en-GB" sz="2800" i="1" dirty="0"/>
              <a:t>Stimulating learning experiences</a:t>
            </a:r>
          </a:p>
          <a:p>
            <a:r>
              <a:rPr lang="en-GB" sz="2800" i="1" dirty="0"/>
              <a:t>Motivating resources</a:t>
            </a:r>
          </a:p>
          <a:p>
            <a:r>
              <a:rPr lang="en-US" sz="2800" i="1" dirty="0"/>
              <a:t>Positive </a:t>
            </a:r>
            <a:r>
              <a:rPr lang="en-US" sz="2800" i="1" dirty="0" err="1"/>
              <a:t>behaviour</a:t>
            </a:r>
            <a:endParaRPr lang="en-US" sz="2800" i="1" dirty="0"/>
          </a:p>
          <a:p>
            <a:pPr marL="0" indent="0">
              <a:buNone/>
            </a:pPr>
            <a:endParaRPr lang="en-GB" dirty="0"/>
          </a:p>
          <a:p>
            <a:pPr marL="0" indent="0">
              <a:buNone/>
            </a:pPr>
            <a:endParaRPr lang="en-US" dirty="0"/>
          </a:p>
        </p:txBody>
      </p:sp>
      <p:pic>
        <p:nvPicPr>
          <p:cNvPr id="6" name="Picture 5"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8130" y="4862459"/>
            <a:ext cx="2808312" cy="16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203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548680"/>
            <a:ext cx="10512862" cy="1325563"/>
          </a:xfrm>
        </p:spPr>
        <p:txBody>
          <a:bodyPr>
            <a:normAutofit fontScale="90000"/>
          </a:bodyPr>
          <a:lstStyle/>
          <a:p>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Beth </a:t>
            </a:r>
            <a:r>
              <a:rPr lang="en-GB" dirty="0" err="1"/>
              <a:t>yw</a:t>
            </a:r>
            <a:r>
              <a:rPr lang="en-GB" dirty="0"/>
              <a:t> </a:t>
            </a:r>
            <a:r>
              <a:rPr lang="en-GB" dirty="0" err="1"/>
              <a:t>rheolaeth</a:t>
            </a:r>
            <a:r>
              <a:rPr lang="en-GB" dirty="0"/>
              <a:t> </a:t>
            </a:r>
            <a:r>
              <a:rPr lang="en-GB" dirty="0" err="1"/>
              <a:t>dosbarth</a:t>
            </a:r>
            <a:r>
              <a:rPr lang="en-GB" dirty="0"/>
              <a:t>?</a:t>
            </a:r>
            <a:br>
              <a:rPr lang="en-GB" dirty="0"/>
            </a:br>
            <a:r>
              <a:rPr lang="en-GB" dirty="0"/>
              <a:t>What is classroom management?</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endParaRPr lang="en-US" sz="3600" dirty="0"/>
          </a:p>
        </p:txBody>
      </p:sp>
      <p:sp>
        <p:nvSpPr>
          <p:cNvPr id="4" name="Content Placeholder 3"/>
          <p:cNvSpPr>
            <a:spLocks noGrp="1"/>
          </p:cNvSpPr>
          <p:nvPr>
            <p:ph idx="1"/>
          </p:nvPr>
        </p:nvSpPr>
        <p:spPr>
          <a:xfrm>
            <a:off x="813977" y="2132856"/>
            <a:ext cx="10512862" cy="4351338"/>
          </a:xfrm>
        </p:spPr>
        <p:txBody>
          <a:bodyPr vert="horz" lIns="91440" tIns="45720" rIns="91440" bIns="45720" rtlCol="0" anchor="t">
            <a:normAutofit/>
          </a:bodyPr>
          <a:lstStyle/>
          <a:p>
            <a:pPr marL="0" indent="0" algn="ctr">
              <a:buNone/>
            </a:pPr>
            <a:r>
              <a:rPr lang="en-GB" dirty="0" err="1"/>
              <a:t>Diffiniad</a:t>
            </a:r>
            <a:r>
              <a:rPr lang="en-GB" dirty="0"/>
              <a:t>/</a:t>
            </a:r>
            <a:r>
              <a:rPr lang="en-GB" i="1" dirty="0"/>
              <a:t>Definition</a:t>
            </a:r>
            <a:r>
              <a:rPr lang="en-GB" dirty="0"/>
              <a:t>:</a:t>
            </a:r>
            <a:endParaRPr lang="en-US"/>
          </a:p>
          <a:p>
            <a:pPr marL="0" indent="0">
              <a:buNone/>
            </a:pPr>
            <a:r>
              <a:rPr lang="en-US" b="1" i="1" dirty="0"/>
              <a:t>‘Classroom management refers to the wide variety of skills and techniques that teachers use to keep students </a:t>
            </a:r>
            <a:r>
              <a:rPr lang="en-US" b="1" i="1" dirty="0" err="1"/>
              <a:t>organised</a:t>
            </a:r>
            <a:r>
              <a:rPr lang="en-US" b="1" i="1" dirty="0"/>
              <a:t>, orderly, focused, attentive, on task, and academically productive during a class. When classroom-management strategies are executed effectively, teachers minimize the </a:t>
            </a:r>
            <a:r>
              <a:rPr lang="en-US" b="1" i="1" dirty="0" err="1"/>
              <a:t>behaviours</a:t>
            </a:r>
            <a:r>
              <a:rPr lang="en-US" b="1" i="1" dirty="0"/>
              <a:t> that impede learning for both individual students and groups of students, while maximizing the </a:t>
            </a:r>
            <a:r>
              <a:rPr lang="en-US" b="1" i="1" dirty="0" err="1"/>
              <a:t>behaviours</a:t>
            </a:r>
            <a:r>
              <a:rPr lang="en-US" b="1" i="1" dirty="0"/>
              <a:t> that facilitate or enhance learning.’ </a:t>
            </a:r>
            <a:endParaRPr lang="en-GB" b="1" i="1" dirty="0"/>
          </a:p>
          <a:p>
            <a:pPr marL="0" indent="0">
              <a:buNone/>
            </a:pPr>
            <a:r>
              <a:rPr lang="en-US" sz="1200" dirty="0">
                <a:solidFill>
                  <a:schemeClr val="bg1"/>
                </a:solidFill>
                <a:hlinkClick r:id="rId2">
                  <a:extLst>
                    <a:ext uri="{A12FA001-AC4F-418D-AE19-62706E023703}">
                      <ahyp:hlinkClr xmlns:ahyp="http://schemas.microsoft.com/office/drawing/2018/hyperlinkcolor" xmlns="" val="tx"/>
                    </a:ext>
                  </a:extLst>
                </a:hlinkClick>
              </a:rPr>
              <a:t>http://edglossary.org/classroom-management/</a:t>
            </a:r>
            <a:r>
              <a:rPr lang="en-US" sz="1200" dirty="0">
                <a:solidFill>
                  <a:schemeClr val="bg1"/>
                </a:solidFill>
              </a:rPr>
              <a:t>   </a:t>
            </a:r>
            <a:endParaRPr lang="en-US" sz="1200" dirty="0">
              <a:solidFill>
                <a:schemeClr val="bg1"/>
              </a:solidFill>
              <a:cs typeface="Calibri"/>
            </a:endParaRPr>
          </a:p>
          <a:p>
            <a:pPr marL="0" indent="0">
              <a:buNone/>
            </a:pPr>
            <a:endParaRPr lang="en-US" sz="1000" dirty="0"/>
          </a:p>
        </p:txBody>
      </p:sp>
      <p:pic>
        <p:nvPicPr>
          <p:cNvPr id="2055" name="Picture 7" descr="C:\Users\s.ainsworth\AppData\Local\Microsoft\Windows\Temporary Internet Files\Content.IE5\237NACTQ\tick-button-ima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45345" y="5136974"/>
            <a:ext cx="1369981" cy="1388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918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26459" y="76200"/>
            <a:ext cx="4748203" cy="1397000"/>
          </a:xfrm>
        </p:spPr>
        <p:txBody>
          <a:bodyPr>
            <a:normAutofit fontScale="90000"/>
          </a:bodyPr>
          <a:lstStyle/>
          <a:p>
            <a:pPr algn="r"/>
            <a:r>
              <a:rPr lang="en-GB" sz="3200" dirty="0"/>
              <a:t>Impact of </a:t>
            </a:r>
            <a:br>
              <a:rPr lang="en-GB" sz="3200" dirty="0"/>
            </a:br>
            <a:r>
              <a:rPr lang="en-GB" sz="3200" dirty="0"/>
              <a:t>classroom</a:t>
            </a:r>
            <a:br>
              <a:rPr lang="en-GB" sz="3200" dirty="0"/>
            </a:br>
            <a:r>
              <a:rPr lang="en-GB" sz="3200" dirty="0"/>
              <a:t> management</a:t>
            </a:r>
            <a:endParaRPr lang="en-US" sz="3200" dirty="0"/>
          </a:p>
        </p:txBody>
      </p:sp>
      <p:sp>
        <p:nvSpPr>
          <p:cNvPr id="5" name="Content Placeholder 4"/>
          <p:cNvSpPr>
            <a:spLocks noGrp="1"/>
          </p:cNvSpPr>
          <p:nvPr>
            <p:ph sz="half" idx="1"/>
          </p:nvPr>
        </p:nvSpPr>
        <p:spPr>
          <a:xfrm>
            <a:off x="405780" y="1701800"/>
            <a:ext cx="5688633" cy="4967560"/>
          </a:xfrm>
        </p:spPr>
        <p:txBody>
          <a:bodyPr vert="horz" lIns="91440" tIns="45720" rIns="91440" bIns="45720" rtlCol="0" anchor="t">
            <a:normAutofit fontScale="92500"/>
          </a:bodyPr>
          <a:lstStyle/>
          <a:p>
            <a:pPr marL="227965" indent="-227965"/>
            <a:r>
              <a:rPr lang="en-US" i="1" dirty="0"/>
              <a:t>‘Deteriorating </a:t>
            </a:r>
            <a:r>
              <a:rPr lang="en-US" i="1" dirty="0" err="1"/>
              <a:t>behaviour</a:t>
            </a:r>
            <a:r>
              <a:rPr lang="en-US" i="1" dirty="0"/>
              <a:t> goes hand in hand with the decline in teaching ‘ (</a:t>
            </a:r>
            <a:r>
              <a:rPr lang="en-US" i="1" dirty="0" err="1"/>
              <a:t>Ofsted</a:t>
            </a:r>
            <a:r>
              <a:rPr lang="en-US" i="1" dirty="0"/>
              <a:t>, 2003) </a:t>
            </a:r>
            <a:endParaRPr lang="en-US"/>
          </a:p>
          <a:p>
            <a:pPr marL="227965" indent="-227965"/>
            <a:r>
              <a:rPr lang="en-US" dirty="0" err="1"/>
              <a:t>Effaith</a:t>
            </a:r>
            <a:r>
              <a:rPr lang="en-US" dirty="0"/>
              <a:t> </a:t>
            </a:r>
            <a:r>
              <a:rPr lang="en-US" dirty="0" err="1"/>
              <a:t>ar</a:t>
            </a:r>
            <a:r>
              <a:rPr lang="en-US" dirty="0"/>
              <a:t> </a:t>
            </a:r>
            <a:r>
              <a:rPr lang="en-US" dirty="0" err="1"/>
              <a:t>gyflawniad</a:t>
            </a:r>
            <a:r>
              <a:rPr lang="en-US" dirty="0"/>
              <a:t> </a:t>
            </a:r>
            <a:r>
              <a:rPr lang="en-US" dirty="0" err="1"/>
              <a:t>disgyblion</a:t>
            </a:r>
            <a:endParaRPr lang="en-US" dirty="0">
              <a:cs typeface="Calibri" panose="020F0502020204030204"/>
            </a:endParaRPr>
          </a:p>
          <a:p>
            <a:pPr marL="227965" indent="-227965"/>
            <a:r>
              <a:rPr lang="en-US" sz="2750" dirty="0" err="1"/>
              <a:t>Rheolaeth</a:t>
            </a:r>
            <a:r>
              <a:rPr lang="en-US" sz="2750" dirty="0"/>
              <a:t> </a:t>
            </a:r>
            <a:r>
              <a:rPr lang="en-US" sz="2750" dirty="0" err="1"/>
              <a:t>effeithiol</a:t>
            </a:r>
            <a:r>
              <a:rPr lang="en-US" sz="2750" dirty="0"/>
              <a:t> </a:t>
            </a:r>
            <a:r>
              <a:rPr lang="en-US" sz="2750" dirty="0" err="1"/>
              <a:t>yn</a:t>
            </a:r>
            <a:r>
              <a:rPr lang="en-US" sz="2750" dirty="0"/>
              <a:t> </a:t>
            </a:r>
            <a:r>
              <a:rPr lang="en-US" sz="2750" dirty="0" err="1"/>
              <a:t>arbed</a:t>
            </a:r>
            <a:r>
              <a:rPr lang="en-US" sz="2750" dirty="0"/>
              <a:t> </a:t>
            </a:r>
            <a:r>
              <a:rPr lang="en-US" sz="2750" dirty="0" err="1"/>
              <a:t>amser</a:t>
            </a:r>
            <a:r>
              <a:rPr lang="en-US" sz="2750" dirty="0"/>
              <a:t> ac </a:t>
            </a:r>
            <a:r>
              <a:rPr lang="en-US" sz="2750" dirty="0" err="1"/>
              <a:t>ymdrechion</a:t>
            </a:r>
            <a:r>
              <a:rPr lang="en-US" sz="2750" dirty="0"/>
              <a:t> </a:t>
            </a:r>
            <a:r>
              <a:rPr lang="en-US" sz="2750" dirty="0" err="1"/>
              <a:t>athrawon</a:t>
            </a:r>
            <a:r>
              <a:rPr lang="en-US" sz="2750" dirty="0"/>
              <a:t> – </a:t>
            </a:r>
            <a:r>
              <a:rPr lang="en-US" sz="2750" dirty="0" err="1"/>
              <a:t>angen</a:t>
            </a:r>
            <a:r>
              <a:rPr lang="en-US" sz="2750" dirty="0"/>
              <a:t> </a:t>
            </a:r>
            <a:r>
              <a:rPr lang="en-US" sz="2750" dirty="0" err="1"/>
              <a:t>i</a:t>
            </a:r>
            <a:r>
              <a:rPr lang="en-US" sz="2750" dirty="0"/>
              <a:t> </a:t>
            </a:r>
            <a:r>
              <a:rPr lang="en-US" sz="2750" dirty="0" err="1"/>
              <a:t>ddisgyblion</a:t>
            </a:r>
            <a:r>
              <a:rPr lang="en-US" sz="2750" dirty="0"/>
              <a:t> </a:t>
            </a:r>
            <a:r>
              <a:rPr lang="en-US" sz="2750" dirty="0" err="1"/>
              <a:t>weithio</a:t>
            </a:r>
            <a:r>
              <a:rPr lang="en-US" sz="2750" dirty="0"/>
              <a:t> </a:t>
            </a:r>
            <a:r>
              <a:rPr lang="en-US" sz="2750" dirty="0" err="1"/>
              <a:t>yr</a:t>
            </a:r>
            <a:r>
              <a:rPr lang="en-US" sz="2750" dirty="0"/>
              <a:t> un mor </a:t>
            </a:r>
            <a:r>
              <a:rPr lang="en-US" sz="2750" dirty="0" err="1"/>
              <a:t>galed</a:t>
            </a:r>
            <a:r>
              <a:rPr lang="en-US" sz="2750" dirty="0"/>
              <a:t>.</a:t>
            </a:r>
            <a:endParaRPr lang="en-US" sz="2750" dirty="0">
              <a:cs typeface="Calibri"/>
            </a:endParaRPr>
          </a:p>
          <a:p>
            <a:pPr marL="227965" indent="-227965"/>
            <a:r>
              <a:rPr lang="en-US" dirty="0" err="1"/>
              <a:t>Mewn</a:t>
            </a:r>
            <a:r>
              <a:rPr lang="en-US" dirty="0"/>
              <a:t> </a:t>
            </a:r>
            <a:r>
              <a:rPr lang="en-US" dirty="0" err="1"/>
              <a:t>rhai</a:t>
            </a:r>
            <a:r>
              <a:rPr lang="en-US" dirty="0"/>
              <a:t> </a:t>
            </a:r>
            <a:r>
              <a:rPr lang="en-US" dirty="0" err="1"/>
              <a:t>dosbarthiadau</a:t>
            </a:r>
            <a:r>
              <a:rPr lang="en-US" dirty="0"/>
              <a:t>, </a:t>
            </a:r>
            <a:r>
              <a:rPr lang="en-US" dirty="0" err="1"/>
              <a:t>mae’r</a:t>
            </a:r>
            <a:r>
              <a:rPr lang="en-US" dirty="0"/>
              <a:t> </a:t>
            </a:r>
            <a:r>
              <a:rPr lang="en-US" dirty="0" err="1"/>
              <a:t>athro</a:t>
            </a:r>
            <a:r>
              <a:rPr lang="en-US" dirty="0"/>
              <a:t> </a:t>
            </a:r>
            <a:r>
              <a:rPr lang="en-US" dirty="0" err="1"/>
              <a:t>a’r</a:t>
            </a:r>
            <a:r>
              <a:rPr lang="en-US" dirty="0"/>
              <a:t> </a:t>
            </a:r>
            <a:r>
              <a:rPr lang="en-US" dirty="0" err="1"/>
              <a:t>myfyriwr</a:t>
            </a:r>
            <a:r>
              <a:rPr lang="en-US" dirty="0"/>
              <a:t> </a:t>
            </a:r>
            <a:r>
              <a:rPr lang="en-US" dirty="0" err="1"/>
              <a:t>yn</a:t>
            </a:r>
            <a:r>
              <a:rPr lang="en-US" dirty="0"/>
              <a:t> </a:t>
            </a:r>
            <a:r>
              <a:rPr lang="en-US" dirty="0" err="1"/>
              <a:t>edrych</a:t>
            </a:r>
            <a:r>
              <a:rPr lang="en-US" dirty="0"/>
              <a:t> </a:t>
            </a:r>
            <a:r>
              <a:rPr lang="en-US" dirty="0" err="1"/>
              <a:t>ymlaen</a:t>
            </a:r>
            <a:r>
              <a:rPr lang="en-US" dirty="0"/>
              <a:t> </a:t>
            </a:r>
            <a:r>
              <a:rPr lang="en-US" dirty="0" err="1"/>
              <a:t>i</a:t>
            </a:r>
            <a:r>
              <a:rPr lang="en-US" dirty="0"/>
              <a:t> </a:t>
            </a:r>
            <a:r>
              <a:rPr lang="en-US" dirty="0" err="1"/>
              <a:t>gyrraedd</a:t>
            </a:r>
            <a:r>
              <a:rPr lang="en-US" dirty="0"/>
              <a:t> </a:t>
            </a:r>
            <a:r>
              <a:rPr lang="en-US" dirty="0" err="1"/>
              <a:t>yr</a:t>
            </a:r>
            <a:r>
              <a:rPr lang="en-US" dirty="0"/>
              <a:t> </a:t>
            </a:r>
            <a:r>
              <a:rPr lang="en-US" dirty="0" err="1"/>
              <a:t>ysgol</a:t>
            </a:r>
            <a:r>
              <a:rPr lang="en-US" dirty="0"/>
              <a:t> </a:t>
            </a:r>
            <a:r>
              <a:rPr lang="en-US" dirty="0" err="1"/>
              <a:t>yn</a:t>
            </a:r>
            <a:r>
              <a:rPr lang="en-US" dirty="0"/>
              <a:t> y bore.</a:t>
            </a:r>
            <a:endParaRPr lang="en-US" dirty="0">
              <a:cs typeface="Calibri" panose="020F0502020204030204"/>
            </a:endParaRPr>
          </a:p>
          <a:p>
            <a:pPr marL="227965" indent="-227965"/>
            <a:r>
              <a:rPr lang="en-US" sz="2750" dirty="0"/>
              <a:t>Sut </a:t>
            </a:r>
            <a:r>
              <a:rPr lang="en-US" sz="2750" dirty="0" err="1"/>
              <a:t>mae</a:t>
            </a:r>
            <a:r>
              <a:rPr lang="en-US" sz="2750" dirty="0"/>
              <a:t> </a:t>
            </a:r>
            <a:r>
              <a:rPr lang="en-US" sz="2750" dirty="0" err="1"/>
              <a:t>cynhyrchu</a:t>
            </a:r>
            <a:r>
              <a:rPr lang="en-US" sz="2750" dirty="0"/>
              <a:t> </a:t>
            </a:r>
            <a:r>
              <a:rPr lang="en-US" sz="2750" dirty="0" err="1"/>
              <a:t>dosbarthiadau</a:t>
            </a:r>
            <a:r>
              <a:rPr lang="en-US" sz="2750" dirty="0"/>
              <a:t> </a:t>
            </a:r>
            <a:r>
              <a:rPr lang="en-US" sz="2750" dirty="0" err="1"/>
              <a:t>tebyg</a:t>
            </a:r>
            <a:r>
              <a:rPr lang="en-US" sz="2750" dirty="0"/>
              <a:t>?</a:t>
            </a:r>
            <a:endParaRPr lang="en-US" sz="2750" dirty="0">
              <a:cs typeface="Calibri"/>
            </a:endParaRPr>
          </a:p>
        </p:txBody>
      </p:sp>
      <p:sp>
        <p:nvSpPr>
          <p:cNvPr id="6" name="Content Placeholder 5"/>
          <p:cNvSpPr>
            <a:spLocks noGrp="1"/>
          </p:cNvSpPr>
          <p:nvPr>
            <p:ph sz="half" idx="2"/>
          </p:nvPr>
        </p:nvSpPr>
        <p:spPr>
          <a:xfrm>
            <a:off x="6297558" y="1701800"/>
            <a:ext cx="5701509" cy="4967560"/>
          </a:xfrm>
        </p:spPr>
        <p:txBody>
          <a:bodyPr>
            <a:normAutofit fontScale="92500"/>
          </a:bodyPr>
          <a:lstStyle/>
          <a:p>
            <a:r>
              <a:rPr lang="en-US" i="1" dirty="0"/>
              <a:t>‘Deteriorating </a:t>
            </a:r>
            <a:r>
              <a:rPr lang="en-US" i="1" dirty="0" err="1"/>
              <a:t>behaviour</a:t>
            </a:r>
            <a:r>
              <a:rPr lang="en-US" i="1" dirty="0"/>
              <a:t> goes hand in hand with the decline in teaching ‘ (</a:t>
            </a:r>
            <a:r>
              <a:rPr lang="en-US" i="1" dirty="0" err="1"/>
              <a:t>Ofsted</a:t>
            </a:r>
            <a:r>
              <a:rPr lang="en-US" i="1" dirty="0"/>
              <a:t>, 2003) </a:t>
            </a:r>
          </a:p>
          <a:p>
            <a:r>
              <a:rPr lang="en-US" i="1" dirty="0"/>
              <a:t>Effect on pupils’ achievement</a:t>
            </a:r>
          </a:p>
          <a:p>
            <a:r>
              <a:rPr lang="en-US" i="1" dirty="0"/>
              <a:t>Effective management saves teachers time and effort – pupils need to be working just as hard </a:t>
            </a:r>
          </a:p>
          <a:p>
            <a:r>
              <a:rPr lang="en-US" i="1" dirty="0"/>
              <a:t>In some classrooms, both the teacher and the students look forward to getting to school in the morning. </a:t>
            </a:r>
          </a:p>
          <a:p>
            <a:r>
              <a:rPr lang="en-US" i="1" dirty="0"/>
              <a:t>How do we produce such classrooms?</a:t>
            </a:r>
          </a:p>
          <a:p>
            <a:endParaRPr lang="en-US" dirty="0"/>
          </a:p>
        </p:txBody>
      </p:sp>
      <p:pic>
        <p:nvPicPr>
          <p:cNvPr id="3080" name="Picture 8" descr="C:\Users\s.ainsworth\AppData\Local\Microsoft\Windows\Temporary Internet Files\Content.IE5\S4DWR18J\logo_classroom_manage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9532" y="255320"/>
            <a:ext cx="3282569" cy="110020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3"/>
          <p:cNvSpPr txBox="1">
            <a:spLocks/>
          </p:cNvSpPr>
          <p:nvPr/>
        </p:nvSpPr>
        <p:spPr>
          <a:xfrm>
            <a:off x="117748" y="17416"/>
            <a:ext cx="4748203"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err="1"/>
              <a:t>Effaith</a:t>
            </a:r>
            <a:r>
              <a:rPr lang="en-GB" sz="3200" dirty="0"/>
              <a:t> </a:t>
            </a:r>
            <a:r>
              <a:rPr lang="en-GB" sz="3200" dirty="0" err="1"/>
              <a:t>rheolaeth</a:t>
            </a:r>
            <a:r>
              <a:rPr lang="en-GB" sz="3200" dirty="0"/>
              <a:t> </a:t>
            </a:r>
          </a:p>
          <a:p>
            <a:r>
              <a:rPr lang="en-GB" sz="3200" dirty="0" err="1"/>
              <a:t>dosbarth</a:t>
            </a:r>
            <a:endParaRPr lang="en-US" sz="3200" dirty="0"/>
          </a:p>
        </p:txBody>
      </p:sp>
    </p:spTree>
    <p:extLst>
      <p:ext uri="{BB962C8B-B14F-4D97-AF65-F5344CB8AC3E}">
        <p14:creationId xmlns:p14="http://schemas.microsoft.com/office/powerpoint/2010/main" val="873368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7748" y="1701800"/>
            <a:ext cx="5976665" cy="5039568"/>
          </a:xfrm>
        </p:spPr>
        <p:txBody>
          <a:bodyPr vert="horz" lIns="91440" tIns="45720" rIns="91440" bIns="45720" rtlCol="0" anchor="t">
            <a:normAutofit lnSpcReduction="10000"/>
          </a:bodyPr>
          <a:lstStyle/>
          <a:p>
            <a:pPr marL="227965" indent="-227965"/>
            <a:r>
              <a:rPr lang="en-US" dirty="0"/>
              <a:t>Mae </a:t>
            </a:r>
            <a:r>
              <a:rPr lang="en-US" dirty="0" err="1"/>
              <a:t>holl</a:t>
            </a:r>
            <a:r>
              <a:rPr lang="en-US" dirty="0"/>
              <a:t> </a:t>
            </a:r>
            <a:r>
              <a:rPr lang="en-US" dirty="0" err="1"/>
              <a:t>ymdrechion</a:t>
            </a:r>
            <a:r>
              <a:rPr lang="en-US" dirty="0"/>
              <a:t> y </a:t>
            </a:r>
            <a:r>
              <a:rPr lang="en-US" dirty="0" err="1"/>
              <a:t>llywodraeth</a:t>
            </a:r>
            <a:r>
              <a:rPr lang="en-US" dirty="0"/>
              <a:t> </a:t>
            </a:r>
            <a:r>
              <a:rPr lang="en-US" dirty="0" err="1"/>
              <a:t>i</a:t>
            </a:r>
            <a:r>
              <a:rPr lang="en-US" dirty="0"/>
              <a:t> </a:t>
            </a:r>
            <a:r>
              <a:rPr lang="en-US" dirty="0" err="1"/>
              <a:t>wella</a:t>
            </a:r>
            <a:r>
              <a:rPr lang="en-US" dirty="0"/>
              <a:t> </a:t>
            </a:r>
            <a:r>
              <a:rPr lang="en-US" dirty="0" err="1"/>
              <a:t>addysg</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weithredu</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a:t>
            </a:r>
            <a:endParaRPr lang="en-US"/>
          </a:p>
          <a:p>
            <a:pPr marL="227965" indent="-227965"/>
            <a:r>
              <a:rPr lang="en-US" sz="2750" dirty="0" err="1"/>
              <a:t>Mae'n</a:t>
            </a:r>
            <a:r>
              <a:rPr lang="en-US" sz="2750" dirty="0"/>
              <a:t> </a:t>
            </a:r>
            <a:r>
              <a:rPr lang="en-US" sz="2750" dirty="0" err="1"/>
              <a:t>rhaid</a:t>
            </a:r>
            <a:r>
              <a:rPr lang="en-US" sz="2750" dirty="0"/>
              <a:t> </a:t>
            </a:r>
            <a:r>
              <a:rPr lang="en-US" sz="2750" dirty="0" err="1"/>
              <a:t>i</a:t>
            </a:r>
            <a:r>
              <a:rPr lang="en-US" sz="2750" dirty="0"/>
              <a:t> </a:t>
            </a:r>
            <a:r>
              <a:rPr lang="en-US" sz="2750" dirty="0" err="1"/>
              <a:t>bolisiau</a:t>
            </a:r>
            <a:r>
              <a:rPr lang="en-US" sz="2750" dirty="0"/>
              <a:t> </a:t>
            </a:r>
            <a:r>
              <a:rPr lang="en-US" sz="2750" dirty="0" err="1"/>
              <a:t>addysg</a:t>
            </a:r>
            <a:r>
              <a:rPr lang="en-US" sz="2750" dirty="0"/>
              <a:t> </a:t>
            </a:r>
            <a:r>
              <a:rPr lang="en-US" sz="2750" dirty="0" err="1"/>
              <a:t>cenedlaethol</a:t>
            </a:r>
            <a:r>
              <a:rPr lang="en-US" sz="2750" dirty="0"/>
              <a:t> </a:t>
            </a:r>
            <a:r>
              <a:rPr lang="en-US" sz="2750" dirty="0" err="1"/>
              <a:t>gael</a:t>
            </a:r>
            <a:r>
              <a:rPr lang="en-US" sz="2750" dirty="0"/>
              <a:t> </a:t>
            </a:r>
            <a:r>
              <a:rPr lang="en-US" sz="2750" dirty="0" err="1"/>
              <a:t>eu</a:t>
            </a:r>
            <a:r>
              <a:rPr lang="en-US" sz="2750" dirty="0"/>
              <a:t> </a:t>
            </a:r>
            <a:r>
              <a:rPr lang="en-US" sz="2750" dirty="0" err="1"/>
              <a:t>gweithredu</a:t>
            </a:r>
            <a:r>
              <a:rPr lang="en-US" sz="2750" dirty="0"/>
              <a:t> </a:t>
            </a:r>
            <a:r>
              <a:rPr lang="en-US" sz="2750" dirty="0" err="1"/>
              <a:t>fel</a:t>
            </a:r>
            <a:r>
              <a:rPr lang="en-US" sz="2750" dirty="0"/>
              <a:t> </a:t>
            </a:r>
            <a:r>
              <a:rPr lang="en-US" sz="2750" dirty="0" err="1"/>
              <a:t>arfer</a:t>
            </a:r>
            <a:r>
              <a:rPr lang="en-US" sz="2750" dirty="0"/>
              <a:t> da </a:t>
            </a:r>
            <a:r>
              <a:rPr lang="en-US" sz="2750" dirty="0" err="1"/>
              <a:t>yn</a:t>
            </a:r>
            <a:r>
              <a:rPr lang="en-US" sz="2750" dirty="0"/>
              <a:t> y </a:t>
            </a:r>
            <a:r>
              <a:rPr lang="en-US" sz="2750" dirty="0" err="1"/>
              <a:t>dosbarth</a:t>
            </a:r>
            <a:r>
              <a:rPr lang="en-US" sz="2750" dirty="0"/>
              <a:t>, neu </a:t>
            </a:r>
            <a:r>
              <a:rPr lang="en-US" sz="2750" dirty="0" err="1"/>
              <a:t>maent</a:t>
            </a:r>
            <a:r>
              <a:rPr lang="en-US" sz="2750" dirty="0"/>
              <a:t> </a:t>
            </a:r>
            <a:r>
              <a:rPr lang="en-US" sz="2750" dirty="0" err="1"/>
              <a:t>yn</a:t>
            </a:r>
            <a:r>
              <a:rPr lang="en-US" sz="2750" dirty="0"/>
              <a:t> </a:t>
            </a:r>
            <a:r>
              <a:rPr lang="en-US" sz="2750" dirty="0" err="1"/>
              <a:t>ddi-werth</a:t>
            </a:r>
            <a:r>
              <a:rPr lang="en-US" sz="2750" dirty="0"/>
              <a:t>.</a:t>
            </a:r>
            <a:endParaRPr lang="en-US" sz="2750" dirty="0">
              <a:cs typeface="Calibri"/>
            </a:endParaRPr>
          </a:p>
          <a:p>
            <a:pPr marL="227965" indent="-227965"/>
            <a:r>
              <a:rPr lang="en-US" sz="2750" dirty="0" err="1"/>
              <a:t>Sgil</a:t>
            </a:r>
            <a:r>
              <a:rPr lang="en-US" sz="2750" dirty="0"/>
              <a:t> </a:t>
            </a:r>
            <a:r>
              <a:rPr lang="en-US" sz="2750" dirty="0" err="1"/>
              <a:t>yr</a:t>
            </a:r>
            <a:r>
              <a:rPr lang="en-US" sz="2750" dirty="0"/>
              <a:t> </a:t>
            </a:r>
            <a:r>
              <a:rPr lang="en-US" sz="2750" dirty="0" err="1"/>
              <a:t>athro</a:t>
            </a:r>
            <a:r>
              <a:rPr lang="en-US" sz="2750" dirty="0"/>
              <a:t> </a:t>
            </a:r>
            <a:r>
              <a:rPr lang="en-US" sz="2750" dirty="0" err="1"/>
              <a:t>sy'n</a:t>
            </a:r>
            <a:r>
              <a:rPr lang="en-US" sz="2750" dirty="0"/>
              <a:t> </a:t>
            </a:r>
            <a:r>
              <a:rPr lang="en-US" sz="2750" dirty="0" err="1"/>
              <a:t>gyfrifol</a:t>
            </a:r>
            <a:r>
              <a:rPr lang="en-US" sz="2750" dirty="0"/>
              <a:t> am </a:t>
            </a:r>
            <a:r>
              <a:rPr lang="en-US" sz="2750" dirty="0" err="1"/>
              <a:t>ddod</a:t>
            </a:r>
            <a:r>
              <a:rPr lang="en-US" sz="2750" dirty="0"/>
              <a:t> a </a:t>
            </a:r>
            <a:r>
              <a:rPr lang="en-US" sz="2750" dirty="0" err="1"/>
              <a:t>gwersi'n</a:t>
            </a:r>
            <a:r>
              <a:rPr lang="en-US" sz="2750" dirty="0"/>
              <a:t> </a:t>
            </a:r>
            <a:r>
              <a:rPr lang="en-US" sz="2750" dirty="0" err="1"/>
              <a:t>fyw</a:t>
            </a:r>
            <a:r>
              <a:rPr lang="en-US" sz="2750" dirty="0"/>
              <a:t> </a:t>
            </a:r>
            <a:r>
              <a:rPr lang="en-US" sz="2750" dirty="0" err="1"/>
              <a:t>a'r</a:t>
            </a:r>
            <a:r>
              <a:rPr lang="en-US" sz="2750" dirty="0"/>
              <a:t> </a:t>
            </a:r>
            <a:r>
              <a:rPr lang="en-US" sz="2750" dirty="0" err="1"/>
              <a:t>hyn</a:t>
            </a:r>
            <a:r>
              <a:rPr lang="en-US" sz="2750" dirty="0"/>
              <a:t> y </a:t>
            </a:r>
            <a:r>
              <a:rPr lang="en-US" sz="2750" dirty="0" err="1"/>
              <a:t>mae</a:t>
            </a:r>
            <a:r>
              <a:rPr lang="en-US" sz="2750" dirty="0"/>
              <a:t> </a:t>
            </a:r>
            <a:r>
              <a:rPr lang="en-US" sz="2750" dirty="0" err="1"/>
              <a:t>disgyblion</a:t>
            </a:r>
            <a:r>
              <a:rPr lang="en-US" sz="2750" dirty="0"/>
              <a:t> </a:t>
            </a:r>
            <a:r>
              <a:rPr lang="en-US" sz="2750" dirty="0" err="1"/>
              <a:t>yn</a:t>
            </a:r>
            <a:r>
              <a:rPr lang="en-US" sz="2750" dirty="0"/>
              <a:t> </a:t>
            </a:r>
            <a:r>
              <a:rPr lang="en-US" sz="2750" dirty="0" err="1"/>
              <a:t>dysgu</a:t>
            </a:r>
            <a:r>
              <a:rPr lang="en-US" sz="2750" dirty="0"/>
              <a:t>.</a:t>
            </a:r>
            <a:endParaRPr lang="en-US" sz="2750" dirty="0">
              <a:cs typeface="Calibri"/>
            </a:endParaRPr>
          </a:p>
          <a:p>
            <a:pPr marL="227965" indent="-227965"/>
            <a:r>
              <a:rPr lang="en-US" sz="2750" dirty="0" err="1"/>
              <a:t>Mae’r</a:t>
            </a:r>
            <a:r>
              <a:rPr lang="en-US" sz="2750" dirty="0"/>
              <a:t> </a:t>
            </a:r>
            <a:r>
              <a:rPr lang="en-US" sz="2750" dirty="0" err="1"/>
              <a:t>ffaith</a:t>
            </a:r>
            <a:r>
              <a:rPr lang="en-US" sz="2750" dirty="0"/>
              <a:t> bod </a:t>
            </a:r>
            <a:r>
              <a:rPr lang="en-US" sz="2750" dirty="0" err="1"/>
              <a:t>disgyblion</a:t>
            </a:r>
            <a:r>
              <a:rPr lang="en-US" sz="2750" dirty="0"/>
              <a:t> </a:t>
            </a:r>
            <a:r>
              <a:rPr lang="en-US" sz="2750" dirty="0" err="1"/>
              <a:t>ar</a:t>
            </a:r>
            <a:r>
              <a:rPr lang="en-US" sz="2750" dirty="0"/>
              <a:t> </a:t>
            </a:r>
            <a:r>
              <a:rPr lang="en-US" sz="2750" dirty="0" err="1"/>
              <a:t>dasg</a:t>
            </a:r>
            <a:r>
              <a:rPr lang="en-US" sz="2750" dirty="0"/>
              <a:t> neu </a:t>
            </a:r>
            <a:r>
              <a:rPr lang="en-US" sz="2750" dirty="0" err="1"/>
              <a:t>beidio</a:t>
            </a:r>
            <a:r>
              <a:rPr lang="en-US" sz="2750" dirty="0"/>
              <a:t> </a:t>
            </a:r>
            <a:r>
              <a:rPr lang="en-US" sz="2750" dirty="0" err="1"/>
              <a:t>yn</a:t>
            </a:r>
            <a:r>
              <a:rPr lang="en-US" sz="2750" dirty="0"/>
              <a:t> </a:t>
            </a:r>
            <a:r>
              <a:rPr lang="en-US" sz="2750" dirty="0" err="1"/>
              <a:t>dibynnu</a:t>
            </a:r>
            <a:r>
              <a:rPr lang="en-US" sz="2750" dirty="0"/>
              <a:t> </a:t>
            </a:r>
            <a:r>
              <a:rPr lang="en-US" sz="2750" dirty="0" err="1"/>
              <a:t>ar</a:t>
            </a:r>
            <a:r>
              <a:rPr lang="en-US" sz="2750" dirty="0"/>
              <a:t> </a:t>
            </a:r>
            <a:r>
              <a:rPr lang="en-US" sz="2750" dirty="0" err="1"/>
              <a:t>allu’r</a:t>
            </a:r>
            <a:r>
              <a:rPr lang="en-US" sz="2750" dirty="0"/>
              <a:t> </a:t>
            </a:r>
            <a:r>
              <a:rPr lang="en-US" sz="2750" dirty="0" err="1"/>
              <a:t>athro</a:t>
            </a:r>
            <a:r>
              <a:rPr lang="en-US" sz="2750" dirty="0"/>
              <a:t> </a:t>
            </a:r>
            <a:r>
              <a:rPr lang="en-US" sz="2750" dirty="0" err="1"/>
              <a:t>i</a:t>
            </a:r>
            <a:r>
              <a:rPr lang="en-US" sz="2750" dirty="0"/>
              <a:t> </a:t>
            </a:r>
            <a:r>
              <a:rPr lang="en-US" sz="2750" dirty="0" err="1"/>
              <a:t>reoli’r</a:t>
            </a:r>
            <a:r>
              <a:rPr lang="en-US" sz="2750" dirty="0"/>
              <a:t> </a:t>
            </a:r>
            <a:r>
              <a:rPr lang="en-US" sz="2750" dirty="0" err="1"/>
              <a:t>grwp</a:t>
            </a:r>
            <a:r>
              <a:rPr lang="en-US" sz="2750" dirty="0"/>
              <a:t>.</a:t>
            </a:r>
            <a:endParaRPr lang="en-US" sz="2750" dirty="0">
              <a:cs typeface="Calibri"/>
            </a:endParaRPr>
          </a:p>
        </p:txBody>
      </p:sp>
      <p:sp>
        <p:nvSpPr>
          <p:cNvPr id="4" name="Content Placeholder 3"/>
          <p:cNvSpPr>
            <a:spLocks noGrp="1"/>
          </p:cNvSpPr>
          <p:nvPr>
            <p:ph sz="half" idx="2"/>
          </p:nvPr>
        </p:nvSpPr>
        <p:spPr>
          <a:xfrm>
            <a:off x="6297558" y="1701800"/>
            <a:ext cx="5701509" cy="5039568"/>
          </a:xfrm>
        </p:spPr>
        <p:txBody>
          <a:bodyPr>
            <a:normAutofit lnSpcReduction="10000"/>
          </a:bodyPr>
          <a:lstStyle/>
          <a:p>
            <a:r>
              <a:rPr lang="en-US" i="1" dirty="0"/>
              <a:t>All of the government’s efforts to improve education come down to the classroom. </a:t>
            </a:r>
          </a:p>
          <a:p>
            <a:r>
              <a:rPr lang="en-US" i="1" dirty="0"/>
              <a:t>National education policies must be translated into better teaching practices, or they are of no use.</a:t>
            </a:r>
          </a:p>
          <a:p>
            <a:r>
              <a:rPr lang="en-US" i="1" dirty="0"/>
              <a:t>Whether or not lessons come alive and students learn depends upon the teacher’s skill. </a:t>
            </a:r>
          </a:p>
          <a:p>
            <a:r>
              <a:rPr lang="en-US" i="1" dirty="0"/>
              <a:t>Whether or not the students are even on task depends on the teacher’s ability to manage the group</a:t>
            </a:r>
          </a:p>
        </p:txBody>
      </p:sp>
      <p:pic>
        <p:nvPicPr>
          <p:cNvPr id="2057" name="Picture 9" descr="C:\Users\s.ainsworth\AppData\Local\Microsoft\Windows\Temporary Internet Files\Content.IE5\0NKTQZAZ\7769266568_ce9454c85d_z[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49812" y="85392"/>
            <a:ext cx="2364079" cy="143533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77788" y="115900"/>
            <a:ext cx="8856984"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4000" dirty="0" err="1"/>
              <a:t>Effaith</a:t>
            </a:r>
            <a:r>
              <a:rPr lang="en-GB" sz="4000" dirty="0"/>
              <a:t> </a:t>
            </a:r>
            <a:r>
              <a:rPr lang="en-GB" sz="4000" dirty="0" err="1"/>
              <a:t>rheolaeth</a:t>
            </a:r>
            <a:r>
              <a:rPr lang="en-GB" sz="4000" dirty="0"/>
              <a:t> </a:t>
            </a:r>
            <a:r>
              <a:rPr lang="en-GB" sz="4000" dirty="0" err="1"/>
              <a:t>dosbarth</a:t>
            </a:r>
            <a:endParaRPr lang="en-GB" sz="4000" dirty="0"/>
          </a:p>
          <a:p>
            <a:r>
              <a:rPr lang="en-GB" sz="4000" dirty="0"/>
              <a:t>Impact of classroom management</a:t>
            </a:r>
            <a:endParaRPr lang="en-US" sz="4000" dirty="0"/>
          </a:p>
        </p:txBody>
      </p:sp>
    </p:spTree>
    <p:extLst>
      <p:ext uri="{BB962C8B-B14F-4D97-AF65-F5344CB8AC3E}">
        <p14:creationId xmlns:p14="http://schemas.microsoft.com/office/powerpoint/2010/main" val="2066579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err="1"/>
              <a:t>Rheolaeth</a:t>
            </a:r>
            <a:r>
              <a:rPr lang="en-GB" dirty="0"/>
              <a:t> </a:t>
            </a:r>
            <a:r>
              <a:rPr lang="en-GB" dirty="0" err="1"/>
              <a:t>dosbarth</a:t>
            </a:r>
            <a:r>
              <a:rPr lang="en-GB" dirty="0"/>
              <a:t> </a:t>
            </a:r>
            <a:r>
              <a:rPr lang="en-GB" dirty="0" err="1"/>
              <a:t>effeithiol</a:t>
            </a:r>
            <a:r>
              <a:rPr lang="en-GB" dirty="0"/>
              <a:t/>
            </a:r>
            <a:br>
              <a:rPr lang="en-GB" dirty="0"/>
            </a:br>
            <a:r>
              <a:rPr lang="en-GB" dirty="0"/>
              <a:t>Effective classroom management</a:t>
            </a:r>
          </a:p>
        </p:txBody>
      </p:sp>
      <p:sp>
        <p:nvSpPr>
          <p:cNvPr id="3" name="Content Placeholder 2"/>
          <p:cNvSpPr>
            <a:spLocks noGrp="1"/>
          </p:cNvSpPr>
          <p:nvPr>
            <p:ph sz="half" idx="1"/>
          </p:nvPr>
        </p:nvSpPr>
        <p:spPr/>
        <p:txBody>
          <a:bodyPr vert="horz" lIns="91440" tIns="45720" rIns="91440" bIns="45720" rtlCol="0" anchor="t">
            <a:normAutofit lnSpcReduction="10000"/>
          </a:bodyPr>
          <a:lstStyle/>
          <a:p>
            <a:pPr marL="227965" indent="-227965"/>
            <a:r>
              <a:rPr lang="en-US" dirty="0"/>
              <a:t>Mae </a:t>
            </a:r>
            <a:r>
              <a:rPr lang="en-US" dirty="0" err="1"/>
              <a:t>rheolaeth</a:t>
            </a:r>
            <a:r>
              <a:rPr lang="en-US" dirty="0"/>
              <a:t> </a:t>
            </a:r>
            <a:r>
              <a:rPr lang="en-US" dirty="0" err="1"/>
              <a:t>effeithiol</a:t>
            </a:r>
            <a:r>
              <a:rPr lang="en-US" dirty="0"/>
              <a:t> </a:t>
            </a:r>
            <a:r>
              <a:rPr lang="en-US" dirty="0" err="1"/>
              <a:t>yn</a:t>
            </a:r>
            <a:r>
              <a:rPr lang="en-US" dirty="0"/>
              <a:t> </a:t>
            </a:r>
            <a:r>
              <a:rPr lang="en-US" dirty="0" err="1"/>
              <a:t>anweladwy</a:t>
            </a:r>
            <a:endParaRPr lang="en-US" dirty="0">
              <a:cs typeface="Calibri" panose="020F0502020204030204"/>
            </a:endParaRPr>
          </a:p>
          <a:p>
            <a:pPr marL="227965" indent="-227965"/>
            <a:r>
              <a:rPr lang="en-US" dirty="0"/>
              <a:t>Ni </a:t>
            </a:r>
            <a:r>
              <a:rPr lang="en-US" dirty="0" err="1"/>
              <a:t>fyddwch</a:t>
            </a:r>
            <a:r>
              <a:rPr lang="en-US" dirty="0"/>
              <a:t> </a:t>
            </a:r>
            <a:r>
              <a:rPr lang="en-US" dirty="0" err="1"/>
              <a:t>yn</a:t>
            </a:r>
            <a:r>
              <a:rPr lang="en-US" dirty="0"/>
              <a:t> </a:t>
            </a:r>
            <a:r>
              <a:rPr lang="en-US" dirty="0" err="1"/>
              <a:t>gweld</a:t>
            </a:r>
            <a:r>
              <a:rPr lang="en-US" dirty="0"/>
              <a:t> y </a:t>
            </a:r>
            <a:r>
              <a:rPr lang="en-US" dirty="0" err="1"/>
              <a:t>mwyafrif</a:t>
            </a:r>
            <a:r>
              <a:rPr lang="en-US" dirty="0"/>
              <a:t> </a:t>
            </a:r>
            <a:r>
              <a:rPr lang="en-US" dirty="0" err="1"/>
              <a:t>o’r</a:t>
            </a:r>
            <a:r>
              <a:rPr lang="en-US" dirty="0"/>
              <a:t> </a:t>
            </a:r>
            <a:r>
              <a:rPr lang="en-US" dirty="0" err="1"/>
              <a:t>pethau</a:t>
            </a:r>
            <a:r>
              <a:rPr lang="en-US" dirty="0"/>
              <a:t> </a:t>
            </a:r>
            <a:r>
              <a:rPr lang="en-US" dirty="0" err="1"/>
              <a:t>rydym</a:t>
            </a:r>
            <a:r>
              <a:rPr lang="en-US" dirty="0"/>
              <a:t> </a:t>
            </a:r>
            <a:r>
              <a:rPr lang="en-US" dirty="0" err="1"/>
              <a:t>yn</a:t>
            </a:r>
            <a:r>
              <a:rPr lang="en-US" dirty="0"/>
              <a:t> </a:t>
            </a:r>
            <a:r>
              <a:rPr lang="en-US" dirty="0" err="1"/>
              <a:t>cysylltu</a:t>
            </a:r>
            <a:r>
              <a:rPr lang="en-US" dirty="0"/>
              <a:t> </a:t>
            </a:r>
            <a:r>
              <a:rPr lang="en-US" dirty="0" err="1"/>
              <a:t>gyda</a:t>
            </a:r>
            <a:r>
              <a:rPr lang="en-US" dirty="0"/>
              <a:t> </a:t>
            </a:r>
            <a:r>
              <a:rPr lang="en-US" dirty="0" err="1"/>
              <a:t>rheolaeth</a:t>
            </a:r>
            <a:r>
              <a:rPr lang="en-US" dirty="0"/>
              <a:t> </a:t>
            </a:r>
            <a:r>
              <a:rPr lang="en-US" dirty="0" err="1"/>
              <a:t>dosbarth</a:t>
            </a:r>
            <a:r>
              <a:rPr lang="en-US" dirty="0"/>
              <a:t> </a:t>
            </a:r>
            <a:r>
              <a:rPr lang="en-US" dirty="0" err="1"/>
              <a:t>yn</a:t>
            </a:r>
            <a:r>
              <a:rPr lang="en-US" dirty="0"/>
              <a:t> </a:t>
            </a:r>
            <a:r>
              <a:rPr lang="en-US" dirty="0" err="1"/>
              <a:t>yr</a:t>
            </a:r>
            <a:r>
              <a:rPr lang="en-US" dirty="0"/>
              <a:t> </a:t>
            </a:r>
            <a:r>
              <a:rPr lang="en-US" dirty="0" err="1"/>
              <a:t>ysgol</a:t>
            </a:r>
            <a:r>
              <a:rPr lang="en-US" dirty="0"/>
              <a:t>:</a:t>
            </a:r>
            <a:endParaRPr lang="en-US" dirty="0">
              <a:cs typeface="Calibri" panose="020F0502020204030204"/>
            </a:endParaRPr>
          </a:p>
          <a:p>
            <a:pPr marL="227965" indent="-227965"/>
            <a:r>
              <a:rPr lang="en-US" sz="2750" dirty="0" err="1"/>
              <a:t>atgyfnerthu</a:t>
            </a:r>
            <a:r>
              <a:rPr lang="en-US" sz="2750" dirty="0"/>
              <a:t> </a:t>
            </a:r>
            <a:r>
              <a:rPr lang="en-US" sz="2750" dirty="0" err="1"/>
              <a:t>rheolau</a:t>
            </a:r>
            <a:endParaRPr lang="en-US" sz="2750" dirty="0">
              <a:cs typeface="Calibri" panose="020F0502020204030204"/>
            </a:endParaRPr>
          </a:p>
          <a:p>
            <a:pPr marL="227965" indent="-227965"/>
            <a:r>
              <a:rPr lang="en-US" sz="2750" dirty="0" err="1"/>
              <a:t>poeni</a:t>
            </a:r>
            <a:endParaRPr lang="en-US" sz="2750" dirty="0" err="1">
              <a:cs typeface="Calibri" panose="020F0502020204030204"/>
            </a:endParaRPr>
          </a:p>
          <a:p>
            <a:pPr marL="227965" indent="-227965"/>
            <a:r>
              <a:rPr lang="en-US" sz="2750" dirty="0" err="1"/>
              <a:t>disgyblion</a:t>
            </a:r>
            <a:r>
              <a:rPr lang="en-US" sz="2750" dirty="0"/>
              <a:t> </a:t>
            </a:r>
            <a:r>
              <a:rPr lang="en-US" sz="2750" dirty="0" err="1"/>
              <a:t>yn</a:t>
            </a:r>
            <a:r>
              <a:rPr lang="en-US" sz="2750" dirty="0"/>
              <a:t> </a:t>
            </a:r>
            <a:r>
              <a:rPr lang="en-US" sz="2750" dirty="0" err="1"/>
              <a:t>cael</a:t>
            </a:r>
            <a:r>
              <a:rPr lang="en-US" sz="2750" dirty="0"/>
              <a:t> </a:t>
            </a:r>
            <a:r>
              <a:rPr lang="en-US" sz="2750" dirty="0" err="1"/>
              <a:t>eu</a:t>
            </a:r>
            <a:r>
              <a:rPr lang="en-US" sz="2750" dirty="0"/>
              <a:t> </a:t>
            </a:r>
            <a:r>
              <a:rPr lang="en-US" sz="2750" dirty="0" err="1"/>
              <a:t>targedi</a:t>
            </a:r>
            <a:endParaRPr lang="en-US" sz="2750" dirty="0">
              <a:cs typeface="Calibri" panose="020F0502020204030204"/>
            </a:endParaRPr>
          </a:p>
          <a:p>
            <a:pPr marL="227965" indent="-227965"/>
            <a:r>
              <a:rPr lang="en-US" dirty="0" err="1"/>
              <a:t>Yr</a:t>
            </a:r>
            <a:r>
              <a:rPr lang="en-US" dirty="0"/>
              <a:t> </a:t>
            </a:r>
            <a:r>
              <a:rPr lang="en-US" dirty="0" err="1"/>
              <a:t>ymchwil</a:t>
            </a:r>
            <a:r>
              <a:rPr lang="en-US" dirty="0"/>
              <a:t> …</a:t>
            </a:r>
            <a:endParaRPr lang="en-US" dirty="0">
              <a:cs typeface="Calibri" panose="020F0502020204030204"/>
            </a:endParaRPr>
          </a:p>
        </p:txBody>
      </p:sp>
      <p:sp>
        <p:nvSpPr>
          <p:cNvPr id="4" name="Content Placeholder 3"/>
          <p:cNvSpPr>
            <a:spLocks noGrp="1"/>
          </p:cNvSpPr>
          <p:nvPr>
            <p:ph sz="half" idx="2"/>
          </p:nvPr>
        </p:nvSpPr>
        <p:spPr/>
        <p:txBody>
          <a:bodyPr>
            <a:normAutofit lnSpcReduction="10000"/>
          </a:bodyPr>
          <a:lstStyle/>
          <a:p>
            <a:r>
              <a:rPr lang="en-US" i="1" dirty="0"/>
              <a:t>Effective management is invisible.</a:t>
            </a:r>
          </a:p>
          <a:p>
            <a:r>
              <a:rPr lang="en-US" i="1" dirty="0"/>
              <a:t>You will  not see most of the things we associate with classroom management in school: </a:t>
            </a:r>
          </a:p>
          <a:p>
            <a:r>
              <a:rPr lang="en-US" i="1" dirty="0"/>
              <a:t>rule enforcement</a:t>
            </a:r>
          </a:p>
          <a:p>
            <a:r>
              <a:rPr lang="en-US" i="1" dirty="0"/>
              <a:t>nagging</a:t>
            </a:r>
          </a:p>
          <a:p>
            <a:r>
              <a:rPr lang="en-US" i="1" dirty="0"/>
              <a:t>students singled out</a:t>
            </a:r>
          </a:p>
          <a:p>
            <a:r>
              <a:rPr lang="en-US" i="1" dirty="0"/>
              <a:t>The research …..</a:t>
            </a:r>
          </a:p>
        </p:txBody>
      </p:sp>
      <p:pic>
        <p:nvPicPr>
          <p:cNvPr id="1026" name="Picture 2" descr="C:\Users\s.ainsworth\AppData\Local\Microsoft\Windows\Temporary Internet Files\Content.IE5\S4DWR18J\jigsa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3078" y="-25384"/>
            <a:ext cx="3048000" cy="178354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17748" y="182545"/>
            <a:ext cx="9145016"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endParaRPr lang="en-US" sz="3200" dirty="0"/>
          </a:p>
        </p:txBody>
      </p:sp>
    </p:spTree>
    <p:extLst>
      <p:ext uri="{BB962C8B-B14F-4D97-AF65-F5344CB8AC3E}">
        <p14:creationId xmlns:p14="http://schemas.microsoft.com/office/powerpoint/2010/main" val="385092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Beth </a:t>
            </a:r>
            <a:r>
              <a:rPr lang="en-GB" dirty="0" err="1"/>
              <a:t>yw</a:t>
            </a:r>
            <a:r>
              <a:rPr lang="en-GB" dirty="0"/>
              <a:t> </a:t>
            </a:r>
            <a:r>
              <a:rPr lang="en-GB" dirty="0" err="1"/>
              <a:t>dysgu</a:t>
            </a:r>
            <a:r>
              <a:rPr lang="en-GB" dirty="0"/>
              <a:t> da?</a:t>
            </a:r>
            <a:br>
              <a:rPr lang="en-GB" dirty="0"/>
            </a:br>
            <a:r>
              <a:rPr lang="en-GB" dirty="0"/>
              <a:t>What does good teaching look like?</a:t>
            </a:r>
          </a:p>
        </p:txBody>
      </p:sp>
      <p:sp>
        <p:nvSpPr>
          <p:cNvPr id="3" name="Content Placeholder 2"/>
          <p:cNvSpPr>
            <a:spLocks noGrp="1"/>
          </p:cNvSpPr>
          <p:nvPr>
            <p:ph sz="half" idx="1"/>
          </p:nvPr>
        </p:nvSpPr>
        <p:spPr>
          <a:xfrm>
            <a:off x="777967" y="2665796"/>
            <a:ext cx="5180251" cy="4351338"/>
          </a:xfrm>
        </p:spPr>
        <p:txBody>
          <a:bodyPr vert="horz" lIns="91440" tIns="45720" rIns="91440" bIns="45720" rtlCol="0" anchor="t">
            <a:normAutofit/>
          </a:bodyPr>
          <a:lstStyle/>
          <a:p>
            <a:pPr marL="227965" indent="-227965"/>
            <a:r>
              <a:rPr lang="en-GB" sz="2750" dirty="0" err="1">
                <a:cs typeface="Calibri"/>
              </a:rPr>
              <a:t>Gwyliwch</a:t>
            </a:r>
            <a:r>
              <a:rPr lang="en-GB" sz="2750" dirty="0">
                <a:cs typeface="Calibri"/>
              </a:rPr>
              <a:t> y </a:t>
            </a:r>
            <a:r>
              <a:rPr lang="en-GB" sz="2750" dirty="0" err="1">
                <a:cs typeface="Calibri"/>
              </a:rPr>
              <a:t>fideo</a:t>
            </a:r>
            <a:r>
              <a:rPr lang="en-GB" sz="2750" dirty="0">
                <a:cs typeface="Calibri"/>
              </a:rPr>
              <a:t> </a:t>
            </a:r>
            <a:r>
              <a:rPr lang="en-GB" sz="2750" dirty="0" err="1">
                <a:cs typeface="Calibri"/>
              </a:rPr>
              <a:t>ar</a:t>
            </a:r>
            <a:r>
              <a:rPr lang="en-GB" sz="2750" dirty="0">
                <a:cs typeface="Calibri"/>
              </a:rPr>
              <a:t> y </a:t>
            </a:r>
            <a:r>
              <a:rPr lang="en-GB" sz="2750" dirty="0" err="1">
                <a:cs typeface="Calibri"/>
              </a:rPr>
              <a:t>ddolen</a:t>
            </a:r>
            <a:r>
              <a:rPr lang="en-GB" sz="2750" dirty="0">
                <a:cs typeface="Calibri"/>
              </a:rPr>
              <a:t> </a:t>
            </a:r>
            <a:r>
              <a:rPr lang="en-GB" sz="2750" dirty="0" err="1">
                <a:cs typeface="Calibri"/>
              </a:rPr>
              <a:t>isod</a:t>
            </a:r>
            <a:r>
              <a:rPr lang="en-GB" sz="2750" dirty="0">
                <a:cs typeface="Calibri"/>
              </a:rPr>
              <a:t>.</a:t>
            </a:r>
            <a:endParaRPr lang="en-GB" sz="2750" dirty="0"/>
          </a:p>
          <a:p>
            <a:pPr marL="227965" indent="-227965"/>
            <a:r>
              <a:rPr lang="en-GB" sz="2750" dirty="0">
                <a:hlinkClick r:id="rId2"/>
              </a:rPr>
              <a:t>https://www.youtube.com/watch?v=HeewWo41lX0</a:t>
            </a:r>
            <a:endParaRPr lang="en-GB" sz="2750">
              <a:cs typeface="Calibri"/>
            </a:endParaRPr>
          </a:p>
          <a:p>
            <a:pPr marL="227965" indent="-227965"/>
            <a:r>
              <a:rPr lang="en-GB" sz="2750" dirty="0" err="1"/>
              <a:t>Ystyriwch</a:t>
            </a:r>
            <a:r>
              <a:rPr lang="en-GB" sz="2750" dirty="0"/>
              <a:t> </a:t>
            </a:r>
            <a:r>
              <a:rPr lang="en-GB" sz="2750" dirty="0" err="1"/>
              <a:t>os</a:t>
            </a:r>
            <a:r>
              <a:rPr lang="en-GB" sz="2750" dirty="0"/>
              <a:t> </a:t>
            </a:r>
            <a:r>
              <a:rPr lang="en-GB" sz="2750" dirty="0" err="1"/>
              <a:t>mai</a:t>
            </a:r>
            <a:r>
              <a:rPr lang="en-GB" sz="2750" dirty="0"/>
              <a:t> </a:t>
            </a:r>
            <a:r>
              <a:rPr lang="en-GB" sz="2750" dirty="0" err="1"/>
              <a:t>dyma</a:t>
            </a:r>
            <a:r>
              <a:rPr lang="en-GB" sz="2750" dirty="0"/>
              <a:t> </a:t>
            </a:r>
            <a:r>
              <a:rPr lang="en-GB" sz="2750" dirty="0" err="1"/>
              <a:t>sut</a:t>
            </a:r>
            <a:r>
              <a:rPr lang="en-GB" sz="2750" dirty="0"/>
              <a:t> </a:t>
            </a:r>
            <a:r>
              <a:rPr lang="en-GB" sz="2750" dirty="0" err="1"/>
              <a:t>mae</a:t>
            </a:r>
            <a:r>
              <a:rPr lang="en-GB" sz="2750" dirty="0"/>
              <a:t> </a:t>
            </a:r>
            <a:r>
              <a:rPr lang="en-GB" sz="2750" dirty="0" err="1"/>
              <a:t>athrawon</a:t>
            </a:r>
            <a:r>
              <a:rPr lang="en-GB" sz="2750" dirty="0"/>
              <a:t> da </a:t>
            </a:r>
            <a:r>
              <a:rPr lang="en-GB" sz="2750" dirty="0" err="1"/>
              <a:t>yn</a:t>
            </a:r>
            <a:r>
              <a:rPr lang="en-GB" sz="2750" dirty="0"/>
              <a:t> </a:t>
            </a:r>
            <a:r>
              <a:rPr lang="en-GB" sz="2750" dirty="0" err="1"/>
              <a:t>edrych</a:t>
            </a:r>
            <a:r>
              <a:rPr lang="en-GB" sz="2750" dirty="0"/>
              <a:t>  ... </a:t>
            </a:r>
            <a:r>
              <a:rPr lang="en-GB" sz="2750" dirty="0" err="1"/>
              <a:t>beth</a:t>
            </a:r>
            <a:r>
              <a:rPr lang="en-GB" sz="2750" dirty="0"/>
              <a:t>  </a:t>
            </a:r>
            <a:r>
              <a:rPr lang="en-GB" sz="2750" dirty="0" err="1"/>
              <a:t>sy'n</a:t>
            </a:r>
            <a:r>
              <a:rPr lang="en-GB" sz="2750" dirty="0"/>
              <a:t> </a:t>
            </a:r>
            <a:r>
              <a:rPr lang="en-GB" sz="2750" dirty="0" err="1"/>
              <a:t>gwneud</a:t>
            </a:r>
            <a:r>
              <a:rPr lang="en-GB" sz="2750" dirty="0"/>
              <a:t> </a:t>
            </a:r>
            <a:r>
              <a:rPr lang="en-GB" sz="2750" dirty="0" err="1"/>
              <a:t>dysgu</a:t>
            </a:r>
            <a:r>
              <a:rPr lang="en-GB" sz="2750" dirty="0"/>
              <a:t> </a:t>
            </a:r>
            <a:r>
              <a:rPr lang="en-GB" sz="2750" dirty="0" err="1"/>
              <a:t>gwych</a:t>
            </a:r>
            <a:r>
              <a:rPr lang="en-GB" sz="2750" dirty="0"/>
              <a:t>?</a:t>
            </a:r>
            <a:endParaRPr lang="en-GB" sz="2750">
              <a:cs typeface="Calibri"/>
            </a:endParaRPr>
          </a:p>
        </p:txBody>
      </p:sp>
      <p:sp>
        <p:nvSpPr>
          <p:cNvPr id="4" name="Content Placeholder 3"/>
          <p:cNvSpPr>
            <a:spLocks noGrp="1"/>
          </p:cNvSpPr>
          <p:nvPr>
            <p:ph sz="half" idx="2"/>
          </p:nvPr>
        </p:nvSpPr>
        <p:spPr>
          <a:xfrm>
            <a:off x="6197265" y="2665796"/>
            <a:ext cx="5180251" cy="4351338"/>
          </a:xfrm>
        </p:spPr>
        <p:txBody>
          <a:bodyPr vert="horz" lIns="91440" tIns="45720" rIns="91440" bIns="45720" rtlCol="0" anchor="t">
            <a:normAutofit/>
          </a:bodyPr>
          <a:lstStyle/>
          <a:p>
            <a:pPr marL="227965" indent="-227965"/>
            <a:r>
              <a:rPr lang="en-GB" sz="2750" i="1" dirty="0">
                <a:cs typeface="Calibri"/>
              </a:rPr>
              <a:t>Watch the video on the hyperlink.</a:t>
            </a:r>
            <a:endParaRPr lang="en-US"/>
          </a:p>
          <a:p>
            <a:pPr marL="227965" indent="-227965"/>
            <a:r>
              <a:rPr lang="en-GB" sz="2750" dirty="0">
                <a:ea typeface="+mn-lt"/>
                <a:cs typeface="+mn-lt"/>
                <a:hlinkClick r:id="rId2"/>
              </a:rPr>
              <a:t>https://www.youtube.com/watch?v=HeewWo41lX0</a:t>
            </a:r>
            <a:endParaRPr lang="en-GB" sz="2750" i="1" dirty="0">
              <a:cs typeface="Calibri"/>
            </a:endParaRPr>
          </a:p>
          <a:p>
            <a:pPr marL="227965" indent="-227965"/>
            <a:r>
              <a:rPr lang="en-GB" sz="2750" i="1" dirty="0"/>
              <a:t>Consider if this is what good teachers look like… what makes great teaching? </a:t>
            </a:r>
            <a:endParaRPr lang="en-GB" sz="2750" i="1" dirty="0">
              <a:cs typeface="Calibri"/>
            </a:endParaRPr>
          </a:p>
        </p:txBody>
      </p:sp>
      <p:pic>
        <p:nvPicPr>
          <p:cNvPr id="6" name="Picture 3" descr="C:\Users\s.ainsworth\AppData\Local\Microsoft\Windows\Temporary Internet Files\Content.IE5\S4DWR18J\question-mark[1].jpg">
            <a:extLst>
              <a:ext uri="{FF2B5EF4-FFF2-40B4-BE49-F238E27FC236}">
                <a16:creationId xmlns:a16="http://schemas.microsoft.com/office/drawing/2014/main" id="{852B1B85-6C8E-454C-8621-A71B17D15D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6948" y="46293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87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836" y="168007"/>
            <a:ext cx="10512862" cy="1325563"/>
          </a:xfrm>
        </p:spPr>
        <p:txBody>
          <a:bodyPr>
            <a:normAutofit fontScale="90000"/>
          </a:bodyPr>
          <a:lstStyle/>
          <a:p>
            <a:pPr algn="ctr"/>
            <a:r>
              <a:rPr lang="en-GB" dirty="0"/>
              <a:t>Sutton Trust Report (2014):</a:t>
            </a:r>
            <a:r>
              <a:rPr lang="en-GB" sz="2000" dirty="0"/>
              <a:t/>
            </a:r>
            <a:br>
              <a:rPr lang="en-GB" sz="2000" dirty="0"/>
            </a:br>
            <a:r>
              <a:rPr lang="en-GB" sz="3600" dirty="0"/>
              <a:t>’What makes great teaching – </a:t>
            </a:r>
            <a:br>
              <a:rPr lang="en-GB" sz="3600" dirty="0"/>
            </a:br>
            <a:r>
              <a:rPr lang="en-GB" sz="3600" dirty="0"/>
              <a:t>A review of underpinning research’</a:t>
            </a:r>
            <a:endParaRPr lang="en-US" sz="3600" dirty="0"/>
          </a:p>
        </p:txBody>
      </p:sp>
      <p:sp>
        <p:nvSpPr>
          <p:cNvPr id="6" name="Content Placeholder 3"/>
          <p:cNvSpPr>
            <a:spLocks noGrp="1"/>
          </p:cNvSpPr>
          <p:nvPr>
            <p:ph sz="half" idx="1"/>
          </p:nvPr>
        </p:nvSpPr>
        <p:spPr>
          <a:xfrm>
            <a:off x="261764" y="1556792"/>
            <a:ext cx="5760641" cy="5184576"/>
          </a:xfrm>
        </p:spPr>
        <p:txBody>
          <a:bodyPr vert="horz" lIns="91440" tIns="45720" rIns="91440" bIns="45720" rtlCol="0" anchor="t">
            <a:normAutofit/>
          </a:bodyPr>
          <a:lstStyle/>
          <a:p>
            <a:pPr marL="0" indent="0">
              <a:buNone/>
            </a:pPr>
            <a:r>
              <a:rPr lang="en-US" sz="2750" dirty="0" err="1"/>
              <a:t>Adroddiad</a:t>
            </a:r>
            <a:r>
              <a:rPr lang="en-US" sz="2750" dirty="0"/>
              <a:t> </a:t>
            </a:r>
            <a:r>
              <a:rPr lang="en-US" sz="2750" dirty="0" err="1"/>
              <a:t>yn</a:t>
            </a:r>
            <a:r>
              <a:rPr lang="en-US" sz="2750" dirty="0"/>
              <a:t> </a:t>
            </a:r>
            <a:r>
              <a:rPr lang="en-US" sz="2750" dirty="0" err="1"/>
              <a:t>adnabod</a:t>
            </a:r>
            <a:r>
              <a:rPr lang="en-US" sz="2750" dirty="0"/>
              <a:t> 6 </a:t>
            </a:r>
            <a:r>
              <a:rPr lang="en-US" sz="2750" dirty="0" err="1"/>
              <a:t>elfen</a:t>
            </a:r>
            <a:r>
              <a:rPr lang="en-US" sz="2750" dirty="0"/>
              <a:t> </a:t>
            </a:r>
            <a:r>
              <a:rPr lang="en-US" sz="2750" dirty="0" err="1"/>
              <a:t>sy’n</a:t>
            </a:r>
            <a:r>
              <a:rPr lang="en-US" sz="2750" dirty="0"/>
              <a:t> </a:t>
            </a:r>
            <a:r>
              <a:rPr lang="en-US" sz="2750" dirty="0" err="1"/>
              <a:t>gwneud</a:t>
            </a:r>
            <a:r>
              <a:rPr lang="en-US" sz="2750" dirty="0"/>
              <a:t> ‘</a:t>
            </a:r>
            <a:r>
              <a:rPr lang="en-US" sz="2750" dirty="0" err="1"/>
              <a:t>dysgu</a:t>
            </a:r>
            <a:r>
              <a:rPr lang="en-US" sz="2750" dirty="0"/>
              <a:t> </a:t>
            </a:r>
            <a:r>
              <a:rPr lang="en-US" sz="2750" dirty="0" err="1"/>
              <a:t>gwych</a:t>
            </a:r>
            <a:r>
              <a:rPr lang="en-US" sz="2750" dirty="0"/>
              <a:t>’:</a:t>
            </a:r>
          </a:p>
          <a:p>
            <a:pPr marL="457200" indent="-457200">
              <a:buFont typeface="+mj-lt"/>
              <a:buAutoNum type="arabicPeriod"/>
            </a:pPr>
            <a:r>
              <a:rPr lang="en-US" sz="2750" dirty="0" err="1"/>
              <a:t>Gwybodaeth</a:t>
            </a:r>
            <a:r>
              <a:rPr lang="en-US" sz="2750" dirty="0"/>
              <a:t> am </a:t>
            </a:r>
            <a:r>
              <a:rPr lang="en-US" sz="2750" dirty="0" err="1"/>
              <a:t>gynnwys</a:t>
            </a:r>
            <a:r>
              <a:rPr lang="en-US" sz="2750" dirty="0"/>
              <a:t> </a:t>
            </a:r>
            <a:r>
              <a:rPr lang="en-US" sz="1100" dirty="0" err="1">
                <a:solidFill>
                  <a:srgbClr val="FF0000"/>
                </a:solidFill>
              </a:rPr>
              <a:t>effaith</a:t>
            </a:r>
            <a:r>
              <a:rPr lang="en-US" sz="1100" dirty="0">
                <a:solidFill>
                  <a:srgbClr val="FF0000"/>
                </a:solidFill>
              </a:rPr>
              <a:t> </a:t>
            </a:r>
            <a:r>
              <a:rPr lang="en-US" sz="1100" dirty="0" err="1">
                <a:solidFill>
                  <a:srgbClr val="FF0000"/>
                </a:solidFill>
              </a:rPr>
              <a:t>uchel</a:t>
            </a:r>
            <a:endParaRPr lang="en-US" sz="1100" dirty="0" err="1"/>
          </a:p>
          <a:p>
            <a:pPr marL="457200" indent="-457200">
              <a:buFont typeface="+mj-lt"/>
              <a:buAutoNum type="arabicPeriod"/>
            </a:pPr>
            <a:r>
              <a:rPr lang="en-US" sz="2750" dirty="0" err="1"/>
              <a:t>Ansawdd</a:t>
            </a:r>
            <a:r>
              <a:rPr lang="en-US" sz="2750" dirty="0"/>
              <a:t> </a:t>
            </a:r>
            <a:r>
              <a:rPr lang="en-US" sz="2750" dirty="0" err="1"/>
              <a:t>cyfarwyddiadau</a:t>
            </a:r>
            <a:r>
              <a:rPr lang="en-US" sz="2750" dirty="0"/>
              <a:t> </a:t>
            </a:r>
            <a:r>
              <a:rPr lang="en-US" sz="1200" dirty="0" err="1">
                <a:solidFill>
                  <a:srgbClr val="FF0000"/>
                </a:solidFill>
              </a:rPr>
              <a:t>effaith</a:t>
            </a:r>
            <a:r>
              <a:rPr lang="en-US" sz="1200" dirty="0">
                <a:solidFill>
                  <a:srgbClr val="FF0000"/>
                </a:solidFill>
              </a:rPr>
              <a:t> </a:t>
            </a:r>
            <a:r>
              <a:rPr lang="en-US" sz="1200" dirty="0" err="1">
                <a:solidFill>
                  <a:srgbClr val="FF0000"/>
                </a:solidFill>
              </a:rPr>
              <a:t>uchel</a:t>
            </a:r>
            <a:endParaRPr lang="en-US" dirty="0" err="1"/>
          </a:p>
          <a:p>
            <a:pPr marL="457200" indent="-457200">
              <a:buFont typeface="+mj-lt"/>
              <a:buAutoNum type="arabicPeriod"/>
            </a:pPr>
            <a:r>
              <a:rPr lang="en-US" sz="2750" dirty="0" err="1"/>
              <a:t>Rheolaeth</a:t>
            </a:r>
            <a:r>
              <a:rPr lang="en-US" sz="2750" dirty="0"/>
              <a:t> </a:t>
            </a:r>
            <a:r>
              <a:rPr lang="en-US" sz="2750" dirty="0" err="1"/>
              <a:t>dosbarth</a:t>
            </a:r>
            <a:r>
              <a:rPr lang="en-US" sz="2750" dirty="0"/>
              <a:t> </a:t>
            </a:r>
            <a:r>
              <a:rPr lang="en-US" sz="1000" dirty="0" err="1">
                <a:solidFill>
                  <a:srgbClr val="FF0000"/>
                </a:solidFill>
              </a:rPr>
              <a:t>effaith</a:t>
            </a:r>
            <a:r>
              <a:rPr lang="en-US" sz="1000" dirty="0">
                <a:solidFill>
                  <a:srgbClr val="FF0000"/>
                </a:solidFill>
              </a:rPr>
              <a:t> </a:t>
            </a:r>
            <a:r>
              <a:rPr lang="en-US" sz="1000" dirty="0" err="1">
                <a:solidFill>
                  <a:srgbClr val="FF0000"/>
                </a:solidFill>
              </a:rPr>
              <a:t>cymhedrol</a:t>
            </a:r>
            <a:endParaRPr lang="en-US" dirty="0" err="1"/>
          </a:p>
          <a:p>
            <a:pPr marL="457200" indent="-457200">
              <a:buFont typeface="+mj-lt"/>
              <a:buAutoNum type="arabicPeriod"/>
            </a:pPr>
            <a:r>
              <a:rPr lang="en-US" sz="2750" dirty="0" err="1"/>
              <a:t>Hinsawdd</a:t>
            </a:r>
            <a:r>
              <a:rPr lang="en-US" sz="2750" dirty="0"/>
              <a:t> </a:t>
            </a:r>
            <a:r>
              <a:rPr lang="en-US" sz="2750" dirty="0" err="1"/>
              <a:t>yr</a:t>
            </a:r>
            <a:r>
              <a:rPr lang="en-US" sz="2750" dirty="0"/>
              <a:t> </a:t>
            </a:r>
            <a:r>
              <a:rPr lang="en-US" sz="2750" dirty="0" err="1"/>
              <a:t>ystafell</a:t>
            </a:r>
            <a:r>
              <a:rPr lang="en-US" sz="2750" dirty="0"/>
              <a:t> </a:t>
            </a:r>
            <a:r>
              <a:rPr lang="en-US" sz="2750" dirty="0" err="1"/>
              <a:t>ddosbarth</a:t>
            </a:r>
            <a:r>
              <a:rPr lang="en-US" sz="2750" dirty="0"/>
              <a:t> </a:t>
            </a:r>
            <a:endParaRPr lang="en-US" dirty="0" err="1">
              <a:solidFill>
                <a:srgbClr val="000000"/>
              </a:solidFill>
            </a:endParaRPr>
          </a:p>
          <a:p>
            <a:pPr marL="0" indent="0">
              <a:buNone/>
            </a:pPr>
            <a:r>
              <a:rPr lang="en-US" sz="1000" dirty="0">
                <a:solidFill>
                  <a:srgbClr val="FF0000"/>
                </a:solidFill>
              </a:rPr>
              <a:t>                </a:t>
            </a:r>
            <a:r>
              <a:rPr lang="en-US" sz="1000" dirty="0" err="1">
                <a:solidFill>
                  <a:srgbClr val="FF0000"/>
                </a:solidFill>
              </a:rPr>
              <a:t>effaith</a:t>
            </a:r>
            <a:r>
              <a:rPr lang="en-US" sz="1000" dirty="0">
                <a:solidFill>
                  <a:srgbClr val="FF0000"/>
                </a:solidFill>
              </a:rPr>
              <a:t> </a:t>
            </a:r>
            <a:r>
              <a:rPr lang="en-US" sz="1000" dirty="0" err="1">
                <a:solidFill>
                  <a:srgbClr val="FF0000"/>
                </a:solidFill>
              </a:rPr>
              <a:t>cymhedrol</a:t>
            </a:r>
            <a:endParaRPr lang="en-US" sz="2750" dirty="0">
              <a:cs typeface="Calibri"/>
            </a:endParaRPr>
          </a:p>
          <a:p>
            <a:pPr marL="0" indent="0">
              <a:buNone/>
            </a:pPr>
            <a:r>
              <a:rPr lang="en-US" sz="2750" dirty="0"/>
              <a:t>5. Cred </a:t>
            </a:r>
            <a:r>
              <a:rPr lang="en-US" sz="2750" dirty="0" err="1"/>
              <a:t>yr</a:t>
            </a:r>
            <a:r>
              <a:rPr lang="en-US" sz="2750" dirty="0"/>
              <a:t> </a:t>
            </a:r>
            <a:r>
              <a:rPr lang="en-US" sz="2750" dirty="0" err="1"/>
              <a:t>athro</a:t>
            </a:r>
            <a:r>
              <a:rPr lang="en-US" sz="2750" dirty="0"/>
              <a:t> </a:t>
            </a:r>
            <a:r>
              <a:rPr lang="en-US" sz="1000" dirty="0" err="1">
                <a:solidFill>
                  <a:srgbClr val="FF0000"/>
                </a:solidFill>
              </a:rPr>
              <a:t>peth</a:t>
            </a:r>
            <a:r>
              <a:rPr lang="en-US" sz="1000" dirty="0">
                <a:solidFill>
                  <a:srgbClr val="FF0000"/>
                </a:solidFill>
              </a:rPr>
              <a:t> </a:t>
            </a:r>
            <a:r>
              <a:rPr lang="en-US" sz="1000" dirty="0" err="1">
                <a:solidFill>
                  <a:srgbClr val="FF0000"/>
                </a:solidFill>
              </a:rPr>
              <a:t>tystiolaeth</a:t>
            </a:r>
            <a:r>
              <a:rPr lang="en-US" sz="1000" dirty="0">
                <a:solidFill>
                  <a:srgbClr val="FF0000"/>
                </a:solidFill>
              </a:rPr>
              <a:t> o </a:t>
            </a:r>
            <a:r>
              <a:rPr lang="en-US" sz="1000" dirty="0" err="1">
                <a:solidFill>
                  <a:srgbClr val="FF0000"/>
                </a:solidFill>
              </a:rPr>
              <a:t>effaith</a:t>
            </a:r>
            <a:endParaRPr lang="en-US" dirty="0" err="1">
              <a:solidFill>
                <a:srgbClr val="FF0000"/>
              </a:solidFill>
              <a:cs typeface="Calibri" panose="020F0502020204030204"/>
            </a:endParaRPr>
          </a:p>
          <a:p>
            <a:pPr marL="0" indent="0">
              <a:buNone/>
            </a:pPr>
            <a:r>
              <a:rPr lang="en-US" sz="2750" dirty="0"/>
              <a:t>6.  </a:t>
            </a:r>
            <a:r>
              <a:rPr lang="en-US" sz="2750" dirty="0" err="1"/>
              <a:t>Ymddygiad</a:t>
            </a:r>
            <a:r>
              <a:rPr lang="en-US" sz="2750" dirty="0"/>
              <a:t> </a:t>
            </a:r>
            <a:r>
              <a:rPr lang="en-US" sz="2750" dirty="0" err="1"/>
              <a:t>proffesiynol</a:t>
            </a:r>
            <a:r>
              <a:rPr lang="en-US" sz="2750" dirty="0"/>
              <a:t> </a:t>
            </a:r>
            <a:r>
              <a:rPr lang="en-US" sz="1100" dirty="0" err="1">
                <a:solidFill>
                  <a:srgbClr val="FF0000"/>
                </a:solidFill>
              </a:rPr>
              <a:t>peth</a:t>
            </a:r>
            <a:r>
              <a:rPr lang="en-US" sz="1100" dirty="0">
                <a:solidFill>
                  <a:srgbClr val="FF0000"/>
                </a:solidFill>
              </a:rPr>
              <a:t> </a:t>
            </a:r>
            <a:r>
              <a:rPr lang="en-US" sz="1100" dirty="0" err="1">
                <a:solidFill>
                  <a:srgbClr val="FF0000"/>
                </a:solidFill>
              </a:rPr>
              <a:t>tystiolaeth</a:t>
            </a:r>
            <a:r>
              <a:rPr lang="en-US" sz="1100" dirty="0">
                <a:solidFill>
                  <a:srgbClr val="FF0000"/>
                </a:solidFill>
              </a:rPr>
              <a:t> o </a:t>
            </a:r>
            <a:r>
              <a:rPr lang="en-US" sz="1100" dirty="0" err="1">
                <a:solidFill>
                  <a:srgbClr val="FF0000"/>
                </a:solidFill>
              </a:rPr>
              <a:t>effaith</a:t>
            </a:r>
            <a:endParaRPr lang="en-US" sz="1100" dirty="0" err="1">
              <a:cs typeface="Calibri" panose="020F0502020204030204"/>
            </a:endParaRPr>
          </a:p>
          <a:p>
            <a:pPr marL="0" indent="0">
              <a:buNone/>
            </a:pPr>
            <a:r>
              <a:rPr lang="en-US" sz="1600" b="1" dirty="0" err="1"/>
              <a:t>Copi</a:t>
            </a:r>
            <a:r>
              <a:rPr lang="en-US" sz="1600" b="1" dirty="0"/>
              <a:t> </a:t>
            </a:r>
            <a:r>
              <a:rPr lang="en-US" sz="1600" b="1" dirty="0" err="1"/>
              <a:t>o’r</a:t>
            </a:r>
            <a:r>
              <a:rPr lang="en-US" sz="1600" b="1" dirty="0"/>
              <a:t> </a:t>
            </a:r>
            <a:r>
              <a:rPr lang="en-US" sz="1600" b="1" dirty="0" err="1"/>
              <a:t>adroddiad</a:t>
            </a:r>
            <a:r>
              <a:rPr lang="en-US" sz="1600" b="1" dirty="0"/>
              <a:t> </a:t>
            </a:r>
            <a:r>
              <a:rPr lang="en-US" sz="1600" b="1" dirty="0" err="1"/>
              <a:t>ar</a:t>
            </a:r>
            <a:r>
              <a:rPr lang="en-US" sz="1600" b="1" dirty="0"/>
              <a:t> y </a:t>
            </a:r>
            <a:r>
              <a:rPr lang="en-US" sz="1600" b="1" dirty="0" err="1"/>
              <a:t>dudalen</a:t>
            </a:r>
            <a:r>
              <a:rPr lang="en-US" sz="1600" b="1" dirty="0"/>
              <a:t> Moodle</a:t>
            </a:r>
            <a:endParaRPr lang="en-US" sz="1600" b="1" dirty="0">
              <a:cs typeface="Calibri"/>
            </a:endParaRPr>
          </a:p>
        </p:txBody>
      </p:sp>
      <p:sp>
        <p:nvSpPr>
          <p:cNvPr id="4" name="Content Placeholder 3"/>
          <p:cNvSpPr>
            <a:spLocks noGrp="1"/>
          </p:cNvSpPr>
          <p:nvPr>
            <p:ph sz="half" idx="2"/>
          </p:nvPr>
        </p:nvSpPr>
        <p:spPr>
          <a:xfrm>
            <a:off x="6297558" y="1701800"/>
            <a:ext cx="5773517" cy="4967560"/>
          </a:xfrm>
        </p:spPr>
        <p:txBody>
          <a:bodyPr vert="horz" lIns="91440" tIns="45720" rIns="91440" bIns="45720" rtlCol="0" anchor="t">
            <a:normAutofit/>
          </a:bodyPr>
          <a:lstStyle/>
          <a:p>
            <a:pPr marL="0" indent="0">
              <a:buNone/>
            </a:pPr>
            <a:r>
              <a:rPr lang="en-US" i="1" dirty="0"/>
              <a:t>Report identifies 6 elements that make ‘great teaching’:</a:t>
            </a:r>
          </a:p>
          <a:p>
            <a:pPr marL="457200" indent="-457200">
              <a:buFont typeface="+mj-lt"/>
              <a:buAutoNum type="arabicPeriod"/>
            </a:pPr>
            <a:r>
              <a:rPr lang="en-US" i="1" dirty="0"/>
              <a:t>Content knowledge </a:t>
            </a:r>
            <a:r>
              <a:rPr lang="en-US" sz="1100" i="1" dirty="0">
                <a:solidFill>
                  <a:srgbClr val="FF0000"/>
                </a:solidFill>
              </a:rPr>
              <a:t>High impact</a:t>
            </a:r>
            <a:endParaRPr lang="en-US" sz="1100" i="1" dirty="0"/>
          </a:p>
          <a:p>
            <a:pPr marL="457200" indent="-457200">
              <a:buFont typeface="+mj-lt"/>
              <a:buAutoNum type="arabicPeriod"/>
            </a:pPr>
            <a:r>
              <a:rPr lang="en-US" i="1" dirty="0"/>
              <a:t>Quality of instruction </a:t>
            </a:r>
            <a:r>
              <a:rPr lang="en-US" sz="1200" i="1" dirty="0">
                <a:solidFill>
                  <a:srgbClr val="FF0000"/>
                </a:solidFill>
              </a:rPr>
              <a:t>High impact</a:t>
            </a:r>
            <a:endParaRPr lang="en-US" i="1" dirty="0"/>
          </a:p>
          <a:p>
            <a:pPr marL="457200" indent="-457200">
              <a:buFont typeface="+mj-lt"/>
              <a:buAutoNum type="arabicPeriod"/>
            </a:pPr>
            <a:r>
              <a:rPr lang="en-US" i="1" dirty="0"/>
              <a:t>Classroom management </a:t>
            </a:r>
            <a:r>
              <a:rPr lang="en-US" sz="1000" i="1" dirty="0">
                <a:solidFill>
                  <a:srgbClr val="FF0000"/>
                </a:solidFill>
              </a:rPr>
              <a:t>Moderate</a:t>
            </a:r>
            <a:endParaRPr lang="en-US" i="1" dirty="0"/>
          </a:p>
          <a:p>
            <a:pPr marL="457200" indent="-457200">
              <a:buFont typeface="+mj-lt"/>
              <a:buAutoNum type="arabicPeriod"/>
            </a:pPr>
            <a:r>
              <a:rPr lang="en-US" i="1" dirty="0"/>
              <a:t>Classroom climate </a:t>
            </a:r>
            <a:r>
              <a:rPr lang="en-US" sz="1000" i="1" dirty="0">
                <a:solidFill>
                  <a:srgbClr val="FF0000"/>
                </a:solidFill>
              </a:rPr>
              <a:t>Moderate</a:t>
            </a:r>
            <a:endParaRPr lang="en-US" i="1" dirty="0"/>
          </a:p>
          <a:p>
            <a:pPr marL="457200" indent="-457200">
              <a:buFont typeface="+mj-lt"/>
              <a:buAutoNum type="arabicPeriod"/>
            </a:pPr>
            <a:r>
              <a:rPr lang="en-US" i="1" dirty="0"/>
              <a:t>Teachers’ beliefs </a:t>
            </a:r>
            <a:r>
              <a:rPr lang="en-US" sz="1000" i="1" dirty="0">
                <a:solidFill>
                  <a:srgbClr val="FF0000"/>
                </a:solidFill>
              </a:rPr>
              <a:t>Some evidence of impact</a:t>
            </a:r>
            <a:endParaRPr lang="en-US" i="1" dirty="0">
              <a:solidFill>
                <a:srgbClr val="FF0000"/>
              </a:solidFill>
            </a:endParaRPr>
          </a:p>
          <a:p>
            <a:pPr marL="457200" indent="-457200">
              <a:buFont typeface="+mj-lt"/>
              <a:buAutoNum type="arabicPeriod"/>
            </a:pPr>
            <a:r>
              <a:rPr lang="en-US" i="1" dirty="0"/>
              <a:t>Professional </a:t>
            </a:r>
            <a:r>
              <a:rPr lang="en-US" i="1" dirty="0" err="1"/>
              <a:t>behaviours</a:t>
            </a:r>
            <a:r>
              <a:rPr lang="en-US" i="1" dirty="0"/>
              <a:t> </a:t>
            </a:r>
            <a:r>
              <a:rPr lang="en-US" sz="1100" i="1" dirty="0">
                <a:solidFill>
                  <a:srgbClr val="FF0000"/>
                </a:solidFill>
              </a:rPr>
              <a:t>Some evidence </a:t>
            </a:r>
            <a:r>
              <a:rPr lang="en-US" sz="1100" i="1" dirty="0">
                <a:solidFill>
                  <a:srgbClr val="FF0000"/>
                </a:solidFill>
                <a:hlinkClick r:id="rId2"/>
              </a:rPr>
              <a:t>http://www.suttontrust.com/wp-content/uploads/2014/10/What-Makes-Great-Teaching-REPORT.pdf</a:t>
            </a:r>
          </a:p>
          <a:p>
            <a:pPr marL="0" indent="0">
              <a:buNone/>
            </a:pPr>
            <a:r>
              <a:rPr lang="en-US" sz="1200" b="1" i="1" dirty="0">
                <a:cs typeface="Calibri"/>
              </a:rPr>
              <a:t>Copy of report on Moodle page</a:t>
            </a:r>
            <a:endParaRPr lang="en-US" sz="1200" b="1" i="1" dirty="0">
              <a:solidFill>
                <a:srgbClr val="FF0000"/>
              </a:solidFill>
              <a:cs typeface="Calibri"/>
            </a:endParaRPr>
          </a:p>
        </p:txBody>
      </p:sp>
      <p:pic>
        <p:nvPicPr>
          <p:cNvPr id="1026" name="Picture 2" descr="C:\Users\Dave\AppData\Local\Microsoft\Windows\Temporary Internet Files\Content.IE5\GIY6F9M0\schoolbest-teacher-slatesc1002166x217662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48720" y="410591"/>
            <a:ext cx="936104" cy="1048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05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A7810-B06A-41FD-A3C4-986A807320E8}"/>
              </a:ext>
            </a:extLst>
          </p:cNvPr>
          <p:cNvSpPr>
            <a:spLocks noGrp="1"/>
          </p:cNvSpPr>
          <p:nvPr>
            <p:ph type="title"/>
          </p:nvPr>
        </p:nvSpPr>
        <p:spPr>
          <a:xfrm>
            <a:off x="837982" y="365126"/>
            <a:ext cx="11026567" cy="1325563"/>
          </a:xfrm>
        </p:spPr>
        <p:txBody>
          <a:bodyPr>
            <a:normAutofit/>
          </a:bodyPr>
          <a:lstStyle/>
          <a:p>
            <a:r>
              <a:rPr lang="en-GB" sz="4350" dirty="0" err="1">
                <a:ea typeface="+mj-lt"/>
                <a:cs typeface="+mj-lt"/>
              </a:rPr>
              <a:t>Tasg</a:t>
            </a:r>
            <a:r>
              <a:rPr lang="en-GB" sz="4350" dirty="0">
                <a:ea typeface="+mj-lt"/>
                <a:cs typeface="+mj-lt"/>
              </a:rPr>
              <a:t>: </a:t>
            </a:r>
            <a:r>
              <a:rPr lang="en-GB" sz="4350" dirty="0" err="1">
                <a:ea typeface="+mj-lt"/>
                <a:cs typeface="+mj-lt"/>
              </a:rPr>
              <a:t>cwblhewch</a:t>
            </a:r>
            <a:r>
              <a:rPr lang="en-GB" sz="4350" dirty="0">
                <a:ea typeface="+mj-lt"/>
                <a:cs typeface="+mj-lt"/>
              </a:rPr>
              <a:t> y </a:t>
            </a:r>
            <a:r>
              <a:rPr lang="en-GB" sz="4350" dirty="0" err="1">
                <a:ea typeface="+mj-lt"/>
                <a:cs typeface="+mj-lt"/>
              </a:rPr>
              <a:t>tabl</a:t>
            </a:r>
            <a:r>
              <a:rPr lang="en-GB" sz="4350" dirty="0">
                <a:ea typeface="+mj-lt"/>
                <a:cs typeface="+mj-lt"/>
              </a:rPr>
              <a:t> </a:t>
            </a:r>
            <a:r>
              <a:rPr lang="en-GB" sz="4350" dirty="0" err="1">
                <a:ea typeface="+mj-lt"/>
                <a:cs typeface="+mj-lt"/>
              </a:rPr>
              <a:t>isod</a:t>
            </a:r>
            <a:r>
              <a:rPr lang="en-GB" sz="4350" dirty="0">
                <a:ea typeface="+mj-lt"/>
                <a:cs typeface="+mj-lt"/>
              </a:rPr>
              <a:t> </a:t>
            </a:r>
            <a:r>
              <a:rPr lang="en-GB" sz="4350" dirty="0" err="1">
                <a:ea typeface="+mj-lt"/>
                <a:cs typeface="+mj-lt"/>
              </a:rPr>
              <a:t>i'ch</a:t>
            </a:r>
            <a:r>
              <a:rPr lang="en-GB" sz="4350" dirty="0">
                <a:ea typeface="+mj-lt"/>
                <a:cs typeface="+mj-lt"/>
              </a:rPr>
              <a:t> </a:t>
            </a:r>
            <a:r>
              <a:rPr lang="en-GB" sz="4350" dirty="0" err="1">
                <a:ea typeface="+mj-lt"/>
                <a:cs typeface="+mj-lt"/>
              </a:rPr>
              <a:t>cynorthwyo</a:t>
            </a:r>
            <a:r>
              <a:rPr lang="en-GB" sz="4350" dirty="0">
                <a:ea typeface="+mj-lt"/>
                <a:cs typeface="+mj-lt"/>
              </a:rPr>
              <a:t> </a:t>
            </a:r>
            <a:r>
              <a:rPr lang="en-GB" sz="4350" dirty="0" err="1">
                <a:ea typeface="+mj-lt"/>
                <a:cs typeface="+mj-lt"/>
              </a:rPr>
              <a:t>i</a:t>
            </a:r>
            <a:r>
              <a:rPr lang="en-GB" sz="4350" dirty="0">
                <a:ea typeface="+mj-lt"/>
                <a:cs typeface="+mj-lt"/>
              </a:rPr>
              <a:t> </a:t>
            </a:r>
            <a:br>
              <a:rPr lang="en-GB" sz="4350" dirty="0">
                <a:ea typeface="+mj-lt"/>
                <a:cs typeface="+mj-lt"/>
              </a:rPr>
            </a:br>
            <a:r>
              <a:rPr lang="en-GB" sz="4350" dirty="0" err="1">
                <a:ea typeface="+mj-lt"/>
                <a:cs typeface="+mj-lt"/>
              </a:rPr>
              <a:t>gefnogi</a:t>
            </a:r>
            <a:r>
              <a:rPr lang="en-GB" sz="4350" dirty="0">
                <a:ea typeface="+mj-lt"/>
                <a:cs typeface="+mj-lt"/>
              </a:rPr>
              <a:t> </a:t>
            </a:r>
            <a:r>
              <a:rPr lang="en-GB" sz="4350" dirty="0" err="1">
                <a:ea typeface="+mj-lt"/>
                <a:cs typeface="+mj-lt"/>
              </a:rPr>
              <a:t>eich</a:t>
            </a:r>
            <a:r>
              <a:rPr lang="en-GB" sz="4350" dirty="0">
                <a:ea typeface="+mj-lt"/>
                <a:cs typeface="+mj-lt"/>
              </a:rPr>
              <a:t> </a:t>
            </a:r>
            <a:r>
              <a:rPr lang="en-GB" sz="4350" dirty="0" err="1">
                <a:ea typeface="+mj-lt"/>
                <a:cs typeface="+mj-lt"/>
              </a:rPr>
              <a:t>dadl</a:t>
            </a:r>
            <a:r>
              <a:rPr lang="en-GB" sz="4350" dirty="0">
                <a:ea typeface="+mj-lt"/>
                <a:cs typeface="+mj-lt"/>
              </a:rPr>
              <a:t> </a:t>
            </a:r>
            <a:r>
              <a:rPr lang="en-GB" sz="4350" dirty="0" err="1">
                <a:ea typeface="+mj-lt"/>
                <a:cs typeface="+mj-lt"/>
              </a:rPr>
              <a:t>yn</a:t>
            </a:r>
            <a:r>
              <a:rPr lang="en-GB" sz="4350" dirty="0">
                <a:ea typeface="+mj-lt"/>
                <a:cs typeface="+mj-lt"/>
              </a:rPr>
              <a:t> </a:t>
            </a:r>
            <a:r>
              <a:rPr lang="en-GB" sz="4350" dirty="0" err="1">
                <a:ea typeface="+mj-lt"/>
                <a:cs typeface="+mj-lt"/>
              </a:rPr>
              <a:t>yr</a:t>
            </a:r>
            <a:r>
              <a:rPr lang="en-GB" sz="4350" dirty="0">
                <a:ea typeface="+mj-lt"/>
                <a:cs typeface="+mj-lt"/>
              </a:rPr>
              <a:t> </a:t>
            </a:r>
            <a:r>
              <a:rPr lang="en-GB" sz="4350" dirty="0" err="1">
                <a:ea typeface="+mj-lt"/>
                <a:cs typeface="+mj-lt"/>
              </a:rPr>
              <a:t>asesiad</a:t>
            </a:r>
            <a:r>
              <a:rPr lang="en-GB" sz="4350" dirty="0">
                <a:ea typeface="+mj-lt"/>
                <a:cs typeface="+mj-lt"/>
              </a:rPr>
              <a:t> </a:t>
            </a:r>
            <a:r>
              <a:rPr lang="en-GB" sz="4350" dirty="0" err="1">
                <a:ea typeface="+mj-lt"/>
                <a:cs typeface="+mj-lt"/>
              </a:rPr>
              <a:t>terfynol</a:t>
            </a:r>
            <a:r>
              <a:rPr lang="en-GB" sz="4350" dirty="0">
                <a:ea typeface="+mj-lt"/>
                <a:cs typeface="+mj-lt"/>
              </a:rPr>
              <a:t> </a:t>
            </a:r>
            <a:endParaRPr lang="en-US" dirty="0"/>
          </a:p>
        </p:txBody>
      </p:sp>
      <p:graphicFrame>
        <p:nvGraphicFramePr>
          <p:cNvPr id="6" name="Table 5">
            <a:extLst>
              <a:ext uri="{FF2B5EF4-FFF2-40B4-BE49-F238E27FC236}">
                <a16:creationId xmlns:a16="http://schemas.microsoft.com/office/drawing/2014/main" id="{680D0001-74D3-40C2-B1BF-13ED344E0A1A}"/>
              </a:ext>
            </a:extLst>
          </p:cNvPr>
          <p:cNvGraphicFramePr>
            <a:graphicFrameLocks noGrp="1"/>
          </p:cNvGraphicFramePr>
          <p:nvPr>
            <p:extLst>
              <p:ext uri="{D42A27DB-BD31-4B8C-83A1-F6EECF244321}">
                <p14:modId xmlns:p14="http://schemas.microsoft.com/office/powerpoint/2010/main" val="1566302624"/>
              </p:ext>
            </p:extLst>
          </p:nvPr>
        </p:nvGraphicFramePr>
        <p:xfrm>
          <a:off x="951091" y="2358261"/>
          <a:ext cx="9906234" cy="3518520"/>
        </p:xfrm>
        <a:graphic>
          <a:graphicData uri="http://schemas.openxmlformats.org/drawingml/2006/table">
            <a:tbl>
              <a:tblPr firstRow="1" bandRow="1">
                <a:tableStyleId>{616DA210-FB5B-4158-B5E0-FEB733F419BA}</a:tableStyleId>
              </a:tblPr>
              <a:tblGrid>
                <a:gridCol w="3302078">
                  <a:extLst>
                    <a:ext uri="{9D8B030D-6E8A-4147-A177-3AD203B41FA5}">
                      <a16:colId xmlns:a16="http://schemas.microsoft.com/office/drawing/2014/main" val="20000"/>
                    </a:ext>
                  </a:extLst>
                </a:gridCol>
                <a:gridCol w="3302078">
                  <a:extLst>
                    <a:ext uri="{9D8B030D-6E8A-4147-A177-3AD203B41FA5}">
                      <a16:colId xmlns:a16="http://schemas.microsoft.com/office/drawing/2014/main" val="20001"/>
                    </a:ext>
                  </a:extLst>
                </a:gridCol>
                <a:gridCol w="3302078">
                  <a:extLst>
                    <a:ext uri="{9D8B030D-6E8A-4147-A177-3AD203B41FA5}">
                      <a16:colId xmlns:a16="http://schemas.microsoft.com/office/drawing/2014/main" val="20002"/>
                    </a:ext>
                  </a:extLst>
                </a:gridCol>
              </a:tblGrid>
              <a:tr h="1080120">
                <a:tc>
                  <a:txBody>
                    <a:bodyPr/>
                    <a:lstStyle/>
                    <a:p>
                      <a:pPr algn="ctr">
                        <a:lnSpc>
                          <a:spcPct val="115000"/>
                        </a:lnSpc>
                        <a:spcAft>
                          <a:spcPts val="1000"/>
                        </a:spcAft>
                      </a:pPr>
                      <a:r>
                        <a:rPr lang="en-GB" sz="2000" dirty="0" err="1">
                          <a:effectLst/>
                        </a:rPr>
                        <a:t>Nodweddion</a:t>
                      </a:r>
                      <a:r>
                        <a:rPr lang="en-GB" sz="2000" dirty="0">
                          <a:effectLst/>
                        </a:rPr>
                        <a:t> </a:t>
                      </a:r>
                      <a:r>
                        <a:rPr lang="en-GB" sz="2000" dirty="0" err="1">
                          <a:effectLst/>
                        </a:rPr>
                        <a:t>athro</a:t>
                      </a:r>
                      <a:r>
                        <a:rPr lang="en-GB" sz="2000" dirty="0">
                          <a:effectLst/>
                        </a:rPr>
                        <a:t> da</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0"/>
                        </a:spcAft>
                      </a:pPr>
                      <a:r>
                        <a:rPr lang="en-GB" sz="2000" dirty="0">
                          <a:effectLst/>
                        </a:rPr>
                        <a:t>Sut </a:t>
                      </a:r>
                      <a:r>
                        <a:rPr lang="en-GB" sz="2000" dirty="0" err="1">
                          <a:effectLst/>
                        </a:rPr>
                        <a:t>yr</a:t>
                      </a:r>
                      <a:r>
                        <a:rPr lang="en-GB" sz="2000" dirty="0">
                          <a:effectLst/>
                        </a:rPr>
                        <a:t> </a:t>
                      </a:r>
                      <a:r>
                        <a:rPr lang="en-GB" sz="2000" dirty="0" err="1">
                          <a:effectLst/>
                        </a:rPr>
                        <a:t>arddangosir</a:t>
                      </a:r>
                      <a:r>
                        <a:rPr lang="en-GB" sz="2000" dirty="0">
                          <a:effectLst/>
                        </a:rPr>
                        <a:t> y </a:t>
                      </a:r>
                      <a:r>
                        <a:rPr lang="en-GB" sz="2000" dirty="0" err="1">
                          <a:effectLst/>
                        </a:rPr>
                        <a:t>nodweddion</a:t>
                      </a:r>
                      <a:r>
                        <a:rPr lang="en-GB" sz="2000" dirty="0">
                          <a:effectLst/>
                        </a:rPr>
                        <a:t> </a:t>
                      </a:r>
                      <a:r>
                        <a:rPr lang="en-GB" sz="2000" dirty="0" err="1">
                          <a:effectLst/>
                        </a:rPr>
                        <a:t>yma</a:t>
                      </a:r>
                      <a:r>
                        <a:rPr lang="en-GB" sz="2000" dirty="0">
                          <a:effectLst/>
                        </a:rPr>
                        <a:t> </a:t>
                      </a:r>
                      <a:r>
                        <a:rPr lang="en-GB" sz="2000" dirty="0" err="1">
                          <a:effectLst/>
                        </a:rPr>
                        <a:t>yn</a:t>
                      </a:r>
                      <a:r>
                        <a:rPr lang="en-GB" sz="2000" dirty="0">
                          <a:effectLst/>
                        </a:rPr>
                        <a:t> y </a:t>
                      </a:r>
                      <a:r>
                        <a:rPr lang="en-GB" sz="2000" dirty="0" err="1">
                          <a:effectLst/>
                        </a:rPr>
                        <a:t>dosbarth</a:t>
                      </a:r>
                    </a:p>
                  </a:txBody>
                  <a:tcPr marL="68580" marR="68580" marT="0" marB="0"/>
                </a:tc>
                <a:tc>
                  <a:txBody>
                    <a:bodyPr/>
                    <a:lstStyle/>
                    <a:p>
                      <a:pPr marL="457200" algn="ctr">
                        <a:lnSpc>
                          <a:spcPct val="115000"/>
                        </a:lnSpc>
                        <a:spcAft>
                          <a:spcPts val="1000"/>
                        </a:spcAft>
                      </a:pPr>
                      <a:r>
                        <a:rPr lang="en-GB" sz="2000" dirty="0" err="1">
                          <a:effectLst/>
                        </a:rPr>
                        <a:t>Damcaniaethau</a:t>
                      </a:r>
                      <a:r>
                        <a:rPr lang="en-GB" sz="2000" dirty="0">
                          <a:effectLst/>
                        </a:rPr>
                        <a:t> </a:t>
                      </a:r>
                      <a:r>
                        <a:rPr lang="en-GB" sz="2000" dirty="0" err="1">
                          <a:effectLst/>
                        </a:rPr>
                        <a:t>dysgu</a:t>
                      </a:r>
                      <a:r>
                        <a:rPr lang="en-GB" sz="2000" dirty="0">
                          <a:effectLst/>
                        </a:rPr>
                        <a:t> </a:t>
                      </a:r>
                      <a:r>
                        <a:rPr lang="en-GB" sz="2000" dirty="0" err="1">
                          <a:effectLst/>
                        </a:rPr>
                        <a:t>perthnasol</a:t>
                      </a:r>
                      <a:endParaRPr lang="en-GB" sz="2800" dirty="0" err="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003686">
                <a:tc>
                  <a:txBody>
                    <a:bodyPr/>
                    <a:lstStyle/>
                    <a:p>
                      <a:pPr marL="457200" indent="-457200">
                        <a:buFont typeface="+mj-lt"/>
                        <a:buAutoNum type="arabicPeriod"/>
                      </a:pPr>
                      <a:r>
                        <a:rPr lang="en-US" sz="2200" i="1" dirty="0" err="1"/>
                        <a:t>Gwybodaeth</a:t>
                      </a:r>
                      <a:r>
                        <a:rPr lang="en-US" sz="2200" i="1" dirty="0"/>
                        <a:t> </a:t>
                      </a:r>
                      <a:r>
                        <a:rPr lang="en-US" sz="2200" i="1" dirty="0" err="1"/>
                        <a:t>bynciol</a:t>
                      </a:r>
                    </a:p>
                    <a:p>
                      <a:pPr marL="457200" indent="-457200">
                        <a:buFont typeface="+mj-lt"/>
                        <a:buAutoNum type="arabicPeriod"/>
                      </a:pPr>
                      <a:r>
                        <a:rPr lang="en-US" sz="2200" i="1" dirty="0"/>
                        <a:t>Safon y </a:t>
                      </a:r>
                      <a:r>
                        <a:rPr lang="en-US" sz="2200" i="1" dirty="0" err="1"/>
                        <a:t>cyfarwyddo</a:t>
                      </a:r>
                      <a:endParaRPr lang="en-US" sz="2200" i="1"/>
                    </a:p>
                    <a:p>
                      <a:pPr marL="457200" indent="-457200">
                        <a:buFont typeface="+mj-lt"/>
                        <a:buAutoNum type="arabicPeriod"/>
                      </a:pPr>
                      <a:r>
                        <a:rPr lang="en-US" sz="2200" i="1" dirty="0" err="1"/>
                        <a:t>Rheolaeth</a:t>
                      </a:r>
                      <a:r>
                        <a:rPr lang="en-US" sz="2200" i="1" dirty="0"/>
                        <a:t> </a:t>
                      </a:r>
                      <a:r>
                        <a:rPr lang="en-US" sz="2200" i="1" dirty="0" err="1"/>
                        <a:t>dosbarth</a:t>
                      </a:r>
                      <a:endParaRPr lang="en-US" sz="2200" i="1"/>
                    </a:p>
                    <a:p>
                      <a:pPr marL="457200" indent="-457200">
                        <a:buFont typeface="+mj-lt"/>
                        <a:buAutoNum type="arabicPeriod"/>
                      </a:pPr>
                      <a:r>
                        <a:rPr lang="en-US" sz="2200" i="1" dirty="0" err="1"/>
                        <a:t>Amgylchedd</a:t>
                      </a:r>
                      <a:r>
                        <a:rPr lang="en-US" sz="2200" i="1" dirty="0"/>
                        <a:t> y </a:t>
                      </a:r>
                      <a:r>
                        <a:rPr lang="en-US" sz="2200" i="1" dirty="0" err="1"/>
                        <a:t>dosbarth</a:t>
                      </a:r>
                      <a:endParaRPr lang="en-US" sz="2200" i="1"/>
                    </a:p>
                    <a:p>
                      <a:pPr marL="457200" indent="-457200">
                        <a:buFont typeface="+mj-lt"/>
                        <a:buAutoNum type="arabicPeriod"/>
                      </a:pPr>
                      <a:r>
                        <a:rPr lang="en-US" sz="2200" i="1" dirty="0"/>
                        <a:t>Cred </a:t>
                      </a:r>
                      <a:r>
                        <a:rPr lang="en-US" sz="2200" i="1" dirty="0" err="1"/>
                        <a:t>yr</a:t>
                      </a:r>
                      <a:r>
                        <a:rPr lang="en-US" sz="2200" i="1" dirty="0"/>
                        <a:t> </a:t>
                      </a:r>
                      <a:r>
                        <a:rPr lang="en-US" sz="2200" i="1" dirty="0" err="1"/>
                        <a:t>athro</a:t>
                      </a:r>
                      <a:endParaRPr lang="en-US" sz="2200" i="1"/>
                    </a:p>
                    <a:p>
                      <a:pPr marL="457200" indent="-457200">
                        <a:buFont typeface="+mj-lt"/>
                        <a:buAutoNum type="arabicPeriod"/>
                      </a:pPr>
                      <a:r>
                        <a:rPr lang="en-US" sz="2200" i="1" dirty="0" err="1"/>
                        <a:t>Ymddygiadau</a:t>
                      </a:r>
                      <a:r>
                        <a:rPr lang="en-US" sz="2200" i="1" dirty="0"/>
                        <a:t> </a:t>
                      </a:r>
                      <a:r>
                        <a:rPr lang="en-US" sz="2200" i="1" dirty="0" err="1"/>
                        <a:t>proffesiynol</a:t>
                      </a:r>
                      <a:r>
                        <a:rPr lang="en-US" sz="2200" i="1" dirty="0"/>
                        <a:t> </a:t>
                      </a:r>
                      <a:endParaRPr lang="en-GB" sz="2200" dirty="0"/>
                    </a:p>
                  </a:txBody>
                  <a:tcPr/>
                </a:tc>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pic>
        <p:nvPicPr>
          <p:cNvPr id="8" name="Picture 3" descr="C:\Users\s.ainsworth\AppData\Local\Microsoft\Windows\Temporary Internet Files\Content.IE5\S4DWR18J\question-mark[1].jpg">
            <a:extLst>
              <a:ext uri="{FF2B5EF4-FFF2-40B4-BE49-F238E27FC236}">
                <a16:creationId xmlns:a16="http://schemas.microsoft.com/office/drawing/2014/main" id="{179D8155-E466-435D-8F2E-17C9F827BE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30625" y="1023052"/>
            <a:ext cx="1333196" cy="1319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19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350" dirty="0"/>
              <a:t>Task: complete the following table to help support your argument in the final assessment.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732565835"/>
              </p:ext>
            </p:extLst>
          </p:nvPr>
        </p:nvGraphicFramePr>
        <p:xfrm>
          <a:off x="1217824" y="1964848"/>
          <a:ext cx="9505983" cy="3853800"/>
        </p:xfrm>
        <a:graphic>
          <a:graphicData uri="http://schemas.openxmlformats.org/drawingml/2006/table">
            <a:tbl>
              <a:tblPr firstRow="1" bandRow="1">
                <a:tableStyleId>{616DA210-FB5B-4158-B5E0-FEB733F419BA}</a:tableStyleId>
              </a:tblPr>
              <a:tblGrid>
                <a:gridCol w="3168661">
                  <a:extLst>
                    <a:ext uri="{9D8B030D-6E8A-4147-A177-3AD203B41FA5}">
                      <a16:colId xmlns:a16="http://schemas.microsoft.com/office/drawing/2014/main" val="20000"/>
                    </a:ext>
                  </a:extLst>
                </a:gridCol>
                <a:gridCol w="3168661">
                  <a:extLst>
                    <a:ext uri="{9D8B030D-6E8A-4147-A177-3AD203B41FA5}">
                      <a16:colId xmlns:a16="http://schemas.microsoft.com/office/drawing/2014/main" val="20001"/>
                    </a:ext>
                  </a:extLst>
                </a:gridCol>
                <a:gridCol w="3168661">
                  <a:extLst>
                    <a:ext uri="{9D8B030D-6E8A-4147-A177-3AD203B41FA5}">
                      <a16:colId xmlns:a16="http://schemas.microsoft.com/office/drawing/2014/main" val="20002"/>
                    </a:ext>
                  </a:extLst>
                </a:gridCol>
              </a:tblGrid>
              <a:tr h="1080120">
                <a:tc>
                  <a:txBody>
                    <a:bodyPr/>
                    <a:lstStyle/>
                    <a:p>
                      <a:pPr algn="ctr">
                        <a:lnSpc>
                          <a:spcPct val="115000"/>
                        </a:lnSpc>
                        <a:spcAft>
                          <a:spcPts val="1000"/>
                        </a:spcAft>
                      </a:pPr>
                      <a:r>
                        <a:rPr lang="en-GB" sz="2000" dirty="0">
                          <a:effectLst/>
                        </a:rPr>
                        <a:t>Features of a good teacher</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0"/>
                        </a:spcAft>
                      </a:pPr>
                      <a:r>
                        <a:rPr lang="en-GB" sz="2000" dirty="0">
                          <a:effectLst/>
                        </a:rPr>
                        <a:t>How those features are demonstrated in a classroom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1000"/>
                        </a:spcAft>
                      </a:pPr>
                      <a:r>
                        <a:rPr lang="en-GB" sz="2000" dirty="0">
                          <a:effectLst/>
                        </a:rPr>
                        <a:t>Learning theories link</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003686">
                <a:tc>
                  <a:txBody>
                    <a:bodyPr/>
                    <a:lstStyle/>
                    <a:p>
                      <a:pPr marL="457200" indent="-457200">
                        <a:buFont typeface="+mj-lt"/>
                        <a:buAutoNum type="arabicPeriod"/>
                      </a:pPr>
                      <a:r>
                        <a:rPr lang="en-US" sz="2200" i="1" dirty="0"/>
                        <a:t>Content knowledge</a:t>
                      </a:r>
                    </a:p>
                    <a:p>
                      <a:pPr marL="457200" indent="-457200">
                        <a:buFont typeface="+mj-lt"/>
                        <a:buAutoNum type="arabicPeriod"/>
                      </a:pPr>
                      <a:r>
                        <a:rPr lang="en-US" sz="2200" i="1" dirty="0"/>
                        <a:t>Quality of instruction</a:t>
                      </a:r>
                    </a:p>
                    <a:p>
                      <a:pPr marL="457200" indent="-457200">
                        <a:buFont typeface="+mj-lt"/>
                        <a:buAutoNum type="arabicPeriod"/>
                      </a:pPr>
                      <a:r>
                        <a:rPr lang="en-US" sz="2200" i="1" dirty="0"/>
                        <a:t>Classroom management</a:t>
                      </a:r>
                    </a:p>
                    <a:p>
                      <a:pPr marL="457200" indent="-457200">
                        <a:buFont typeface="+mj-lt"/>
                        <a:buAutoNum type="arabicPeriod"/>
                      </a:pPr>
                      <a:r>
                        <a:rPr lang="en-US" sz="2200" i="1" dirty="0"/>
                        <a:t>Classroom climate</a:t>
                      </a:r>
                    </a:p>
                    <a:p>
                      <a:pPr marL="457200" indent="-457200">
                        <a:buFont typeface="+mj-lt"/>
                        <a:buAutoNum type="arabicPeriod"/>
                      </a:pPr>
                      <a:r>
                        <a:rPr lang="en-US" sz="2200" i="1" dirty="0"/>
                        <a:t>Teachers’ beliefs</a:t>
                      </a:r>
                    </a:p>
                    <a:p>
                      <a:pPr marL="457200" indent="-457200">
                        <a:buFont typeface="+mj-lt"/>
                        <a:buAutoNum type="arabicPeriod"/>
                      </a:pPr>
                      <a:r>
                        <a:rPr lang="en-US" sz="2200" i="1" dirty="0"/>
                        <a:t>Professional </a:t>
                      </a:r>
                      <a:r>
                        <a:rPr lang="en-US" sz="2200" i="1" dirty="0" err="1"/>
                        <a:t>behaviours</a:t>
                      </a:r>
                      <a:r>
                        <a:rPr lang="en-US" sz="2200" i="1" dirty="0"/>
                        <a:t> </a:t>
                      </a:r>
                      <a:endParaRPr lang="en-GB" sz="2200" dirty="0"/>
                    </a:p>
                  </a:txBody>
                  <a:tcPr/>
                </a:tc>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pic>
        <p:nvPicPr>
          <p:cNvPr id="3" name="Picture 3" descr="C:\Users\s.ainsworth\AppData\Local\Microsoft\Windows\Temporary Internet Files\Content.IE5\S4DWR18J\question-mark[1].jpg">
            <a:extLst>
              <a:ext uri="{FF2B5EF4-FFF2-40B4-BE49-F238E27FC236}">
                <a16:creationId xmlns:a16="http://schemas.microsoft.com/office/drawing/2014/main" id="{27E63FF2-4183-43C2-B7E0-57EE2E3937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23759" y="1109736"/>
            <a:ext cx="1233123" cy="1212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2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2" y="365126"/>
            <a:ext cx="11213369" cy="1325563"/>
          </a:xfrm>
        </p:spPr>
        <p:txBody>
          <a:bodyPr>
            <a:normAutofit fontScale="90000"/>
          </a:bodyPr>
          <a:lstStyle/>
          <a:p>
            <a:r>
              <a:rPr lang="en-GB" sz="1600" dirty="0"/>
              <a:t>                                                                             </a:t>
            </a:r>
            <a:r>
              <a:rPr lang="en-GB" sz="3200" dirty="0"/>
              <a:t>t</a:t>
            </a:r>
            <a:r>
              <a:rPr lang="en-GB" sz="1600" dirty="0"/>
              <a:t/>
            </a:r>
            <a:br>
              <a:rPr lang="en-GB" sz="1600" dirty="0"/>
            </a:br>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   </a:t>
            </a:r>
            <a:r>
              <a:rPr lang="en-GB" sz="1600" dirty="0"/>
              <a:t>                      </a:t>
            </a:r>
            <a:r>
              <a:rPr lang="en-GB" sz="3200" dirty="0"/>
              <a:t>What is classroom management?</a:t>
            </a:r>
            <a:r>
              <a:rPr lang="en-GB" sz="1600" dirty="0"/>
              <a:t/>
            </a:r>
            <a:br>
              <a:rPr lang="en-GB" sz="1600" dirty="0"/>
            </a:br>
            <a:r>
              <a:rPr lang="en-GB" sz="1600" dirty="0"/>
              <a:t>                                                                                                  </a:t>
            </a:r>
          </a:p>
        </p:txBody>
      </p:sp>
      <p:sp>
        <p:nvSpPr>
          <p:cNvPr id="3" name="Content Placeholder 2"/>
          <p:cNvSpPr>
            <a:spLocks noGrp="1"/>
          </p:cNvSpPr>
          <p:nvPr>
            <p:ph sz="half" idx="1"/>
          </p:nvPr>
        </p:nvSpPr>
        <p:spPr/>
        <p:txBody>
          <a:bodyPr vert="horz" lIns="91440" tIns="45720" rIns="91440" bIns="45720" rtlCol="0" anchor="t">
            <a:normAutofit/>
          </a:bodyPr>
          <a:lstStyle/>
          <a:p>
            <a:pPr marL="227965" indent="-227965"/>
            <a:r>
              <a:rPr lang="en-GB" dirty="0" err="1"/>
              <a:t>Gallu</a:t>
            </a:r>
            <a:r>
              <a:rPr lang="en-GB" dirty="0"/>
              <a:t> </a:t>
            </a:r>
            <a:r>
              <a:rPr lang="en-GB" dirty="0" err="1"/>
              <a:t>athro</a:t>
            </a:r>
            <a:r>
              <a:rPr lang="en-GB" dirty="0"/>
              <a:t> </a:t>
            </a:r>
            <a:r>
              <a:rPr lang="en-GB" dirty="0" err="1"/>
              <a:t>i</a:t>
            </a:r>
            <a:r>
              <a:rPr lang="en-GB" dirty="0"/>
              <a:t> </a:t>
            </a:r>
            <a:r>
              <a:rPr lang="en-GB" dirty="0" err="1"/>
              <a:t>wneud</a:t>
            </a:r>
            <a:r>
              <a:rPr lang="en-GB" dirty="0"/>
              <a:t> </a:t>
            </a:r>
            <a:r>
              <a:rPr lang="en-GB" dirty="0" err="1"/>
              <a:t>defnydd</a:t>
            </a:r>
            <a:r>
              <a:rPr lang="en-GB" dirty="0"/>
              <a:t> </a:t>
            </a:r>
            <a:r>
              <a:rPr lang="en-GB" dirty="0" err="1"/>
              <a:t>effeithiol</a:t>
            </a:r>
            <a:r>
              <a:rPr lang="en-GB" dirty="0"/>
              <a:t> o </a:t>
            </a:r>
            <a:r>
              <a:rPr lang="en-GB" dirty="0" err="1"/>
              <a:t>amser</a:t>
            </a:r>
            <a:r>
              <a:rPr lang="en-GB" dirty="0"/>
              <a:t> </a:t>
            </a:r>
            <a:r>
              <a:rPr lang="en-GB" dirty="0" err="1"/>
              <a:t>gwersi</a:t>
            </a:r>
            <a:endParaRPr lang="en-GB" dirty="0">
              <a:cs typeface="Calibri" panose="020F0502020204030204"/>
            </a:endParaRPr>
          </a:p>
          <a:p>
            <a:pPr marL="227965" indent="-227965"/>
            <a:r>
              <a:rPr lang="en-GB" sz="2750" dirty="0"/>
              <a:t>I </a:t>
            </a:r>
            <a:r>
              <a:rPr lang="en-GB" sz="2750" dirty="0" err="1"/>
              <a:t>gyd-gysylltu</a:t>
            </a:r>
            <a:r>
              <a:rPr lang="en-GB" sz="2750" dirty="0"/>
              <a:t> </a:t>
            </a:r>
            <a:r>
              <a:rPr lang="en-GB" sz="2750" dirty="0" err="1"/>
              <a:t>adnoddau</a:t>
            </a:r>
            <a:r>
              <a:rPr lang="en-GB" sz="2750" dirty="0"/>
              <a:t> </a:t>
            </a:r>
            <a:r>
              <a:rPr lang="en-GB" sz="2750" dirty="0" err="1"/>
              <a:t>dosbarth</a:t>
            </a:r>
            <a:r>
              <a:rPr lang="en-GB" sz="2750" dirty="0"/>
              <a:t> a </a:t>
            </a:r>
            <a:r>
              <a:rPr lang="en-GB" sz="2750" dirty="0" err="1"/>
              <a:t>gofod</a:t>
            </a:r>
            <a:endParaRPr lang="en-GB" sz="2750" dirty="0" err="1">
              <a:cs typeface="Calibri" panose="020F0502020204030204"/>
            </a:endParaRPr>
          </a:p>
          <a:p>
            <a:pPr marL="0" indent="0">
              <a:buNone/>
            </a:pPr>
            <a:r>
              <a:rPr lang="en-GB" sz="2750" dirty="0">
                <a:cs typeface="Calibri" panose="020F0502020204030204"/>
              </a:rPr>
              <a:t>                               (Sutton Trust)</a:t>
            </a:r>
          </a:p>
        </p:txBody>
      </p:sp>
      <p:sp>
        <p:nvSpPr>
          <p:cNvPr id="4" name="Content Placeholder 3"/>
          <p:cNvSpPr>
            <a:spLocks noGrp="1"/>
          </p:cNvSpPr>
          <p:nvPr>
            <p:ph sz="half" idx="2"/>
          </p:nvPr>
        </p:nvSpPr>
        <p:spPr/>
        <p:txBody>
          <a:bodyPr vert="horz" lIns="91440" tIns="45720" rIns="91440" bIns="45720" rtlCol="0" anchor="t">
            <a:normAutofit/>
          </a:bodyPr>
          <a:lstStyle/>
          <a:p>
            <a:pPr marL="227965" indent="-227965"/>
            <a:r>
              <a:rPr lang="en-GB" dirty="0"/>
              <a:t>‘</a:t>
            </a:r>
            <a:r>
              <a:rPr lang="en-GB" i="1" dirty="0"/>
              <a:t>A teacher’s abilities to make efficient use of lesson time</a:t>
            </a:r>
            <a:endParaRPr lang="en-US"/>
          </a:p>
          <a:p>
            <a:pPr marL="227965" indent="-227965"/>
            <a:r>
              <a:rPr lang="en-GB" i="1" dirty="0"/>
              <a:t>To coordinate classroom resources and space</a:t>
            </a:r>
            <a:endParaRPr lang="en-GB" i="1" dirty="0">
              <a:cs typeface="Calibri" panose="020F0502020204030204"/>
            </a:endParaRPr>
          </a:p>
          <a:p>
            <a:pPr marL="0" indent="0">
              <a:buNone/>
            </a:pPr>
            <a:r>
              <a:rPr lang="en-GB" sz="2750" dirty="0">
                <a:ea typeface="+mn-lt"/>
                <a:cs typeface="+mn-lt"/>
              </a:rPr>
              <a:t>                             (Sutton Trust)</a:t>
            </a:r>
            <a:endParaRPr lang="en-GB" sz="2750" i="1" dirty="0">
              <a:cs typeface="Calibri"/>
            </a:endParaRP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2431" y="4385306"/>
            <a:ext cx="6019694" cy="1963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379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72" y="365126"/>
            <a:ext cx="11397347" cy="1325563"/>
          </a:xfrm>
        </p:spPr>
        <p:txBody>
          <a:bodyPr>
            <a:normAutofit fontScale="90000"/>
          </a:bodyPr>
          <a:lstStyle/>
          <a:p>
            <a:r>
              <a:rPr lang="en-GB" sz="1600" dirty="0"/>
              <a:t>                                                                        </a:t>
            </a:r>
            <a:br>
              <a:rPr lang="en-GB" sz="1600" dirty="0"/>
            </a:br>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   </a:t>
            </a:r>
            <a:r>
              <a:rPr lang="en-GB" sz="1600" dirty="0"/>
              <a:t>                                      </a:t>
            </a:r>
            <a:r>
              <a:rPr lang="en-GB" sz="3200" dirty="0"/>
              <a:t>What is classroom management?</a:t>
            </a:r>
            <a:r>
              <a:rPr lang="en-GB" sz="1600" dirty="0"/>
              <a:t/>
            </a:r>
            <a:br>
              <a:rPr lang="en-GB" sz="1600" dirty="0"/>
            </a:br>
            <a:r>
              <a:rPr lang="en-GB" sz="1600" dirty="0"/>
              <a:t>                                                                                                  </a:t>
            </a:r>
          </a:p>
        </p:txBody>
      </p:sp>
      <p:sp>
        <p:nvSpPr>
          <p:cNvPr id="3" name="Content Placeholder 2"/>
          <p:cNvSpPr>
            <a:spLocks noGrp="1"/>
          </p:cNvSpPr>
          <p:nvPr>
            <p:ph sz="half" idx="1"/>
          </p:nvPr>
        </p:nvSpPr>
        <p:spPr>
          <a:xfrm>
            <a:off x="333772" y="1556792"/>
            <a:ext cx="5760641" cy="4615408"/>
          </a:xfrm>
        </p:spPr>
        <p:txBody>
          <a:bodyPr vert="horz" lIns="91440" tIns="45720" rIns="91440" bIns="45720" rtlCol="0" anchor="t">
            <a:normAutofit/>
          </a:bodyPr>
          <a:lstStyle/>
          <a:p>
            <a:pPr marL="227965" indent="-227965"/>
            <a:r>
              <a:rPr lang="en-GB" sz="2750" dirty="0"/>
              <a:t>I </a:t>
            </a:r>
            <a:r>
              <a:rPr lang="en-GB" sz="2750" dirty="0" err="1"/>
              <a:t>reoli</a:t>
            </a:r>
            <a:r>
              <a:rPr lang="en-GB" sz="2750" dirty="0"/>
              <a:t> </a:t>
            </a:r>
            <a:r>
              <a:rPr lang="en-GB" sz="2750" dirty="0" err="1"/>
              <a:t>ymddygiad</a:t>
            </a:r>
            <a:r>
              <a:rPr lang="en-GB" sz="2750" dirty="0"/>
              <a:t> </a:t>
            </a:r>
            <a:r>
              <a:rPr lang="en-GB" sz="2750" dirty="0" err="1"/>
              <a:t>disgyblion</a:t>
            </a:r>
            <a:r>
              <a:rPr lang="en-GB" sz="2750" dirty="0"/>
              <a:t> </a:t>
            </a:r>
            <a:r>
              <a:rPr lang="en-GB" sz="2750" dirty="0" err="1"/>
              <a:t>gyda</a:t>
            </a:r>
            <a:r>
              <a:rPr lang="en-GB" sz="2750" dirty="0"/>
              <a:t> </a:t>
            </a:r>
            <a:r>
              <a:rPr lang="en-GB" sz="2750" dirty="0" err="1"/>
              <a:t>rheolau</a:t>
            </a:r>
            <a:r>
              <a:rPr lang="en-GB" sz="2750" dirty="0"/>
              <a:t> </a:t>
            </a:r>
            <a:r>
              <a:rPr lang="en-GB" sz="2750" dirty="0" err="1"/>
              <a:t>clir</a:t>
            </a:r>
            <a:r>
              <a:rPr lang="en-GB" sz="2750" dirty="0"/>
              <a:t> </a:t>
            </a:r>
            <a:r>
              <a:rPr lang="en-GB" sz="2750" dirty="0" err="1"/>
              <a:t>sy’n</a:t>
            </a:r>
            <a:r>
              <a:rPr lang="en-GB" sz="2750" dirty="0"/>
              <a:t> </a:t>
            </a:r>
            <a:r>
              <a:rPr lang="en-GB" sz="2750" dirty="0" err="1"/>
              <a:t>cael</a:t>
            </a:r>
            <a:r>
              <a:rPr lang="en-GB" sz="2750" dirty="0"/>
              <a:t> </a:t>
            </a:r>
            <a:r>
              <a:rPr lang="en-GB" sz="2750" dirty="0" err="1"/>
              <a:t>eu</a:t>
            </a:r>
            <a:r>
              <a:rPr lang="en-GB" sz="2750" dirty="0"/>
              <a:t> </a:t>
            </a:r>
            <a:r>
              <a:rPr lang="en-GB" sz="2750" dirty="0" err="1"/>
              <a:t>gweithredu’n</a:t>
            </a:r>
            <a:r>
              <a:rPr lang="en-GB" sz="2750" dirty="0"/>
              <a:t> </a:t>
            </a:r>
            <a:r>
              <a:rPr lang="en-GB" sz="2750" dirty="0" err="1"/>
              <a:t>gyson</a:t>
            </a:r>
            <a:r>
              <a:rPr lang="en-GB" sz="2750" dirty="0"/>
              <a:t>, </a:t>
            </a:r>
            <a:r>
              <a:rPr lang="en-GB" sz="2750" dirty="0" err="1"/>
              <a:t>pob</a:t>
            </a:r>
            <a:r>
              <a:rPr lang="en-GB" sz="2750" dirty="0"/>
              <a:t> un </a:t>
            </a:r>
            <a:r>
              <a:rPr lang="en-GB" sz="2750" dirty="0" err="1"/>
              <a:t>yn</a:t>
            </a:r>
            <a:r>
              <a:rPr lang="en-GB" sz="2750" dirty="0"/>
              <a:t> </a:t>
            </a:r>
            <a:r>
              <a:rPr lang="en-GB" sz="2750" dirty="0" err="1"/>
              <a:t>berthnasol</a:t>
            </a:r>
            <a:r>
              <a:rPr lang="en-GB" sz="2750" dirty="0"/>
              <a:t> </a:t>
            </a:r>
            <a:r>
              <a:rPr lang="en-GB" sz="2750" dirty="0" err="1"/>
              <a:t>i</a:t>
            </a:r>
            <a:r>
              <a:rPr lang="en-GB" sz="2750" dirty="0"/>
              <a:t> </a:t>
            </a:r>
            <a:r>
              <a:rPr lang="en-GB" sz="2750" dirty="0" err="1"/>
              <a:t>alluogi'r</a:t>
            </a:r>
            <a:r>
              <a:rPr lang="en-GB" sz="2750" dirty="0"/>
              <a:t> </a:t>
            </a:r>
            <a:r>
              <a:rPr lang="en-GB" sz="2750" dirty="0" err="1"/>
              <a:t>dysgu</a:t>
            </a:r>
            <a:r>
              <a:rPr lang="en-GB" sz="2750" dirty="0"/>
              <a:t> </a:t>
            </a:r>
            <a:r>
              <a:rPr lang="en-GB" sz="2750" dirty="0" err="1"/>
              <a:t>gorau</a:t>
            </a:r>
            <a:r>
              <a:rPr lang="en-GB" sz="2750" dirty="0"/>
              <a:t> </a:t>
            </a:r>
            <a:r>
              <a:rPr lang="en-GB" sz="2750" dirty="0" err="1"/>
              <a:t>sy’n</a:t>
            </a:r>
            <a:r>
              <a:rPr lang="en-GB" sz="2750" dirty="0"/>
              <a:t> </a:t>
            </a:r>
            <a:r>
              <a:rPr lang="en-GB" sz="2750" dirty="0" err="1"/>
              <a:t>gallu</a:t>
            </a:r>
            <a:r>
              <a:rPr lang="en-GB" sz="2750" dirty="0"/>
              <a:t> </a:t>
            </a:r>
            <a:r>
              <a:rPr lang="en-GB" sz="2750" dirty="0" err="1"/>
              <a:t>cymryd</a:t>
            </a:r>
            <a:r>
              <a:rPr lang="en-GB" sz="2750" dirty="0"/>
              <a:t> </a:t>
            </a:r>
            <a:r>
              <a:rPr lang="en-GB" sz="2750" dirty="0" err="1"/>
              <a:t>lle</a:t>
            </a:r>
            <a:r>
              <a:rPr lang="en-GB" sz="2750" dirty="0"/>
              <a:t>.</a:t>
            </a:r>
            <a:endParaRPr lang="en-US" sz="2750"/>
          </a:p>
          <a:p>
            <a:pPr marL="227965" indent="-227965"/>
            <a:r>
              <a:rPr lang="en-GB" sz="2750" i="1" dirty="0"/>
              <a:t>'These environmental factors are necessary for good learning rather than its direct components’. </a:t>
            </a:r>
            <a:r>
              <a:rPr lang="en-GB" sz="1200" i="1" dirty="0"/>
              <a:t>(Sutton Trust, 2014)</a:t>
            </a:r>
            <a:endParaRPr lang="en-GB" sz="1200" i="1" dirty="0">
              <a:cs typeface="Calibri"/>
            </a:endParaRPr>
          </a:p>
          <a:p>
            <a:pPr marL="227965" indent="-227965"/>
            <a:endParaRPr lang="en-GB" dirty="0">
              <a:cs typeface="Calibri" panose="020F0502020204030204"/>
            </a:endParaRPr>
          </a:p>
        </p:txBody>
      </p:sp>
      <p:sp>
        <p:nvSpPr>
          <p:cNvPr id="4" name="Content Placeholder 3"/>
          <p:cNvSpPr>
            <a:spLocks noGrp="1"/>
          </p:cNvSpPr>
          <p:nvPr>
            <p:ph sz="half" idx="2"/>
          </p:nvPr>
        </p:nvSpPr>
        <p:spPr>
          <a:xfrm>
            <a:off x="6297558" y="1412776"/>
            <a:ext cx="5757637" cy="4759424"/>
          </a:xfrm>
        </p:spPr>
        <p:txBody>
          <a:bodyPr>
            <a:normAutofit/>
          </a:bodyPr>
          <a:lstStyle/>
          <a:p>
            <a:r>
              <a:rPr lang="en-GB" i="1" dirty="0"/>
              <a:t>To manage students’ behaviour with clear rules that are consistently enforced, are all relevant to maximising the learning that can take place. </a:t>
            </a:r>
          </a:p>
          <a:p>
            <a:r>
              <a:rPr lang="en-GB" i="1" dirty="0"/>
              <a:t>These environmental factors are necessary for good learning rather than its direct components’. </a:t>
            </a:r>
            <a:r>
              <a:rPr lang="en-GB" sz="1200" i="1" dirty="0"/>
              <a:t>(Sutton Trust, 2014)</a:t>
            </a: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7503" y="5071848"/>
            <a:ext cx="4229881" cy="1556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59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                                 </a:t>
            </a:r>
            <a:r>
              <a:rPr lang="en-GB" sz="3200" dirty="0"/>
              <a:t>  Sutton Trust overview of research</a:t>
            </a:r>
            <a:br>
              <a:rPr lang="en-GB" sz="3200" dirty="0"/>
            </a:br>
            <a:r>
              <a:rPr lang="en-GB" sz="3200" dirty="0"/>
              <a:t>  </a:t>
            </a:r>
            <a:r>
              <a:rPr lang="en-GB" sz="3200" dirty="0" err="1"/>
              <a:t>Rheolaeth</a:t>
            </a:r>
            <a:r>
              <a:rPr lang="en-GB" sz="3200" dirty="0"/>
              <a:t> </a:t>
            </a:r>
            <a:r>
              <a:rPr lang="en-GB" sz="3200" dirty="0" err="1"/>
              <a:t>dosbarth</a:t>
            </a:r>
            <a:r>
              <a:rPr lang="en-GB" sz="3200" dirty="0"/>
              <a:t>                      Classroom management</a:t>
            </a:r>
          </a:p>
        </p:txBody>
      </p:sp>
      <p:sp>
        <p:nvSpPr>
          <p:cNvPr id="3" name="Content Placeholder 2"/>
          <p:cNvSpPr>
            <a:spLocks noGrp="1"/>
          </p:cNvSpPr>
          <p:nvPr>
            <p:ph sz="half" idx="1"/>
          </p:nvPr>
        </p:nvSpPr>
        <p:spPr>
          <a:xfrm>
            <a:off x="261764" y="1708471"/>
            <a:ext cx="5505746" cy="4463729"/>
          </a:xfrm>
        </p:spPr>
        <p:txBody>
          <a:bodyPr vert="horz" lIns="91440" tIns="45720" rIns="91440" bIns="45720" rtlCol="0" anchor="t">
            <a:noAutofit/>
          </a:bodyPr>
          <a:lstStyle/>
          <a:p>
            <a:pPr marL="0" indent="0">
              <a:buNone/>
            </a:pPr>
            <a:r>
              <a:rPr lang="en-GB" sz="2750" dirty="0" err="1"/>
              <a:t>Ymddygiad</a:t>
            </a:r>
            <a:r>
              <a:rPr lang="en-GB" sz="2750" dirty="0"/>
              <a:t>/</a:t>
            </a:r>
            <a:r>
              <a:rPr lang="en-GB" sz="2750" dirty="0" err="1"/>
              <a:t>Rheolaeth</a:t>
            </a:r>
            <a:r>
              <a:rPr lang="en-GB" sz="2750" dirty="0"/>
              <a:t>/ </a:t>
            </a:r>
            <a:r>
              <a:rPr lang="en-GB" sz="2750" dirty="0" err="1"/>
              <a:t>Rheolaeth</a:t>
            </a:r>
            <a:r>
              <a:rPr lang="en-GB" sz="2750" dirty="0"/>
              <a:t> </a:t>
            </a:r>
            <a:r>
              <a:rPr lang="en-GB" sz="2750" dirty="0" err="1"/>
              <a:t>dosbarth</a:t>
            </a:r>
            <a:endParaRPr lang="en-GB" sz="2750" dirty="0"/>
          </a:p>
          <a:p>
            <a:pPr marL="0" indent="0">
              <a:buNone/>
            </a:pPr>
            <a:r>
              <a:rPr lang="en-GB" sz="2750" dirty="0" err="1"/>
              <a:t>Fframweithiau</a:t>
            </a:r>
            <a:r>
              <a:rPr lang="en-GB" sz="2750" dirty="0"/>
              <a:t> </a:t>
            </a:r>
            <a:r>
              <a:rPr lang="en-GB" sz="2750" dirty="0" err="1"/>
              <a:t>profedig</a:t>
            </a:r>
            <a:r>
              <a:rPr lang="en-GB" sz="2750" dirty="0"/>
              <a:t> </a:t>
            </a:r>
            <a:r>
              <a:rPr lang="en-GB" sz="2750" dirty="0" err="1"/>
              <a:t>sy'n</a:t>
            </a:r>
            <a:r>
              <a:rPr lang="en-GB" sz="2750" dirty="0"/>
              <a:t> </a:t>
            </a:r>
            <a:r>
              <a:rPr lang="en-GB" sz="2750" dirty="0" err="1"/>
              <a:t>cynnwys</a:t>
            </a:r>
            <a:r>
              <a:rPr lang="en-GB" sz="2750" dirty="0"/>
              <a:t> </a:t>
            </a:r>
            <a:r>
              <a:rPr lang="en-GB" sz="2750" dirty="0" err="1"/>
              <a:t>rhai</a:t>
            </a:r>
            <a:r>
              <a:rPr lang="en-GB" sz="2750" dirty="0"/>
              <a:t> </a:t>
            </a:r>
            <a:r>
              <a:rPr lang="en-GB" sz="2750" dirty="0" err="1"/>
              <a:t>elfennau</a:t>
            </a:r>
            <a:r>
              <a:rPr lang="en-GB" sz="2750" dirty="0"/>
              <a:t> o </a:t>
            </a:r>
            <a:r>
              <a:rPr lang="en-GB" sz="2750" dirty="0" err="1"/>
              <a:t>reolaeth</a:t>
            </a:r>
            <a:r>
              <a:rPr lang="en-GB" sz="2750" dirty="0"/>
              <a:t> </a:t>
            </a:r>
            <a:r>
              <a:rPr lang="en-GB" sz="2750" dirty="0" err="1"/>
              <a:t>dosbarth</a:t>
            </a:r>
            <a:endParaRPr lang="en-GB" sz="2750" dirty="0"/>
          </a:p>
          <a:p>
            <a:pPr marL="0" indent="0">
              <a:buNone/>
            </a:pPr>
            <a:r>
              <a:rPr lang="en-GB" sz="2750" dirty="0" err="1"/>
              <a:t>Gallu</a:t>
            </a:r>
            <a:r>
              <a:rPr lang="en-GB" sz="2750" dirty="0"/>
              <a:t> </a:t>
            </a:r>
            <a:r>
              <a:rPr lang="en-GB" sz="2750" dirty="0" err="1"/>
              <a:t>athro</a:t>
            </a:r>
            <a:r>
              <a:rPr lang="en-GB" sz="2750" dirty="0"/>
              <a:t> </a:t>
            </a:r>
            <a:r>
              <a:rPr lang="en-GB" sz="2750" dirty="0" err="1"/>
              <a:t>i</a:t>
            </a:r>
            <a:r>
              <a:rPr lang="en-GB" sz="2750" dirty="0"/>
              <a:t> </a:t>
            </a:r>
            <a:r>
              <a:rPr lang="en-GB" sz="2750" dirty="0" err="1"/>
              <a:t>wneud</a:t>
            </a:r>
            <a:r>
              <a:rPr lang="en-GB" sz="2750" dirty="0"/>
              <a:t> </a:t>
            </a:r>
            <a:r>
              <a:rPr lang="en-GB" sz="2750" dirty="0" err="1"/>
              <a:t>defnydd</a:t>
            </a:r>
            <a:r>
              <a:rPr lang="en-GB" sz="2750" dirty="0"/>
              <a:t> </a:t>
            </a:r>
            <a:r>
              <a:rPr lang="en-GB" sz="2750" dirty="0" err="1"/>
              <a:t>effeithiol</a:t>
            </a:r>
            <a:r>
              <a:rPr lang="en-GB" sz="2750" dirty="0"/>
              <a:t> o </a:t>
            </a:r>
            <a:r>
              <a:rPr lang="en-GB" sz="2750" dirty="0" err="1"/>
              <a:t>amser</a:t>
            </a:r>
            <a:r>
              <a:rPr lang="en-GB" sz="2750" dirty="0"/>
              <a:t> </a:t>
            </a:r>
            <a:r>
              <a:rPr lang="en-GB" sz="2750" dirty="0" err="1"/>
              <a:t>gwersi</a:t>
            </a:r>
            <a:r>
              <a:rPr lang="en-GB" sz="2750" dirty="0"/>
              <a:t>, </a:t>
            </a:r>
            <a:r>
              <a:rPr lang="en-GB" sz="2750" dirty="0" err="1"/>
              <a:t>i</a:t>
            </a:r>
            <a:r>
              <a:rPr lang="en-GB" sz="2750" dirty="0"/>
              <a:t> </a:t>
            </a:r>
            <a:r>
              <a:rPr lang="en-GB" sz="2750" dirty="0" err="1"/>
              <a:t>gyd-gysylltu</a:t>
            </a:r>
            <a:r>
              <a:rPr lang="en-GB" sz="2750" dirty="0"/>
              <a:t> </a:t>
            </a:r>
            <a:r>
              <a:rPr lang="en-GB" sz="2750" dirty="0" err="1"/>
              <a:t>adnoddau</a:t>
            </a:r>
            <a:r>
              <a:rPr lang="en-GB" sz="2750" dirty="0"/>
              <a:t> a </a:t>
            </a:r>
            <a:r>
              <a:rPr lang="en-GB" sz="2750" dirty="0" err="1"/>
              <a:t>gofod</a:t>
            </a:r>
            <a:r>
              <a:rPr lang="en-GB" sz="2750" dirty="0"/>
              <a:t> y </a:t>
            </a:r>
            <a:r>
              <a:rPr lang="en-GB" sz="2750" dirty="0" err="1"/>
              <a:t>dosbarth</a:t>
            </a:r>
            <a:r>
              <a:rPr lang="en-GB" sz="2750" dirty="0"/>
              <a:t>, ac </a:t>
            </a:r>
            <a:r>
              <a:rPr lang="en-GB" sz="2750" dirty="0" err="1"/>
              <a:t>i</a:t>
            </a:r>
            <a:r>
              <a:rPr lang="en-GB" sz="2750" dirty="0"/>
              <a:t> </a:t>
            </a:r>
            <a:r>
              <a:rPr lang="en-GB" sz="2750" dirty="0" err="1"/>
              <a:t>reoli</a:t>
            </a:r>
            <a:r>
              <a:rPr lang="en-GB" sz="2750" dirty="0"/>
              <a:t> </a:t>
            </a:r>
            <a:r>
              <a:rPr lang="en-GB" sz="2750" dirty="0" err="1"/>
              <a:t>ymddygiad</a:t>
            </a:r>
            <a:r>
              <a:rPr lang="en-GB" sz="2750" dirty="0"/>
              <a:t> </a:t>
            </a:r>
            <a:r>
              <a:rPr lang="en-GB" sz="2750" dirty="0" err="1"/>
              <a:t>disgyblion</a:t>
            </a:r>
            <a:r>
              <a:rPr lang="en-GB" sz="2750" dirty="0"/>
              <a:t> </a:t>
            </a:r>
            <a:r>
              <a:rPr lang="en-GB" sz="2750" dirty="0" err="1"/>
              <a:t>gyda</a:t>
            </a:r>
            <a:r>
              <a:rPr lang="en-GB" sz="2750" dirty="0"/>
              <a:t> </a:t>
            </a:r>
            <a:r>
              <a:rPr lang="en-GB" sz="2750" dirty="0" err="1"/>
              <a:t>rheolau</a:t>
            </a:r>
            <a:r>
              <a:rPr lang="en-GB" sz="2750" dirty="0"/>
              <a:t> </a:t>
            </a:r>
            <a:r>
              <a:rPr lang="en-GB" sz="2750" dirty="0" err="1"/>
              <a:t>clir</a:t>
            </a:r>
            <a:r>
              <a:rPr lang="en-GB" sz="2750" dirty="0"/>
              <a:t> </a:t>
            </a:r>
            <a:r>
              <a:rPr lang="en-GB" sz="2750" dirty="0" err="1"/>
              <a:t>sy’n</a:t>
            </a:r>
            <a:r>
              <a:rPr lang="en-GB" sz="2750" dirty="0"/>
              <a:t> </a:t>
            </a:r>
            <a:r>
              <a:rPr lang="en-GB" sz="2750" dirty="0" err="1"/>
              <a:t>cael</a:t>
            </a:r>
            <a:r>
              <a:rPr lang="en-GB" sz="2750" dirty="0"/>
              <a:t> </a:t>
            </a:r>
            <a:r>
              <a:rPr lang="en-GB" sz="2750" dirty="0" err="1"/>
              <a:t>eu</a:t>
            </a:r>
            <a:r>
              <a:rPr lang="en-GB" sz="2750" dirty="0"/>
              <a:t> </a:t>
            </a:r>
            <a:r>
              <a:rPr lang="en-GB" sz="2750" dirty="0" err="1"/>
              <a:t>gweithredu’n</a:t>
            </a:r>
            <a:r>
              <a:rPr lang="en-GB" sz="2750" dirty="0"/>
              <a:t> </a:t>
            </a:r>
            <a:r>
              <a:rPr lang="en-GB" sz="2750" dirty="0" err="1"/>
              <a:t>gyson</a:t>
            </a:r>
            <a:r>
              <a:rPr lang="en-GB" sz="2750" dirty="0"/>
              <a:t>, </a:t>
            </a:r>
            <a:r>
              <a:rPr lang="en-GB" sz="2750" dirty="0" err="1"/>
              <a:t>i</a:t>
            </a:r>
            <a:r>
              <a:rPr lang="en-GB" sz="2750" dirty="0"/>
              <a:t> </a:t>
            </a:r>
            <a:r>
              <a:rPr lang="en-GB" sz="2750" dirty="0" err="1"/>
              <a:t>sicrhau'r</a:t>
            </a:r>
            <a:r>
              <a:rPr lang="en-GB" sz="2750" dirty="0"/>
              <a:t> </a:t>
            </a:r>
            <a:r>
              <a:rPr lang="en-GB" sz="2750" dirty="0" err="1"/>
              <a:t>lefel</a:t>
            </a:r>
            <a:r>
              <a:rPr lang="en-GB" sz="2750" dirty="0"/>
              <a:t> </a:t>
            </a:r>
            <a:r>
              <a:rPr lang="en-GB" sz="2750" dirty="0" err="1"/>
              <a:t>uchaf</a:t>
            </a:r>
            <a:r>
              <a:rPr lang="en-GB" sz="2750" dirty="0"/>
              <a:t> o </a:t>
            </a:r>
            <a:r>
              <a:rPr lang="en-GB" sz="2750" dirty="0" err="1"/>
              <a:t>ddysgu</a:t>
            </a:r>
            <a:r>
              <a:rPr lang="en-GB" sz="2750" dirty="0"/>
              <a:t> ag </a:t>
            </a:r>
            <a:r>
              <a:rPr lang="en-GB" sz="2750" dirty="0" err="1"/>
              <a:t>sy'n</a:t>
            </a:r>
            <a:r>
              <a:rPr lang="en-GB" sz="2750" dirty="0"/>
              <a:t> </a:t>
            </a:r>
            <a:r>
              <a:rPr lang="en-GB" sz="2750" dirty="0" err="1"/>
              <a:t>bosibl</a:t>
            </a:r>
            <a:r>
              <a:rPr lang="en-GB" sz="2750" dirty="0"/>
              <a:t>.</a:t>
            </a:r>
            <a:endParaRPr lang="en-GB" sz="2750" dirty="0">
              <a:cs typeface="Calibri"/>
            </a:endParaRPr>
          </a:p>
        </p:txBody>
      </p:sp>
      <p:sp>
        <p:nvSpPr>
          <p:cNvPr id="4" name="Content Placeholder 3"/>
          <p:cNvSpPr>
            <a:spLocks noGrp="1"/>
          </p:cNvSpPr>
          <p:nvPr>
            <p:ph sz="half" idx="2"/>
          </p:nvPr>
        </p:nvSpPr>
        <p:spPr>
          <a:xfrm>
            <a:off x="6297558" y="1701800"/>
            <a:ext cx="5773517" cy="4967560"/>
          </a:xfrm>
        </p:spPr>
        <p:txBody>
          <a:bodyPr vert="horz" lIns="91440" tIns="45720" rIns="91440" bIns="45720" rtlCol="0" anchor="t">
            <a:normAutofit fontScale="92500" lnSpcReduction="20000"/>
          </a:bodyPr>
          <a:lstStyle/>
          <a:p>
            <a:pPr marL="0" indent="0">
              <a:buNone/>
            </a:pPr>
            <a:r>
              <a:rPr lang="en-GB" sz="3200" i="1" dirty="0"/>
              <a:t>Behaviour / Control / Classroom management </a:t>
            </a:r>
          </a:p>
          <a:p>
            <a:pPr marL="227965" indent="-227965"/>
            <a:r>
              <a:rPr lang="en-GB" sz="3200" i="1" dirty="0"/>
              <a:t>Empirically based frameworks  (e.g. CLASS) include some element of classroom management. </a:t>
            </a:r>
            <a:endParaRPr lang="en-GB" sz="3200" i="1" dirty="0">
              <a:cs typeface="Calibri" panose="020F0502020204030204"/>
            </a:endParaRPr>
          </a:p>
          <a:p>
            <a:pPr marL="227965" indent="-227965"/>
            <a:r>
              <a:rPr lang="en-GB" sz="3200" i="1" dirty="0"/>
              <a:t>A teacher’s abilities to make efficient use of lesson time, to coordinate classroom resources and space, and to manage students’ behaviour with clear rules that are consistently enforced, are all relevant to maximising the learning that can take place. </a:t>
            </a:r>
            <a:endParaRPr lang="en-GB" sz="3200" i="1" dirty="0">
              <a:cs typeface="Calibri" panose="020F0502020204030204"/>
            </a:endParaRPr>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138679" y="628"/>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232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a:t> </a:t>
            </a:r>
            <a:r>
              <a:rPr lang="en-GB" sz="4000" dirty="0" err="1">
                <a:ea typeface="+mj-lt"/>
                <a:cs typeface="+mj-lt"/>
              </a:rPr>
              <a:t>Darganfyddiadau</a:t>
            </a:r>
            <a:r>
              <a:rPr lang="en-GB" sz="4000" dirty="0">
                <a:ea typeface="+mj-lt"/>
                <a:cs typeface="+mj-lt"/>
              </a:rPr>
              <a:t> y Sutton Trust</a:t>
            </a:r>
            <a:r>
              <a:rPr lang="en-GB" sz="2400" dirty="0">
                <a:ea typeface="+mj-lt"/>
                <a:cs typeface="+mj-lt"/>
              </a:rPr>
              <a:t> </a:t>
            </a:r>
            <a:r>
              <a:rPr lang="en-GB" sz="2400" dirty="0"/>
              <a:t/>
            </a:r>
            <a:br>
              <a:rPr lang="en-GB" sz="2400" dirty="0"/>
            </a:br>
            <a:r>
              <a:rPr lang="en-GB" sz="4000" dirty="0"/>
              <a:t>Sutton Trust findings</a:t>
            </a:r>
            <a:br>
              <a:rPr lang="en-GB" sz="4000" dirty="0"/>
            </a:br>
            <a:r>
              <a:rPr lang="en-GB" sz="4000" dirty="0"/>
              <a:t>      </a:t>
            </a:r>
            <a:endParaRPr lang="en-GB" sz="3600" dirty="0"/>
          </a:p>
        </p:txBody>
      </p:sp>
      <p:sp>
        <p:nvSpPr>
          <p:cNvPr id="3" name="Content Placeholder 2"/>
          <p:cNvSpPr>
            <a:spLocks noGrp="1"/>
          </p:cNvSpPr>
          <p:nvPr>
            <p:ph sz="half" idx="1"/>
          </p:nvPr>
        </p:nvSpPr>
        <p:spPr>
          <a:xfrm>
            <a:off x="744626" y="2592447"/>
            <a:ext cx="5180251" cy="4351338"/>
          </a:xfrm>
        </p:spPr>
        <p:txBody>
          <a:bodyPr vert="horz" lIns="91440" tIns="45720" rIns="91440" bIns="45720" rtlCol="0" anchor="t">
            <a:noAutofit/>
          </a:bodyPr>
          <a:lstStyle/>
          <a:p>
            <a:pPr marL="0" indent="0">
              <a:buNone/>
            </a:pPr>
            <a:r>
              <a:rPr lang="en-GB" sz="2800" dirty="0" err="1"/>
              <a:t>Serch</a:t>
            </a:r>
            <a:r>
              <a:rPr lang="en-GB" sz="2800" dirty="0"/>
              <a:t> </a:t>
            </a:r>
            <a:r>
              <a:rPr lang="en-GB" sz="2800" dirty="0" err="1"/>
              <a:t>hynny</a:t>
            </a:r>
            <a:r>
              <a:rPr lang="en-GB" sz="2800" dirty="0"/>
              <a:t>, </a:t>
            </a:r>
            <a:r>
              <a:rPr lang="en-GB" sz="2800" dirty="0" err="1"/>
              <a:t>nid</a:t>
            </a:r>
            <a:r>
              <a:rPr lang="en-GB" sz="2800" dirty="0"/>
              <a:t> </a:t>
            </a:r>
            <a:r>
              <a:rPr lang="en-GB" sz="2800" dirty="0" err="1"/>
              <a:t>yw’r</a:t>
            </a:r>
            <a:r>
              <a:rPr lang="en-GB" sz="2800" dirty="0"/>
              <a:t> </a:t>
            </a:r>
            <a:r>
              <a:rPr lang="en-GB" sz="2800" dirty="0" err="1"/>
              <a:t>ffactorau</a:t>
            </a:r>
            <a:r>
              <a:rPr lang="en-GB" sz="2800" dirty="0"/>
              <a:t> </a:t>
            </a:r>
            <a:r>
              <a:rPr lang="en-GB" sz="2800" dirty="0" err="1"/>
              <a:t>hyn</a:t>
            </a:r>
            <a:r>
              <a:rPr lang="en-GB" sz="2800" dirty="0"/>
              <a:t> </a:t>
            </a:r>
            <a:r>
              <a:rPr lang="en-GB" sz="2800" dirty="0" err="1"/>
              <a:t>yn</a:t>
            </a:r>
            <a:r>
              <a:rPr lang="en-GB" sz="2800" dirty="0"/>
              <a:t> </a:t>
            </a:r>
            <a:r>
              <a:rPr lang="en-GB" sz="2800" dirty="0" err="1"/>
              <a:t>perthyn</a:t>
            </a:r>
            <a:r>
              <a:rPr lang="en-GB" sz="2800" dirty="0"/>
              <a:t> </a:t>
            </a:r>
            <a:r>
              <a:rPr lang="en-GB" sz="2800" dirty="0" err="1"/>
              <a:t>yn</a:t>
            </a:r>
            <a:r>
              <a:rPr lang="en-GB" sz="2800" dirty="0"/>
              <a:t> </a:t>
            </a:r>
            <a:r>
              <a:rPr lang="en-GB" sz="2800" dirty="0" err="1"/>
              <a:t>uniongyrchol</a:t>
            </a:r>
            <a:r>
              <a:rPr lang="en-GB" sz="2800" dirty="0"/>
              <a:t>  </a:t>
            </a:r>
            <a:r>
              <a:rPr lang="en-GB" sz="2800" dirty="0" err="1"/>
              <a:t>i</a:t>
            </a:r>
            <a:r>
              <a:rPr lang="en-GB" sz="2800" dirty="0"/>
              <a:t> </a:t>
            </a:r>
            <a:r>
              <a:rPr lang="en-GB" sz="2800" dirty="0" err="1"/>
              <a:t>ddysgu</a:t>
            </a:r>
            <a:r>
              <a:rPr lang="en-GB" sz="2800" dirty="0"/>
              <a:t>; </a:t>
            </a:r>
            <a:r>
              <a:rPr lang="en-GB" sz="2800" dirty="0" err="1"/>
              <a:t>maent</a:t>
            </a:r>
            <a:r>
              <a:rPr lang="en-GB" sz="2800" dirty="0"/>
              <a:t> </a:t>
            </a:r>
            <a:r>
              <a:rPr lang="en-GB" sz="2800" dirty="0" err="1"/>
              <a:t>yn</a:t>
            </a:r>
            <a:r>
              <a:rPr lang="en-GB" sz="2800" dirty="0"/>
              <a:t> </a:t>
            </a:r>
            <a:r>
              <a:rPr lang="en-GB" sz="2800" dirty="0" err="1"/>
              <a:t>ffactorau</a:t>
            </a:r>
            <a:r>
              <a:rPr lang="en-GB" sz="2800" dirty="0"/>
              <a:t> </a:t>
            </a:r>
            <a:r>
              <a:rPr lang="en-GB" sz="2800" dirty="0" err="1"/>
              <a:t>sy’n</a:t>
            </a:r>
            <a:r>
              <a:rPr lang="en-GB" sz="2800" dirty="0"/>
              <a:t> </a:t>
            </a:r>
            <a:r>
              <a:rPr lang="en-GB" sz="2800" dirty="0" err="1"/>
              <a:t>arwain</a:t>
            </a:r>
            <a:r>
              <a:rPr lang="en-GB" sz="2800" dirty="0"/>
              <a:t> at </a:t>
            </a:r>
            <a:r>
              <a:rPr lang="en-GB" sz="2800" dirty="0" err="1"/>
              <a:t>ddysgu</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bod </a:t>
            </a:r>
            <a:r>
              <a:rPr lang="en-GB" sz="2800" dirty="0" err="1"/>
              <a:t>yn</a:t>
            </a:r>
            <a:r>
              <a:rPr lang="en-GB" sz="2800" dirty="0"/>
              <a:t> </a:t>
            </a:r>
            <a:r>
              <a:rPr lang="en-GB" sz="2800" dirty="0" err="1"/>
              <a:t>rhan</a:t>
            </a:r>
            <a:r>
              <a:rPr lang="en-GB" sz="2800" dirty="0"/>
              <a:t> </a:t>
            </a:r>
            <a:r>
              <a:rPr lang="en-GB" sz="2800" dirty="0" err="1"/>
              <a:t>ohono</a:t>
            </a:r>
            <a:r>
              <a:rPr lang="en-GB" sz="2800" dirty="0"/>
              <a:t>.</a:t>
            </a:r>
          </a:p>
        </p:txBody>
      </p:sp>
      <p:sp>
        <p:nvSpPr>
          <p:cNvPr id="4" name="Content Placeholder 3"/>
          <p:cNvSpPr>
            <a:spLocks noGrp="1"/>
          </p:cNvSpPr>
          <p:nvPr>
            <p:ph sz="half" idx="2"/>
          </p:nvPr>
        </p:nvSpPr>
        <p:spPr>
          <a:xfrm>
            <a:off x="6223748" y="2524049"/>
            <a:ext cx="5773517" cy="4967560"/>
          </a:xfrm>
        </p:spPr>
        <p:txBody>
          <a:bodyPr>
            <a:normAutofit/>
          </a:bodyPr>
          <a:lstStyle/>
          <a:p>
            <a:r>
              <a:rPr lang="en-GB" sz="2800" i="1" dirty="0"/>
              <a:t>However, these factors are mostly not directly related to learning; they are necessary  factors to allow learning, rather than direct components of it.</a:t>
            </a:r>
          </a:p>
          <a:p>
            <a:endParaRPr lang="en-GB" sz="3200" i="1" dirty="0"/>
          </a:p>
          <a:p>
            <a:endParaRPr lang="en-GB" sz="2900" i="1" dirty="0"/>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019160" y="438099"/>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974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3" name="Content Placeholder 2"/>
          <p:cNvSpPr>
            <a:spLocks noGrp="1"/>
          </p:cNvSpPr>
          <p:nvPr>
            <p:ph sz="half" idx="1"/>
          </p:nvPr>
        </p:nvSpPr>
        <p:spPr>
          <a:xfrm>
            <a:off x="117748" y="1701800"/>
            <a:ext cx="5976665" cy="4895552"/>
          </a:xfrm>
        </p:spPr>
        <p:txBody>
          <a:bodyPr vert="horz" lIns="91440" tIns="45720" rIns="91440" bIns="45720" rtlCol="0" anchor="t">
            <a:noAutofit/>
          </a:bodyPr>
          <a:lstStyle/>
          <a:p>
            <a:pPr marL="0" indent="0">
              <a:buNone/>
            </a:pPr>
            <a:r>
              <a:rPr lang="en-GB" dirty="0" err="1"/>
              <a:t>Awgrymiadau</a:t>
            </a:r>
            <a:r>
              <a:rPr lang="en-GB" dirty="0"/>
              <a:t> am </a:t>
            </a:r>
            <a:r>
              <a:rPr lang="en-GB" dirty="0" err="1"/>
              <a:t>offeryn</a:t>
            </a:r>
            <a:r>
              <a:rPr lang="en-GB" dirty="0"/>
              <a:t> </a:t>
            </a:r>
            <a:r>
              <a:rPr lang="en-GB" dirty="0" err="1"/>
              <a:t>mesur</a:t>
            </a:r>
            <a:endParaRPr lang="en-GB" dirty="0">
              <a:cs typeface="Calibri" panose="020F0502020204030204"/>
            </a:endParaRPr>
          </a:p>
          <a:p>
            <a:pPr marL="227965" indent="-227965"/>
            <a:r>
              <a:rPr lang="en-GB" sz="2750" dirty="0" err="1"/>
              <a:t>Offeryn</a:t>
            </a:r>
            <a:r>
              <a:rPr lang="en-GB" sz="2750" dirty="0"/>
              <a:t> </a:t>
            </a:r>
            <a:r>
              <a:rPr lang="en-GB" sz="2750" dirty="0" err="1"/>
              <a:t>i</a:t>
            </a:r>
            <a:r>
              <a:rPr lang="en-GB" sz="2750" dirty="0"/>
              <a:t> </a:t>
            </a:r>
            <a:r>
              <a:rPr lang="en-GB" sz="2750" dirty="0" err="1"/>
              <a:t>fesur</a:t>
            </a:r>
            <a:r>
              <a:rPr lang="en-GB" sz="2750" dirty="0"/>
              <a:t> </a:t>
            </a:r>
            <a:r>
              <a:rPr lang="en-GB" sz="2750" dirty="0" err="1"/>
              <a:t>amser</a:t>
            </a:r>
            <a:r>
              <a:rPr lang="en-GB" sz="2750" dirty="0"/>
              <a:t> </a:t>
            </a:r>
            <a:r>
              <a:rPr lang="en-GB" sz="2750" dirty="0" err="1"/>
              <a:t>disgyblion</a:t>
            </a:r>
            <a:r>
              <a:rPr lang="en-GB" sz="2750" dirty="0"/>
              <a:t> </a:t>
            </a:r>
            <a:r>
              <a:rPr lang="en-GB" sz="2750" dirty="0" err="1"/>
              <a:t>ar</a:t>
            </a:r>
            <a:r>
              <a:rPr lang="en-GB" sz="2750" dirty="0"/>
              <a:t> </a:t>
            </a:r>
            <a:r>
              <a:rPr lang="en-GB" sz="2750" dirty="0" err="1"/>
              <a:t>dasg</a:t>
            </a:r>
            <a:r>
              <a:rPr lang="en-GB" sz="2750" dirty="0"/>
              <a:t> </a:t>
            </a:r>
            <a:r>
              <a:rPr lang="en-GB" sz="2750" dirty="0" err="1"/>
              <a:t>mewn</a:t>
            </a:r>
            <a:r>
              <a:rPr lang="en-GB" sz="2750" dirty="0"/>
              <a:t> </a:t>
            </a:r>
            <a:r>
              <a:rPr lang="en-GB" sz="2750" dirty="0" err="1"/>
              <a:t>gwersi</a:t>
            </a:r>
            <a:r>
              <a:rPr lang="en-GB" sz="2750" dirty="0"/>
              <a:t>. </a:t>
            </a:r>
            <a:r>
              <a:rPr lang="en-GB" sz="2750" dirty="0" err="1"/>
              <a:t>Ycmwiliwch</a:t>
            </a:r>
            <a:r>
              <a:rPr lang="en-GB" sz="2750" dirty="0"/>
              <a:t> </a:t>
            </a:r>
            <a:r>
              <a:rPr lang="en-GB" sz="2750" dirty="0" err="1"/>
              <a:t>i</a:t>
            </a:r>
            <a:r>
              <a:rPr lang="en-GB" sz="2750" dirty="0"/>
              <a:t> weld pa </a:t>
            </a:r>
            <a:r>
              <a:rPr lang="en-GB" sz="2750" dirty="0" err="1"/>
              <a:t>offerynnau</a:t>
            </a:r>
            <a:r>
              <a:rPr lang="en-GB" sz="2750" dirty="0"/>
              <a:t> </a:t>
            </a:r>
            <a:r>
              <a:rPr lang="en-GB" sz="2750" dirty="0" err="1"/>
              <a:t>sydd</a:t>
            </a:r>
            <a:r>
              <a:rPr lang="en-GB" sz="2750" dirty="0"/>
              <a:t> </a:t>
            </a:r>
            <a:r>
              <a:rPr lang="en-GB" sz="2750" dirty="0" err="1"/>
              <a:t>ar</a:t>
            </a:r>
            <a:r>
              <a:rPr lang="en-GB" sz="2750" dirty="0"/>
              <a:t> </a:t>
            </a:r>
            <a:r>
              <a:rPr lang="en-GB" sz="2750" dirty="0" err="1"/>
              <a:t>gael</a:t>
            </a:r>
            <a:r>
              <a:rPr lang="en-GB" sz="2750" dirty="0"/>
              <a:t> </a:t>
            </a:r>
            <a:r>
              <a:rPr lang="en-GB" sz="2750" dirty="0" err="1"/>
              <a:t>ar</a:t>
            </a:r>
            <a:r>
              <a:rPr lang="en-GB" sz="2750" dirty="0"/>
              <a:t> </a:t>
            </a:r>
            <a:r>
              <a:rPr lang="en-GB" sz="2750" dirty="0" err="1"/>
              <a:t>gyfer</a:t>
            </a:r>
            <a:r>
              <a:rPr lang="en-GB" sz="2750" dirty="0"/>
              <a:t> </a:t>
            </a:r>
            <a:r>
              <a:rPr lang="en-GB" sz="2750" dirty="0" err="1"/>
              <a:t>gwneud</a:t>
            </a:r>
            <a:r>
              <a:rPr lang="en-GB" sz="2750" dirty="0"/>
              <a:t> </a:t>
            </a:r>
            <a:r>
              <a:rPr lang="en-GB" sz="2750" dirty="0" err="1"/>
              <a:t>hyn</a:t>
            </a:r>
            <a:r>
              <a:rPr lang="en-GB" sz="2750" dirty="0"/>
              <a:t>.</a:t>
            </a:r>
            <a:endParaRPr lang="en-GB" sz="2750" dirty="0">
              <a:cs typeface="Calibri"/>
            </a:endParaRPr>
          </a:p>
          <a:p>
            <a:pPr marL="227965" indent="-227965"/>
            <a:r>
              <a:rPr lang="en-GB" dirty="0" err="1"/>
              <a:t>Gwnaeth</a:t>
            </a:r>
            <a:r>
              <a:rPr lang="en-GB" dirty="0"/>
              <a:t> Brophy a Good (</a:t>
            </a:r>
            <a:r>
              <a:rPr lang="en-GB" dirty="0" err="1"/>
              <a:t>dyfynnwyd</a:t>
            </a:r>
            <a:r>
              <a:rPr lang="en-GB" dirty="0"/>
              <a:t> </a:t>
            </a:r>
            <a:r>
              <a:rPr lang="en-GB" dirty="0" err="1"/>
              <a:t>yn</a:t>
            </a:r>
            <a:r>
              <a:rPr lang="en-GB" dirty="0"/>
              <a:t> Sutton Trust 2014) </a:t>
            </a:r>
            <a:r>
              <a:rPr lang="en-GB" dirty="0" err="1"/>
              <a:t>adnabod</a:t>
            </a:r>
            <a:r>
              <a:rPr lang="en-GB" dirty="0"/>
              <a:t> y </a:t>
            </a:r>
            <a:r>
              <a:rPr lang="en-GB" dirty="0" err="1"/>
              <a:t>berthynas</a:t>
            </a:r>
            <a:r>
              <a:rPr lang="en-GB" dirty="0"/>
              <a:t> </a:t>
            </a:r>
            <a:r>
              <a:rPr lang="en-GB" dirty="0" err="1"/>
              <a:t>rhwng</a:t>
            </a:r>
            <a:r>
              <a:rPr lang="en-GB" dirty="0"/>
              <a:t> </a:t>
            </a:r>
            <a:r>
              <a:rPr lang="en-GB" dirty="0" err="1"/>
              <a:t>amser</a:t>
            </a:r>
            <a:r>
              <a:rPr lang="en-GB" dirty="0"/>
              <a:t> </a:t>
            </a:r>
            <a:r>
              <a:rPr lang="en-GB" dirty="0" err="1"/>
              <a:t>ar</a:t>
            </a:r>
            <a:r>
              <a:rPr lang="en-GB" dirty="0"/>
              <a:t> </a:t>
            </a:r>
            <a:r>
              <a:rPr lang="en-GB" dirty="0" err="1"/>
              <a:t>dasg</a:t>
            </a:r>
            <a:r>
              <a:rPr lang="en-GB" dirty="0"/>
              <a:t> a </a:t>
            </a:r>
            <a:r>
              <a:rPr lang="en-GB" dirty="0" err="1"/>
              <a:t>llwyddiant</a:t>
            </a:r>
            <a:r>
              <a:rPr lang="en-GB" dirty="0"/>
              <a:t> </a:t>
            </a:r>
            <a:r>
              <a:rPr lang="en-GB" dirty="0" err="1"/>
              <a:t>disgybl</a:t>
            </a:r>
            <a:r>
              <a:rPr lang="en-GB" dirty="0"/>
              <a:t> </a:t>
            </a:r>
            <a:r>
              <a:rPr lang="en-GB" dirty="0" err="1"/>
              <a:t>fel</a:t>
            </a:r>
            <a:r>
              <a:rPr lang="en-GB" dirty="0"/>
              <a:t> un </a:t>
            </a:r>
            <a:r>
              <a:rPr lang="en-GB" dirty="0" err="1"/>
              <a:t>o’r</a:t>
            </a:r>
            <a:r>
              <a:rPr lang="en-GB" dirty="0"/>
              <a:t> </a:t>
            </a:r>
            <a:r>
              <a:rPr lang="en-GB" dirty="0" err="1"/>
              <a:t>elfennau</a:t>
            </a:r>
            <a:r>
              <a:rPr lang="en-GB" dirty="0"/>
              <a:t> </a:t>
            </a:r>
            <a:r>
              <a:rPr lang="en-GB" dirty="0" err="1"/>
              <a:t>allweddol</a:t>
            </a:r>
            <a:r>
              <a:rPr lang="en-GB" dirty="0"/>
              <a:t> </a:t>
            </a:r>
            <a:r>
              <a:rPr lang="en-GB" dirty="0" err="1"/>
              <a:t>mewn</a:t>
            </a:r>
            <a:r>
              <a:rPr lang="en-GB" dirty="0"/>
              <a:t> </a:t>
            </a:r>
            <a:r>
              <a:rPr lang="en-GB" dirty="0" err="1"/>
              <a:t>ystafell</a:t>
            </a:r>
            <a:r>
              <a:rPr lang="en-GB" dirty="0"/>
              <a:t> </a:t>
            </a:r>
            <a:r>
              <a:rPr lang="en-GB" dirty="0" err="1"/>
              <a:t>ddosbarth</a:t>
            </a:r>
            <a:r>
              <a:rPr lang="en-GB" dirty="0"/>
              <a:t> </a:t>
            </a:r>
            <a:r>
              <a:rPr lang="en-GB" dirty="0" err="1"/>
              <a:t>llwyddiannus</a:t>
            </a:r>
            <a:endParaRPr lang="en-GB" dirty="0">
              <a:cs typeface="Calibri" panose="020F0502020204030204"/>
            </a:endParaRPr>
          </a:p>
        </p:txBody>
      </p:sp>
      <p:sp>
        <p:nvSpPr>
          <p:cNvPr id="4" name="Content Placeholder 3"/>
          <p:cNvSpPr>
            <a:spLocks noGrp="1"/>
          </p:cNvSpPr>
          <p:nvPr>
            <p:ph sz="half" idx="2"/>
          </p:nvPr>
        </p:nvSpPr>
        <p:spPr>
          <a:xfrm>
            <a:off x="6297558" y="1701800"/>
            <a:ext cx="5629501" cy="4470400"/>
          </a:xfrm>
        </p:spPr>
        <p:txBody>
          <a:bodyPr vert="horz" lIns="91440" tIns="45720" rIns="91440" bIns="45720" rtlCol="0" anchor="t">
            <a:noAutofit/>
          </a:bodyPr>
          <a:lstStyle/>
          <a:p>
            <a:pPr marL="0" indent="0" algn="ctr">
              <a:buNone/>
            </a:pPr>
            <a:r>
              <a:rPr lang="en-GB" i="1" dirty="0"/>
              <a:t>Suggestion of  a measuring tool</a:t>
            </a:r>
          </a:p>
          <a:p>
            <a:pPr marL="227965" indent="-227965"/>
            <a:r>
              <a:rPr lang="en-GB" sz="2750" i="1" dirty="0"/>
              <a:t>A tool for measuring students’ time on task in lessons. Research to find which tools are available for this.</a:t>
            </a:r>
            <a:endParaRPr lang="en-GB" sz="2750" i="1" dirty="0">
              <a:cs typeface="Calibri"/>
            </a:endParaRPr>
          </a:p>
          <a:p>
            <a:pPr marL="227965" indent="-227965"/>
            <a:r>
              <a:rPr lang="en-GB" i="1" dirty="0"/>
              <a:t>Brophy and Good (cited Sutton Trust 2014) identify the relationship between ‘academic engaged time’ and student achievement as one of the key elements of a successful classroom</a:t>
            </a:r>
            <a:endParaRPr lang="en-GB" sz="2750" i="1" dirty="0">
              <a:cs typeface="Calibri"/>
            </a:endParaRP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046740" y="5157192"/>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06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3" name="Content Placeholder 2"/>
          <p:cNvSpPr>
            <a:spLocks noGrp="1"/>
          </p:cNvSpPr>
          <p:nvPr>
            <p:ph sz="half" idx="1"/>
          </p:nvPr>
        </p:nvSpPr>
        <p:spPr>
          <a:xfrm>
            <a:off x="189756" y="2276872"/>
            <a:ext cx="5976665" cy="4895552"/>
          </a:xfrm>
        </p:spPr>
        <p:txBody>
          <a:bodyPr vert="horz" lIns="91440" tIns="45720" rIns="91440" bIns="45720" rtlCol="0" anchor="t">
            <a:noAutofit/>
          </a:bodyPr>
          <a:lstStyle/>
          <a:p>
            <a:pPr marL="227965" indent="-227965"/>
            <a:r>
              <a:rPr lang="en-GB" sz="2800" dirty="0"/>
              <a:t>I </a:t>
            </a:r>
            <a:r>
              <a:rPr lang="en-GB" sz="2800" dirty="0" err="1"/>
              <a:t>athro</a:t>
            </a:r>
            <a:r>
              <a:rPr lang="en-GB" sz="2800" dirty="0"/>
              <a:t> </a:t>
            </a:r>
            <a:r>
              <a:rPr lang="en-GB" sz="2800" dirty="0" err="1"/>
              <a:t>allu</a:t>
            </a:r>
            <a:r>
              <a:rPr lang="en-GB" sz="2800" dirty="0"/>
              <a:t> </a:t>
            </a:r>
            <a:r>
              <a:rPr lang="en-GB" sz="2800" dirty="0" err="1"/>
              <a:t>dracio’r</a:t>
            </a:r>
            <a:r>
              <a:rPr lang="en-GB" sz="2800" dirty="0"/>
              <a:t> </a:t>
            </a:r>
            <a:r>
              <a:rPr lang="en-GB" sz="2800" dirty="0" err="1"/>
              <a:t>mesur</a:t>
            </a:r>
            <a:r>
              <a:rPr lang="en-GB" sz="2800" dirty="0"/>
              <a:t> </a:t>
            </a:r>
            <a:r>
              <a:rPr lang="en-GB" sz="2800" dirty="0" err="1"/>
              <a:t>hyn</a:t>
            </a:r>
            <a:r>
              <a:rPr lang="en-GB" sz="2800" dirty="0"/>
              <a:t> </a:t>
            </a:r>
            <a:r>
              <a:rPr lang="en-GB" sz="2800" dirty="0" err="1"/>
              <a:t>dros</a:t>
            </a:r>
            <a:r>
              <a:rPr lang="en-GB" sz="2800" dirty="0"/>
              <a:t> </a:t>
            </a:r>
            <a:r>
              <a:rPr lang="en-GB" sz="2800" dirty="0" err="1"/>
              <a:t>amser</a:t>
            </a:r>
            <a:r>
              <a:rPr lang="en-GB" sz="2800" dirty="0"/>
              <a:t> a </a:t>
            </a:r>
            <a:r>
              <a:rPr lang="en-GB" sz="2800" dirty="0" err="1"/>
              <a:t>gyda</a:t>
            </a:r>
            <a:r>
              <a:rPr lang="en-GB" sz="2800" dirty="0"/>
              <a:t> </a:t>
            </a:r>
            <a:r>
              <a:rPr lang="en-GB" sz="2800" dirty="0" err="1"/>
              <a:t>dosbarthiadau</a:t>
            </a:r>
            <a:r>
              <a:rPr lang="en-GB" sz="2800" dirty="0"/>
              <a:t> </a:t>
            </a:r>
            <a:r>
              <a:rPr lang="en-GB" sz="2800" dirty="0" err="1"/>
              <a:t>gwahanol</a:t>
            </a:r>
            <a:r>
              <a:rPr lang="en-GB" sz="2800" dirty="0"/>
              <a:t> (o </a:t>
            </a:r>
            <a:r>
              <a:rPr lang="en-GB" sz="2800" dirty="0" err="1"/>
              <a:t>bosib</a:t>
            </a:r>
            <a:r>
              <a:rPr lang="en-GB" sz="2800" dirty="0"/>
              <a:t> </a:t>
            </a:r>
            <a:r>
              <a:rPr lang="en-GB" sz="2800" dirty="0" err="1"/>
              <a:t>yn</a:t>
            </a:r>
            <a:r>
              <a:rPr lang="en-GB" sz="2800" dirty="0"/>
              <a:t> </a:t>
            </a:r>
            <a:r>
              <a:rPr lang="en-GB" sz="2800" dirty="0" err="1"/>
              <a:t>gwneud</a:t>
            </a:r>
            <a:r>
              <a:rPr lang="en-GB" sz="2800" dirty="0"/>
              <a:t> </a:t>
            </a:r>
            <a:r>
              <a:rPr lang="en-GB" sz="2800" dirty="0" err="1"/>
              <a:t>cymhariaethau</a:t>
            </a:r>
            <a:r>
              <a:rPr lang="en-GB" sz="2800" dirty="0"/>
              <a:t> </a:t>
            </a:r>
            <a:r>
              <a:rPr lang="en-GB" sz="2800" dirty="0" err="1"/>
              <a:t>gyda</a:t>
            </a:r>
            <a:r>
              <a:rPr lang="en-GB" sz="2800" dirty="0"/>
              <a:t> </a:t>
            </a:r>
            <a:r>
              <a:rPr lang="en-GB" sz="2800" dirty="0" err="1"/>
              <a:t>athrawon</a:t>
            </a:r>
            <a:r>
              <a:rPr lang="en-GB" sz="2800" dirty="0"/>
              <a:t> </a:t>
            </a:r>
            <a:r>
              <a:rPr lang="en-GB" sz="2800" dirty="0" err="1"/>
              <a:t>eraill</a:t>
            </a:r>
            <a:r>
              <a:rPr lang="en-GB" sz="2800" dirty="0"/>
              <a:t> </a:t>
            </a:r>
            <a:r>
              <a:rPr lang="en-GB" sz="2800" dirty="0" err="1"/>
              <a:t>gyda’r</a:t>
            </a:r>
            <a:r>
              <a:rPr lang="en-GB" sz="2800" dirty="0"/>
              <a:t> un </a:t>
            </a:r>
            <a:r>
              <a:rPr lang="en-GB" sz="2800" dirty="0" err="1"/>
              <a:t>disgyblion</a:t>
            </a:r>
            <a:r>
              <a:rPr lang="en-GB" sz="2800" dirty="0"/>
              <a:t>), </a:t>
            </a:r>
            <a:r>
              <a:rPr lang="en-GB" sz="2800" dirty="0" err="1"/>
              <a:t>gallai</a:t>
            </a:r>
            <a:r>
              <a:rPr lang="en-GB" sz="2800" dirty="0"/>
              <a:t> </a:t>
            </a:r>
            <a:r>
              <a:rPr lang="en-GB" sz="2800" dirty="0" err="1"/>
              <a:t>fod</a:t>
            </a:r>
            <a:r>
              <a:rPr lang="en-GB" sz="2800" dirty="0"/>
              <a:t> </a:t>
            </a:r>
            <a:r>
              <a:rPr lang="en-GB" sz="2800" dirty="0" err="1"/>
              <a:t>yn</a:t>
            </a:r>
            <a:r>
              <a:rPr lang="en-GB" sz="2800" dirty="0"/>
              <a:t> </a:t>
            </a:r>
            <a:r>
              <a:rPr lang="en-GB" sz="2800" dirty="0" err="1"/>
              <a:t>ffordd</a:t>
            </a:r>
            <a:r>
              <a:rPr lang="en-GB" sz="2800" dirty="0"/>
              <a:t> </a:t>
            </a:r>
            <a:r>
              <a:rPr lang="en-GB" sz="2800" dirty="0" err="1"/>
              <a:t>effeithiol</a:t>
            </a:r>
            <a:r>
              <a:rPr lang="en-GB" sz="2800" dirty="0"/>
              <a:t> </a:t>
            </a:r>
            <a:r>
              <a:rPr lang="en-GB" sz="2800" dirty="0" err="1"/>
              <a:t>i</a:t>
            </a:r>
            <a:r>
              <a:rPr lang="en-GB" sz="2800" dirty="0"/>
              <a:t> </a:t>
            </a:r>
            <a:r>
              <a:rPr lang="en-GB" sz="2800" dirty="0" err="1"/>
              <a:t>gynyddu</a:t>
            </a:r>
            <a:r>
              <a:rPr lang="en-GB" sz="2800" dirty="0"/>
              <a:t> </a:t>
            </a:r>
            <a:r>
              <a:rPr lang="en-GB" sz="2800" dirty="0" err="1"/>
              <a:t>amser</a:t>
            </a:r>
            <a:r>
              <a:rPr lang="en-GB" sz="2800" dirty="0"/>
              <a:t> a </a:t>
            </a:r>
            <a:r>
              <a:rPr lang="en-GB" sz="2800" dirty="0" err="1"/>
              <a:t>dreulir</a:t>
            </a:r>
            <a:r>
              <a:rPr lang="en-GB" sz="2800" dirty="0"/>
              <a:t> </a:t>
            </a:r>
            <a:r>
              <a:rPr lang="en-GB" sz="2800" dirty="0" err="1"/>
              <a:t>ar</a:t>
            </a:r>
            <a:r>
              <a:rPr lang="en-GB" sz="2800" dirty="0"/>
              <a:t> </a:t>
            </a:r>
            <a:r>
              <a:rPr lang="en-GB" sz="2800" dirty="0" err="1"/>
              <a:t>dasg</a:t>
            </a:r>
            <a:r>
              <a:rPr lang="en-GB" sz="2800" dirty="0"/>
              <a:t> </a:t>
            </a:r>
            <a:r>
              <a:rPr lang="en-GB" sz="2800" dirty="0" err="1"/>
              <a:t>mewn</a:t>
            </a:r>
            <a:r>
              <a:rPr lang="en-GB" sz="2800" dirty="0"/>
              <a:t> </a:t>
            </a:r>
            <a:r>
              <a:rPr lang="en-GB" sz="2800" dirty="0" err="1"/>
              <a:t>gwersi</a:t>
            </a:r>
            <a:r>
              <a:rPr lang="en-GB" sz="2800" dirty="0"/>
              <a:t> ac felly </a:t>
            </a:r>
            <a:r>
              <a:rPr lang="en-GB" sz="2800" dirty="0" err="1"/>
              <a:t>gwella</a:t>
            </a:r>
            <a:r>
              <a:rPr lang="en-GB" sz="2800" dirty="0"/>
              <a:t> </a:t>
            </a:r>
            <a:r>
              <a:rPr lang="en-GB" sz="2800" dirty="0" err="1"/>
              <a:t>dysgu</a:t>
            </a:r>
            <a:r>
              <a:rPr lang="en-GB" sz="2800" dirty="0"/>
              <a:t>.</a:t>
            </a:r>
            <a:endParaRPr lang="en-US"/>
          </a:p>
        </p:txBody>
      </p:sp>
      <p:sp>
        <p:nvSpPr>
          <p:cNvPr id="4" name="Content Placeholder 3"/>
          <p:cNvSpPr>
            <a:spLocks noGrp="1"/>
          </p:cNvSpPr>
          <p:nvPr>
            <p:ph sz="half" idx="2"/>
          </p:nvPr>
        </p:nvSpPr>
        <p:spPr>
          <a:xfrm>
            <a:off x="6310436" y="2204864"/>
            <a:ext cx="5629501" cy="4470400"/>
          </a:xfrm>
        </p:spPr>
        <p:txBody>
          <a:bodyPr>
            <a:noAutofit/>
          </a:bodyPr>
          <a:lstStyle/>
          <a:p>
            <a:r>
              <a:rPr lang="en-GB" sz="2800" i="1" dirty="0"/>
              <a:t>For a teacher to track this measure over time and with different classes (possibly drawing comparisons with other teachers with the same pupils)  could be an effective way to increase the percentage of time spent engaged in lessons and therefore improve learning.</a:t>
            </a: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018524" y="253879"/>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954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4" name="Content Placeholder 3"/>
          <p:cNvSpPr>
            <a:spLocks noGrp="1"/>
          </p:cNvSpPr>
          <p:nvPr>
            <p:ph sz="half" idx="2"/>
          </p:nvPr>
        </p:nvSpPr>
        <p:spPr/>
        <p:txBody>
          <a:bodyPr>
            <a:noAutofit/>
          </a:bodyPr>
          <a:lstStyle/>
          <a:p>
            <a:r>
              <a:rPr lang="en-GB" i="1" dirty="0"/>
              <a:t>Empirically based frameworks (e.g. CLASS - Classroom Assessment Scoring System) emphasise quality of relationships and interactions between teachers and students.</a:t>
            </a:r>
          </a:p>
          <a:p>
            <a:r>
              <a:rPr lang="en-GB" i="1" dirty="0"/>
              <a:t>Teacher expectations: the need to create a classroom environment that is constantly demanding more and never satisfied, but still affirming to students’ self-worth. </a:t>
            </a:r>
          </a:p>
        </p:txBody>
      </p:sp>
      <p:sp>
        <p:nvSpPr>
          <p:cNvPr id="5" name="Content Placeholder 3"/>
          <p:cNvSpPr txBox="1">
            <a:spLocks/>
          </p:cNvSpPr>
          <p:nvPr/>
        </p:nvSpPr>
        <p:spPr>
          <a:xfrm>
            <a:off x="189756" y="1804974"/>
            <a:ext cx="4977104" cy="4470400"/>
          </a:xfrm>
          <a:prstGeom prst="rect">
            <a:avLst/>
          </a:prstGeom>
        </p:spPr>
        <p:txBody>
          <a:bodyPr vert="horz" lIns="121899" tIns="60949" rIns="121899" bIns="60949" rtlCol="0" anchor="t">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304165" indent="-304165"/>
            <a:r>
              <a:rPr lang="en-GB" sz="2800" dirty="0" err="1"/>
              <a:t>Fframwaith</a:t>
            </a:r>
            <a:r>
              <a:rPr lang="en-GB" sz="2800" dirty="0"/>
              <a:t> </a:t>
            </a:r>
            <a:r>
              <a:rPr lang="en-GB" sz="2800" dirty="0" err="1"/>
              <a:t>wedi'i</a:t>
            </a:r>
            <a:r>
              <a:rPr lang="en-GB" sz="2800" dirty="0"/>
              <a:t> </a:t>
            </a:r>
            <a:r>
              <a:rPr lang="en-GB" sz="2800" dirty="0" err="1"/>
              <a:t>seilio</a:t>
            </a:r>
            <a:r>
              <a:rPr lang="en-GB" sz="2800" dirty="0"/>
              <a:t> </a:t>
            </a:r>
            <a:r>
              <a:rPr lang="en-GB" sz="2800" dirty="0" err="1"/>
              <a:t>ar</a:t>
            </a:r>
            <a:r>
              <a:rPr lang="en-GB" sz="2800" dirty="0"/>
              <a:t> </a:t>
            </a:r>
            <a:r>
              <a:rPr lang="en-GB" sz="2800" dirty="0" err="1"/>
              <a:t>dystiolaeth</a:t>
            </a:r>
            <a:r>
              <a:rPr lang="en-GB" sz="2800" dirty="0"/>
              <a:t> (</a:t>
            </a:r>
            <a:r>
              <a:rPr lang="en-GB" sz="2800" dirty="0" err="1"/>
              <a:t>e.e.</a:t>
            </a:r>
            <a:r>
              <a:rPr lang="en-GB" sz="2800" dirty="0"/>
              <a:t> CLASS - Classroom Assessment Scoring System) </a:t>
            </a:r>
            <a:r>
              <a:rPr lang="en-GB" sz="2800" dirty="0" err="1"/>
              <a:t>yn</a:t>
            </a:r>
            <a:r>
              <a:rPr lang="en-GB" sz="2800" dirty="0"/>
              <a:t> </a:t>
            </a:r>
            <a:r>
              <a:rPr lang="en-GB" sz="2800" dirty="0" err="1"/>
              <a:t>pwysleisio</a:t>
            </a:r>
            <a:r>
              <a:rPr lang="en-GB" sz="2800" dirty="0"/>
              <a:t> </a:t>
            </a:r>
            <a:r>
              <a:rPr lang="en-GB" sz="2800" dirty="0" err="1"/>
              <a:t>ansawdd</a:t>
            </a:r>
            <a:r>
              <a:rPr lang="en-GB" sz="2800" dirty="0"/>
              <a:t> y </a:t>
            </a:r>
            <a:r>
              <a:rPr lang="en-GB" sz="2800" dirty="0" err="1"/>
              <a:t>berthynas</a:t>
            </a:r>
            <a:r>
              <a:rPr lang="en-GB" sz="2800" dirty="0"/>
              <a:t> </a:t>
            </a:r>
            <a:r>
              <a:rPr lang="en-GB" sz="2800" dirty="0" err="1"/>
              <a:t>a'r</a:t>
            </a:r>
            <a:r>
              <a:rPr lang="en-GB" sz="2800" dirty="0"/>
              <a:t> </a:t>
            </a:r>
            <a:r>
              <a:rPr lang="en-GB" sz="2800" dirty="0" err="1"/>
              <a:t>rhyngweithio</a:t>
            </a:r>
            <a:r>
              <a:rPr lang="en-GB" sz="2800" dirty="0"/>
              <a:t> </a:t>
            </a:r>
            <a:r>
              <a:rPr lang="en-GB" sz="2800" dirty="0" err="1"/>
              <a:t>rhwng</a:t>
            </a:r>
            <a:r>
              <a:rPr lang="en-GB" sz="2800" dirty="0"/>
              <a:t> </a:t>
            </a:r>
            <a:r>
              <a:rPr lang="en-GB" sz="2800" dirty="0" err="1"/>
              <a:t>athrawon</a:t>
            </a:r>
            <a:r>
              <a:rPr lang="en-GB" sz="2800" dirty="0"/>
              <a:t> a </a:t>
            </a:r>
            <a:r>
              <a:rPr lang="en-GB" sz="2800" dirty="0" err="1"/>
              <a:t>myfyrwyr</a:t>
            </a:r>
            <a:r>
              <a:rPr lang="en-GB" sz="2800" dirty="0"/>
              <a:t>. </a:t>
            </a:r>
            <a:endParaRPr lang="en-US"/>
          </a:p>
          <a:p>
            <a:pPr marL="304165" indent="-304165"/>
            <a:r>
              <a:rPr lang="en-GB" sz="2800" dirty="0" err="1"/>
              <a:t>Disgwyliadau</a:t>
            </a:r>
            <a:r>
              <a:rPr lang="en-GB" sz="2800" dirty="0"/>
              <a:t> </a:t>
            </a:r>
            <a:r>
              <a:rPr lang="en-GB" sz="2800" dirty="0" err="1"/>
              <a:t>athrawon</a:t>
            </a:r>
            <a:r>
              <a:rPr lang="en-GB" sz="2800" dirty="0"/>
              <a:t>: </a:t>
            </a:r>
            <a:r>
              <a:rPr lang="en-GB" sz="2800" dirty="0" err="1"/>
              <a:t>yr</a:t>
            </a:r>
            <a:r>
              <a:rPr lang="en-GB" sz="2800" dirty="0"/>
              <a:t> </a:t>
            </a:r>
            <a:r>
              <a:rPr lang="en-GB" sz="2800" dirty="0" err="1"/>
              <a:t>angen</a:t>
            </a:r>
            <a:r>
              <a:rPr lang="en-GB" sz="2800" dirty="0"/>
              <a:t> </a:t>
            </a:r>
            <a:r>
              <a:rPr lang="en-GB" sz="2800" dirty="0" err="1"/>
              <a:t>i</a:t>
            </a:r>
            <a:r>
              <a:rPr lang="en-GB" sz="2800" dirty="0"/>
              <a:t> </a:t>
            </a:r>
            <a:r>
              <a:rPr lang="en-GB" sz="2800" dirty="0" err="1"/>
              <a:t>greu</a:t>
            </a:r>
            <a:r>
              <a:rPr lang="en-GB" sz="2800" dirty="0"/>
              <a:t> </a:t>
            </a:r>
            <a:r>
              <a:rPr lang="en-GB" sz="2800" dirty="0" err="1"/>
              <a:t>awyrgylch</a:t>
            </a:r>
            <a:r>
              <a:rPr lang="en-GB" sz="2800" dirty="0"/>
              <a:t> </a:t>
            </a:r>
            <a:r>
              <a:rPr lang="en-GB" sz="2800" dirty="0" err="1"/>
              <a:t>dosbarth</a:t>
            </a:r>
            <a:r>
              <a:rPr lang="en-GB" sz="2800" dirty="0"/>
              <a:t> </a:t>
            </a:r>
            <a:r>
              <a:rPr lang="en-GB" sz="2800" dirty="0" err="1"/>
              <a:t>cefnogol</a:t>
            </a:r>
            <a:r>
              <a:rPr lang="en-GB" sz="2800" dirty="0"/>
              <a:t> </a:t>
            </a:r>
            <a:r>
              <a:rPr lang="en-GB" sz="2800" dirty="0" err="1"/>
              <a:t>yng</a:t>
            </a:r>
            <a:r>
              <a:rPr lang="en-GB" sz="2800" dirty="0"/>
              <a:t> </a:t>
            </a:r>
            <a:r>
              <a:rPr lang="en-GB" sz="2800" dirty="0" err="1"/>
              <a:t>nghwyneb</a:t>
            </a:r>
            <a:r>
              <a:rPr lang="en-GB" sz="2800" dirty="0"/>
              <a:t> </a:t>
            </a:r>
            <a:r>
              <a:rPr lang="en-GB" sz="2800" dirty="0" err="1"/>
              <a:t>pwysau</a:t>
            </a:r>
            <a:r>
              <a:rPr lang="en-GB" sz="2800" dirty="0"/>
              <a:t> </a:t>
            </a:r>
            <a:r>
              <a:rPr lang="en-GB" sz="2800" dirty="0" err="1"/>
              <a:t>cynyddol</a:t>
            </a:r>
            <a:r>
              <a:rPr lang="en-GB" sz="2800" dirty="0"/>
              <a:t>. </a:t>
            </a:r>
            <a:endParaRPr lang="en-GB" sz="2800" dirty="0">
              <a:cs typeface="Calibri" panose="020F0502020204030204"/>
            </a:endParaRPr>
          </a:p>
        </p:txBody>
      </p:sp>
    </p:spTree>
    <p:extLst>
      <p:ext uri="{BB962C8B-B14F-4D97-AF65-F5344CB8AC3E}">
        <p14:creationId xmlns:p14="http://schemas.microsoft.com/office/powerpoint/2010/main" val="3991513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4" y="188640"/>
            <a:ext cx="10512862" cy="1325563"/>
          </a:xfrm>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4" name="Content Placeholder 3"/>
          <p:cNvSpPr>
            <a:spLocks noGrp="1"/>
          </p:cNvSpPr>
          <p:nvPr>
            <p:ph sz="half" idx="2"/>
          </p:nvPr>
        </p:nvSpPr>
        <p:spPr>
          <a:xfrm>
            <a:off x="6310436" y="1514203"/>
            <a:ext cx="5485485" cy="4470400"/>
          </a:xfrm>
        </p:spPr>
        <p:txBody>
          <a:bodyPr vert="horz" lIns="91440" tIns="45720" rIns="91440" bIns="45720" rtlCol="0" anchor="t">
            <a:noAutofit/>
          </a:bodyPr>
          <a:lstStyle/>
          <a:p>
            <a:pPr marL="227965" indent="-227965"/>
            <a:r>
              <a:rPr lang="en-GB" i="1" dirty="0"/>
              <a:t>Promotion of different kinds of motivational goals</a:t>
            </a:r>
            <a:endParaRPr lang="en-US"/>
          </a:p>
          <a:p>
            <a:pPr marL="227965" indent="-227965"/>
            <a:r>
              <a:rPr lang="en-GB" sz="2750" i="1" dirty="0"/>
              <a:t>Different beliefs teachers have regarding success and failure (e.g. fixed versus growth mindset, value given to effort and strategy rather than ability or luck;  valuing and promoting resilience to failure). </a:t>
            </a:r>
            <a:endParaRPr lang="en-GB" sz="2750" i="1" dirty="0">
              <a:cs typeface="Calibri"/>
            </a:endParaRPr>
          </a:p>
          <a:p>
            <a:pPr marL="227965" indent="-227965"/>
            <a:r>
              <a:rPr lang="en-GB" sz="2750" i="1" dirty="0">
                <a:solidFill>
                  <a:srgbClr val="FF0000"/>
                </a:solidFill>
              </a:rPr>
              <a:t>Based on your classroom experiences, think of examples to support this research.</a:t>
            </a:r>
            <a:endParaRPr lang="en-GB" sz="2750" i="1" dirty="0">
              <a:solidFill>
                <a:srgbClr val="FF0000"/>
              </a:solidFill>
              <a:cs typeface="Calibri" panose="020F0502020204030204"/>
            </a:endParaRPr>
          </a:p>
        </p:txBody>
      </p:sp>
      <p:sp>
        <p:nvSpPr>
          <p:cNvPr id="5" name="Content Placeholder 3"/>
          <p:cNvSpPr txBox="1">
            <a:spLocks/>
          </p:cNvSpPr>
          <p:nvPr/>
        </p:nvSpPr>
        <p:spPr>
          <a:xfrm>
            <a:off x="-26268" y="1406704"/>
            <a:ext cx="5976664" cy="4790590"/>
          </a:xfrm>
          <a:prstGeom prst="rect">
            <a:avLst/>
          </a:prstGeom>
        </p:spPr>
        <p:txBody>
          <a:bodyPr vert="horz" lIns="121899" tIns="60949" rIns="121899" bIns="60949" rtlCol="0" anchor="t">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304165" indent="-304165"/>
            <a:r>
              <a:rPr lang="en-GB" sz="2800" dirty="0" err="1"/>
              <a:t>Annog</a:t>
            </a:r>
            <a:r>
              <a:rPr lang="en-GB" sz="2800" dirty="0"/>
              <a:t> </a:t>
            </a:r>
            <a:r>
              <a:rPr lang="en-GB" sz="2800" dirty="0" err="1"/>
              <a:t>gwahanol</a:t>
            </a:r>
            <a:r>
              <a:rPr lang="en-GB" sz="2800" dirty="0"/>
              <a:t> </a:t>
            </a:r>
            <a:r>
              <a:rPr lang="en-GB" sz="2800" dirty="0" err="1"/>
              <a:t>fathau</a:t>
            </a:r>
            <a:r>
              <a:rPr lang="en-GB" sz="2800" dirty="0"/>
              <a:t> o </a:t>
            </a:r>
            <a:r>
              <a:rPr lang="en-GB" sz="2800" dirty="0" err="1"/>
              <a:t>dargedau</a:t>
            </a:r>
            <a:r>
              <a:rPr lang="en-GB" sz="2800" dirty="0"/>
              <a:t> </a:t>
            </a:r>
            <a:r>
              <a:rPr lang="en-GB" sz="2800" dirty="0" err="1"/>
              <a:t>ysgogol</a:t>
            </a:r>
            <a:r>
              <a:rPr lang="en-GB" sz="2800" dirty="0"/>
              <a:t>. </a:t>
            </a:r>
            <a:endParaRPr lang="en-US"/>
          </a:p>
          <a:p>
            <a:pPr marL="304165" indent="-304165"/>
            <a:r>
              <a:rPr lang="en-GB" sz="2800" dirty="0" err="1"/>
              <a:t>Gwahanol</a:t>
            </a:r>
            <a:r>
              <a:rPr lang="en-GB" sz="2800" dirty="0"/>
              <a:t> </a:t>
            </a:r>
            <a:r>
              <a:rPr lang="en-GB" sz="2800" dirty="0" err="1"/>
              <a:t>gred</a:t>
            </a:r>
            <a:r>
              <a:rPr lang="en-GB" sz="2800" dirty="0"/>
              <a:t> </a:t>
            </a:r>
            <a:r>
              <a:rPr lang="en-GB" sz="2800" dirty="0" err="1"/>
              <a:t>gan</a:t>
            </a:r>
            <a:r>
              <a:rPr lang="en-GB" sz="2800" dirty="0"/>
              <a:t> </a:t>
            </a:r>
            <a:r>
              <a:rPr lang="en-GB" sz="2800" dirty="0" err="1"/>
              <a:t>athrawon</a:t>
            </a:r>
            <a:r>
              <a:rPr lang="en-GB" sz="2800" dirty="0"/>
              <a:t> </a:t>
            </a:r>
            <a:r>
              <a:rPr lang="en-GB" sz="2800" dirty="0" err="1"/>
              <a:t>ynglyn</a:t>
            </a:r>
            <a:r>
              <a:rPr lang="en-GB" sz="2800" dirty="0"/>
              <a:t> â </a:t>
            </a:r>
            <a:r>
              <a:rPr lang="en-GB" sz="2800" dirty="0" err="1"/>
              <a:t>llwyddiant</a:t>
            </a:r>
            <a:r>
              <a:rPr lang="en-GB" sz="2800" dirty="0"/>
              <a:t> a </a:t>
            </a:r>
            <a:r>
              <a:rPr lang="en-GB" sz="2800" dirty="0" err="1"/>
              <a:t>methiant</a:t>
            </a:r>
            <a:r>
              <a:rPr lang="en-GB" sz="2800" dirty="0"/>
              <a:t> (</a:t>
            </a:r>
            <a:r>
              <a:rPr lang="en-GB" sz="2800" dirty="0" err="1"/>
              <a:t>e.e.</a:t>
            </a:r>
            <a:r>
              <a:rPr lang="en-GB" sz="2800" dirty="0"/>
              <a:t> </a:t>
            </a:r>
            <a:r>
              <a:rPr lang="en-GB" sz="2800" dirty="0" err="1"/>
              <a:t>meddylfryd</a:t>
            </a:r>
            <a:r>
              <a:rPr lang="en-GB" sz="2800" dirty="0"/>
              <a:t> </a:t>
            </a:r>
            <a:r>
              <a:rPr lang="en-GB" sz="2800" dirty="0" err="1"/>
              <a:t>twf</a:t>
            </a:r>
            <a:r>
              <a:rPr lang="en-GB" sz="2800" dirty="0"/>
              <a:t>, </a:t>
            </a:r>
            <a:r>
              <a:rPr lang="en-GB" sz="2800" dirty="0" err="1"/>
              <a:t>gwerth</a:t>
            </a:r>
            <a:r>
              <a:rPr lang="en-GB" sz="2800" dirty="0"/>
              <a:t> a </a:t>
            </a:r>
            <a:r>
              <a:rPr lang="en-GB" sz="2800" dirty="0" err="1"/>
              <a:t>roir</a:t>
            </a:r>
            <a:r>
              <a:rPr lang="en-GB" sz="2800" dirty="0"/>
              <a:t> </a:t>
            </a:r>
            <a:r>
              <a:rPr lang="en-GB" sz="2800" dirty="0" err="1"/>
              <a:t>i</a:t>
            </a:r>
            <a:r>
              <a:rPr lang="en-GB" sz="2800" dirty="0"/>
              <a:t> </a:t>
            </a:r>
            <a:r>
              <a:rPr lang="en-GB" sz="2800" dirty="0" err="1"/>
              <a:t>ymdrech</a:t>
            </a:r>
            <a:r>
              <a:rPr lang="en-GB" sz="2800" dirty="0"/>
              <a:t> a </a:t>
            </a:r>
            <a:r>
              <a:rPr lang="en-GB" sz="2800" dirty="0" err="1"/>
              <a:t>strategaeth</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a:t>
            </a:r>
            <a:r>
              <a:rPr lang="en-GB" sz="2800" dirty="0" err="1"/>
              <a:t>gallu</a:t>
            </a:r>
            <a:r>
              <a:rPr lang="en-GB" sz="2800" dirty="0"/>
              <a:t> neu </a:t>
            </a:r>
            <a:r>
              <a:rPr lang="en-GB" sz="2800" dirty="0" err="1"/>
              <a:t>lwc</a:t>
            </a:r>
            <a:r>
              <a:rPr lang="en-GB" sz="2800" dirty="0"/>
              <a:t>; </a:t>
            </a:r>
            <a:r>
              <a:rPr lang="en-GB" sz="2800" dirty="0" err="1"/>
              <a:t>gwerthfawrogi</a:t>
            </a:r>
            <a:r>
              <a:rPr lang="en-GB" sz="2800" dirty="0"/>
              <a:t> a </a:t>
            </a:r>
            <a:r>
              <a:rPr lang="en-GB" sz="2800" dirty="0" err="1"/>
              <a:t>hybu</a:t>
            </a:r>
            <a:r>
              <a:rPr lang="en-GB" sz="2800" dirty="0"/>
              <a:t> </a:t>
            </a:r>
            <a:r>
              <a:rPr lang="en-GB" sz="2800" dirty="0" err="1"/>
              <a:t>dygnwch</a:t>
            </a:r>
            <a:r>
              <a:rPr lang="en-GB" sz="2800" dirty="0"/>
              <a:t> </a:t>
            </a:r>
            <a:r>
              <a:rPr lang="en-GB" sz="2800" dirty="0" err="1"/>
              <a:t>i</a:t>
            </a:r>
            <a:r>
              <a:rPr lang="en-GB" sz="2800" dirty="0"/>
              <a:t> </a:t>
            </a:r>
            <a:r>
              <a:rPr lang="en-GB" sz="2800" dirty="0" err="1"/>
              <a:t>fethiant</a:t>
            </a:r>
            <a:r>
              <a:rPr lang="en-GB" sz="2800" dirty="0"/>
              <a:t>.)</a:t>
            </a:r>
            <a:endParaRPr lang="en-GB" sz="2800" dirty="0">
              <a:cs typeface="Calibri"/>
            </a:endParaRPr>
          </a:p>
          <a:p>
            <a:pPr marL="304165" indent="-304165"/>
            <a:r>
              <a:rPr lang="en-GB" sz="2800" dirty="0" err="1">
                <a:solidFill>
                  <a:srgbClr val="FF0000"/>
                </a:solidFill>
              </a:rPr>
              <a:t>Wrth</a:t>
            </a:r>
            <a:r>
              <a:rPr lang="en-GB" sz="2800" dirty="0">
                <a:solidFill>
                  <a:srgbClr val="FF0000"/>
                </a:solidFill>
              </a:rPr>
              <a:t> </a:t>
            </a:r>
            <a:r>
              <a:rPr lang="en-GB" sz="2800" dirty="0" err="1">
                <a:solidFill>
                  <a:srgbClr val="FF0000"/>
                </a:solidFill>
              </a:rPr>
              <a:t>adlewyrchu</a:t>
            </a:r>
            <a:r>
              <a:rPr lang="en-GB" sz="2800" dirty="0">
                <a:solidFill>
                  <a:srgbClr val="FF0000"/>
                </a:solidFill>
              </a:rPr>
              <a:t> </a:t>
            </a:r>
            <a:r>
              <a:rPr lang="en-GB" sz="2800" dirty="0" err="1">
                <a:solidFill>
                  <a:srgbClr val="FF0000"/>
                </a:solidFill>
              </a:rPr>
              <a:t>ar</a:t>
            </a:r>
            <a:r>
              <a:rPr lang="en-GB" sz="2800" dirty="0">
                <a:solidFill>
                  <a:srgbClr val="FF0000"/>
                </a:solidFill>
              </a:rPr>
              <a:t> </a:t>
            </a:r>
            <a:r>
              <a:rPr lang="en-GB" sz="2800" dirty="0" err="1">
                <a:solidFill>
                  <a:srgbClr val="FF0000"/>
                </a:solidFill>
              </a:rPr>
              <a:t>eich</a:t>
            </a:r>
            <a:r>
              <a:rPr lang="en-GB" sz="2800" dirty="0">
                <a:solidFill>
                  <a:srgbClr val="FF0000"/>
                </a:solidFill>
              </a:rPr>
              <a:t> </a:t>
            </a:r>
            <a:r>
              <a:rPr lang="en-GB" sz="2800" dirty="0" err="1">
                <a:solidFill>
                  <a:srgbClr val="FF0000"/>
                </a:solidFill>
              </a:rPr>
              <a:t>profiad</a:t>
            </a:r>
            <a:r>
              <a:rPr lang="en-GB" sz="2800" dirty="0">
                <a:solidFill>
                  <a:srgbClr val="FF0000"/>
                </a:solidFill>
              </a:rPr>
              <a:t>  </a:t>
            </a:r>
            <a:r>
              <a:rPr lang="en-GB" sz="2800" dirty="0" err="1">
                <a:solidFill>
                  <a:srgbClr val="FF0000"/>
                </a:solidFill>
              </a:rPr>
              <a:t>dosbarth</a:t>
            </a:r>
            <a:r>
              <a:rPr lang="en-GB" sz="2800" dirty="0">
                <a:solidFill>
                  <a:srgbClr val="FF0000"/>
                </a:solidFill>
              </a:rPr>
              <a:t>, </a:t>
            </a:r>
            <a:r>
              <a:rPr lang="en-GB" sz="2800" dirty="0" err="1">
                <a:solidFill>
                  <a:srgbClr val="FF0000"/>
                </a:solidFill>
              </a:rPr>
              <a:t>meddwl</a:t>
            </a:r>
            <a:r>
              <a:rPr lang="en-GB" sz="2800" dirty="0">
                <a:solidFill>
                  <a:srgbClr val="FF0000"/>
                </a:solidFill>
              </a:rPr>
              <a:t> am </a:t>
            </a:r>
            <a:r>
              <a:rPr lang="en-GB" sz="2800" dirty="0" err="1">
                <a:solidFill>
                  <a:srgbClr val="FF0000"/>
                </a:solidFill>
              </a:rPr>
              <a:t>enghreifftiau</a:t>
            </a:r>
            <a:r>
              <a:rPr lang="en-GB" sz="2800" dirty="0">
                <a:solidFill>
                  <a:srgbClr val="FF0000"/>
                </a:solidFill>
              </a:rPr>
              <a:t> </a:t>
            </a:r>
            <a:r>
              <a:rPr lang="en-GB" sz="2800" dirty="0" err="1">
                <a:solidFill>
                  <a:srgbClr val="FF0000"/>
                </a:solidFill>
              </a:rPr>
              <a:t>i</a:t>
            </a:r>
            <a:r>
              <a:rPr lang="en-GB" sz="2800" dirty="0">
                <a:solidFill>
                  <a:srgbClr val="FF0000"/>
                </a:solidFill>
              </a:rPr>
              <a:t> </a:t>
            </a:r>
            <a:r>
              <a:rPr lang="en-GB" sz="2800" dirty="0" err="1">
                <a:solidFill>
                  <a:srgbClr val="FF0000"/>
                </a:solidFill>
              </a:rPr>
              <a:t>gefnogi’r</a:t>
            </a:r>
            <a:r>
              <a:rPr lang="en-GB" sz="2800" dirty="0">
                <a:solidFill>
                  <a:srgbClr val="FF0000"/>
                </a:solidFill>
              </a:rPr>
              <a:t> </a:t>
            </a:r>
            <a:r>
              <a:rPr lang="en-GB" sz="2800" dirty="0" err="1">
                <a:solidFill>
                  <a:srgbClr val="FF0000"/>
                </a:solidFill>
              </a:rPr>
              <a:t>ymchwil</a:t>
            </a:r>
            <a:r>
              <a:rPr lang="en-GB" sz="2800" dirty="0">
                <a:solidFill>
                  <a:srgbClr val="FF0000"/>
                </a:solidFill>
              </a:rPr>
              <a:t>.</a:t>
            </a:r>
            <a:endParaRPr lang="en-GB" sz="2800" dirty="0">
              <a:solidFill>
                <a:srgbClr val="FF0000"/>
              </a:solidFill>
              <a:cs typeface="Calibri"/>
            </a:endParaRPr>
          </a:p>
        </p:txBody>
      </p:sp>
    </p:spTree>
    <p:extLst>
      <p:ext uri="{BB962C8B-B14F-4D97-AF65-F5344CB8AC3E}">
        <p14:creationId xmlns:p14="http://schemas.microsoft.com/office/powerpoint/2010/main" val="1639641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1220" y="2032334"/>
            <a:ext cx="5180251" cy="4351338"/>
          </a:xfrm>
        </p:spPr>
        <p:txBody>
          <a:bodyPr vert="horz" lIns="91440" tIns="45720" rIns="91440" bIns="45720" rtlCol="0" anchor="t">
            <a:normAutofit/>
          </a:bodyPr>
          <a:lstStyle/>
          <a:p>
            <a:pPr marL="227965" indent="-227965"/>
            <a:r>
              <a:rPr lang="en-US" sz="2400" dirty="0">
                <a:hlinkClick r:id="" action="ppaction://noaction"/>
              </a:rPr>
              <a:t>https://bouncyballs.org/</a:t>
            </a:r>
            <a:endParaRPr lang="en-US" sz="2400">
              <a:cs typeface="Calibri" panose="020F0502020204030204"/>
              <a:hlinkClick r:id="" action="ppaction://noaction"/>
            </a:endParaRPr>
          </a:p>
          <a:p>
            <a:pPr marL="227965" indent="-227965"/>
            <a:r>
              <a:rPr lang="en-GB" sz="2400" dirty="0" err="1"/>
              <a:t>Adborth</a:t>
            </a:r>
            <a:r>
              <a:rPr lang="en-GB" sz="2400" dirty="0"/>
              <a:t>: </a:t>
            </a:r>
            <a:r>
              <a:rPr lang="en-GB" sz="2400" i="1" dirty="0">
                <a:ea typeface="+mn-lt"/>
                <a:cs typeface="+mn-lt"/>
                <a:hlinkClick r:id="rId2"/>
              </a:rPr>
              <a:t>http://www.ascd.org/publications/educational-leadership/nov09/vol67/num03/Feed-Up,-Back,-Forward.aspx</a:t>
            </a:r>
            <a:endParaRPr lang="en-GB" sz="2400">
              <a:cs typeface="Calibri" panose="020F0502020204030204"/>
            </a:endParaRPr>
          </a:p>
          <a:p>
            <a:pPr marL="227965" indent="-227965"/>
            <a:r>
              <a:rPr lang="en-GB" sz="2400" dirty="0"/>
              <a:t>‘</a:t>
            </a:r>
            <a:r>
              <a:rPr lang="en-GB" sz="2400" dirty="0" err="1"/>
              <a:t>Gofyn</a:t>
            </a:r>
            <a:r>
              <a:rPr lang="en-GB" sz="2400" dirty="0"/>
              <a:t> </a:t>
            </a:r>
            <a:r>
              <a:rPr lang="en-GB" sz="2400" dirty="0" err="1"/>
              <a:t>i</a:t>
            </a:r>
            <a:r>
              <a:rPr lang="en-GB" sz="2400" dirty="0"/>
              <a:t> </a:t>
            </a:r>
            <a:r>
              <a:rPr lang="en-GB" sz="2400" dirty="0" err="1"/>
              <a:t>dri</a:t>
            </a:r>
            <a:r>
              <a:rPr lang="en-GB" sz="2400" dirty="0"/>
              <a:t> </a:t>
            </a:r>
            <a:r>
              <a:rPr lang="en-GB" sz="2400" dirty="0" err="1"/>
              <a:t>cyn</a:t>
            </a:r>
            <a:r>
              <a:rPr lang="en-GB" sz="2400" dirty="0"/>
              <a:t> fi’ </a:t>
            </a:r>
            <a:endParaRPr lang="en-GB" sz="2400" dirty="0">
              <a:cs typeface="Calibri" panose="020F0502020204030204"/>
            </a:endParaRPr>
          </a:p>
          <a:p>
            <a:pPr marL="227965" indent="-227965"/>
            <a:endParaRPr lang="en-US" dirty="0">
              <a:cs typeface="Calibri" panose="020F0502020204030204"/>
            </a:endParaRPr>
          </a:p>
        </p:txBody>
      </p:sp>
      <p:sp>
        <p:nvSpPr>
          <p:cNvPr id="6" name="Content Placeholder 5"/>
          <p:cNvSpPr>
            <a:spLocks noGrp="1"/>
          </p:cNvSpPr>
          <p:nvPr>
            <p:ph sz="half" idx="2"/>
          </p:nvPr>
        </p:nvSpPr>
        <p:spPr>
          <a:xfrm>
            <a:off x="5990817" y="1981857"/>
            <a:ext cx="5891266" cy="4470400"/>
          </a:xfrm>
        </p:spPr>
        <p:txBody>
          <a:bodyPr vert="horz" lIns="91440" tIns="45720" rIns="91440" bIns="45720" rtlCol="0" anchor="t">
            <a:normAutofit/>
          </a:bodyPr>
          <a:lstStyle/>
          <a:p>
            <a:pPr marL="227965" indent="-227965"/>
            <a:r>
              <a:rPr lang="en-US" sz="2400" i="1" dirty="0">
                <a:hlinkClick r:id="rId3"/>
              </a:rPr>
              <a:t>https://bouncyballs.org/</a:t>
            </a:r>
            <a:endParaRPr lang="en-US" sz="2400" i="1">
              <a:cs typeface="Calibri" panose="020F0502020204030204"/>
            </a:endParaRPr>
          </a:p>
          <a:p>
            <a:pPr marL="227965" indent="-227965"/>
            <a:r>
              <a:rPr lang="en-GB" sz="2400" i="1" dirty="0">
                <a:ea typeface="+mn-lt"/>
                <a:cs typeface="+mn-lt"/>
              </a:rPr>
              <a:t>Feedforward</a:t>
            </a:r>
            <a:endParaRPr lang="en-US" sz="2400" i="1">
              <a:cs typeface="Calibri"/>
            </a:endParaRPr>
          </a:p>
          <a:p>
            <a:pPr marL="227965" indent="-227965"/>
            <a:r>
              <a:rPr lang="en-GB" sz="2400" i="1" dirty="0">
                <a:hlinkClick r:id="rId2"/>
              </a:rPr>
              <a:t>http://www.ascd.org/publications/educational-leadership/nov09/vol67/num03/Feed-Up,-Back,-Forward.aspx</a:t>
            </a:r>
            <a:endParaRPr lang="en-GB" sz="2400" i="1">
              <a:cs typeface="Calibri" panose="020F0502020204030204"/>
            </a:endParaRPr>
          </a:p>
          <a:p>
            <a:pPr marL="227965" indent="-227965"/>
            <a:r>
              <a:rPr lang="en-GB" sz="2400" i="1" dirty="0"/>
              <a:t>‘Ask three before me’ </a:t>
            </a:r>
            <a:endParaRPr lang="en-GB" sz="3200" i="1" dirty="0">
              <a:cs typeface="Calibri" panose="020F0502020204030204"/>
            </a:endParaRPr>
          </a:p>
        </p:txBody>
      </p:sp>
      <p:pic>
        <p:nvPicPr>
          <p:cNvPr id="1026" name="Picture 2" descr="C:\Users\s.ainsworth\AppData\Local\Microsoft\Windows\Temporary Internet Files\Content.IE5\YXWUDKOI\tick[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59050" y="509618"/>
            <a:ext cx="1224136" cy="115212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328262" y="582911"/>
            <a:ext cx="11881320" cy="1397000"/>
          </a:xfrm>
          <a:prstGeom prst="rect">
            <a:avLst/>
          </a:prstGeom>
        </p:spPr>
        <p:txBody>
          <a:bodyPr vert="horz" lIns="121899" tIns="60949" rIns="121899" bIns="60949" rtlCol="0" anchor="b">
            <a:normAutofit lnSpcReduction="1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600" dirty="0"/>
              <a:t>3 </a:t>
            </a:r>
            <a:r>
              <a:rPr lang="en-GB" sz="3600" dirty="0" err="1"/>
              <a:t>strategaeth</a:t>
            </a:r>
            <a:r>
              <a:rPr lang="en-GB" sz="3600" dirty="0"/>
              <a:t> </a:t>
            </a:r>
            <a:r>
              <a:rPr lang="en-GB" sz="3600" dirty="0" err="1"/>
              <a:t>rheolaeth</a:t>
            </a:r>
            <a:r>
              <a:rPr lang="en-GB" sz="3600" dirty="0"/>
              <a:t> </a:t>
            </a:r>
            <a:r>
              <a:rPr lang="en-GB" sz="3600" dirty="0" err="1"/>
              <a:t>dosbarth</a:t>
            </a:r>
            <a:r>
              <a:rPr lang="en-GB" sz="3600" dirty="0"/>
              <a:t> </a:t>
            </a:r>
            <a:r>
              <a:rPr lang="en-GB" sz="3600" dirty="0" err="1"/>
              <a:t>cadarnhaol</a:t>
            </a:r>
            <a:endParaRPr lang="en-GB" sz="3600" dirty="0"/>
          </a:p>
          <a:p>
            <a:endParaRPr lang="en-GB" sz="3600" dirty="0"/>
          </a:p>
          <a:p>
            <a:r>
              <a:rPr lang="en-GB" sz="3600" dirty="0"/>
              <a:t>3 quick positive classroom management strategies </a:t>
            </a:r>
            <a:endParaRPr lang="en-US" sz="3600" dirty="0"/>
          </a:p>
          <a:p>
            <a:endParaRPr lang="en-US" sz="3200" dirty="0"/>
          </a:p>
        </p:txBody>
      </p:sp>
      <p:pic>
        <p:nvPicPr>
          <p:cNvPr id="2" name="Picture 3" descr="A picture containing text&#10;&#10;Description automatically generated">
            <a:extLst>
              <a:ext uri="{FF2B5EF4-FFF2-40B4-BE49-F238E27FC236}">
                <a16:creationId xmlns:a16="http://schemas.microsoft.com/office/drawing/2014/main" id="{5B8C0A4C-C723-4B9D-BABA-5B546A459911}"/>
              </a:ext>
            </a:extLst>
          </p:cNvPr>
          <p:cNvPicPr>
            <a:picLocks noChangeAspect="1"/>
          </p:cNvPicPr>
          <p:nvPr/>
        </p:nvPicPr>
        <p:blipFill>
          <a:blip r:embed="rId5"/>
          <a:stretch>
            <a:fillRect/>
          </a:stretch>
        </p:blipFill>
        <p:spPr>
          <a:xfrm>
            <a:off x="4341145" y="4448929"/>
            <a:ext cx="2843829" cy="2144279"/>
          </a:xfrm>
          <a:prstGeom prst="rect">
            <a:avLst/>
          </a:prstGeom>
        </p:spPr>
      </p:pic>
    </p:spTree>
    <p:extLst>
      <p:ext uri="{BB962C8B-B14F-4D97-AF65-F5344CB8AC3E}">
        <p14:creationId xmlns:p14="http://schemas.microsoft.com/office/powerpoint/2010/main" val="263829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t>Tasg</a:t>
            </a:r>
            <a:r>
              <a:rPr lang="en-GB" dirty="0"/>
              <a:t>                              Task</a:t>
            </a:r>
            <a:endParaRPr lang="en-US" dirty="0"/>
          </a:p>
        </p:txBody>
      </p:sp>
      <p:sp>
        <p:nvSpPr>
          <p:cNvPr id="3" name="Content Placeholder 2"/>
          <p:cNvSpPr>
            <a:spLocks noGrp="1"/>
          </p:cNvSpPr>
          <p:nvPr>
            <p:ph sz="half" idx="1"/>
          </p:nvPr>
        </p:nvSpPr>
        <p:spPr>
          <a:xfrm>
            <a:off x="607894" y="1945332"/>
            <a:ext cx="5180251" cy="4351338"/>
          </a:xfrm>
        </p:spPr>
        <p:txBody>
          <a:bodyPr vert="horz" lIns="91440" tIns="45720" rIns="91440" bIns="45720" rtlCol="0" anchor="t">
            <a:normAutofit/>
          </a:bodyPr>
          <a:lstStyle/>
          <a:p>
            <a:pPr marL="227965" indent="-227965"/>
            <a:r>
              <a:rPr lang="en-US" sz="3600" dirty="0">
                <a:cs typeface="Calibri" panose="020F0502020204030204"/>
              </a:rPr>
              <a:t>Nawr:</a:t>
            </a:r>
          </a:p>
          <a:p>
            <a:pPr marL="227965" indent="-227965"/>
            <a:r>
              <a:rPr lang="en-US" sz="3600" dirty="0" err="1"/>
              <a:t>dadansoddwch</a:t>
            </a:r>
            <a:r>
              <a:rPr lang="en-US" sz="3600" dirty="0"/>
              <a:t> </a:t>
            </a:r>
            <a:r>
              <a:rPr lang="en-US" sz="3600" u="sng" dirty="0"/>
              <a:t>pam</a:t>
            </a:r>
            <a:r>
              <a:rPr lang="en-US" sz="3600" dirty="0"/>
              <a:t> bod </a:t>
            </a:r>
            <a:r>
              <a:rPr lang="en-US" sz="3600" dirty="0" err="1"/>
              <a:t>pob</a:t>
            </a:r>
            <a:r>
              <a:rPr lang="en-US" sz="3600" dirty="0"/>
              <a:t> un </a:t>
            </a:r>
            <a:r>
              <a:rPr lang="en-US" sz="3600" dirty="0" err="1"/>
              <a:t>o'r</a:t>
            </a:r>
            <a:r>
              <a:rPr lang="en-US" sz="3600" dirty="0"/>
              <a:t> tri </a:t>
            </a:r>
            <a:r>
              <a:rPr lang="en-US" sz="3600" dirty="0" err="1"/>
              <a:t>strategaeth</a:t>
            </a:r>
            <a:r>
              <a:rPr lang="en-US" sz="3600" dirty="0"/>
              <a:t> </a:t>
            </a:r>
            <a:r>
              <a:rPr lang="en-US" sz="3600" dirty="0" err="1"/>
              <a:t>yn</a:t>
            </a:r>
            <a:r>
              <a:rPr lang="en-US" sz="3600" dirty="0"/>
              <a:t> </a:t>
            </a:r>
            <a:r>
              <a:rPr lang="en-US" sz="3600" dirty="0" err="1"/>
              <a:t>gweithio</a:t>
            </a:r>
            <a:endParaRPr lang="en-US" sz="3600" dirty="0">
              <a:cs typeface="Calibri" panose="020F0502020204030204"/>
            </a:endParaRPr>
          </a:p>
          <a:p>
            <a:pPr marL="227965" indent="-227965"/>
            <a:r>
              <a:rPr lang="en-US" sz="3600" dirty="0" err="1"/>
              <a:t>ychwanegwch</a:t>
            </a:r>
            <a:r>
              <a:rPr lang="en-US" sz="3600" dirty="0"/>
              <a:t> un </a:t>
            </a:r>
            <a:r>
              <a:rPr lang="en-US" sz="3600" dirty="0" err="1"/>
              <a:t>strategaeth</a:t>
            </a:r>
            <a:r>
              <a:rPr lang="en-US" sz="3600" dirty="0"/>
              <a:t> </a:t>
            </a:r>
            <a:r>
              <a:rPr lang="en-US" sz="3600" dirty="0" err="1"/>
              <a:t>arall</a:t>
            </a:r>
            <a:r>
              <a:rPr lang="en-US" sz="3600" dirty="0"/>
              <a:t> </a:t>
            </a:r>
            <a:r>
              <a:rPr lang="en-US" sz="3600" dirty="0" err="1"/>
              <a:t>i’r</a:t>
            </a:r>
            <a:r>
              <a:rPr lang="en-US" sz="3600" dirty="0"/>
              <a:t> </a:t>
            </a:r>
            <a:r>
              <a:rPr lang="en-US" sz="3600" dirty="0" err="1"/>
              <a:t>rhestr</a:t>
            </a:r>
            <a:r>
              <a:rPr lang="en-US" sz="3600" dirty="0"/>
              <a:t> …</a:t>
            </a:r>
            <a:endParaRPr lang="en-US" sz="3600" dirty="0">
              <a:cs typeface="Calibri" panose="020F0502020204030204"/>
            </a:endParaRPr>
          </a:p>
        </p:txBody>
      </p:sp>
      <p:sp>
        <p:nvSpPr>
          <p:cNvPr id="4" name="Content Placeholder 3"/>
          <p:cNvSpPr>
            <a:spLocks noGrp="1"/>
          </p:cNvSpPr>
          <p:nvPr>
            <p:ph sz="half" idx="2"/>
          </p:nvPr>
        </p:nvSpPr>
        <p:spPr>
          <a:xfrm>
            <a:off x="6483511" y="2414951"/>
            <a:ext cx="5180251" cy="4351338"/>
          </a:xfrm>
        </p:spPr>
        <p:txBody>
          <a:bodyPr vert="horz" lIns="91440" tIns="45720" rIns="91440" bIns="45720" rtlCol="0" anchor="t">
            <a:normAutofit/>
          </a:bodyPr>
          <a:lstStyle/>
          <a:p>
            <a:pPr marL="0" indent="0">
              <a:buNone/>
            </a:pPr>
            <a:r>
              <a:rPr lang="en-GB" sz="3600" i="1" dirty="0"/>
              <a:t>Now:</a:t>
            </a:r>
          </a:p>
          <a:p>
            <a:pPr marL="227965" indent="-227965"/>
            <a:r>
              <a:rPr lang="en-GB" sz="3600" i="1" dirty="0"/>
              <a:t> evaluate </a:t>
            </a:r>
            <a:r>
              <a:rPr lang="en-GB" sz="3600" i="1" u="sng" dirty="0"/>
              <a:t>why </a:t>
            </a:r>
            <a:r>
              <a:rPr lang="en-GB" sz="3600" i="1" dirty="0"/>
              <a:t>each of the three strategies work </a:t>
            </a:r>
            <a:endParaRPr lang="en-GB" sz="3600" i="1" dirty="0">
              <a:cs typeface="Calibri" panose="020F0502020204030204"/>
            </a:endParaRPr>
          </a:p>
          <a:p>
            <a:pPr marL="227965" indent="-227965"/>
            <a:r>
              <a:rPr lang="en-GB" sz="3600" i="1" dirty="0"/>
              <a:t>add one more strategy to the list….</a:t>
            </a:r>
            <a:endParaRPr lang="en-GB" sz="3600" i="1" dirty="0">
              <a:cs typeface="Calibri" panose="020F0502020204030204"/>
            </a:endParaRPr>
          </a:p>
          <a:p>
            <a:pPr marL="227965" indent="-227965"/>
            <a:endParaRPr lang="en-US" dirty="0">
              <a:cs typeface="Calibri" panose="020F0502020204030204"/>
            </a:endParaRPr>
          </a:p>
        </p:txBody>
      </p:sp>
      <p:pic>
        <p:nvPicPr>
          <p:cNvPr id="2050" name="Picture 2" descr="C:\Users\s.ainsworth\AppData\Local\Microsoft\Windows\Temporary Internet Files\Content.IE5\S4DWR18J\android-task-kill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9905" y="254755"/>
            <a:ext cx="2381250" cy="1536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224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Rhestr</a:t>
            </a:r>
            <a:r>
              <a:rPr lang="en-GB" dirty="0"/>
              <a:t> </a:t>
            </a:r>
            <a:r>
              <a:rPr lang="en-GB" dirty="0" err="1"/>
              <a:t>gyfeirnodi</a:t>
            </a:r>
            <a:r>
              <a:rPr lang="en-GB" dirty="0"/>
              <a:t>      Reference list</a:t>
            </a:r>
          </a:p>
        </p:txBody>
      </p:sp>
      <p:sp>
        <p:nvSpPr>
          <p:cNvPr id="6" name="Content Placeholder 5"/>
          <p:cNvSpPr>
            <a:spLocks noGrp="1"/>
          </p:cNvSpPr>
          <p:nvPr>
            <p:ph idx="1"/>
          </p:nvPr>
        </p:nvSpPr>
        <p:spPr/>
        <p:txBody>
          <a:bodyPr>
            <a:normAutofit fontScale="92500" lnSpcReduction="10000"/>
          </a:bodyPr>
          <a:lstStyle/>
          <a:p>
            <a:r>
              <a:rPr lang="en-GB" dirty="0"/>
              <a:t>Glossary of Educational Reform. Available at </a:t>
            </a:r>
            <a:r>
              <a:rPr lang="en-GB" dirty="0">
                <a:hlinkClick r:id="rId2"/>
              </a:rPr>
              <a:t>https://www.edglossary.org/classroom-management/</a:t>
            </a:r>
            <a:r>
              <a:rPr lang="en-GB" dirty="0"/>
              <a:t> </a:t>
            </a:r>
            <a:r>
              <a:rPr lang="en-GB" dirty="0">
                <a:hlinkClick r:id="rId2"/>
              </a:rPr>
              <a:t>[</a:t>
            </a:r>
            <a:r>
              <a:rPr lang="en-GB" dirty="0"/>
              <a:t>Accessed 03.01.18]</a:t>
            </a:r>
          </a:p>
          <a:p>
            <a:r>
              <a:rPr lang="en-GB" dirty="0"/>
              <a:t>Ofsted (2003) </a:t>
            </a:r>
            <a:r>
              <a:rPr lang="en-GB" i="1" dirty="0"/>
              <a:t>Access and achievement in urban education: ten years on, </a:t>
            </a:r>
            <a:r>
              <a:rPr lang="en-US" dirty="0"/>
              <a:t>London: The Stationery Office</a:t>
            </a:r>
            <a:endParaRPr lang="en-GB" dirty="0"/>
          </a:p>
          <a:p>
            <a:r>
              <a:rPr lang="en-GB" dirty="0"/>
              <a:t>Rogers, B. (2011) </a:t>
            </a:r>
            <a:r>
              <a:rPr lang="en-GB" i="1" dirty="0"/>
              <a:t>Classroom Behaviour (3</a:t>
            </a:r>
            <a:r>
              <a:rPr lang="en-GB" i="1" baseline="30000" dirty="0"/>
              <a:t>rd</a:t>
            </a:r>
            <a:r>
              <a:rPr lang="en-GB" i="1" dirty="0"/>
              <a:t> edition), </a:t>
            </a:r>
            <a:r>
              <a:rPr lang="en-GB" dirty="0"/>
              <a:t>London: Sage</a:t>
            </a:r>
          </a:p>
          <a:p>
            <a:r>
              <a:rPr lang="en-US" dirty="0"/>
              <a:t>Welsh Government (2016) National School </a:t>
            </a:r>
            <a:r>
              <a:rPr lang="en-US" dirty="0" err="1"/>
              <a:t>Categorisation</a:t>
            </a:r>
            <a:r>
              <a:rPr lang="en-US" dirty="0"/>
              <a:t> System. Available at </a:t>
            </a:r>
            <a:r>
              <a:rPr lang="en-US" dirty="0">
                <a:hlinkClick r:id="rId3"/>
              </a:rPr>
              <a:t>https://gov.wales/docs/dcells/publications/150121-guidance-en-v2.pdf</a:t>
            </a:r>
            <a:r>
              <a:rPr lang="en-US" dirty="0"/>
              <a:t> </a:t>
            </a:r>
            <a:r>
              <a:rPr lang="en-GB" dirty="0">
                <a:hlinkClick r:id="rId2"/>
              </a:rPr>
              <a:t>[</a:t>
            </a:r>
            <a:r>
              <a:rPr lang="en-GB" dirty="0"/>
              <a:t>Accessed 03.01.18]</a:t>
            </a:r>
          </a:p>
          <a:p>
            <a:r>
              <a:rPr lang="en-GB" dirty="0"/>
              <a:t>What makes great teaching – Professor Rob Coe. Available at </a:t>
            </a:r>
            <a:r>
              <a:rPr lang="en-GB" dirty="0">
                <a:hlinkClick r:id="rId4"/>
              </a:rPr>
              <a:t>https://www.suttontrust.com/wp-content/uploads/2014/10/What-Makes-Great-Teaching-REPORT.pdf</a:t>
            </a:r>
            <a:r>
              <a:rPr lang="en-GB" dirty="0"/>
              <a:t> [Accessed 03.01.18]</a:t>
            </a:r>
          </a:p>
        </p:txBody>
      </p:sp>
    </p:spTree>
    <p:extLst>
      <p:ext uri="{BB962C8B-B14F-4D97-AF65-F5344CB8AC3E}">
        <p14:creationId xmlns:p14="http://schemas.microsoft.com/office/powerpoint/2010/main" val="242305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B84FDB-B49B-4D04-8579-DB154D47D515}">
  <ds:schemaRefs>
    <ds:schemaRef ds:uri="http://schemas.microsoft.com/office/2006/metadata/properties"/>
    <ds:schemaRef ds:uri="87976339-b2f2-475f-bce4-3bdd3c5bdf0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991083AD-54DE-4A31-9BAB-3C3C39203B6E}">
  <ds:schemaRefs>
    <ds:schemaRef ds:uri="http://schemas.microsoft.com/sharepoint/v3/contenttype/forms"/>
  </ds:schemaRefs>
</ds:datastoreItem>
</file>

<file path=customXml/itemProps3.xml><?xml version="1.0" encoding="utf-8"?>
<ds:datastoreItem xmlns:ds="http://schemas.openxmlformats.org/officeDocument/2006/customXml" ds:itemID="{8661B5B4-B30E-4DAE-B14F-37E12037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2897</Words>
  <Application>Microsoft Office PowerPoint</Application>
  <PresentationFormat>Custom</PresentationFormat>
  <Paragraphs>240</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Century Gothic</vt:lpstr>
      <vt:lpstr>Times New Roman</vt:lpstr>
      <vt:lpstr>Office Theme</vt:lpstr>
      <vt:lpstr> Hinsoddau Dysgu Learning Climates</vt:lpstr>
      <vt:lpstr>Deilliannau Dysgu Learning Outcomes </vt:lpstr>
      <vt:lpstr>Deilliannau Dysgu  Learning Outcomes </vt:lpstr>
      <vt:lpstr>Deilliannau Dysgu  Learning Outcomes </vt:lpstr>
      <vt:lpstr>Deilliannau Dysgu  Learning Outcomes </vt:lpstr>
      <vt:lpstr>Asesiad  Assessment </vt:lpstr>
      <vt:lpstr>              Heddiw                       Today</vt:lpstr>
      <vt:lpstr>Beth yw pwrpas rheolaeth dosbarth? What is the purpose of classroom management? </vt:lpstr>
      <vt:lpstr>Beth yw rheolaeth dosbarth?                   What is classroom management?</vt:lpstr>
      <vt:lpstr>Newidiadau  Changes</vt:lpstr>
      <vt:lpstr>Beth yw rheolaeth dosbarth?                   What is classroom management?</vt:lpstr>
      <vt:lpstr>       Beth yw rheolaeth dosbarth? What is classroom management?        </vt:lpstr>
      <vt:lpstr>Impact of  classroom  management</vt:lpstr>
      <vt:lpstr>PowerPoint Presentation</vt:lpstr>
      <vt:lpstr>Rheolaeth dosbarth effeithiol Effective classroom management</vt:lpstr>
      <vt:lpstr>Beth yw dysgu da? What does good teaching look like?</vt:lpstr>
      <vt:lpstr>Sutton Trust Report (2014): ’What makes great teaching –  A review of underpinning research’</vt:lpstr>
      <vt:lpstr>Tasg: cwblhewch y tabl isod i'ch cynorthwyo i  gefnogi eich dadl yn yr asesiad terfynol </vt:lpstr>
      <vt:lpstr>Task: complete the following table to help support your argument in the final assessment. </vt:lpstr>
      <vt:lpstr>                                                                             t Beth yw rheolaeth dosbarth?                         What is classroom management?                                                                                                   </vt:lpstr>
      <vt:lpstr>                                                                         Beth yw rheolaeth dosbarth?                                         What is classroom management?                                                                                                   </vt:lpstr>
      <vt:lpstr>                                   Sutton Trust overview of research   Rheolaeth dosbarth                      Classroom management</vt:lpstr>
      <vt:lpstr> Darganfyddiadau y Sutton Trust  Sutton Trust findings       </vt:lpstr>
      <vt:lpstr>Sutton Trust findings Darganfyddiadau Sutton Trust </vt:lpstr>
      <vt:lpstr>Sutton Trust findings Darganfyddiadau Sutton Trust </vt:lpstr>
      <vt:lpstr>Sutton Trust findings Darganfyddiadau Sutton Trust </vt:lpstr>
      <vt:lpstr>Sutton Trust findings Darganfyddiadau Sutton Trust </vt:lpstr>
      <vt:lpstr>PowerPoint Presentation</vt:lpstr>
      <vt:lpstr>        Tasg                              Task</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Hinsoddau Dysgu Learning Climates</dc:title>
  <dc:creator/>
  <cp:lastModifiedBy/>
  <cp:revision>509</cp:revision>
  <dcterms:created xsi:type="dcterms:W3CDTF">2015-01-04T10:10:18Z</dcterms:created>
  <dcterms:modified xsi:type="dcterms:W3CDTF">2020-11-15T15:14:45Z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y fmtid="{D5CDD505-2E9C-101B-9397-08002B2CF9AE}" pid="3" name="ContentTypeId">
    <vt:lpwstr>0x010100BB7943C12CE8B24B9C948E5FBAF57B3A</vt:lpwstr>
  </property>
</Properties>
</file>