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57"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lashade Oyeogbe" userId="0148ccff519f4d37" providerId="LiveId" clId="{DAB93E8A-13D5-409C-8872-DB136100F126}"/>
    <pc:docChg chg="modSld">
      <pc:chgData name="Folashade Oyeogbe" userId="0148ccff519f4d37" providerId="LiveId" clId="{DAB93E8A-13D5-409C-8872-DB136100F126}" dt="2025-11-22T10:30:11.862" v="53" actId="20577"/>
      <pc:docMkLst>
        <pc:docMk/>
      </pc:docMkLst>
      <pc:sldChg chg="modSp mod">
        <pc:chgData name="Folashade Oyeogbe" userId="0148ccff519f4d37" providerId="LiveId" clId="{DAB93E8A-13D5-409C-8872-DB136100F126}" dt="2025-11-22T10:30:11.862" v="53" actId="20577"/>
        <pc:sldMkLst>
          <pc:docMk/>
          <pc:sldMk cId="1738046256" sldId="256"/>
        </pc:sldMkLst>
        <pc:spChg chg="mod">
          <ac:chgData name="Folashade Oyeogbe" userId="0148ccff519f4d37" providerId="LiveId" clId="{DAB93E8A-13D5-409C-8872-DB136100F126}" dt="2025-11-22T10:30:11.862" v="53" actId="20577"/>
          <ac:spMkLst>
            <pc:docMk/>
            <pc:sldMk cId="1738046256" sldId="256"/>
            <ac:spMk id="3" creationId="{4C3D23FB-0BE4-C45B-6C2D-8FCEE8769D7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6E3CC-B13B-56B7-FEA2-E634A2B55D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7BCC48-8FB1-E911-5951-BCBA011505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7F3675-20E9-B925-70B0-166E3DD569FF}"/>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5" name="Footer Placeholder 4">
            <a:extLst>
              <a:ext uri="{FF2B5EF4-FFF2-40B4-BE49-F238E27FC236}">
                <a16:creationId xmlns:a16="http://schemas.microsoft.com/office/drawing/2014/main" id="{0965AE6C-FFAA-5555-32EF-304B01E590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A7F672-0E8E-2DAF-0FA6-8963D44EBA06}"/>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615587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95C2C-86B9-7371-7A11-813C177C81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74597E-2294-BA70-F424-508CB912C4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9D789F-5AC6-02FF-8D35-D46AEE6F5B23}"/>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5" name="Footer Placeholder 4">
            <a:extLst>
              <a:ext uri="{FF2B5EF4-FFF2-40B4-BE49-F238E27FC236}">
                <a16:creationId xmlns:a16="http://schemas.microsoft.com/office/drawing/2014/main" id="{35EFB636-F16E-0A0E-0158-1FCA7141D6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EB7752-BABF-99E4-D687-5AAC7726A8FD}"/>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2597755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CA62B-3481-27DA-D3D0-E403E457B0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BA9733-3658-A8C7-7C4D-B885E66BD87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D368EF-C137-1DA6-3915-7876E568E77B}"/>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5" name="Footer Placeholder 4">
            <a:extLst>
              <a:ext uri="{FF2B5EF4-FFF2-40B4-BE49-F238E27FC236}">
                <a16:creationId xmlns:a16="http://schemas.microsoft.com/office/drawing/2014/main" id="{13FE7B2F-A722-274F-7FE2-CAFD71B0F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84D4C-2986-E778-0B9E-2E564A128112}"/>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159147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523C9-146E-6CF6-B998-E0722C4931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ED66BA-4747-8CC5-4DF8-0D4D60325C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079D62-6B75-7611-111C-CC0180F4E9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4CBE46-D51E-CAA4-8984-1C6C56EA3200}"/>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6" name="Footer Placeholder 5">
            <a:extLst>
              <a:ext uri="{FF2B5EF4-FFF2-40B4-BE49-F238E27FC236}">
                <a16:creationId xmlns:a16="http://schemas.microsoft.com/office/drawing/2014/main" id="{9BA65EDC-6478-3D7F-7CAD-1E191D48DC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19D222-4077-C269-6846-7C8164A27BC4}"/>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38892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B5610-7A6A-C391-DFEF-03BB49C239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F7108F-5548-0732-4F33-C80844E4B6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B2EDDE-82AE-2AC3-471F-95C659013E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6AAA78-19BD-8DF7-5572-4A497FF6C5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68829C-EE72-21E6-4047-5051CF4A36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4EA2C5-1D78-E106-A2AC-41295A269779}"/>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8" name="Footer Placeholder 7">
            <a:extLst>
              <a:ext uri="{FF2B5EF4-FFF2-40B4-BE49-F238E27FC236}">
                <a16:creationId xmlns:a16="http://schemas.microsoft.com/office/drawing/2014/main" id="{9835C099-2941-592E-8978-10198F9434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D9C76A-78CA-51D7-54E9-1BF4585199A4}"/>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481769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A7217-1588-0E1A-8704-390E7F9487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29FEE8-F1BF-193C-F919-F01E56908EAA}"/>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4" name="Footer Placeholder 3">
            <a:extLst>
              <a:ext uri="{FF2B5EF4-FFF2-40B4-BE49-F238E27FC236}">
                <a16:creationId xmlns:a16="http://schemas.microsoft.com/office/drawing/2014/main" id="{61DAF901-361A-2A7E-FA63-57C71B6519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CEB9C8-860C-905F-4D20-FBFE7C27E8BA}"/>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1191856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DBE221-8EA2-1B0E-BC35-3B4134516A42}"/>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3" name="Footer Placeholder 2">
            <a:extLst>
              <a:ext uri="{FF2B5EF4-FFF2-40B4-BE49-F238E27FC236}">
                <a16:creationId xmlns:a16="http://schemas.microsoft.com/office/drawing/2014/main" id="{43460E0A-67AB-1401-2D3D-FEDDCD82E0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2601B1-2447-714A-F063-10C3CF6CEF1B}"/>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1611886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565AA-E093-BD24-7C96-ACBB1860E8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37354A-619D-11EA-6C69-5ABD7952D6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50A636-B408-9465-23E0-32BC4AAC6E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22AC17-CE42-6FF4-F96B-C50CC8CD6B72}"/>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6" name="Footer Placeholder 5">
            <a:extLst>
              <a:ext uri="{FF2B5EF4-FFF2-40B4-BE49-F238E27FC236}">
                <a16:creationId xmlns:a16="http://schemas.microsoft.com/office/drawing/2014/main" id="{7188AA01-2F68-E47B-1873-C6D1FEBC86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BCFA9F-C9FE-D9B8-16C4-1229C162AF3B}"/>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188002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37D92-C88D-D2B2-A12A-66738695C0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6B3B42-E457-AEE1-2ACF-DD1AA98D07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680813-45C5-0BB7-4F0D-696FD4B2EF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81F5EC-A34B-CE4C-18D3-10C63C25F894}"/>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6" name="Footer Placeholder 5">
            <a:extLst>
              <a:ext uri="{FF2B5EF4-FFF2-40B4-BE49-F238E27FC236}">
                <a16:creationId xmlns:a16="http://schemas.microsoft.com/office/drawing/2014/main" id="{2DC7ED03-8BD2-8063-A613-0E9C347D17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1C034D-60F1-D9F7-4B33-06B0DB80D8D1}"/>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168577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DEADE-1FDE-E7B4-7798-A37DB36B22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DE0E1D-2001-B839-E2AF-BB3D833E72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2D0767-EEF7-A459-6087-3EC6CCF255D8}"/>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5" name="Footer Placeholder 4">
            <a:extLst>
              <a:ext uri="{FF2B5EF4-FFF2-40B4-BE49-F238E27FC236}">
                <a16:creationId xmlns:a16="http://schemas.microsoft.com/office/drawing/2014/main" id="{CA698898-22BD-D452-062F-19D9C2FDDA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634F9-AAD4-AF21-1845-139BA50836A0}"/>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2039408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6E8EE4-E123-D4B7-B134-B41A873E08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33F4D5-C1C7-24BC-9D3A-867BE3ECDB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56A0DA-17A5-852E-AE11-5AFE9F62A301}"/>
              </a:ext>
            </a:extLst>
          </p:cNvPr>
          <p:cNvSpPr>
            <a:spLocks noGrp="1"/>
          </p:cNvSpPr>
          <p:nvPr>
            <p:ph type="dt" sz="half" idx="10"/>
          </p:nvPr>
        </p:nvSpPr>
        <p:spPr/>
        <p:txBody>
          <a:bodyPr/>
          <a:lstStyle/>
          <a:p>
            <a:fld id="{257E99BE-79C2-45F2-A946-5D11C16DAE9A}" type="datetimeFigureOut">
              <a:rPr lang="en-GB" smtClean="0"/>
              <a:t>22/11/2025</a:t>
            </a:fld>
            <a:endParaRPr lang="en-GB"/>
          </a:p>
        </p:txBody>
      </p:sp>
      <p:sp>
        <p:nvSpPr>
          <p:cNvPr id="5" name="Footer Placeholder 4">
            <a:extLst>
              <a:ext uri="{FF2B5EF4-FFF2-40B4-BE49-F238E27FC236}">
                <a16:creationId xmlns:a16="http://schemas.microsoft.com/office/drawing/2014/main" id="{A387718F-A470-2438-37C9-DC4040A5BF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B7E3C0-9E74-3EC8-C6FF-F7BB02F84FE5}"/>
              </a:ext>
            </a:extLst>
          </p:cNvPr>
          <p:cNvSpPr>
            <a:spLocks noGrp="1"/>
          </p:cNvSpPr>
          <p:nvPr>
            <p:ph type="sldNum" sz="quarter" idx="12"/>
          </p:nvPr>
        </p:nvSpPr>
        <p:spPr/>
        <p:txBody>
          <a:bodyPr/>
          <a:lstStyle/>
          <a:p>
            <a:fld id="{55207EE7-94B3-498D-8012-3CCB8BC83392}" type="slidenum">
              <a:rPr lang="en-GB" smtClean="0"/>
              <a:t>‹#›</a:t>
            </a:fld>
            <a:endParaRPr lang="en-GB"/>
          </a:p>
        </p:txBody>
      </p:sp>
    </p:spTree>
    <p:extLst>
      <p:ext uri="{BB962C8B-B14F-4D97-AF65-F5344CB8AC3E}">
        <p14:creationId xmlns:p14="http://schemas.microsoft.com/office/powerpoint/2010/main" val="1563184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ED8046-42DD-AC84-126D-31C69F9E4D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433FF9-3F1E-F9A1-9E00-233479847F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766808-6412-5672-9103-84DFF28B7C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7E99BE-79C2-45F2-A946-5D11C16DAE9A}" type="datetimeFigureOut">
              <a:rPr lang="en-GB" smtClean="0"/>
              <a:t>22/11/2025</a:t>
            </a:fld>
            <a:endParaRPr lang="en-GB"/>
          </a:p>
        </p:txBody>
      </p:sp>
      <p:sp>
        <p:nvSpPr>
          <p:cNvPr id="5" name="Footer Placeholder 4">
            <a:extLst>
              <a:ext uri="{FF2B5EF4-FFF2-40B4-BE49-F238E27FC236}">
                <a16:creationId xmlns:a16="http://schemas.microsoft.com/office/drawing/2014/main" id="{CBD0A55C-9AF6-5C23-435F-BC9ADEE8EA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C718CE-78B1-69FE-65B8-74CD011342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207EE7-94B3-498D-8012-3CCB8BC83392}" type="slidenum">
              <a:rPr lang="en-GB" smtClean="0"/>
              <a:t>‹#›</a:t>
            </a:fld>
            <a:endParaRPr lang="en-GB"/>
          </a:p>
        </p:txBody>
      </p:sp>
    </p:spTree>
    <p:extLst>
      <p:ext uri="{BB962C8B-B14F-4D97-AF65-F5344CB8AC3E}">
        <p14:creationId xmlns:p14="http://schemas.microsoft.com/office/powerpoint/2010/main" val="10794507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bettercarenetwork.org/sites/default/files/2021-04/Attachment-full-final4.pdf?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4DFFEB46-2FFE-90AA-A2F6-F2E85EB31B8F}"/>
              </a:ext>
            </a:extLst>
          </p:cNvPr>
          <p:cNvSpPr>
            <a:spLocks noGrp="1"/>
          </p:cNvSpPr>
          <p:nvPr>
            <p:ph type="ctrTitle"/>
          </p:nvPr>
        </p:nvSpPr>
        <p:spPr>
          <a:xfrm>
            <a:off x="242910" y="1598246"/>
            <a:ext cx="4626709" cy="5122985"/>
          </a:xfrm>
        </p:spPr>
        <p:txBody>
          <a:bodyPr anchor="t">
            <a:normAutofit/>
          </a:bodyPr>
          <a:lstStyle/>
          <a:p>
            <a:pPr algn="r"/>
            <a:r>
              <a:rPr lang="en-GB" sz="8000">
                <a:solidFill>
                  <a:srgbClr val="FFFFFF"/>
                </a:solidFill>
              </a:rPr>
              <a:t>Name : Folashade Morenike Oyeogbe</a:t>
            </a:r>
          </a:p>
        </p:txBody>
      </p:sp>
      <p:sp>
        <p:nvSpPr>
          <p:cNvPr id="3" name="Subtitle 2">
            <a:extLst>
              <a:ext uri="{FF2B5EF4-FFF2-40B4-BE49-F238E27FC236}">
                <a16:creationId xmlns:a16="http://schemas.microsoft.com/office/drawing/2014/main" id="{4C3D23FB-0BE4-C45B-6C2D-8FCEE8769D76}"/>
              </a:ext>
            </a:extLst>
          </p:cNvPr>
          <p:cNvSpPr>
            <a:spLocks noGrp="1"/>
          </p:cNvSpPr>
          <p:nvPr>
            <p:ph type="subTitle" idx="1"/>
          </p:nvPr>
        </p:nvSpPr>
        <p:spPr>
          <a:xfrm>
            <a:off x="5792994" y="1590840"/>
            <a:ext cx="5672176" cy="5095221"/>
          </a:xfrm>
        </p:spPr>
        <p:txBody>
          <a:bodyPr>
            <a:normAutofit/>
          </a:bodyPr>
          <a:lstStyle/>
          <a:p>
            <a:pPr algn="l"/>
            <a:r>
              <a:rPr lang="en-GB" sz="4400" dirty="0">
                <a:solidFill>
                  <a:srgbClr val="FFFFFF"/>
                </a:solidFill>
              </a:rPr>
              <a:t>Student Number 2421280</a:t>
            </a:r>
          </a:p>
          <a:p>
            <a:pPr algn="l"/>
            <a:r>
              <a:rPr lang="en-GB" sz="4400" dirty="0">
                <a:solidFill>
                  <a:srgbClr val="FFFFFF"/>
                </a:solidFill>
              </a:rPr>
              <a:t>Lecturer : Peace </a:t>
            </a:r>
            <a:r>
              <a:rPr lang="en-GB" sz="4400" dirty="0" err="1">
                <a:solidFill>
                  <a:srgbClr val="FFFFFF"/>
                </a:solidFill>
              </a:rPr>
              <a:t>Ukachuckwu</a:t>
            </a:r>
            <a:endParaRPr lang="en-GB" sz="4400" dirty="0">
              <a:solidFill>
                <a:srgbClr val="FFFFFF"/>
              </a:solidFill>
            </a:endParaRP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046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09AEA-B651-E9AB-26A7-A99229DEB1EB}"/>
              </a:ext>
            </a:extLst>
          </p:cNvPr>
          <p:cNvSpPr>
            <a:spLocks noGrp="1"/>
          </p:cNvSpPr>
          <p:nvPr>
            <p:ph type="title"/>
          </p:nvPr>
        </p:nvSpPr>
        <p:spPr>
          <a:xfrm>
            <a:off x="1245072" y="1289765"/>
            <a:ext cx="3651101" cy="4270963"/>
          </a:xfrm>
        </p:spPr>
        <p:txBody>
          <a:bodyPr anchor="ctr">
            <a:normAutofit/>
          </a:bodyPr>
          <a:lstStyle/>
          <a:p>
            <a:pPr algn="ctr"/>
            <a:r>
              <a:rPr lang="en-GB" sz="5200" b="1" u="sng">
                <a:solidFill>
                  <a:srgbClr val="FFFFFF"/>
                </a:solidFill>
              </a:rPr>
              <a:t>Introduction</a:t>
            </a: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B5CE5AA-8274-4CC7-DB9E-05C400170A42}"/>
              </a:ext>
            </a:extLst>
          </p:cNvPr>
          <p:cNvSpPr>
            <a:spLocks noGrp="1"/>
          </p:cNvSpPr>
          <p:nvPr>
            <p:ph idx="1"/>
          </p:nvPr>
        </p:nvSpPr>
        <p:spPr>
          <a:xfrm>
            <a:off x="6297233" y="518400"/>
            <a:ext cx="4771607" cy="5837949"/>
          </a:xfrm>
        </p:spPr>
        <p:txBody>
          <a:bodyPr anchor="ctr">
            <a:normAutofit/>
          </a:bodyPr>
          <a:lstStyle/>
          <a:p>
            <a:pPr marL="0" indent="0">
              <a:buNone/>
            </a:pPr>
            <a:endParaRPr lang="en-GB" sz="2000">
              <a:solidFill>
                <a:schemeClr val="tx1">
                  <a:alpha val="80000"/>
                </a:schemeClr>
              </a:solidFill>
            </a:endParaRPr>
          </a:p>
          <a:p>
            <a:pPr marL="0" indent="0">
              <a:buNone/>
            </a:pPr>
            <a:r>
              <a:rPr lang="en-GB" sz="2000" b="1" u="sng">
                <a:solidFill>
                  <a:schemeClr val="tx1">
                    <a:alpha val="80000"/>
                  </a:schemeClr>
                </a:solidFill>
              </a:rPr>
              <a:t>Bowlby’s attachment theory (overview)</a:t>
            </a:r>
            <a:endParaRPr lang="en-GB" sz="2000">
              <a:solidFill>
                <a:schemeClr val="tx1">
                  <a:alpha val="80000"/>
                </a:schemeClr>
              </a:solidFill>
            </a:endParaRPr>
          </a:p>
          <a:p>
            <a:pPr marL="0" indent="0">
              <a:buNone/>
            </a:pPr>
            <a:endParaRPr lang="en-GB" sz="2000">
              <a:solidFill>
                <a:schemeClr val="tx1">
                  <a:alpha val="80000"/>
                </a:schemeClr>
              </a:solidFill>
            </a:endParaRPr>
          </a:p>
          <a:p>
            <a:r>
              <a:rPr lang="en-GB" sz="2000">
                <a:solidFill>
                  <a:schemeClr val="tx1">
                    <a:alpha val="80000"/>
                  </a:schemeClr>
                </a:solidFill>
              </a:rPr>
              <a:t>Attachment theory is a psychological approach that focuses on the importance of early bonds between children and their main caregivers. It looks at how emotional connections form, especially in young children, and how these relationships affect their growth. When children have a secure attachment, it helps them manage emotions, behave positively, and develop well overall (Holmes, 2023).</a:t>
            </a:r>
          </a:p>
          <a:p>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8717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5B0E3-83D4-51E9-42A7-A6FC01965966}"/>
              </a:ext>
            </a:extLst>
          </p:cNvPr>
          <p:cNvSpPr>
            <a:spLocks noGrp="1"/>
          </p:cNvSpPr>
          <p:nvPr>
            <p:ph type="title"/>
          </p:nvPr>
        </p:nvSpPr>
        <p:spPr>
          <a:xfrm>
            <a:off x="1245072" y="1289765"/>
            <a:ext cx="3651101" cy="4270963"/>
          </a:xfrm>
        </p:spPr>
        <p:txBody>
          <a:bodyPr anchor="ctr">
            <a:normAutofit/>
          </a:bodyPr>
          <a:lstStyle/>
          <a:p>
            <a:pPr algn="ctr"/>
            <a:r>
              <a:rPr lang="en-GB" sz="4300" b="1" u="sng">
                <a:solidFill>
                  <a:srgbClr val="FFFFFF"/>
                </a:solidFill>
              </a:rPr>
              <a:t>The Bowlby’s theory and key concept relevant to early years development</a:t>
            </a:r>
            <a:br>
              <a:rPr lang="en-GB" sz="4300">
                <a:solidFill>
                  <a:srgbClr val="FFFFFF"/>
                </a:solidFill>
              </a:rPr>
            </a:br>
            <a:endParaRPr lang="en-GB" sz="43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303E44E-0648-6592-0221-FB4CCAE16DB7}"/>
              </a:ext>
            </a:extLst>
          </p:cNvPr>
          <p:cNvSpPr>
            <a:spLocks noGrp="1"/>
          </p:cNvSpPr>
          <p:nvPr>
            <p:ph idx="1"/>
          </p:nvPr>
        </p:nvSpPr>
        <p:spPr>
          <a:xfrm>
            <a:off x="6297233" y="518400"/>
            <a:ext cx="4771607" cy="5837949"/>
          </a:xfrm>
        </p:spPr>
        <p:txBody>
          <a:bodyPr anchor="ctr">
            <a:normAutofit/>
          </a:bodyPr>
          <a:lstStyle/>
          <a:p>
            <a:pPr lvl="0"/>
            <a:r>
              <a:rPr lang="en-GB" sz="2000">
                <a:solidFill>
                  <a:schemeClr val="tx1">
                    <a:alpha val="80000"/>
                  </a:schemeClr>
                </a:solidFill>
              </a:rPr>
              <a:t>Babies are naturally inclined to form close emotional bonds with their main caregivers, which helps them feel safe and supported. This bond acts as a “secure base” for exploring the world and a “safe place” to return to when they need comfort. Having a strong attachment is important for emotional growth, confidence, and building good relationships later. Early separation or disrupted attachments can lead to emotional and social difficulties.</a:t>
            </a:r>
          </a:p>
          <a:p>
            <a:pPr lvl="0"/>
            <a:r>
              <a:rPr lang="en-GB" sz="2000">
                <a:solidFill>
                  <a:schemeClr val="tx1">
                    <a:alpha val="80000"/>
                  </a:schemeClr>
                </a:solidFill>
              </a:rPr>
              <a:t>Bowlby studied why children feel upset or anxious when away from their caregivers. He suggested that children are born with a natural drive to stay close to important adults, such as parents or consistent caregivers (Garett, 2022).</a:t>
            </a:r>
          </a:p>
          <a:p>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1980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3FBAE-AF61-25A4-3D92-3FA133DECB80}"/>
              </a:ext>
            </a:extLst>
          </p:cNvPr>
          <p:cNvSpPr>
            <a:spLocks noGrp="1"/>
          </p:cNvSpPr>
          <p:nvPr>
            <p:ph type="title"/>
          </p:nvPr>
        </p:nvSpPr>
        <p:spPr>
          <a:xfrm>
            <a:off x="1245072" y="1289765"/>
            <a:ext cx="3651101" cy="4270963"/>
          </a:xfrm>
        </p:spPr>
        <p:txBody>
          <a:bodyPr anchor="ctr">
            <a:normAutofit/>
          </a:bodyPr>
          <a:lstStyle/>
          <a:p>
            <a:pPr algn="ctr"/>
            <a:r>
              <a:rPr lang="en-GB" sz="5200" b="1" u="sng">
                <a:solidFill>
                  <a:srgbClr val="FFFFFF"/>
                </a:solidFill>
              </a:rPr>
              <a:t>Core concepts of Attachment Theory </a:t>
            </a: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9BD3591-EEB6-72D1-F47D-AF2747ECB076}"/>
              </a:ext>
            </a:extLst>
          </p:cNvPr>
          <p:cNvSpPr>
            <a:spLocks noGrp="1"/>
          </p:cNvSpPr>
          <p:nvPr>
            <p:ph idx="1"/>
          </p:nvPr>
        </p:nvSpPr>
        <p:spPr>
          <a:xfrm>
            <a:off x="6297233" y="518400"/>
            <a:ext cx="4771607" cy="5837949"/>
          </a:xfrm>
        </p:spPr>
        <p:txBody>
          <a:bodyPr anchor="ctr">
            <a:normAutofit/>
          </a:bodyPr>
          <a:lstStyle/>
          <a:p>
            <a:r>
              <a:rPr lang="en-GB" sz="2000" b="1">
                <a:solidFill>
                  <a:schemeClr val="tx1">
                    <a:alpha val="80000"/>
                  </a:schemeClr>
                </a:solidFill>
              </a:rPr>
              <a:t> </a:t>
            </a:r>
            <a:endParaRPr lang="en-GB" sz="2000">
              <a:solidFill>
                <a:schemeClr val="tx1">
                  <a:alpha val="80000"/>
                </a:schemeClr>
              </a:solidFill>
            </a:endParaRPr>
          </a:p>
          <a:p>
            <a:pPr lvl="0"/>
            <a:r>
              <a:rPr lang="en-GB" sz="2000" b="1">
                <a:solidFill>
                  <a:schemeClr val="tx1">
                    <a:alpha val="80000"/>
                  </a:schemeClr>
                </a:solidFill>
              </a:rPr>
              <a:t>Proximity maintenance:</a:t>
            </a:r>
            <a:r>
              <a:rPr lang="en-GB" sz="2000">
                <a:solidFill>
                  <a:schemeClr val="tx1">
                    <a:alpha val="80000"/>
                  </a:schemeClr>
                </a:solidFill>
              </a:rPr>
              <a:t> Children have a natural need to stay close to their caregiver and seek comfort when they feel afraid or unsure.</a:t>
            </a:r>
          </a:p>
          <a:p>
            <a:r>
              <a:rPr lang="en-GB" sz="2000">
                <a:solidFill>
                  <a:schemeClr val="tx1">
                    <a:alpha val="80000"/>
                  </a:schemeClr>
                </a:solidFill>
              </a:rPr>
              <a:t> </a:t>
            </a:r>
          </a:p>
          <a:p>
            <a:pPr lvl="0"/>
            <a:r>
              <a:rPr lang="en-GB" sz="2000" b="1">
                <a:solidFill>
                  <a:schemeClr val="tx1">
                    <a:alpha val="80000"/>
                  </a:schemeClr>
                </a:solidFill>
              </a:rPr>
              <a:t>Secure base:</a:t>
            </a:r>
            <a:r>
              <a:rPr lang="en-GB" sz="2000">
                <a:solidFill>
                  <a:schemeClr val="tx1">
                    <a:alpha val="80000"/>
                  </a:schemeClr>
                </a:solidFill>
              </a:rPr>
              <a:t> Caregivers provide a sense of safety, allowing children to explore and learn while knowing they can return for support.</a:t>
            </a:r>
          </a:p>
          <a:p>
            <a:r>
              <a:rPr lang="en-GB" sz="2000">
                <a:solidFill>
                  <a:schemeClr val="tx1">
                    <a:alpha val="80000"/>
                  </a:schemeClr>
                </a:solidFill>
              </a:rPr>
              <a:t> </a:t>
            </a:r>
          </a:p>
          <a:p>
            <a:pPr lvl="0"/>
            <a:r>
              <a:rPr lang="en-GB" sz="2000" b="1">
                <a:solidFill>
                  <a:schemeClr val="tx1">
                    <a:alpha val="80000"/>
                  </a:schemeClr>
                </a:solidFill>
              </a:rPr>
              <a:t>Separation anxiety:</a:t>
            </a:r>
            <a:r>
              <a:rPr lang="en-GB" sz="2000">
                <a:solidFill>
                  <a:schemeClr val="tx1">
                    <a:alpha val="80000"/>
                  </a:schemeClr>
                </a:solidFill>
              </a:rPr>
              <a:t> The distress or worry a child’s experiences when their caregiver is not present (Better Care Network, 2021).</a:t>
            </a:r>
          </a:p>
          <a:p>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842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2E78C2F-9A59-B294-9B45-9343ACB5D6D5}"/>
              </a:ext>
            </a:extLst>
          </p:cNvPr>
          <p:cNvSpPr>
            <a:spLocks noGrp="1"/>
          </p:cNvSpPr>
          <p:nvPr>
            <p:ph type="title"/>
          </p:nvPr>
        </p:nvSpPr>
        <p:spPr>
          <a:xfrm>
            <a:off x="838200" y="713312"/>
            <a:ext cx="4038600" cy="5431376"/>
          </a:xfrm>
        </p:spPr>
        <p:txBody>
          <a:bodyPr>
            <a:normAutofit/>
          </a:bodyPr>
          <a:lstStyle/>
          <a:p>
            <a:r>
              <a:rPr lang="en-GB" b="1" u="sng"/>
              <a:t>The importance of early attachment</a:t>
            </a:r>
            <a:br>
              <a:rPr lang="en-GB"/>
            </a:br>
            <a:endParaRPr lang="en-GB"/>
          </a:p>
        </p:txBody>
      </p:sp>
      <p:sp>
        <p:nvSpPr>
          <p:cNvPr id="3" name="Content Placeholder 2">
            <a:extLst>
              <a:ext uri="{FF2B5EF4-FFF2-40B4-BE49-F238E27FC236}">
                <a16:creationId xmlns:a16="http://schemas.microsoft.com/office/drawing/2014/main" id="{CF357226-DD1B-44A6-AE37-50685D8A39EB}"/>
              </a:ext>
            </a:extLst>
          </p:cNvPr>
          <p:cNvSpPr>
            <a:spLocks noGrp="1"/>
          </p:cNvSpPr>
          <p:nvPr>
            <p:ph idx="1"/>
          </p:nvPr>
        </p:nvSpPr>
        <p:spPr>
          <a:xfrm>
            <a:off x="6095999" y="713313"/>
            <a:ext cx="5257801" cy="5431376"/>
          </a:xfrm>
        </p:spPr>
        <p:txBody>
          <a:bodyPr anchor="ctr">
            <a:normAutofit/>
          </a:bodyPr>
          <a:lstStyle/>
          <a:p>
            <a:pPr marL="0" indent="0">
              <a:buNone/>
            </a:pPr>
            <a:endParaRPr lang="en-GB" sz="2000"/>
          </a:p>
          <a:p>
            <a:pPr lvl="0"/>
            <a:r>
              <a:rPr lang="en-GB" sz="2000"/>
              <a:t>The bond that children form with their parents is strong and essential for their sense of safety and security, but it is not the only significant relationship developed during early childhood.</a:t>
            </a:r>
          </a:p>
          <a:p>
            <a:pPr lvl="0"/>
            <a:r>
              <a:rPr lang="en-GB" sz="2000"/>
              <a:t>Attachment theory suggests that when children have positive relationships with their teachers, they are better able to manage their emotions, feel more confident trying new things, and may do better academically later.</a:t>
            </a:r>
          </a:p>
          <a:p>
            <a:endParaRPr lang="en-GB" sz="2000"/>
          </a:p>
        </p:txBody>
      </p:sp>
    </p:spTree>
    <p:extLst>
      <p:ext uri="{BB962C8B-B14F-4D97-AF65-F5344CB8AC3E}">
        <p14:creationId xmlns:p14="http://schemas.microsoft.com/office/powerpoint/2010/main" val="2093756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E22313-287E-B033-FA38-26AB24A37FE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0912747-B3D8-1798-B602-C424DFA3B8C9}"/>
              </a:ext>
            </a:extLst>
          </p:cNvPr>
          <p:cNvSpPr>
            <a:spLocks noGrp="1"/>
          </p:cNvSpPr>
          <p:nvPr>
            <p:ph type="title"/>
          </p:nvPr>
        </p:nvSpPr>
        <p:spPr>
          <a:xfrm>
            <a:off x="838200" y="713312"/>
            <a:ext cx="4038600" cy="5431376"/>
          </a:xfrm>
        </p:spPr>
        <p:txBody>
          <a:bodyPr>
            <a:normAutofit/>
          </a:bodyPr>
          <a:lstStyle/>
          <a:p>
            <a:r>
              <a:rPr lang="en-GB" b="1" u="sng"/>
              <a:t>The importance of early attachment</a:t>
            </a:r>
            <a:br>
              <a:rPr lang="en-GB"/>
            </a:br>
            <a:endParaRPr lang="en-GB"/>
          </a:p>
        </p:txBody>
      </p:sp>
      <p:sp>
        <p:nvSpPr>
          <p:cNvPr id="3" name="Content Placeholder 2">
            <a:extLst>
              <a:ext uri="{FF2B5EF4-FFF2-40B4-BE49-F238E27FC236}">
                <a16:creationId xmlns:a16="http://schemas.microsoft.com/office/drawing/2014/main" id="{C1070403-EAF1-408F-C9FE-84115CE69537}"/>
              </a:ext>
            </a:extLst>
          </p:cNvPr>
          <p:cNvSpPr>
            <a:spLocks noGrp="1"/>
          </p:cNvSpPr>
          <p:nvPr>
            <p:ph idx="1"/>
          </p:nvPr>
        </p:nvSpPr>
        <p:spPr>
          <a:xfrm>
            <a:off x="6095999" y="713313"/>
            <a:ext cx="5257801" cy="5431376"/>
          </a:xfrm>
        </p:spPr>
        <p:txBody>
          <a:bodyPr anchor="ctr">
            <a:normAutofit/>
          </a:bodyPr>
          <a:lstStyle/>
          <a:p>
            <a:pPr marL="0" indent="0">
              <a:buNone/>
            </a:pPr>
            <a:endParaRPr lang="en-GB" sz="2000"/>
          </a:p>
          <a:p>
            <a:pPr lvl="0"/>
            <a:r>
              <a:rPr lang="en-GB" sz="2000"/>
              <a:t>Research shows that children who do not develop secure attachments early in life may face negative effects later, such as lower self-esteem and confidence. In contrast, children with healthy attachment patterns tend to do better in early education, showing stronger social skills and academic performance. </a:t>
            </a:r>
          </a:p>
          <a:p>
            <a:pPr lvl="0"/>
            <a:r>
              <a:rPr lang="en-GB" sz="2000"/>
              <a:t>Studies also suggest that securely attached children are more empathetic, less aggressive, and more emotionally mature than those with ambivalent or avoidant attachment styles. </a:t>
            </a:r>
          </a:p>
          <a:p>
            <a:endParaRPr lang="en-GB" sz="2000"/>
          </a:p>
        </p:txBody>
      </p:sp>
    </p:spTree>
    <p:extLst>
      <p:ext uri="{BB962C8B-B14F-4D97-AF65-F5344CB8AC3E}">
        <p14:creationId xmlns:p14="http://schemas.microsoft.com/office/powerpoint/2010/main" val="386954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F857F5-BD2B-7E72-7E5E-BBF61A3301F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CEA57-2E0D-6D08-3BCF-3B8839924E05}"/>
              </a:ext>
            </a:extLst>
          </p:cNvPr>
          <p:cNvSpPr>
            <a:spLocks noGrp="1"/>
          </p:cNvSpPr>
          <p:nvPr>
            <p:ph type="title"/>
          </p:nvPr>
        </p:nvSpPr>
        <p:spPr>
          <a:xfrm>
            <a:off x="1245072" y="1289765"/>
            <a:ext cx="3651101" cy="4270963"/>
          </a:xfrm>
        </p:spPr>
        <p:txBody>
          <a:bodyPr anchor="ctr">
            <a:normAutofit/>
          </a:bodyPr>
          <a:lstStyle/>
          <a:p>
            <a:pPr algn="ctr"/>
            <a:r>
              <a:rPr lang="en-GB" sz="5200" b="1" u="sng">
                <a:solidFill>
                  <a:srgbClr val="FFFFFF"/>
                </a:solidFill>
              </a:rPr>
              <a:t>The importance of early attachment</a:t>
            </a: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D0321F1-7A64-42C3-C51C-3296D94ABA3F}"/>
              </a:ext>
            </a:extLst>
          </p:cNvPr>
          <p:cNvSpPr>
            <a:spLocks noGrp="1"/>
          </p:cNvSpPr>
          <p:nvPr>
            <p:ph idx="1"/>
          </p:nvPr>
        </p:nvSpPr>
        <p:spPr>
          <a:xfrm>
            <a:off x="6297233" y="518400"/>
            <a:ext cx="4771607" cy="5837949"/>
          </a:xfrm>
        </p:spPr>
        <p:txBody>
          <a:bodyPr anchor="ctr">
            <a:normAutofit/>
          </a:bodyPr>
          <a:lstStyle/>
          <a:p>
            <a:pPr marL="0" indent="0">
              <a:buNone/>
            </a:pPr>
            <a:endParaRPr lang="en-GB" sz="2000">
              <a:solidFill>
                <a:schemeClr val="tx1">
                  <a:alpha val="80000"/>
                </a:schemeClr>
              </a:solidFill>
            </a:endParaRPr>
          </a:p>
          <a:p>
            <a:pPr lvl="0"/>
            <a:r>
              <a:rPr lang="en-GB" sz="2000">
                <a:solidFill>
                  <a:schemeClr val="tx1">
                    <a:alpha val="80000"/>
                  </a:schemeClr>
                </a:solidFill>
              </a:rPr>
              <a:t>For early childhood educators, this means these children can communicate their feelings, follow instructions, and get along better with peers. Educators play a key role in linking home and school environments, which helps children develop healthy attachment behaviours and important self-regulation skills to manage emotions and behaviour (Costa Martins et al., 2022).</a:t>
            </a:r>
          </a:p>
          <a:p>
            <a:r>
              <a:rPr lang="en-GB" sz="2000">
                <a:solidFill>
                  <a:schemeClr val="tx1">
                    <a:alpha val="80000"/>
                  </a:schemeClr>
                </a:solidFill>
              </a:rPr>
              <a:t> </a:t>
            </a:r>
          </a:p>
          <a:p>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7850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55E5974-0FE8-01CE-F771-9DB58C4CD7D4}"/>
              </a:ext>
            </a:extLst>
          </p:cNvPr>
          <p:cNvSpPr>
            <a:spLocks noGrp="1"/>
          </p:cNvSpPr>
          <p:nvPr>
            <p:ph type="title"/>
          </p:nvPr>
        </p:nvSpPr>
        <p:spPr>
          <a:xfrm>
            <a:off x="838200" y="713312"/>
            <a:ext cx="4038600" cy="5431376"/>
          </a:xfrm>
        </p:spPr>
        <p:txBody>
          <a:bodyPr>
            <a:normAutofit/>
          </a:bodyPr>
          <a:lstStyle/>
          <a:p>
            <a:r>
              <a:rPr lang="en-GB" b="1" u="sng"/>
              <a:t>Strategies to support Amira’s Development, using the Attachment Theory </a:t>
            </a:r>
            <a:br>
              <a:rPr lang="en-GB"/>
            </a:br>
            <a:endParaRPr lang="en-GB"/>
          </a:p>
        </p:txBody>
      </p:sp>
      <p:sp>
        <p:nvSpPr>
          <p:cNvPr id="3" name="Content Placeholder 2">
            <a:extLst>
              <a:ext uri="{FF2B5EF4-FFF2-40B4-BE49-F238E27FC236}">
                <a16:creationId xmlns:a16="http://schemas.microsoft.com/office/drawing/2014/main" id="{4A0350E0-388E-D9AF-0209-E4F93C3DB0BF}"/>
              </a:ext>
            </a:extLst>
          </p:cNvPr>
          <p:cNvSpPr>
            <a:spLocks noGrp="1"/>
          </p:cNvSpPr>
          <p:nvPr>
            <p:ph idx="1"/>
          </p:nvPr>
        </p:nvSpPr>
        <p:spPr>
          <a:xfrm>
            <a:off x="6095999" y="713313"/>
            <a:ext cx="5257801" cy="5431376"/>
          </a:xfrm>
        </p:spPr>
        <p:txBody>
          <a:bodyPr anchor="ctr">
            <a:normAutofit/>
          </a:bodyPr>
          <a:lstStyle/>
          <a:p>
            <a:r>
              <a:rPr lang="en-GB" sz="2000" b="1"/>
              <a:t> </a:t>
            </a:r>
            <a:endParaRPr lang="en-GB" sz="2000"/>
          </a:p>
          <a:p>
            <a:pPr lvl="0"/>
            <a:r>
              <a:rPr lang="en-GB" sz="2000"/>
              <a:t>Learn about Amira’s home life to create a familiar and comforting environment.</a:t>
            </a:r>
          </a:p>
          <a:p>
            <a:pPr lvl="0"/>
            <a:r>
              <a:rPr lang="en-GB" sz="2000"/>
              <a:t>Work closely with her family to ensure consistent care between home and nursery.</a:t>
            </a:r>
          </a:p>
          <a:p>
            <a:pPr lvl="0"/>
            <a:r>
              <a:rPr lang="en-GB" sz="2000"/>
              <a:t>Use tools like the Brightwheel app to communicate with parents and track Amira’s progress.</a:t>
            </a:r>
          </a:p>
          <a:p>
            <a:pPr lvl="0"/>
            <a:r>
              <a:rPr lang="en-GB" sz="2000"/>
              <a:t>Show empathy and positive guidance so she feels safe, can manage emotions, and interact well with peers.</a:t>
            </a:r>
          </a:p>
          <a:p>
            <a:pPr lvl="0"/>
            <a:r>
              <a:rPr lang="en-GB" sz="2000"/>
              <a:t>Engage her in supportive activities like singing, reading, and play to build strong connections (Akyol et al., 2024). </a:t>
            </a:r>
          </a:p>
          <a:p>
            <a:r>
              <a:rPr lang="en-GB" sz="2000"/>
              <a:t> </a:t>
            </a:r>
          </a:p>
          <a:p>
            <a:endParaRPr lang="en-GB" sz="2000"/>
          </a:p>
        </p:txBody>
      </p:sp>
    </p:spTree>
    <p:extLst>
      <p:ext uri="{BB962C8B-B14F-4D97-AF65-F5344CB8AC3E}">
        <p14:creationId xmlns:p14="http://schemas.microsoft.com/office/powerpoint/2010/main" val="1976921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1A5BD-1056-2443-04FF-39F71C90F0F1}"/>
              </a:ext>
            </a:extLst>
          </p:cNvPr>
          <p:cNvSpPr>
            <a:spLocks noGrp="1"/>
          </p:cNvSpPr>
          <p:nvPr>
            <p:ph type="title"/>
          </p:nvPr>
        </p:nvSpPr>
        <p:spPr>
          <a:xfrm>
            <a:off x="838201" y="365125"/>
            <a:ext cx="5251316" cy="1807305"/>
          </a:xfrm>
        </p:spPr>
        <p:txBody>
          <a:bodyPr>
            <a:normAutofit/>
          </a:bodyPr>
          <a:lstStyle/>
          <a:p>
            <a:r>
              <a:rPr lang="en-GB" sz="2400" b="1" u="sng"/>
              <a:t>Practical strategies or interventions, using Bowlby’s attachment theory to support Amira’s development in a nursey setting</a:t>
            </a:r>
            <a:br>
              <a:rPr lang="en-GB" sz="2400"/>
            </a:br>
            <a:endParaRPr lang="en-GB" sz="2400"/>
          </a:p>
        </p:txBody>
      </p:sp>
      <p:sp>
        <p:nvSpPr>
          <p:cNvPr id="3" name="Content Placeholder 2">
            <a:extLst>
              <a:ext uri="{FF2B5EF4-FFF2-40B4-BE49-F238E27FC236}">
                <a16:creationId xmlns:a16="http://schemas.microsoft.com/office/drawing/2014/main" id="{C1A42BE9-CE14-F4BB-C0BA-7238B536F24A}"/>
              </a:ext>
            </a:extLst>
          </p:cNvPr>
          <p:cNvSpPr>
            <a:spLocks noGrp="1"/>
          </p:cNvSpPr>
          <p:nvPr>
            <p:ph idx="1"/>
          </p:nvPr>
        </p:nvSpPr>
        <p:spPr>
          <a:xfrm>
            <a:off x="838200" y="2333297"/>
            <a:ext cx="4619621" cy="3843666"/>
          </a:xfrm>
        </p:spPr>
        <p:txBody>
          <a:bodyPr>
            <a:normAutofit/>
          </a:bodyPr>
          <a:lstStyle/>
          <a:p>
            <a:pPr marL="0" indent="0">
              <a:buNone/>
            </a:pPr>
            <a:endParaRPr lang="en-GB" sz="2000"/>
          </a:p>
          <a:p>
            <a:pPr lvl="0"/>
            <a:r>
              <a:rPr lang="en-GB" sz="2000"/>
              <a:t>Make the nursery a caring and predictable place, with clear routines and strong relationships between staff and children.</a:t>
            </a:r>
          </a:p>
          <a:p>
            <a:pPr lvl="0"/>
            <a:r>
              <a:rPr lang="en-GB" sz="2000" b="1"/>
              <a:t>Respond to Amira’s needs:</a:t>
            </a:r>
            <a:r>
              <a:rPr lang="en-GB" sz="2000"/>
              <a:t> Give comfort and attention when she is upset or seeking reassurance.</a:t>
            </a:r>
          </a:p>
          <a:p>
            <a:pPr lvl="0"/>
            <a:r>
              <a:rPr lang="en-GB" sz="2000" b="1"/>
              <a:t>Consistency:</a:t>
            </a:r>
            <a:r>
              <a:rPr lang="en-GB" sz="2000"/>
              <a:t> Keep the same key worker as much as possible to help her feel secure.</a:t>
            </a:r>
          </a:p>
          <a:p>
            <a:endParaRPr lang="en-GB" sz="2000"/>
          </a:p>
        </p:txBody>
      </p:sp>
      <p:pic>
        <p:nvPicPr>
          <p:cNvPr id="5" name="Picture 4">
            <a:extLst>
              <a:ext uri="{FF2B5EF4-FFF2-40B4-BE49-F238E27FC236}">
                <a16:creationId xmlns:a16="http://schemas.microsoft.com/office/drawing/2014/main" id="{EE410CBC-8A3E-C6E7-D529-DB1620C319EC}"/>
              </a:ext>
            </a:extLst>
          </p:cNvPr>
          <p:cNvPicPr>
            <a:picLocks noChangeAspect="1"/>
          </p:cNvPicPr>
          <p:nvPr/>
        </p:nvPicPr>
        <p:blipFill>
          <a:blip r:embed="rId2"/>
          <a:srcRect l="28181" r="2291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4995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61C9FD-0DA7-DA16-0244-AB03DDDF32A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A0334DA-BAB9-633B-D7A0-DAEF38473419}"/>
              </a:ext>
            </a:extLst>
          </p:cNvPr>
          <p:cNvSpPr>
            <a:spLocks noGrp="1"/>
          </p:cNvSpPr>
          <p:nvPr>
            <p:ph type="title"/>
          </p:nvPr>
        </p:nvSpPr>
        <p:spPr>
          <a:xfrm>
            <a:off x="838200" y="713312"/>
            <a:ext cx="4038600" cy="5431376"/>
          </a:xfrm>
        </p:spPr>
        <p:txBody>
          <a:bodyPr>
            <a:normAutofit/>
          </a:bodyPr>
          <a:lstStyle/>
          <a:p>
            <a:r>
              <a:rPr lang="en-GB" sz="3700" b="1" u="sng"/>
              <a:t>Practical strategies or interventions, using Bowlby’s attachment theory to support Amira’s development in a nursey setting</a:t>
            </a:r>
            <a:br>
              <a:rPr lang="en-GB" sz="3700"/>
            </a:br>
            <a:endParaRPr lang="en-GB" sz="3700"/>
          </a:p>
        </p:txBody>
      </p:sp>
      <p:sp>
        <p:nvSpPr>
          <p:cNvPr id="3" name="Content Placeholder 2">
            <a:extLst>
              <a:ext uri="{FF2B5EF4-FFF2-40B4-BE49-F238E27FC236}">
                <a16:creationId xmlns:a16="http://schemas.microsoft.com/office/drawing/2014/main" id="{6452543D-3B3E-D2B7-BF93-079C945F08CF}"/>
              </a:ext>
            </a:extLst>
          </p:cNvPr>
          <p:cNvSpPr>
            <a:spLocks noGrp="1"/>
          </p:cNvSpPr>
          <p:nvPr>
            <p:ph idx="1"/>
          </p:nvPr>
        </p:nvSpPr>
        <p:spPr>
          <a:xfrm>
            <a:off x="6095999" y="713313"/>
            <a:ext cx="5257801" cy="5431376"/>
          </a:xfrm>
        </p:spPr>
        <p:txBody>
          <a:bodyPr anchor="ctr">
            <a:normAutofit/>
          </a:bodyPr>
          <a:lstStyle/>
          <a:p>
            <a:pPr marL="0" indent="0">
              <a:buNone/>
            </a:pPr>
            <a:endParaRPr lang="en-GB" sz="2000"/>
          </a:p>
          <a:p>
            <a:pPr lvl="0"/>
            <a:r>
              <a:rPr lang="en-GB" sz="2000" b="1"/>
              <a:t>Predictable routines:</a:t>
            </a:r>
            <a:r>
              <a:rPr lang="en-GB" sz="2000"/>
              <a:t> Use regular daily schedules to reduce anxiety and create safety.</a:t>
            </a:r>
          </a:p>
          <a:p>
            <a:pPr lvl="0"/>
            <a:r>
              <a:rPr lang="en-GB" sz="2000" b="1"/>
              <a:t>Safe environment:</a:t>
            </a:r>
            <a:r>
              <a:rPr lang="en-GB" sz="2000"/>
              <a:t> Keep the space welcoming, organised, and easy for children to move around (Madigan, 2024).</a:t>
            </a:r>
          </a:p>
          <a:p>
            <a:r>
              <a:rPr lang="en-GB" sz="2000"/>
              <a:t> </a:t>
            </a:r>
          </a:p>
          <a:p>
            <a:endParaRPr lang="en-GB" sz="2000"/>
          </a:p>
        </p:txBody>
      </p:sp>
    </p:spTree>
    <p:extLst>
      <p:ext uri="{BB962C8B-B14F-4D97-AF65-F5344CB8AC3E}">
        <p14:creationId xmlns:p14="http://schemas.microsoft.com/office/powerpoint/2010/main" val="2417259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7F0F20-9348-CA2D-4D33-1366ABD9ACB4}"/>
              </a:ext>
            </a:extLst>
          </p:cNvPr>
          <p:cNvSpPr>
            <a:spLocks noGrp="1"/>
          </p:cNvSpPr>
          <p:nvPr>
            <p:ph type="title"/>
          </p:nvPr>
        </p:nvSpPr>
        <p:spPr>
          <a:xfrm>
            <a:off x="838200" y="713312"/>
            <a:ext cx="4038600" cy="5431376"/>
          </a:xfrm>
        </p:spPr>
        <p:txBody>
          <a:bodyPr>
            <a:normAutofit/>
          </a:bodyPr>
          <a:lstStyle/>
          <a:p>
            <a:r>
              <a:rPr lang="en-GB" sz="4100" b="1" u="sng"/>
              <a:t>The biological (nature) and the environment (nurture) factors for psychology, in early childhood development </a:t>
            </a:r>
            <a:br>
              <a:rPr lang="en-GB" sz="4100"/>
            </a:br>
            <a:endParaRPr lang="en-GB" sz="4100"/>
          </a:p>
        </p:txBody>
      </p:sp>
      <p:sp>
        <p:nvSpPr>
          <p:cNvPr id="3" name="Content Placeholder 2">
            <a:extLst>
              <a:ext uri="{FF2B5EF4-FFF2-40B4-BE49-F238E27FC236}">
                <a16:creationId xmlns:a16="http://schemas.microsoft.com/office/drawing/2014/main" id="{D8DE80BE-C1A1-BA2E-AE41-68DC5B435F4D}"/>
              </a:ext>
            </a:extLst>
          </p:cNvPr>
          <p:cNvSpPr>
            <a:spLocks noGrp="1"/>
          </p:cNvSpPr>
          <p:nvPr>
            <p:ph idx="1"/>
          </p:nvPr>
        </p:nvSpPr>
        <p:spPr>
          <a:xfrm>
            <a:off x="6095999" y="713313"/>
            <a:ext cx="5257801" cy="5431376"/>
          </a:xfrm>
        </p:spPr>
        <p:txBody>
          <a:bodyPr anchor="ctr">
            <a:normAutofit/>
          </a:bodyPr>
          <a:lstStyle/>
          <a:p>
            <a:r>
              <a:rPr lang="en-GB" sz="2000"/>
              <a:t> </a:t>
            </a:r>
          </a:p>
          <a:p>
            <a:r>
              <a:rPr lang="en-GB" sz="2000"/>
              <a:t> </a:t>
            </a:r>
          </a:p>
          <a:p>
            <a:r>
              <a:rPr lang="en-GB" sz="2000" b="1" u="sng"/>
              <a:t>Overview</a:t>
            </a:r>
            <a:endParaRPr lang="en-GB" sz="2000"/>
          </a:p>
          <a:p>
            <a:r>
              <a:rPr lang="en-GB" sz="2000" b="1"/>
              <a:t> </a:t>
            </a:r>
            <a:endParaRPr lang="en-GB" sz="2000"/>
          </a:p>
          <a:p>
            <a:pPr lvl="0"/>
            <a:r>
              <a:rPr lang="en-GB" sz="2000"/>
              <a:t>A child’s genes influence development, but factors like nutrition, social experiences, and stress affect how these genes are expressed, shaping cognitive, emotional, and social growth.</a:t>
            </a:r>
          </a:p>
          <a:p>
            <a:pPr lvl="0"/>
            <a:r>
              <a:rPr lang="en-GB" sz="2000"/>
              <a:t>This process works both ways: a child’s genetic traits can also affect the types of environments they seek and how they respond to them (Greenspan, 2024).</a:t>
            </a:r>
          </a:p>
          <a:p>
            <a:r>
              <a:rPr lang="en-GB" sz="2000"/>
              <a:t> </a:t>
            </a:r>
          </a:p>
          <a:p>
            <a:endParaRPr lang="en-GB" sz="2000"/>
          </a:p>
        </p:txBody>
      </p:sp>
    </p:spTree>
    <p:extLst>
      <p:ext uri="{BB962C8B-B14F-4D97-AF65-F5344CB8AC3E}">
        <p14:creationId xmlns:p14="http://schemas.microsoft.com/office/powerpoint/2010/main" val="3936918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A90D36A-0DB1-1CDD-8849-F6BCBC1D75D0}"/>
              </a:ext>
            </a:extLst>
          </p:cNvPr>
          <p:cNvSpPr>
            <a:spLocks noGrp="1"/>
          </p:cNvSpPr>
          <p:nvPr>
            <p:ph type="title"/>
          </p:nvPr>
        </p:nvSpPr>
        <p:spPr>
          <a:xfrm>
            <a:off x="838200" y="713312"/>
            <a:ext cx="4038600" cy="5431376"/>
          </a:xfrm>
        </p:spPr>
        <p:txBody>
          <a:bodyPr>
            <a:normAutofit/>
          </a:bodyPr>
          <a:lstStyle/>
          <a:p>
            <a:r>
              <a:rPr lang="en-GB" b="1" u="sng"/>
              <a:t>Biological influence (nature)</a:t>
            </a:r>
            <a:endParaRPr lang="en-GB"/>
          </a:p>
        </p:txBody>
      </p:sp>
      <p:sp>
        <p:nvSpPr>
          <p:cNvPr id="3" name="Content Placeholder 2">
            <a:extLst>
              <a:ext uri="{FF2B5EF4-FFF2-40B4-BE49-F238E27FC236}">
                <a16:creationId xmlns:a16="http://schemas.microsoft.com/office/drawing/2014/main" id="{DCBD4A1C-F414-8B32-667E-F06106923DCA}"/>
              </a:ext>
            </a:extLst>
          </p:cNvPr>
          <p:cNvSpPr>
            <a:spLocks noGrp="1"/>
          </p:cNvSpPr>
          <p:nvPr>
            <p:ph idx="1"/>
          </p:nvPr>
        </p:nvSpPr>
        <p:spPr>
          <a:xfrm>
            <a:off x="6095999" y="713313"/>
            <a:ext cx="5257801" cy="5431376"/>
          </a:xfrm>
        </p:spPr>
        <p:txBody>
          <a:bodyPr anchor="ctr">
            <a:normAutofit/>
          </a:bodyPr>
          <a:lstStyle/>
          <a:p>
            <a:r>
              <a:rPr lang="en-GB" sz="2000" b="1"/>
              <a:t> </a:t>
            </a:r>
            <a:endParaRPr lang="en-GB" sz="2000"/>
          </a:p>
          <a:p>
            <a:pPr lvl="0"/>
            <a:r>
              <a:rPr lang="en-GB" sz="2000"/>
              <a:t>A child’s development is shaped by both genetic and prenatal factors. Genes provide the foundation for brain growth and influence overall development from birth. </a:t>
            </a:r>
          </a:p>
          <a:p>
            <a:pPr lvl="0"/>
            <a:r>
              <a:rPr lang="en-GB" sz="2000"/>
              <a:t>Before birth, a baby’s growth can be affected by the mother’s health, nutrition, and any exposure to substances such as alcohol or drugs. </a:t>
            </a:r>
          </a:p>
          <a:p>
            <a:pPr lvl="0"/>
            <a:r>
              <a:rPr lang="en-GB" sz="2000"/>
              <a:t>Genetic differences also help explain why children vary in temperament, health, and abilities from the very beginning of life (Mualem et al., 2024).</a:t>
            </a:r>
          </a:p>
          <a:p>
            <a:endParaRPr lang="en-GB" sz="2000"/>
          </a:p>
        </p:txBody>
      </p:sp>
    </p:spTree>
    <p:extLst>
      <p:ext uri="{BB962C8B-B14F-4D97-AF65-F5344CB8AC3E}">
        <p14:creationId xmlns:p14="http://schemas.microsoft.com/office/powerpoint/2010/main" val="1334579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159A5AD-0A76-66E7-69C1-801D1246C955}"/>
              </a:ext>
            </a:extLst>
          </p:cNvPr>
          <p:cNvSpPr>
            <a:spLocks noGrp="1"/>
          </p:cNvSpPr>
          <p:nvPr>
            <p:ph type="title"/>
          </p:nvPr>
        </p:nvSpPr>
        <p:spPr>
          <a:xfrm>
            <a:off x="838200" y="838199"/>
            <a:ext cx="4191000" cy="5338763"/>
          </a:xfrm>
        </p:spPr>
        <p:txBody>
          <a:bodyPr>
            <a:normAutofit/>
          </a:bodyPr>
          <a:lstStyle/>
          <a:p>
            <a:r>
              <a:rPr lang="en-GB" b="1" u="sng"/>
              <a:t>Environmental (nurture)</a:t>
            </a:r>
            <a:br>
              <a:rPr lang="en-GB"/>
            </a:br>
            <a:endParaRPr lang="en-GB"/>
          </a:p>
        </p:txBody>
      </p:sp>
      <p:sp>
        <p:nvSpPr>
          <p:cNvPr id="3" name="Content Placeholder 2">
            <a:extLst>
              <a:ext uri="{FF2B5EF4-FFF2-40B4-BE49-F238E27FC236}">
                <a16:creationId xmlns:a16="http://schemas.microsoft.com/office/drawing/2014/main" id="{EC458E53-DAF9-DE8F-B16D-8E0A592F3912}"/>
              </a:ext>
            </a:extLst>
          </p:cNvPr>
          <p:cNvSpPr>
            <a:spLocks noGrp="1"/>
          </p:cNvSpPr>
          <p:nvPr>
            <p:ph idx="1"/>
          </p:nvPr>
        </p:nvSpPr>
        <p:spPr>
          <a:xfrm>
            <a:off x="5302332" y="838199"/>
            <a:ext cx="6051468" cy="5338763"/>
          </a:xfrm>
        </p:spPr>
        <p:txBody>
          <a:bodyPr anchor="ctr">
            <a:normAutofit/>
          </a:bodyPr>
          <a:lstStyle/>
          <a:p>
            <a:r>
              <a:rPr lang="en-GB" sz="1700"/>
              <a:t> </a:t>
            </a:r>
          </a:p>
          <a:p>
            <a:pPr lvl="0"/>
            <a:r>
              <a:rPr lang="en-GB" sz="1700"/>
              <a:t>Children’s development is influenced by a combination of learning opportunities, family and community factors, health, and life experiences. Positive interactions with caregivers, engaging play, and chances to explore help build thinking, problem-solving, and emotional skills. </a:t>
            </a:r>
          </a:p>
          <a:p>
            <a:pPr lvl="0"/>
            <a:r>
              <a:rPr lang="en-GB" sz="1700"/>
              <a:t>The home environment, quality of relationships with family and peers, and the safety and resources available in the community also shape social, emotional, and cognitive growth. Good nutrition, access to healthcare, and a safe environment are essential for healthy development, while exposure to toxins or poor living conditions can have lasting negative effects. </a:t>
            </a:r>
          </a:p>
          <a:p>
            <a:pPr lvl="0"/>
            <a:r>
              <a:rPr lang="en-GB" sz="1700"/>
              <a:t>Additionally, experiences such as chronic stress, trauma, or other challenges can impact emotional regulation, learning, and even influence the way a child’s genes are expressed (Smith et al., 2020).</a:t>
            </a:r>
          </a:p>
          <a:p>
            <a:endParaRPr lang="en-GB" sz="1700"/>
          </a:p>
        </p:txBody>
      </p:sp>
    </p:spTree>
    <p:extLst>
      <p:ext uri="{BB962C8B-B14F-4D97-AF65-F5344CB8AC3E}">
        <p14:creationId xmlns:p14="http://schemas.microsoft.com/office/powerpoint/2010/main" val="2678079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E094E8-197D-BE4E-B66B-395455B52C50}"/>
              </a:ext>
            </a:extLst>
          </p:cNvPr>
          <p:cNvSpPr>
            <a:spLocks noGrp="1"/>
          </p:cNvSpPr>
          <p:nvPr>
            <p:ph type="title"/>
          </p:nvPr>
        </p:nvSpPr>
        <p:spPr>
          <a:xfrm>
            <a:off x="841248" y="548640"/>
            <a:ext cx="3600860" cy="5431536"/>
          </a:xfrm>
        </p:spPr>
        <p:txBody>
          <a:bodyPr>
            <a:normAutofit/>
          </a:bodyPr>
          <a:lstStyle/>
          <a:p>
            <a:r>
              <a:rPr lang="en-GB" sz="4200" b="1" u="sng"/>
              <a:t>Critical evaluation of the usefulness and limitations of Bowlby’s Attachment theory in social care</a:t>
            </a:r>
            <a:br>
              <a:rPr lang="en-GB" sz="4200"/>
            </a:b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0852A7-3A94-ADE2-917C-01D1D2096487}"/>
              </a:ext>
            </a:extLst>
          </p:cNvPr>
          <p:cNvSpPr>
            <a:spLocks noGrp="1"/>
          </p:cNvSpPr>
          <p:nvPr>
            <p:ph idx="1"/>
          </p:nvPr>
        </p:nvSpPr>
        <p:spPr>
          <a:xfrm>
            <a:off x="5126418" y="552091"/>
            <a:ext cx="6224335" cy="5431536"/>
          </a:xfrm>
        </p:spPr>
        <p:txBody>
          <a:bodyPr anchor="ctr">
            <a:normAutofit/>
          </a:bodyPr>
          <a:lstStyle/>
          <a:p>
            <a:r>
              <a:rPr lang="en-GB" sz="2200"/>
              <a:t> </a:t>
            </a:r>
          </a:p>
          <a:p>
            <a:r>
              <a:rPr lang="en-GB" sz="2200" b="1"/>
              <a:t>Usefulness </a:t>
            </a:r>
            <a:r>
              <a:rPr lang="en-GB" sz="2200"/>
              <a:t> </a:t>
            </a:r>
          </a:p>
          <a:p>
            <a:r>
              <a:rPr lang="en-GB" sz="2200"/>
              <a:t> </a:t>
            </a:r>
          </a:p>
          <a:p>
            <a:pPr lvl="0"/>
            <a:r>
              <a:rPr lang="en-GB" sz="2200"/>
              <a:t>The theory helps shape childcare practices, child protection, and alternative care by showing how early caregiver relationships influence healthy development and by identifying risks linked to weak or broken attachments.</a:t>
            </a:r>
          </a:p>
          <a:p>
            <a:pPr lvl="0"/>
            <a:r>
              <a:rPr lang="en-GB" sz="2200"/>
              <a:t>The theory also highlights how experiences in early childhood can affect long-term physical and mental health, including challenges such as mental health problems, difficulties in parenting, and relationship struggles in adulthood (Zubrick et al., 2025).</a:t>
            </a:r>
          </a:p>
          <a:p>
            <a:endParaRPr lang="en-GB" sz="2200"/>
          </a:p>
        </p:txBody>
      </p:sp>
    </p:spTree>
    <p:extLst>
      <p:ext uri="{BB962C8B-B14F-4D97-AF65-F5344CB8AC3E}">
        <p14:creationId xmlns:p14="http://schemas.microsoft.com/office/powerpoint/2010/main" val="2339577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145D9-79FB-51F8-79B2-E488827C7D9F}"/>
              </a:ext>
            </a:extLst>
          </p:cNvPr>
          <p:cNvSpPr>
            <a:spLocks noGrp="1"/>
          </p:cNvSpPr>
          <p:nvPr>
            <p:ph type="title"/>
          </p:nvPr>
        </p:nvSpPr>
        <p:spPr>
          <a:xfrm>
            <a:off x="841248" y="548640"/>
            <a:ext cx="3600860" cy="5431536"/>
          </a:xfrm>
        </p:spPr>
        <p:txBody>
          <a:bodyPr>
            <a:normAutofit/>
          </a:bodyPr>
          <a:lstStyle/>
          <a:p>
            <a:r>
              <a:rPr lang="en-GB" sz="4200" b="1" u="sng"/>
              <a:t>Critical evaluation of the usefulness and limitations of Bowlby’s Attachment theory in social care</a:t>
            </a:r>
            <a:br>
              <a:rPr lang="en-GB" sz="4200"/>
            </a:b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3A5E8F-CDE5-9EB7-ABC5-AB972952D655}"/>
              </a:ext>
            </a:extLst>
          </p:cNvPr>
          <p:cNvSpPr>
            <a:spLocks noGrp="1"/>
          </p:cNvSpPr>
          <p:nvPr>
            <p:ph idx="1"/>
          </p:nvPr>
        </p:nvSpPr>
        <p:spPr>
          <a:xfrm>
            <a:off x="5126418" y="552091"/>
            <a:ext cx="6224335" cy="5431536"/>
          </a:xfrm>
        </p:spPr>
        <p:txBody>
          <a:bodyPr anchor="ctr">
            <a:normAutofit/>
          </a:bodyPr>
          <a:lstStyle/>
          <a:p>
            <a:r>
              <a:rPr lang="en-GB" sz="2200"/>
              <a:t>Attachment theory is useful in social care because it shows how important strong, caring relationships are for a child’s emotional and social growth. Social workers can use it to spot children who may need extra support and help build safe, stable relationships. It also guides decisions in foster care, adoption, and child protection to make sure children have consistent care (Foster et al., 2025).</a:t>
            </a:r>
          </a:p>
          <a:p>
            <a:endParaRPr lang="en-GB" sz="2200"/>
          </a:p>
        </p:txBody>
      </p:sp>
    </p:spTree>
    <p:extLst>
      <p:ext uri="{BB962C8B-B14F-4D97-AF65-F5344CB8AC3E}">
        <p14:creationId xmlns:p14="http://schemas.microsoft.com/office/powerpoint/2010/main" val="2225956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11F90-0CD2-2B37-D323-26BD4B26B5A3}"/>
              </a:ext>
            </a:extLst>
          </p:cNvPr>
          <p:cNvSpPr>
            <a:spLocks noGrp="1"/>
          </p:cNvSpPr>
          <p:nvPr>
            <p:ph type="title"/>
          </p:nvPr>
        </p:nvSpPr>
        <p:spPr>
          <a:xfrm>
            <a:off x="841248" y="548640"/>
            <a:ext cx="3600860" cy="5431536"/>
          </a:xfrm>
        </p:spPr>
        <p:txBody>
          <a:bodyPr>
            <a:normAutofit/>
          </a:bodyPr>
          <a:lstStyle/>
          <a:p>
            <a:r>
              <a:rPr lang="en-GB" sz="5400" b="1"/>
              <a:t>Limitations </a:t>
            </a:r>
            <a:br>
              <a:rPr lang="en-GB" sz="5400"/>
            </a:b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71237A-5337-2A10-0FFB-F1B44A01CAB9}"/>
              </a:ext>
            </a:extLst>
          </p:cNvPr>
          <p:cNvSpPr>
            <a:spLocks noGrp="1"/>
          </p:cNvSpPr>
          <p:nvPr>
            <p:ph idx="1"/>
          </p:nvPr>
        </p:nvSpPr>
        <p:spPr>
          <a:xfrm>
            <a:off x="5126418" y="552091"/>
            <a:ext cx="6224335" cy="5431536"/>
          </a:xfrm>
        </p:spPr>
        <p:txBody>
          <a:bodyPr anchor="ctr">
            <a:normAutofit/>
          </a:bodyPr>
          <a:lstStyle/>
          <a:p>
            <a:pPr lvl="0"/>
            <a:r>
              <a:rPr lang="en-GB" sz="2000"/>
              <a:t>Bowlby’s attachment theory has been criticised for focusing mainly on the mother-child bond, which may underplay the role of fathers and other caregivers. </a:t>
            </a:r>
          </a:p>
          <a:p>
            <a:pPr lvl="0"/>
            <a:r>
              <a:rPr lang="en-GB" sz="2000"/>
              <a:t>Critics also argue that the maternal deprivation concept oversimplifies separation by not distinguishing between temporary separation, loss, or complete lack of attachment, each of which can have different long-term effects. </a:t>
            </a:r>
          </a:p>
          <a:p>
            <a:pPr lvl="0"/>
            <a:r>
              <a:rPr lang="en-GB" sz="2000"/>
              <a:t>The theory does not fully consider how individual differences, such as a child’s temperament, influence attachment, and some of Bowlby’s early studies used retrospective data with potential sampling and assessment biases, raising questions about their scientific reliability (Mehdi et al., 2023).</a:t>
            </a:r>
          </a:p>
          <a:p>
            <a:r>
              <a:rPr lang="en-GB" sz="2000"/>
              <a:t> </a:t>
            </a:r>
          </a:p>
          <a:p>
            <a:endParaRPr lang="en-GB" sz="2000"/>
          </a:p>
        </p:txBody>
      </p:sp>
    </p:spTree>
    <p:extLst>
      <p:ext uri="{BB962C8B-B14F-4D97-AF65-F5344CB8AC3E}">
        <p14:creationId xmlns:p14="http://schemas.microsoft.com/office/powerpoint/2010/main" val="3664315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B0833D7-0736-0DA8-87AA-736A6B583394}"/>
              </a:ext>
            </a:extLst>
          </p:cNvPr>
          <p:cNvSpPr>
            <a:spLocks noGrp="1"/>
          </p:cNvSpPr>
          <p:nvPr>
            <p:ph type="title"/>
          </p:nvPr>
        </p:nvSpPr>
        <p:spPr>
          <a:xfrm>
            <a:off x="838200" y="713312"/>
            <a:ext cx="4038600" cy="5431376"/>
          </a:xfrm>
        </p:spPr>
        <p:txBody>
          <a:bodyPr>
            <a:normAutofit/>
          </a:bodyPr>
          <a:lstStyle/>
          <a:p>
            <a:r>
              <a:rPr lang="en-GB" b="1" u="sng"/>
              <a:t>Conclusion </a:t>
            </a:r>
            <a:br>
              <a:rPr lang="en-GB"/>
            </a:br>
            <a:endParaRPr lang="en-GB"/>
          </a:p>
        </p:txBody>
      </p:sp>
      <p:sp>
        <p:nvSpPr>
          <p:cNvPr id="3" name="Content Placeholder 2">
            <a:extLst>
              <a:ext uri="{FF2B5EF4-FFF2-40B4-BE49-F238E27FC236}">
                <a16:creationId xmlns:a16="http://schemas.microsoft.com/office/drawing/2014/main" id="{D8B99239-8529-7FFD-6E5D-37D190EEC905}"/>
              </a:ext>
            </a:extLst>
          </p:cNvPr>
          <p:cNvSpPr>
            <a:spLocks noGrp="1"/>
          </p:cNvSpPr>
          <p:nvPr>
            <p:ph idx="1"/>
          </p:nvPr>
        </p:nvSpPr>
        <p:spPr>
          <a:xfrm>
            <a:off x="6095999" y="713313"/>
            <a:ext cx="5257801" cy="5431376"/>
          </a:xfrm>
        </p:spPr>
        <p:txBody>
          <a:bodyPr anchor="ctr">
            <a:normAutofit/>
          </a:bodyPr>
          <a:lstStyle/>
          <a:p>
            <a:r>
              <a:rPr lang="en-GB" sz="2000" b="1"/>
              <a:t> </a:t>
            </a:r>
            <a:endParaRPr lang="en-GB" sz="2000"/>
          </a:p>
          <a:p>
            <a:r>
              <a:rPr lang="en-GB" sz="2000"/>
              <a:t>In summary, while healthy attachment begins at home, teachers play a vital role in supporting and extending these bonds in the classroom. According to Bowlby’s attachment theory, children need a secure base from which they can explore and learn, feeling confident that they can rely on consistent, caring adults. By creating a classroom environment that promotes trust, encourages positive social interactions, and fosters strong relationships, educators help children develop emotional security, social skills, and overall learning readiness.</a:t>
            </a:r>
          </a:p>
          <a:p>
            <a:r>
              <a:rPr lang="en-GB" sz="2000"/>
              <a:t> </a:t>
            </a:r>
          </a:p>
          <a:p>
            <a:r>
              <a:rPr lang="en-GB" sz="2000"/>
              <a:t> </a:t>
            </a:r>
          </a:p>
          <a:p>
            <a:endParaRPr lang="en-GB" sz="2000"/>
          </a:p>
        </p:txBody>
      </p:sp>
    </p:spTree>
    <p:extLst>
      <p:ext uri="{BB962C8B-B14F-4D97-AF65-F5344CB8AC3E}">
        <p14:creationId xmlns:p14="http://schemas.microsoft.com/office/powerpoint/2010/main" val="835215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15316C6-487C-4BD9-3EBB-EC58CA200261}"/>
              </a:ext>
            </a:extLst>
          </p:cNvPr>
          <p:cNvSpPr>
            <a:spLocks noGrp="1"/>
          </p:cNvSpPr>
          <p:nvPr>
            <p:ph type="title"/>
          </p:nvPr>
        </p:nvSpPr>
        <p:spPr>
          <a:xfrm>
            <a:off x="838200" y="713312"/>
            <a:ext cx="4038600" cy="5431376"/>
          </a:xfrm>
        </p:spPr>
        <p:txBody>
          <a:bodyPr>
            <a:normAutofit/>
          </a:bodyPr>
          <a:lstStyle/>
          <a:p>
            <a:r>
              <a:rPr lang="en-GB" b="1" u="sng"/>
              <a:t>References</a:t>
            </a:r>
            <a:br>
              <a:rPr lang="en-GB"/>
            </a:br>
            <a:endParaRPr lang="en-GB"/>
          </a:p>
        </p:txBody>
      </p:sp>
      <p:sp>
        <p:nvSpPr>
          <p:cNvPr id="3" name="Content Placeholder 2">
            <a:extLst>
              <a:ext uri="{FF2B5EF4-FFF2-40B4-BE49-F238E27FC236}">
                <a16:creationId xmlns:a16="http://schemas.microsoft.com/office/drawing/2014/main" id="{6C7E23E5-F411-BE8B-4D13-235134BCFA21}"/>
              </a:ext>
            </a:extLst>
          </p:cNvPr>
          <p:cNvSpPr>
            <a:spLocks noGrp="1"/>
          </p:cNvSpPr>
          <p:nvPr>
            <p:ph idx="1"/>
          </p:nvPr>
        </p:nvSpPr>
        <p:spPr>
          <a:xfrm>
            <a:off x="6095999" y="713313"/>
            <a:ext cx="5257801" cy="5431376"/>
          </a:xfrm>
        </p:spPr>
        <p:txBody>
          <a:bodyPr anchor="ctr">
            <a:normAutofit/>
          </a:bodyPr>
          <a:lstStyle/>
          <a:p>
            <a:r>
              <a:rPr lang="en-GB" sz="1700"/>
              <a:t>Akyol, N.A., Güney Karaman, N., Yılmaz, A. &amp; Essau, C. (2024) ‘The predictive role of preschool children’s attachment on social competence, anxiety, aggression and self-control: peer relationships as a mediator’, </a:t>
            </a:r>
            <a:r>
              <a:rPr lang="en-GB" sz="1700" i="1"/>
              <a:t>Child Psychiatry &amp; Human Development</a:t>
            </a:r>
            <a:r>
              <a:rPr lang="en-GB" sz="1700"/>
              <a:t>. doi: 10.1007/s10578‑024‑01782‑3.</a:t>
            </a:r>
          </a:p>
          <a:p>
            <a:r>
              <a:rPr lang="en-GB" sz="1700"/>
              <a:t>Better Care Network (2021) </a:t>
            </a:r>
            <a:r>
              <a:rPr lang="en-GB" sz="1700" i="1"/>
              <a:t>Attachment After: Key Concepts in Attachment Theory</a:t>
            </a:r>
            <a:r>
              <a:rPr lang="en-GB" sz="1700"/>
              <a:t>. [online] Better Care Network. Available at: </a:t>
            </a:r>
            <a:r>
              <a:rPr lang="en-GB" sz="1700" u="sng">
                <a:hlinkClick r:id="rId2"/>
              </a:rPr>
              <a:t>Attachment-full-final4.pdf</a:t>
            </a:r>
            <a:r>
              <a:rPr lang="en-GB" sz="1700"/>
              <a:t> [Accessed 16/11/2025]</a:t>
            </a:r>
          </a:p>
          <a:p>
            <a:r>
              <a:rPr lang="en-GB" sz="1700"/>
              <a:t>Costa Martins, M., Santos, C., Fernandes, M. and Veríssimo, M. (2022) ‘Attachment and the Development of Prosocial Behavior in Children and Adolescents: A Systematic Review’, </a:t>
            </a:r>
            <a:r>
              <a:rPr lang="en-GB" sz="1700" i="1"/>
              <a:t>Children</a:t>
            </a:r>
            <a:r>
              <a:rPr lang="en-GB" sz="1700"/>
              <a:t>, 9(6), p. 874. doi: 10.3390/children9060874</a:t>
            </a:r>
          </a:p>
          <a:p>
            <a:r>
              <a:rPr lang="en-GB" sz="1700"/>
              <a:t>Mehdi Abadi, P. (2023) ‘Critique of attachment theory: A positive psychology perspective’, </a:t>
            </a:r>
            <a:r>
              <a:rPr lang="en-GB" sz="1700" i="1"/>
              <a:t>Journal of Personality and Psychosomatic Research</a:t>
            </a:r>
            <a:r>
              <a:rPr lang="en-GB" sz="1700"/>
              <a:t>, 1(2), pp. 1–6. doi: 10.61838/kman.jppr.1.2.1.</a:t>
            </a:r>
          </a:p>
          <a:p>
            <a:endParaRPr lang="en-GB" sz="1700"/>
          </a:p>
        </p:txBody>
      </p:sp>
    </p:spTree>
    <p:extLst>
      <p:ext uri="{BB962C8B-B14F-4D97-AF65-F5344CB8AC3E}">
        <p14:creationId xmlns:p14="http://schemas.microsoft.com/office/powerpoint/2010/main" val="2760868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1644</Words>
  <Application>Microsoft Office PowerPoint</Application>
  <PresentationFormat>Widescreen</PresentationFormat>
  <Paragraphs>89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Name : Folashade Morenike Oyeogbe</vt:lpstr>
      <vt:lpstr>Introduction </vt:lpstr>
      <vt:lpstr>The Bowlby’s theory and key concept relevant to early years development </vt:lpstr>
      <vt:lpstr>Core concepts of Attachment Theory  </vt:lpstr>
      <vt:lpstr>The importance of early attachment </vt:lpstr>
      <vt:lpstr>The importance of early attachment </vt:lpstr>
      <vt:lpstr>The importance of early attachment </vt:lpstr>
      <vt:lpstr>Strategies to support Amira’s Development, using the Attachment Theory  </vt:lpstr>
      <vt:lpstr>Practical strategies or interventions, using Bowlby’s attachment theory to support Amira’s development in a nursey setting </vt:lpstr>
      <vt:lpstr>Practical strategies or interventions, using Bowlby’s attachment theory to support Amira’s development in a nursey setting </vt:lpstr>
      <vt:lpstr>The biological (nature) and the environment (nurture) factors for psychology, in early childhood development  </vt:lpstr>
      <vt:lpstr>Biological influence (nature)</vt:lpstr>
      <vt:lpstr>Environmental (nurture) </vt:lpstr>
      <vt:lpstr>Critical evaluation of the usefulness and limitations of Bowlby’s Attachment theory in social care </vt:lpstr>
      <vt:lpstr>Critical evaluation of the usefulness and limitations of Bowlby’s Attachment theory in social care </vt:lpstr>
      <vt:lpstr>Limitations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Folashade Oyeogbe</dc:creator>
  <cp:lastModifiedBy>Folashade Oyeogbe</cp:lastModifiedBy>
  <cp:revision>1</cp:revision>
  <dcterms:created xsi:type="dcterms:W3CDTF">2025-11-22T08:56:36Z</dcterms:created>
  <dcterms:modified xsi:type="dcterms:W3CDTF">2025-11-22T10:30:24Z</dcterms:modified>
</cp:coreProperties>
</file>