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8"/>
  </p:notesMasterIdLst>
  <p:sldIdLst>
    <p:sldId id="261" r:id="rId2"/>
    <p:sldId id="262" r:id="rId3"/>
    <p:sldId id="263" r:id="rId4"/>
    <p:sldId id="264" r:id="rId5"/>
    <p:sldId id="266" r:id="rId6"/>
    <p:sldId id="267" r:id="rId7"/>
    <p:sldId id="268" r:id="rId8"/>
    <p:sldId id="270" r:id="rId9"/>
    <p:sldId id="271" r:id="rId10"/>
    <p:sldId id="269" r:id="rId11"/>
    <p:sldId id="300" r:id="rId12"/>
    <p:sldId id="272" r:id="rId13"/>
    <p:sldId id="283" r:id="rId14"/>
    <p:sldId id="280" r:id="rId15"/>
    <p:sldId id="281" r:id="rId16"/>
    <p:sldId id="28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EEE0D5-25A7-EF00-8ED4-232366515A32}" v="5" dt="2026-02-13T08:23:49.499"/>
    <p1510:client id="{E6CE8F83-2A0D-3C29-042D-539631B590FF}" v="36" dt="2026-02-13T09:06:46.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930"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E6CE8F83-2A0D-3C29-042D-539631B590FF}"/>
    <pc:docChg chg="modSld">
      <pc:chgData name="Mark Napieralla" userId="S::mark.napieralla@uwtsd.ac.uk::adf11754-427d-4f24-8c3e-391028db4a77" providerId="AD" clId="Web-{E6CE8F83-2A0D-3C29-042D-539631B590FF}" dt="2026-02-13T09:06:46.358" v="17" actId="20577"/>
      <pc:docMkLst>
        <pc:docMk/>
      </pc:docMkLst>
      <pc:sldChg chg="modSp">
        <pc:chgData name="Mark Napieralla" userId="S::mark.napieralla@uwtsd.ac.uk::adf11754-427d-4f24-8c3e-391028db4a77" providerId="AD" clId="Web-{E6CE8F83-2A0D-3C29-042D-539631B590FF}" dt="2026-02-13T09:06:46.358" v="17" actId="20577"/>
        <pc:sldMkLst>
          <pc:docMk/>
          <pc:sldMk cId="3451352705" sldId="262"/>
        </pc:sldMkLst>
        <pc:spChg chg="mod">
          <ac:chgData name="Mark Napieralla" userId="S::mark.napieralla@uwtsd.ac.uk::adf11754-427d-4f24-8c3e-391028db4a77" providerId="AD" clId="Web-{E6CE8F83-2A0D-3C29-042D-539631B590FF}" dt="2026-02-13T09:06:46.358" v="17" actId="20577"/>
          <ac:spMkLst>
            <pc:docMk/>
            <pc:sldMk cId="3451352705" sldId="262"/>
            <ac:spMk id="11" creationId="{00000000-0000-0000-0000-000000000000}"/>
          </ac:spMkLst>
        </pc:spChg>
      </pc:sldChg>
    </pc:docChg>
  </pc:docChgLst>
  <pc:docChgLst>
    <pc:chgData name="Mark Napieralla" userId="S::mark.napieralla@uwtsd.ac.uk::adf11754-427d-4f24-8c3e-391028db4a77" providerId="AD" clId="Web-{26EEE0D5-25A7-EF00-8ED4-232366515A32}"/>
    <pc:docChg chg="modSld sldOrd">
      <pc:chgData name="Mark Napieralla" userId="S::mark.napieralla@uwtsd.ac.uk::adf11754-427d-4f24-8c3e-391028db4a77" providerId="AD" clId="Web-{26EEE0D5-25A7-EF00-8ED4-232366515A32}" dt="2026-02-13T08:23:49.171" v="3" actId="20577"/>
      <pc:docMkLst>
        <pc:docMk/>
      </pc:docMkLst>
      <pc:sldChg chg="modSp ord">
        <pc:chgData name="Mark Napieralla" userId="S::mark.napieralla@uwtsd.ac.uk::adf11754-427d-4f24-8c3e-391028db4a77" providerId="AD" clId="Web-{26EEE0D5-25A7-EF00-8ED4-232366515A32}" dt="2026-02-13T08:23:49.171" v="3" actId="20577"/>
        <pc:sldMkLst>
          <pc:docMk/>
          <pc:sldMk cId="3915184902" sldId="300"/>
        </pc:sldMkLst>
        <pc:spChg chg="mod">
          <ac:chgData name="Mark Napieralla" userId="S::mark.napieralla@uwtsd.ac.uk::adf11754-427d-4f24-8c3e-391028db4a77" providerId="AD" clId="Web-{26EEE0D5-25A7-EF00-8ED4-232366515A32}" dt="2026-02-13T08:23:49.171" v="3" actId="20577"/>
          <ac:spMkLst>
            <pc:docMk/>
            <pc:sldMk cId="3915184902" sldId="300"/>
            <ac:spMk id="2" creationId="{71508C17-D7F1-A00E-E0C3-8A1FE0D108F5}"/>
          </ac:spMkLst>
        </pc:spChg>
      </pc:sldChg>
    </pc:docChg>
  </pc:docChgLst>
  <pc:docChgLst>
    <pc:chgData name="Mark Napieralla" userId="adf11754-427d-4f24-8c3e-391028db4a77" providerId="ADAL" clId="{897771F9-419D-44D3-8A33-2F5FB6AA5D7C}"/>
    <pc:docChg chg="modSld">
      <pc:chgData name="Mark Napieralla" userId="adf11754-427d-4f24-8c3e-391028db4a77" providerId="ADAL" clId="{897771F9-419D-44D3-8A33-2F5FB6AA5D7C}" dt="2026-02-06T09:40:51.961" v="0" actId="20577"/>
      <pc:docMkLst>
        <pc:docMk/>
      </pc:docMkLst>
      <pc:sldChg chg="modSp mod">
        <pc:chgData name="Mark Napieralla" userId="adf11754-427d-4f24-8c3e-391028db4a77" providerId="ADAL" clId="{897771F9-419D-44D3-8A33-2F5FB6AA5D7C}" dt="2026-02-06T09:40:51.961" v="0" actId="20577"/>
        <pc:sldMkLst>
          <pc:docMk/>
          <pc:sldMk cId="3915184902" sldId="300"/>
        </pc:sldMkLst>
        <pc:spChg chg="mod">
          <ac:chgData name="Mark Napieralla" userId="adf11754-427d-4f24-8c3e-391028db4a77" providerId="ADAL" clId="{897771F9-419D-44D3-8A33-2F5FB6AA5D7C}" dt="2026-02-06T09:40:51.961" v="0" actId="20577"/>
          <ac:spMkLst>
            <pc:docMk/>
            <pc:sldMk cId="3915184902" sldId="300"/>
            <ac:spMk id="2" creationId="{71508C17-D7F1-A00E-E0C3-8A1FE0D108F5}"/>
          </ac:spMkLst>
        </pc:spChg>
      </pc:sldChg>
    </pc:docChg>
  </pc:docChgLst>
  <pc:docChgLst>
    <pc:chgData name="Mark Napieralla" userId="S::mark.napieralla@uwtsd.ac.uk::adf11754-427d-4f24-8c3e-391028db4a77" providerId="AD" clId="Web-{9F686D49-357D-ADF9-D7C6-CD5C7E5B0A97}"/>
    <pc:docChg chg="modSld">
      <pc:chgData name="Mark Napieralla" userId="S::mark.napieralla@uwtsd.ac.uk::adf11754-427d-4f24-8c3e-391028db4a77" providerId="AD" clId="Web-{9F686D49-357D-ADF9-D7C6-CD5C7E5B0A97}" dt="2026-02-06T09:52:34.427" v="23" actId="20577"/>
      <pc:docMkLst>
        <pc:docMk/>
      </pc:docMkLst>
      <pc:sldChg chg="modSp">
        <pc:chgData name="Mark Napieralla" userId="S::mark.napieralla@uwtsd.ac.uk::adf11754-427d-4f24-8c3e-391028db4a77" providerId="AD" clId="Web-{9F686D49-357D-ADF9-D7C6-CD5C7E5B0A97}" dt="2026-02-06T09:52:34.427" v="23" actId="20577"/>
        <pc:sldMkLst>
          <pc:docMk/>
          <pc:sldMk cId="3198440049" sldId="282"/>
        </pc:sldMkLst>
        <pc:spChg chg="mod">
          <ac:chgData name="Mark Napieralla" userId="S::mark.napieralla@uwtsd.ac.uk::adf11754-427d-4f24-8c3e-391028db4a77" providerId="AD" clId="Web-{9F686D49-357D-ADF9-D7C6-CD5C7E5B0A97}" dt="2026-02-06T09:52:34.427" v="23" actId="20577"/>
          <ac:spMkLst>
            <pc:docMk/>
            <pc:sldMk cId="3198440049" sldId="282"/>
            <ac:spMk id="2" creationId="{DAA62CF8-6912-004A-9EC3-41B98B21A95B}"/>
          </ac:spMkLst>
        </pc:spChg>
        <pc:spChg chg="mod">
          <ac:chgData name="Mark Napieralla" userId="S::mark.napieralla@uwtsd.ac.uk::adf11754-427d-4f24-8c3e-391028db4a77" providerId="AD" clId="Web-{9F686D49-357D-ADF9-D7C6-CD5C7E5B0A97}" dt="2026-02-06T09:51:59.208" v="19" actId="1076"/>
          <ac:spMkLst>
            <pc:docMk/>
            <pc:sldMk cId="3198440049" sldId="282"/>
            <ac:spMk id="3" creationId="{8A10DE9C-CB29-5A4E-B85E-228DD812B545}"/>
          </ac:spMkLst>
        </pc:spChg>
        <pc:picChg chg="mod">
          <ac:chgData name="Mark Napieralla" userId="S::mark.napieralla@uwtsd.ac.uk::adf11754-427d-4f24-8c3e-391028db4a77" providerId="AD" clId="Web-{9F686D49-357D-ADF9-D7C6-CD5C7E5B0A97}" dt="2026-02-06T09:51:55.051" v="18" actId="1076"/>
          <ac:picMkLst>
            <pc:docMk/>
            <pc:sldMk cId="3198440049" sldId="282"/>
            <ac:picMk id="1026" creationId="{7E21336A-549B-476F-AE60-90C55F7F9C2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13/02/2026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13/02/2026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771594"/>
            <a:ext cx="561662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3139321"/>
          </a:xfrm>
          <a:prstGeom prst="rect">
            <a:avLst/>
          </a:prstGeom>
          <a:noFill/>
        </p:spPr>
        <p:txBody>
          <a:bodyPr wrap="square" lIns="91440" tIns="45720" rIns="91440" bIns="45720" rtlCol="0" anchor="t">
            <a:spAutoFit/>
          </a:bodyPr>
          <a:lstStyle/>
          <a:p>
            <a:r>
              <a:rPr lang="en-GB" b="1" u="sng" dirty="0"/>
              <a:t>The aims of todays lecture:</a:t>
            </a:r>
          </a:p>
          <a:p>
            <a:endParaRPr lang="en-GB"/>
          </a:p>
          <a:p>
            <a:endParaRPr lang="en-GB" dirty="0">
              <a:ea typeface="Calibri"/>
              <a:cs typeface="Calibri"/>
            </a:endParaRPr>
          </a:p>
          <a:p>
            <a:r>
              <a:rPr lang="en-GB" dirty="0"/>
              <a:t>To look at the assignment to ensure everyone is clear on how to approach doing it.</a:t>
            </a:r>
            <a:endParaRPr lang="en-GB" dirty="0">
              <a:ea typeface="Calibri"/>
              <a:cs typeface="Calibri"/>
            </a:endParaRPr>
          </a:p>
          <a:p>
            <a:endParaRPr lang="en-GB"/>
          </a:p>
          <a:p>
            <a:r>
              <a:rPr lang="en-GB" dirty="0"/>
              <a:t>Social exclusion in sport</a:t>
            </a:r>
            <a:endParaRPr lang="en-GB" dirty="0">
              <a:ea typeface="Calibri"/>
              <a:cs typeface="Calibri"/>
            </a:endParaRPr>
          </a:p>
          <a:p>
            <a:endParaRPr lang="en-GB"/>
          </a:p>
          <a:p>
            <a:r>
              <a:rPr lang="en-GB" dirty="0"/>
              <a:t>Benefits of sport / activity participation – To a person and a place</a:t>
            </a:r>
            <a:endParaRPr lang="en-GB" dirty="0">
              <a:ea typeface="Calibri"/>
              <a:cs typeface="Calibri"/>
            </a:endParaRPr>
          </a:p>
          <a:p>
            <a:endParaRPr lang="en-GB"/>
          </a:p>
          <a:p>
            <a:endParaRPr lang="en-GB"/>
          </a:p>
          <a:p>
            <a:endParaRPr lang="en-GB" dirty="0">
              <a:ea typeface="Calibri"/>
              <a:cs typeface="Calibri"/>
            </a:endParaRP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a:t>“processes through which individuals and entire communities of people are systematically blocked from rights, opportunities, and resources that are normally available to members of society and that are key to social integration”</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a:p>
            <a:pPr algn="ctr"/>
            <a:endParaRPr lang="en-US"/>
          </a:p>
        </p:txBody>
      </p:sp>
    </p:spTree>
    <p:extLst>
      <p:ext uri="{BB962C8B-B14F-4D97-AF65-F5344CB8AC3E}">
        <p14:creationId xmlns:p14="http://schemas.microsoft.com/office/powerpoint/2010/main" val="633083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a:t>The Government under </a:t>
            </a:r>
            <a:r>
              <a:rPr lang="en-US" err="1"/>
              <a:t>Labour</a:t>
            </a:r>
            <a:r>
              <a:rPr lang="en-US"/>
              <a:t> (Blaire) set up a new social exclusion unit (SEU) and they choose to describe rather than define social exclusion:</a:t>
            </a:r>
          </a:p>
        </p:txBody>
      </p:sp>
    </p:spTree>
    <p:extLst>
      <p:ext uri="{BB962C8B-B14F-4D97-AF65-F5344CB8AC3E}">
        <p14:creationId xmlns:p14="http://schemas.microsoft.com/office/powerpoint/2010/main" val="52658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a:hlinkClick r:id="rId4"/>
              </a:rPr>
              <a:t>Social exclusion</a:t>
            </a:r>
            <a:r>
              <a:rPr lang="en-US"/>
              <a:t> is distinct from </a:t>
            </a:r>
            <a:r>
              <a:rPr lang="en-US">
                <a:hlinkClick r:id="rId5"/>
              </a:rPr>
              <a:t>poverty</a:t>
            </a:r>
            <a:r>
              <a:rPr lang="en-US"/>
              <a:t>. Poverty is a distributional outcome, whereas exclusion can be defined as the process of declining participation, </a:t>
            </a:r>
            <a:r>
              <a:rPr lang="en-US">
                <a:hlinkClick r:id="rId6"/>
              </a:rPr>
              <a:t>solidarity</a:t>
            </a:r>
            <a:r>
              <a:rPr lang="en-US"/>
              <a:t>, and access to opportunities</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p:txBody>
      </p:sp>
    </p:spTree>
    <p:extLst>
      <p:ext uri="{BB962C8B-B14F-4D97-AF65-F5344CB8AC3E}">
        <p14:creationId xmlns:p14="http://schemas.microsoft.com/office/powerpoint/2010/main" val="17434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a:solidFill>
                  <a:schemeClr val="accent5">
                    <a:lumMod val="50000"/>
                  </a:schemeClr>
                </a:solidFill>
              </a:rPr>
              <a:t>Relevant Definitions </a:t>
            </a:r>
          </a:p>
          <a:p>
            <a:pPr algn="ctr"/>
            <a:endParaRPr lang="en-US" sz="2400">
              <a:solidFill>
                <a:schemeClr val="accent5">
                  <a:lumMod val="50000"/>
                </a:schemeClr>
              </a:solidFill>
            </a:endParaRPr>
          </a:p>
          <a:p>
            <a:pPr algn="ctr"/>
            <a:r>
              <a:rPr lang="en-US" sz="2400">
                <a:solidFill>
                  <a:schemeClr val="accent5">
                    <a:lumMod val="50000"/>
                  </a:schemeClr>
                </a:solidFill>
              </a:rPr>
              <a:t>Poverty</a:t>
            </a:r>
            <a:r>
              <a:rPr lang="en-US" sz="2400"/>
              <a:t>: the state of being extremely poor </a:t>
            </a:r>
          </a:p>
          <a:p>
            <a:pPr algn="ctr"/>
            <a:endParaRPr lang="en-US" sz="2400"/>
          </a:p>
          <a:p>
            <a:pPr algn="ctr"/>
            <a:r>
              <a:rPr lang="en-US" sz="2400">
                <a:solidFill>
                  <a:schemeClr val="accent5">
                    <a:lumMod val="50000"/>
                  </a:schemeClr>
                </a:solidFill>
              </a:rPr>
              <a:t>Absolute Poverty</a:t>
            </a:r>
            <a:r>
              <a:rPr lang="en-US" sz="2400"/>
              <a:t>: living below normal living standards, not able to get basic needs </a:t>
            </a:r>
          </a:p>
          <a:p>
            <a:pPr algn="ctr"/>
            <a:endParaRPr lang="en-US" sz="2400"/>
          </a:p>
          <a:p>
            <a:pPr algn="ctr"/>
            <a:r>
              <a:rPr lang="en-US" sz="2400">
                <a:solidFill>
                  <a:schemeClr val="accent5">
                    <a:lumMod val="50000"/>
                  </a:schemeClr>
                </a:solidFill>
              </a:rPr>
              <a:t>Relative Poverty</a:t>
            </a:r>
            <a:r>
              <a:rPr lang="en-US" sz="2400"/>
              <a:t>: someone is poor in relation to others around them ( socially defined) </a:t>
            </a:r>
          </a:p>
          <a:p>
            <a:pPr algn="ctr"/>
            <a:endParaRPr lang="en-US" sz="2400"/>
          </a:p>
          <a:p>
            <a:pPr algn="ctr"/>
            <a:r>
              <a:rPr lang="en-US" sz="2400">
                <a:solidFill>
                  <a:schemeClr val="accent5">
                    <a:lumMod val="50000"/>
                  </a:schemeClr>
                </a:solidFill>
              </a:rPr>
              <a:t>Poverty Cycle</a:t>
            </a:r>
            <a:r>
              <a:rPr lang="en-US" sz="2400"/>
              <a:t>: Poverty is passed on from generation to generation</a:t>
            </a:r>
          </a:p>
          <a:p>
            <a:pPr algn="ctr"/>
            <a:endParaRPr lang="en-US" sz="2400"/>
          </a:p>
          <a:p>
            <a:pPr algn="ctr"/>
            <a:r>
              <a:rPr lang="en-US" sz="240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Personal</a:t>
            </a:r>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Social</a:t>
            </a:r>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Economic</a:t>
            </a:r>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Environmental</a:t>
            </a:r>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2031325"/>
          </a:xfrm>
          <a:prstGeom prst="rect">
            <a:avLst/>
          </a:prstGeom>
          <a:noFill/>
        </p:spPr>
        <p:txBody>
          <a:bodyPr wrap="square" lIns="91440" tIns="45720" rIns="91440" bIns="45720" rtlCol="0" anchor="t">
            <a:spAutoFit/>
          </a:bodyPr>
          <a:lstStyle/>
          <a:p>
            <a:pPr algn="ctr"/>
            <a:r>
              <a:rPr lang="en-US" b="1" dirty="0"/>
              <a:t>Task-</a:t>
            </a:r>
            <a:r>
              <a:rPr lang="en-US" dirty="0"/>
              <a:t> What are the benefits of exercise to someone / somewhere? </a:t>
            </a:r>
          </a:p>
          <a:p>
            <a:pPr algn="ctr"/>
            <a:endParaRPr lang="en-US"/>
          </a:p>
          <a:p>
            <a:pPr algn="ctr"/>
            <a:r>
              <a:rPr lang="en-US" dirty="0"/>
              <a:t>4 flip chart post it note feedback</a:t>
            </a:r>
            <a:endParaRPr lang="en-US" dirty="0">
              <a:ea typeface="Calibri"/>
              <a:cs typeface="Calibri"/>
            </a:endParaRPr>
          </a:p>
        </p:txBody>
      </p:sp>
    </p:spTree>
    <p:extLst>
      <p:ext uri="{BB962C8B-B14F-4D97-AF65-F5344CB8AC3E}">
        <p14:creationId xmlns:p14="http://schemas.microsoft.com/office/powerpoint/2010/main" val="1276834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a:ln w="0"/>
                <a:effectLst>
                  <a:outerShdw blurRad="38100" dist="19050" dir="2700000" algn="tl" rotWithShape="0">
                    <a:schemeClr val="dk1">
                      <a:alpha val="40000"/>
                    </a:schemeClr>
                  </a:outerShdw>
                </a:effectLst>
              </a:rPr>
              <a:t>Involves accessibility to resources, infrastructure and time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Those who have resources are able to be constantly involved in society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Some lifestyles are only accessible to those who live in a certain areas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Social interactions are limited in certain areas</a:t>
            </a: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36" name="Rectangle 103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571352" y="350196"/>
            <a:ext cx="3485178" cy="1624520"/>
          </a:xfrm>
        </p:spPr>
        <p:txBody>
          <a:bodyPr anchor="ctr">
            <a:normAutofit/>
          </a:bodyPr>
          <a:lstStyle/>
          <a:p>
            <a:r>
              <a:rPr lang="en-GB" sz="3500" b="1" dirty="0"/>
              <a:t>Task- 20 mins</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571351" y="2743200"/>
            <a:ext cx="3485179" cy="3613149"/>
          </a:xfrm>
        </p:spPr>
        <p:txBody>
          <a:bodyPr vert="horz" lIns="91440" tIns="45720" rIns="91440" bIns="45720" rtlCol="0" anchor="ctr">
            <a:normAutofit/>
          </a:bodyPr>
          <a:lstStyle/>
          <a:p>
            <a:r>
              <a:rPr lang="en-GB" sz="1600"/>
              <a:t>You have been asked to develop a new outdoor and adventurous activity. (can't be MTB)</a:t>
            </a:r>
          </a:p>
          <a:p>
            <a:r>
              <a:rPr lang="en-GB" sz="1600"/>
              <a:t>Research what activity could be developed</a:t>
            </a:r>
          </a:p>
          <a:p>
            <a:r>
              <a:rPr lang="en-GB" sz="1600"/>
              <a:t>Identify the equipment that would need to be purchased</a:t>
            </a:r>
          </a:p>
          <a:p>
            <a:r>
              <a:rPr lang="en-GB" sz="1600"/>
              <a:t>How much would it cost to access the venue?</a:t>
            </a:r>
          </a:p>
          <a:p>
            <a:r>
              <a:rPr lang="en-GB" sz="1600"/>
              <a:t>Are there coaching qualifications / first aid that would be needed</a:t>
            </a:r>
          </a:p>
          <a:p>
            <a:r>
              <a:rPr lang="en-GB" sz="1600"/>
              <a:t>Present back your project next week</a:t>
            </a:r>
            <a:endParaRPr lang="en-GB" sz="1600">
              <a:cs typeface="Calibri"/>
            </a:endParaRPr>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9076" r="32872" b="2"/>
          <a:stretch/>
        </p:blipFill>
        <p:spPr bwMode="auto">
          <a:xfrm>
            <a:off x="4572000" y="1"/>
            <a:ext cx="45771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84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a:t>Further reading / research</a:t>
            </a:r>
          </a:p>
        </p:txBody>
      </p:sp>
      <p:pic>
        <p:nvPicPr>
          <p:cNvPr id="3" name="Picture 2" descr="A book cover of a person kicking a ball&#10;&#10;AI-generated content may be incorrect.">
            <a:extLst>
              <a:ext uri="{FF2B5EF4-FFF2-40B4-BE49-F238E27FC236}">
                <a16:creationId xmlns:a16="http://schemas.microsoft.com/office/drawing/2014/main" id="{3474478D-DD7C-CA2B-02C9-AA33776E9117}"/>
              </a:ext>
            </a:extLst>
          </p:cNvPr>
          <p:cNvPicPr>
            <a:picLocks noChangeAspect="1"/>
          </p:cNvPicPr>
          <p:nvPr/>
        </p:nvPicPr>
        <p:blipFill>
          <a:blip r:embed="rId2"/>
          <a:stretch>
            <a:fillRect/>
          </a:stretch>
        </p:blipFill>
        <p:spPr>
          <a:xfrm>
            <a:off x="2494793" y="970674"/>
            <a:ext cx="4154413" cy="5744451"/>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F928-6679-EC43-9F6A-421AF77B1AE4}"/>
              </a:ext>
            </a:extLst>
          </p:cNvPr>
          <p:cNvSpPr>
            <a:spLocks noGrp="1"/>
          </p:cNvSpPr>
          <p:nvPr>
            <p:ph type="title"/>
          </p:nvPr>
        </p:nvSpPr>
        <p:spPr>
          <a:xfrm>
            <a:off x="628651" y="-141714"/>
            <a:ext cx="3446303" cy="1645501"/>
          </a:xfrm>
        </p:spPr>
        <p:txBody>
          <a:bodyPr>
            <a:normAutofit/>
          </a:bodyPr>
          <a:lstStyle/>
          <a:p>
            <a:r>
              <a:rPr lang="en-US"/>
              <a:t>Group Task</a:t>
            </a:r>
          </a:p>
        </p:txBody>
      </p:sp>
      <p:sp>
        <p:nvSpPr>
          <p:cNvPr id="3" name="Content Placeholder 2">
            <a:extLst>
              <a:ext uri="{FF2B5EF4-FFF2-40B4-BE49-F238E27FC236}">
                <a16:creationId xmlns:a16="http://schemas.microsoft.com/office/drawing/2014/main" id="{2ED0D4B9-93FB-DB46-A554-DA83258354DF}"/>
              </a:ext>
            </a:extLst>
          </p:cNvPr>
          <p:cNvSpPr>
            <a:spLocks noGrp="1"/>
          </p:cNvSpPr>
          <p:nvPr>
            <p:ph idx="1"/>
          </p:nvPr>
        </p:nvSpPr>
        <p:spPr>
          <a:xfrm>
            <a:off x="243682" y="2060849"/>
            <a:ext cx="3831272" cy="4116114"/>
          </a:xfrm>
        </p:spPr>
        <p:txBody>
          <a:bodyPr vert="horz" lIns="91440" tIns="45720" rIns="91440" bIns="45720" rtlCol="0" anchor="t">
            <a:normAutofit fontScale="92500"/>
          </a:bodyPr>
          <a:lstStyle/>
          <a:p>
            <a:pPr marL="0" indent="0">
              <a:buNone/>
            </a:pPr>
            <a:r>
              <a:rPr lang="en-US" sz="1700" dirty="0"/>
              <a:t>In three groups</a:t>
            </a:r>
          </a:p>
          <a:p>
            <a:pPr marL="0" indent="0">
              <a:buNone/>
            </a:pPr>
            <a:r>
              <a:rPr lang="en-US" sz="1700" dirty="0"/>
              <a:t>1- US Girls</a:t>
            </a:r>
            <a:endParaRPr lang="en-US" sz="1700" dirty="0">
              <a:ea typeface="Calibri"/>
              <a:cs typeface="Calibri"/>
            </a:endParaRPr>
          </a:p>
          <a:p>
            <a:pPr marL="0" indent="0">
              <a:buNone/>
            </a:pPr>
            <a:r>
              <a:rPr lang="en-US" sz="1700" dirty="0"/>
              <a:t>2- Club ONE</a:t>
            </a:r>
            <a:endParaRPr lang="en-US" sz="1700" dirty="0">
              <a:ea typeface="Calibri"/>
              <a:cs typeface="Calibri"/>
            </a:endParaRPr>
          </a:p>
          <a:p>
            <a:pPr marL="0" indent="0">
              <a:buNone/>
            </a:pPr>
            <a:r>
              <a:rPr lang="en-US" sz="1700" dirty="0"/>
              <a:t>3-Door step sport</a:t>
            </a:r>
            <a:endParaRPr lang="en-US" sz="1700" dirty="0">
              <a:ea typeface="Calibri"/>
              <a:cs typeface="Calibri"/>
            </a:endParaRPr>
          </a:p>
          <a:p>
            <a:endParaRPr lang="en-US" sz="1700"/>
          </a:p>
          <a:p>
            <a:pPr marL="0" indent="0">
              <a:buNone/>
            </a:pPr>
            <a:r>
              <a:rPr lang="en-US" sz="1700"/>
              <a:t>Research into your area- What is the target group for your project, explain the project and find out as much information as possible, what types of activity have been developed as a result of the project?</a:t>
            </a:r>
          </a:p>
          <a:p>
            <a:pPr marL="0" indent="0">
              <a:buNone/>
            </a:pPr>
            <a:endParaRPr lang="en-US" sz="1700"/>
          </a:p>
          <a:p>
            <a:pPr marL="0" indent="0">
              <a:buNone/>
            </a:pPr>
            <a:r>
              <a:rPr lang="en-US" sz="1700" dirty="0"/>
              <a:t>Create a pdf / one page document to explain your </a:t>
            </a:r>
            <a:r>
              <a:rPr lang="en-US" sz="1700" dirty="0" err="1"/>
              <a:t>programme</a:t>
            </a:r>
            <a:r>
              <a:rPr lang="en-US" sz="1700" dirty="0"/>
              <a:t>, find a short video and case study to share to help explain it.</a:t>
            </a:r>
            <a:endParaRPr lang="en-US" sz="1700" dirty="0">
              <a:ea typeface="Calibri"/>
              <a:cs typeface="Calibri"/>
            </a:endParaRPr>
          </a:p>
        </p:txBody>
      </p:sp>
      <p:sp>
        <p:nvSpPr>
          <p:cNvPr id="75" name="Rectangle 7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8243" y="3474720"/>
            <a:ext cx="4575685"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9688" y="0"/>
            <a:ext cx="4644311"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225171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Us Girls | StreetGames">
            <a:extLst>
              <a:ext uri="{FF2B5EF4-FFF2-40B4-BE49-F238E27FC236}">
                <a16:creationId xmlns:a16="http://schemas.microsoft.com/office/drawing/2014/main" id="{84AC1D0F-30B1-0043-BD9B-52A52F4458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681" y="849353"/>
            <a:ext cx="1773237" cy="1684575"/>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2218" y="0"/>
            <a:ext cx="2251710"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StreetGames">
            <a:extLst>
              <a:ext uri="{FF2B5EF4-FFF2-40B4-BE49-F238E27FC236}">
                <a16:creationId xmlns:a16="http://schemas.microsoft.com/office/drawing/2014/main" id="{3A1D15D5-792D-E143-BB5B-FFDCC2C2CF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7081" y="1044375"/>
            <a:ext cx="1773238" cy="12945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reetGames Active Newcastle - Home | Facebook">
            <a:extLst>
              <a:ext uri="{FF2B5EF4-FFF2-40B4-BE49-F238E27FC236}">
                <a16:creationId xmlns:a16="http://schemas.microsoft.com/office/drawing/2014/main" id="{C7A37FF8-E2F4-B94A-A154-C1A5803014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15681" y="4198562"/>
            <a:ext cx="4084638" cy="1755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6415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73330"/>
            <a:ext cx="8352928" cy="4524315"/>
          </a:xfrm>
          <a:prstGeom prst="rect">
            <a:avLst/>
          </a:prstGeom>
          <a:noFill/>
        </p:spPr>
        <p:txBody>
          <a:bodyPr wrap="square" rtlCol="0">
            <a:spAutoFit/>
          </a:bodyPr>
          <a:lstStyle/>
          <a:p>
            <a:pPr fontAlgn="base"/>
            <a:r>
              <a:rPr lang="en-GB" sz="2400" b="1">
                <a:solidFill>
                  <a:srgbClr val="000000"/>
                </a:solidFill>
                <a:effectLst/>
                <a:ea typeface="Times New Roman" panose="02020603050405020304" pitchFamily="18" charset="0"/>
              </a:rPr>
              <a:t>Students are required to devise an operational plan to increase sports participation in areas of Swansea with the greatest need. Students should use the Street Games template provided to plan 4 different sessions. Students should demonstrate an understanding of the key underlying issues in the national, regional and local sporting landscape and the external drivers that can be utilized to implement a successful development program</a:t>
            </a:r>
            <a:r>
              <a:rPr lang="en-GB" sz="2400" b="1"/>
              <a:t> </a:t>
            </a:r>
          </a:p>
          <a:p>
            <a:pPr fontAlgn="base"/>
            <a:endParaRPr lang="en-GB" sz="2400" b="1"/>
          </a:p>
          <a:p>
            <a:pPr fontAlgn="base"/>
            <a:r>
              <a:rPr lang="en-GB" sz="2400" b="1"/>
              <a:t>Students will need to evidence that they can plan and set a suitable budget to each session utilising all of the funding available.  </a:t>
            </a:r>
          </a:p>
        </p:txBody>
      </p:sp>
      <p:pic>
        <p:nvPicPr>
          <p:cNvPr id="3" name="Picture 2"/>
          <p:cNvPicPr>
            <a:picLocks noChangeAspect="1"/>
          </p:cNvPicPr>
          <p:nvPr/>
        </p:nvPicPr>
        <p:blipFill>
          <a:blip r:embed="rId2"/>
          <a:stretch>
            <a:fillRect/>
          </a:stretch>
        </p:blipFill>
        <p:spPr>
          <a:xfrm>
            <a:off x="3059832" y="99175"/>
            <a:ext cx="1980438" cy="1980438"/>
          </a:xfrm>
          <a:prstGeom prst="rect">
            <a:avLst/>
          </a:prstGeom>
        </p:spPr>
      </p:pic>
      <p:sp>
        <p:nvSpPr>
          <p:cNvPr id="5" name="Rectangle 4"/>
          <p:cNvSpPr/>
          <p:nvPr/>
        </p:nvSpPr>
        <p:spPr>
          <a:xfrm>
            <a:off x="663461" y="588331"/>
            <a:ext cx="1391728" cy="923330"/>
          </a:xfrm>
          <a:prstGeom prst="rect">
            <a:avLst/>
          </a:prstGeom>
          <a:noFill/>
        </p:spPr>
        <p:txBody>
          <a:bodyPr wrap="non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p>
        </p:txBody>
      </p:sp>
      <p:sp>
        <p:nvSpPr>
          <p:cNvPr id="7" name="Rectangle 6"/>
          <p:cNvSpPr/>
          <p:nvPr/>
        </p:nvSpPr>
        <p:spPr>
          <a:xfrm>
            <a:off x="5042474" y="635223"/>
            <a:ext cx="3960439" cy="1754326"/>
          </a:xfrm>
          <a:prstGeom prst="rect">
            <a:avLst/>
          </a:prstGeom>
          <a:noFill/>
        </p:spPr>
        <p:txBody>
          <a:bodyPr wrap="square" lIns="91440" tIns="45720" rIns="91440" bIns="45720">
            <a:spAutoFit/>
          </a:bodyPr>
          <a:lstStyle/>
          <a:p>
            <a:pPr algn="ctr"/>
            <a:r>
              <a:rPr lang="en-GB" sz="54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2270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a:t>50 % of the task- 1000 words</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endParaRPr lang="en-US"/>
          </a:p>
        </p:txBody>
      </p:sp>
    </p:spTree>
    <p:extLst>
      <p:ext uri="{BB962C8B-B14F-4D97-AF65-F5344CB8AC3E}">
        <p14:creationId xmlns:p14="http://schemas.microsoft.com/office/powerpoint/2010/main" val="1590412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a:xfrm>
            <a:off x="9653" y="-2595"/>
            <a:ext cx="9136951" cy="1343948"/>
          </a:xfrm>
        </p:spPr>
        <p:txBody>
          <a:bodyPr>
            <a:normAutofit fontScale="90000"/>
          </a:bodyPr>
          <a:lstStyle/>
          <a:p>
            <a:pPr algn="ctr"/>
            <a:r>
              <a:rPr lang="en-US" b="1" dirty="0"/>
              <a:t>Sports development plan- view template </a:t>
            </a:r>
            <a:br>
              <a:rPr lang="en-US" b="1" dirty="0"/>
            </a:br>
            <a:r>
              <a:rPr lang="en-US" b="1" dirty="0">
                <a:ea typeface="Calibri Light"/>
                <a:cs typeface="Calibri Light"/>
              </a:rPr>
              <a:t>Hand in 27th February </a:t>
            </a:r>
            <a:endParaRPr lang="en-US"/>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a:xfrm>
            <a:off x="628650" y="2505909"/>
            <a:ext cx="7886700" cy="4351338"/>
          </a:xfrm>
        </p:spPr>
        <p:txBody>
          <a:bodyPr/>
          <a:lstStyle/>
          <a:p>
            <a:pPr marL="0" indent="0">
              <a:buNone/>
            </a:pPr>
            <a:r>
              <a:rPr lang="en-GB"/>
              <a:t>Start research to decide the 4 sessions that you will develop- Find out the where, what, when, with who to link and how to develop the session</a:t>
            </a:r>
            <a:endParaRPr lang="en-US"/>
          </a:p>
        </p:txBody>
      </p:sp>
      <p:pic>
        <p:nvPicPr>
          <p:cNvPr id="1026" name="Picture 2" descr="Image result for just do it">
            <a:extLst>
              <a:ext uri="{FF2B5EF4-FFF2-40B4-BE49-F238E27FC236}">
                <a16:creationId xmlns:a16="http://schemas.microsoft.com/office/drawing/2014/main" id="{7E21336A-549B-476F-AE60-90C55F7F9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6183" y="455511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44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708</Words>
  <Application>Microsoft Office PowerPoint</Application>
  <PresentationFormat>On-screen Show (4:3)</PresentationFormat>
  <Paragraphs>73</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Task- 20 mins</vt:lpstr>
      <vt:lpstr>Further reading / research</vt:lpstr>
      <vt:lpstr>Group Task</vt:lpstr>
      <vt:lpstr>PowerPoint Presentation</vt:lpstr>
      <vt:lpstr>50 % of the task- 1000 words</vt:lpstr>
      <vt:lpstr>Sports development plan- view template  Hand in 27th February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35</cp:revision>
  <dcterms:created xsi:type="dcterms:W3CDTF">2015-11-12T12:40:24Z</dcterms:created>
  <dcterms:modified xsi:type="dcterms:W3CDTF">2026-02-13T09:06:47Z</dcterms:modified>
</cp:coreProperties>
</file>