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18"/>
  </p:notesMasterIdLst>
  <p:sldIdLst>
    <p:sldId id="256" r:id="rId3"/>
    <p:sldId id="484" r:id="rId4"/>
    <p:sldId id="328" r:id="rId5"/>
    <p:sldId id="258" r:id="rId6"/>
    <p:sldId id="261" r:id="rId7"/>
    <p:sldId id="462" r:id="rId8"/>
    <p:sldId id="503" r:id="rId9"/>
    <p:sldId id="502" r:id="rId10"/>
    <p:sldId id="504" r:id="rId11"/>
    <p:sldId id="345" r:id="rId12"/>
    <p:sldId id="352" r:id="rId13"/>
    <p:sldId id="347" r:id="rId14"/>
    <p:sldId id="350" r:id="rId15"/>
    <p:sldId id="500" r:id="rId16"/>
    <p:sldId id="50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712" autoAdjust="0"/>
    <p:restoredTop sz="50061" autoAdjust="0"/>
  </p:normalViewPr>
  <p:slideViewPr>
    <p:cSldViewPr snapToGrid="0" snapToObjects="1">
      <p:cViewPr>
        <p:scale>
          <a:sx n="70" d="100"/>
          <a:sy n="70" d="100"/>
        </p:scale>
        <p:origin x="2856" y="7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39" d="100"/>
        <a:sy n="139" d="100"/>
      </p:scale>
      <p:origin x="0" y="-3690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11/28/23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806450"/>
            <a:ext cx="41148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3529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11/28/23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11/28/23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11/28/23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11/28/23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11/28/23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11/28/23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11/28/23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45454C-B092-DF4A-81BE-4BFFFEE7BA2F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22163"/>
            <a:ext cx="9144000" cy="681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11/28/23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Doi_(identifier)" TargetMode="External"/><Relationship Id="rId2" Type="http://schemas.openxmlformats.org/officeDocument/2006/relationships/hyperlink" Target="http://doi.apa.org/getdoi.cfm?doi=10.1037/0003-066X.32.7.51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37%2F0003-066X.32.7.513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1B3D4E-1CBE-CC94-7C37-C111E1ED3245}"/>
              </a:ext>
            </a:extLst>
          </p:cNvPr>
          <p:cNvSpPr txBox="1"/>
          <p:nvPr/>
        </p:nvSpPr>
        <p:spPr>
          <a:xfrm>
            <a:off x="1771048" y="3953890"/>
            <a:ext cx="61794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     	Welcome to ECDE7015: </a:t>
            </a:r>
          </a:p>
          <a:p>
            <a:r>
              <a:rPr lang="en-US" sz="2400" dirty="0">
                <a:solidFill>
                  <a:schemeClr val="bg1"/>
                </a:solidFill>
              </a:rPr>
              <a:t>  Session 6 2023-24 : 28 November 2023 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r>
              <a:rPr lang="en-US" sz="2400" dirty="0">
                <a:solidFill>
                  <a:schemeClr val="bg1"/>
                </a:solidFill>
              </a:rPr>
              <a:t>     	</a:t>
            </a:r>
          </a:p>
          <a:p>
            <a:r>
              <a:rPr lang="en-US" sz="2400" dirty="0">
                <a:solidFill>
                  <a:schemeClr val="bg1"/>
                </a:solidFill>
              </a:rPr>
              <a:t>	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81437" y="1272638"/>
            <a:ext cx="6878795" cy="437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Doctorate in Education (EdD)</a:t>
            </a:r>
          </a:p>
          <a:p>
            <a:pPr algn="ctr"/>
            <a:endParaRPr lang="en-GB" sz="3200" b="1" dirty="0"/>
          </a:p>
          <a:p>
            <a:pPr algn="ctr"/>
            <a:r>
              <a:rPr lang="en-GB" sz="2800" dirty="0"/>
              <a:t>Module 1: ECDE7015  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Exploring Contemporary Issues in Education 1: Policy Review and Critical Analysis  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Refining and developing your blogs</a:t>
            </a:r>
          </a:p>
          <a:p>
            <a:endParaRPr lang="en-GB" sz="2800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5351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0574" y="563834"/>
            <a:ext cx="8491296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00B050"/>
                </a:solidFill>
              </a:rPr>
              <a:t>Welcome to today and session 6 of module</a:t>
            </a:r>
          </a:p>
          <a:p>
            <a:endParaRPr lang="en-GB" sz="2800" dirty="0"/>
          </a:p>
          <a:p>
            <a:pPr marL="342900" indent="-342900">
              <a:buFont typeface="Wingdings" pitchFamily="2" charset="2"/>
              <a:buChar char="ü"/>
            </a:pPr>
            <a:r>
              <a:rPr lang="en-GB" sz="2400" dirty="0"/>
              <a:t>Thank you for your second blogposts</a:t>
            </a:r>
          </a:p>
          <a:p>
            <a:endParaRPr lang="en-GB" sz="2400" dirty="0"/>
          </a:p>
          <a:p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Review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From assessment to self-assessment : Developing your Doctoral thinking and writing 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By the end of today I will return our assessment of your presentations – that you all passed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See the qualities we have highlighted – the areas for development and suggestions for future work 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382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03583" y="145775"/>
            <a:ext cx="8282608" cy="62170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Module 1: Aims and your blogs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highlight>
                  <a:srgbClr val="FFFF00"/>
                </a:highlight>
              </a:rPr>
              <a:t>To develop the </a:t>
            </a:r>
            <a:r>
              <a:rPr lang="en-GB" sz="2000" b="1" dirty="0">
                <a:highlight>
                  <a:srgbClr val="FFFF00"/>
                </a:highlight>
              </a:rPr>
              <a:t>higher-level critical and analytical skills </a:t>
            </a:r>
            <a:r>
              <a:rPr lang="en-GB" sz="2000" dirty="0">
                <a:highlight>
                  <a:srgbClr val="FFFF00"/>
                </a:highlight>
              </a:rPr>
              <a:t>required to </a:t>
            </a:r>
            <a:r>
              <a:rPr lang="en-GB" sz="2000" b="1" dirty="0">
                <a:highlight>
                  <a:srgbClr val="FFFF00"/>
                </a:highlight>
              </a:rPr>
              <a:t>contribute meaningfully to the education debate</a:t>
            </a:r>
            <a:r>
              <a:rPr lang="en-GB" sz="2000" dirty="0">
                <a:highlight>
                  <a:srgbClr val="FFFF00"/>
                </a:highlight>
              </a:rPr>
              <a:t>, across </a:t>
            </a:r>
            <a:r>
              <a:rPr lang="en-GB" sz="2000" b="1" dirty="0">
                <a:highlight>
                  <a:srgbClr val="FFFF00"/>
                </a:highlight>
              </a:rPr>
              <a:t>a variety of different platforms</a:t>
            </a:r>
            <a:r>
              <a:rPr lang="en-GB" sz="2000" dirty="0">
                <a:highlight>
                  <a:srgbClr val="FFFF00"/>
                </a:highlight>
              </a:rPr>
              <a:t>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To critically evaluate contrasting approaches to one or more contemporary issues relating to education in Wales, the UK </a:t>
            </a:r>
            <a:r>
              <a:rPr lang="en-GB" sz="2000" b="1" dirty="0">
                <a:solidFill>
                  <a:srgbClr val="0070C0"/>
                </a:solidFill>
              </a:rPr>
              <a:t>and </a:t>
            </a:r>
            <a:r>
              <a:rPr lang="en-GB" sz="2000" dirty="0"/>
              <a:t>international contexts, taking into account differing educational orthodoxies.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To critically evaluate the presentation of contemporary educational issues and proposals in legislation, statutory and non-statutory guidance, through consultation documents and the representation of those issues and proposals in the press, social media and other channels.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To demonstrate a critical understanding of the development of education policy, its impact and its potential pitfalls; including its perception among policymakers, schools, teachers, parents, communities, and children and young people.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1658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98787" y="982718"/>
            <a:ext cx="7646276" cy="41242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Module 1: Learning Outcomes </a:t>
            </a:r>
          </a:p>
          <a:p>
            <a:endParaRPr lang="en-GB" b="1" dirty="0">
              <a:highlight>
                <a:srgbClr val="FFFF00"/>
              </a:highlight>
            </a:endParaRPr>
          </a:p>
          <a:p>
            <a:r>
              <a:rPr lang="en-GB" b="1" dirty="0">
                <a:solidFill>
                  <a:srgbClr val="FF0000"/>
                </a:solidFill>
                <a:highlight>
                  <a:srgbClr val="FFFF00"/>
                </a:highlight>
              </a:rPr>
              <a:t>Upon the successful completion of this module, students should be able to demonstrate the ability to: 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Assess the impact of differing approaches to the presentation of policy, proposals and educational outcomes for differing audiences.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 the evidence of impact that differing discourses have in promoting or mitigating the impact of educational change.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Explore critically the relationship between education policy, implementation strategy and impact locally, nationally and internationally.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Articulate an understanding of the challenges and opportunities in leading educational change successfully.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747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F833F3-7C79-5A4B-610D-4676D91BA85C}"/>
              </a:ext>
            </a:extLst>
          </p:cNvPr>
          <p:cNvSpPr txBox="1"/>
          <p:nvPr/>
        </p:nvSpPr>
        <p:spPr>
          <a:xfrm>
            <a:off x="1005840" y="2747356"/>
            <a:ext cx="729691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From presentation to blog 1 and blog 2 : Narrowing your focus</a:t>
            </a:r>
          </a:p>
          <a:p>
            <a:pPr algn="ctr"/>
            <a:endParaRPr lang="en-GB" sz="2800" b="1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/>
              <a:t>Less is more – fewer ideas done well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/>
              <a:t>Depth over breadth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/>
              <a:t>Importance of style- form- and flow</a:t>
            </a:r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8" name="Picture 4" descr="1,795 Leaky Bucket Stock Photos, Pictures &amp; Royalty-Free Images - iStock">
            <a:extLst>
              <a:ext uri="{FF2B5EF4-FFF2-40B4-BE49-F238E27FC236}">
                <a16:creationId xmlns:a16="http://schemas.microsoft.com/office/drawing/2014/main" id="{FB548C7D-E751-513D-48B5-E494C66250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5105" y="311495"/>
            <a:ext cx="3470165" cy="2313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4A95852-9C22-CFBA-CF2E-EF3CAEB655E7}"/>
              </a:ext>
            </a:extLst>
          </p:cNvPr>
          <p:cNvSpPr/>
          <p:nvPr/>
        </p:nvSpPr>
        <p:spPr>
          <a:xfrm rot="1142377">
            <a:off x="7396268" y="1721630"/>
            <a:ext cx="111761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highlight>
                  <a:srgbClr val="FFFF00"/>
                </a:highlight>
              </a:rPr>
              <a:t>Blog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B1F2275-2BDA-B084-424E-0753338F4D59}"/>
              </a:ext>
            </a:extLst>
          </p:cNvPr>
          <p:cNvSpPr/>
          <p:nvPr/>
        </p:nvSpPr>
        <p:spPr>
          <a:xfrm rot="20845081">
            <a:off x="-46809" y="1810637"/>
            <a:ext cx="263181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highlight>
                  <a:srgbClr val="FFFF00"/>
                </a:highlight>
              </a:rPr>
              <a:t>Presentation</a:t>
            </a:r>
            <a:endParaRPr lang="en-US" sz="36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4587738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9D279D-FAE3-6220-DE4D-B8F8C432098D}"/>
              </a:ext>
            </a:extLst>
          </p:cNvPr>
          <p:cNvSpPr txBox="1"/>
          <p:nvPr/>
        </p:nvSpPr>
        <p:spPr>
          <a:xfrm>
            <a:off x="512064" y="237744"/>
            <a:ext cx="8010144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From blog 2 to blog 3 </a:t>
            </a:r>
            <a:endParaRPr lang="en-GB" sz="28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28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( 5 min- off camera- to review blog 2 ) Each of you to present your second blog – and </a:t>
            </a:r>
            <a:r>
              <a:rPr lang="en-GB" sz="2800" kern="1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inc</a:t>
            </a:r>
            <a:r>
              <a:rPr lang="en-GB" sz="28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your aim/purpose and style/tone of communication</a:t>
            </a:r>
          </a:p>
          <a:p>
            <a:r>
              <a:rPr lang="en-GB" sz="28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28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8 x 5 mins : Each student presents to rest of the group</a:t>
            </a:r>
          </a:p>
          <a:p>
            <a:pPr marL="342900" lvl="0" indent="-342900">
              <a:buFont typeface="Symbol" pitchFamily="2" charset="2"/>
              <a:buChar char=""/>
            </a:pPr>
            <a:endParaRPr lang="en-GB" sz="2800" kern="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28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Pause and then comments and collaboration. </a:t>
            </a:r>
          </a:p>
          <a:p>
            <a:pPr marL="457200"/>
            <a:r>
              <a:rPr lang="en-GB" sz="28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8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Example : Blog 2 and Olga’s comments for </a:t>
            </a:r>
            <a:r>
              <a:rPr lang="en-GB" sz="2800" kern="1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Chaoying</a:t>
            </a:r>
            <a:endParaRPr lang="en-GB" sz="28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GB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lvl="0"/>
            <a:endParaRPr lang="en-GB" sz="28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GB" sz="28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701735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458715-7DD6-4E25-7481-F9CD2CF644AB}"/>
              </a:ext>
            </a:extLst>
          </p:cNvPr>
          <p:cNvSpPr txBox="1"/>
          <p:nvPr/>
        </p:nvSpPr>
        <p:spPr>
          <a:xfrm>
            <a:off x="457200" y="896112"/>
            <a:ext cx="821131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Re-cap blog 3: Today? Preparation for blog 3: Read one other blog – by another member of the group- and send a comment to them by clicking ‘Reply’</a:t>
            </a:r>
          </a:p>
          <a:p>
            <a:pPr lvl="0"/>
            <a:endParaRPr lang="en-GB" sz="24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endParaRPr lang="en-GB" sz="2400" kern="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24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Feedback? Examples of comments and feedback on style and content </a:t>
            </a:r>
          </a:p>
          <a:p>
            <a:r>
              <a:rPr lang="en-GB" sz="24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24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At start of next week ( 5 December)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4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we will review comments you have received on the style and content of your second blog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4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you will each confirm how you have used these comments to prepare third and final blog </a:t>
            </a:r>
          </a:p>
        </p:txBody>
      </p:sp>
    </p:spTree>
    <p:extLst>
      <p:ext uri="{BB962C8B-B14F-4D97-AF65-F5344CB8AC3E}">
        <p14:creationId xmlns:p14="http://schemas.microsoft.com/office/powerpoint/2010/main" val="20527935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C2C00E-2C57-9F48-2F98-4B08EA333953}"/>
              </a:ext>
            </a:extLst>
          </p:cNvPr>
          <p:cNvSpPr txBox="1"/>
          <p:nvPr/>
        </p:nvSpPr>
        <p:spPr>
          <a:xfrm>
            <a:off x="384048" y="292608"/>
            <a:ext cx="85770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From blogs to journal articles</a:t>
            </a:r>
            <a:endParaRPr lang="en-GB" sz="20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20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My feedback on second blogs and link to journal article. </a:t>
            </a:r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See examples of keywords/ concepts too ( </a:t>
            </a:r>
            <a:r>
              <a:rPr lang="en-GB" sz="2000" kern="1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eg</a:t>
            </a:r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‘marketisation’/ ‘market-form’ – ‘performativity’ – ‘internationalisation’ –‘management’)</a:t>
            </a:r>
          </a:p>
          <a:p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20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Questions ? </a:t>
            </a:r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How could you ? use</a:t>
            </a:r>
            <a:r>
              <a:rPr lang="en-GB" sz="2000" i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these keywords/concepts either in your third blog – or- , in particular,  as basis for your journal article?</a:t>
            </a:r>
          </a:p>
          <a:p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20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Preparation for next Tue 5/12 : </a:t>
            </a:r>
            <a:endParaRPr lang="en-GB" sz="20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How to build on the theme/s of your blogs?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See keywords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Search / Advance search and use of databases . See UWTSD Library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Choose a journal article that relates to your chosen keyword/s</a:t>
            </a:r>
          </a:p>
          <a:p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595634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138853" y="412708"/>
            <a:ext cx="28662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Critical thinking…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6623" y="1397757"/>
            <a:ext cx="719210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Critical thinking ‘examines assumptions, discerns hidden values, evaluates evidence, and assesses conclusions.’									(Petress, 2004)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‘Critical thinking is the art of making clear, reasoned judgements based on interpreting, understanding, applying and synthesising evidence gathered from observation, reading and experimentation.’</a:t>
            </a:r>
          </a:p>
          <a:p>
            <a:r>
              <a:rPr lang="en-GB" dirty="0"/>
              <a:t>					(Burns &amp; Sinfield, 2016) 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‘Critical thinking means questioning not only assumptions of others, but also questioning your own assumptions.’</a:t>
            </a:r>
          </a:p>
          <a:p>
            <a:r>
              <a:rPr lang="en-GB" dirty="0"/>
              <a:t>					(Barnet &amp; Bedau, 2011)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86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762000" y="734378"/>
          <a:ext cx="8020050" cy="4389120"/>
        </p:xfrm>
        <a:graphic>
          <a:graphicData uri="http://schemas.openxmlformats.org/drawingml/2006/table">
            <a:tbl>
              <a:tblPr firstRow="1" bandRow="1">
                <a:effectLst>
                  <a:reflection stA="0" endPos="65000" dist="50800" dir="5400000" sy="-100000" algn="bl" rotWithShape="0"/>
                </a:effectLst>
                <a:tableStyleId>{3B4B98B0-60AC-42C2-AFA5-B58CD77FA1E5}</a:tableStyleId>
              </a:tblPr>
              <a:tblGrid>
                <a:gridCol w="4010025">
                  <a:extLst>
                    <a:ext uri="{9D8B030D-6E8A-4147-A177-3AD203B41FA5}">
                      <a16:colId xmlns:a16="http://schemas.microsoft.com/office/drawing/2014/main" val="361124483"/>
                    </a:ext>
                  </a:extLst>
                </a:gridCol>
                <a:gridCol w="4010025">
                  <a:extLst>
                    <a:ext uri="{9D8B030D-6E8A-4147-A177-3AD203B41FA5}">
                      <a16:colId xmlns:a16="http://schemas.microsoft.com/office/drawing/2014/main" val="3646870771"/>
                    </a:ext>
                  </a:extLst>
                </a:gridCol>
              </a:tblGrid>
              <a:tr h="841951">
                <a:tc>
                  <a:txBody>
                    <a:bodyPr/>
                    <a:lstStyle/>
                    <a:p>
                      <a:r>
                        <a:rPr lang="en-GB" b="1" dirty="0"/>
                        <a:t>Where</a:t>
                      </a:r>
                      <a:r>
                        <a:rPr lang="en-GB" b="0" dirty="0"/>
                        <a:t> did you find the information?</a:t>
                      </a:r>
                    </a:p>
                    <a:p>
                      <a:endParaRPr lang="en-GB" b="0" dirty="0"/>
                    </a:p>
                    <a:p>
                      <a:r>
                        <a:rPr lang="en-GB" b="0" i="1" dirty="0"/>
                        <a:t>Was it presented to you? Did you search for it? How hard did</a:t>
                      </a:r>
                      <a:r>
                        <a:rPr lang="en-GB" b="0" i="1" baseline="0" dirty="0"/>
                        <a:t> you have to look? Is your source reputable?</a:t>
                      </a:r>
                      <a:endParaRPr lang="en-GB" b="0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What</a:t>
                      </a:r>
                      <a:r>
                        <a:rPr lang="en-GB" b="0" dirty="0"/>
                        <a:t> are the key messages or results/findings?</a:t>
                      </a:r>
                    </a:p>
                    <a:p>
                      <a:endParaRPr lang="en-GB" b="0" dirty="0"/>
                    </a:p>
                    <a:p>
                      <a:r>
                        <a:rPr lang="en-GB" b="0" i="1" dirty="0"/>
                        <a:t>What are its claims to new knowledge?</a:t>
                      </a:r>
                      <a:r>
                        <a:rPr lang="en-GB" b="0" i="1" baseline="0" dirty="0"/>
                        <a:t> What is their point? How does it compare to your own?</a:t>
                      </a:r>
                      <a:endParaRPr lang="en-GB" b="0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307672333"/>
                  </a:ext>
                </a:extLst>
              </a:tr>
              <a:tr h="841951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How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has the author/speaker</a:t>
                      </a:r>
                      <a:r>
                        <a:rPr lang="en-GB" baseline="0" dirty="0">
                          <a:solidFill>
                            <a:schemeClr val="tx1"/>
                          </a:solidFill>
                        </a:rPr>
                        <a:t> come to their conclusions?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i="1" dirty="0"/>
                        <a:t>Is</a:t>
                      </a:r>
                      <a:r>
                        <a:rPr lang="en-GB" i="1" baseline="0" dirty="0"/>
                        <a:t> their line of reasoning logical? What did they do to come to their conclusions? Are they reliable/based on evidence?</a:t>
                      </a:r>
                      <a:endParaRPr lang="en-GB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Who </a:t>
                      </a:r>
                      <a:r>
                        <a:rPr lang="en-GB" dirty="0"/>
                        <a:t>has written/said it?</a:t>
                      </a:r>
                    </a:p>
                    <a:p>
                      <a:endParaRPr lang="en-GB" dirty="0"/>
                    </a:p>
                    <a:p>
                      <a:r>
                        <a:rPr lang="en-GB" i="1" dirty="0"/>
                        <a:t>Is the author speaking as an individual or on behalf</a:t>
                      </a:r>
                      <a:r>
                        <a:rPr lang="en-GB" i="1" baseline="0" dirty="0"/>
                        <a:t> of an organisation/employer? Are they an expert/do they have credibility? Can you identify bias?</a:t>
                      </a:r>
                      <a:endParaRPr lang="en-GB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970563565"/>
                  </a:ext>
                </a:extLst>
              </a:tr>
              <a:tr h="487797">
                <a:tc>
                  <a:txBody>
                    <a:bodyPr/>
                    <a:lstStyle/>
                    <a:p>
                      <a:r>
                        <a:rPr lang="en-GB" b="1" dirty="0"/>
                        <a:t>When</a:t>
                      </a:r>
                      <a:r>
                        <a:rPr lang="en-GB" dirty="0"/>
                        <a:t> was it</a:t>
                      </a:r>
                      <a:r>
                        <a:rPr lang="en-GB" baseline="0" dirty="0"/>
                        <a:t> written/said?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i="1" baseline="0" dirty="0"/>
                        <a:t>Is it recent and relevant?</a:t>
                      </a:r>
                      <a:endParaRPr lang="en-GB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Why</a:t>
                      </a:r>
                      <a:r>
                        <a:rPr lang="en-GB" dirty="0"/>
                        <a:t> has it</a:t>
                      </a:r>
                      <a:r>
                        <a:rPr lang="en-GB" baseline="0" dirty="0"/>
                        <a:t> been written/said?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i="1" baseline="0" dirty="0"/>
                        <a:t>Who is it aimed at? What are its aims?</a:t>
                      </a:r>
                      <a:endParaRPr lang="en-GB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4109581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195739" y="162448"/>
            <a:ext cx="51525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Six questions to trigger critical thinking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1885950" y="5233763"/>
            <a:ext cx="72580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(Aveyard, Sharp &amp; Woolliams, 2011; adapted from Woolliams et al, 2009)</a:t>
            </a:r>
          </a:p>
        </p:txBody>
      </p:sp>
    </p:spTree>
    <p:extLst>
      <p:ext uri="{BB962C8B-B14F-4D97-AF65-F5344CB8AC3E}">
        <p14:creationId xmlns:p14="http://schemas.microsoft.com/office/powerpoint/2010/main" val="1260582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95899" y="784437"/>
            <a:ext cx="6469088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Ask yourself…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Are there any hidden assumptions or agendas?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Is there a political motivation?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Does the evidence provided support the conclusions made?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Is the analysis fair? (subjective vs objective)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Why was something done – and what was its significance?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Is the timing significant?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How does one interpretation compare to another?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Why might authors agree/disagree?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Do opinions change over time?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What is the weight of evidence and how convincing is it?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Are the sources reputable?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What are their strengths/weaknesses?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2238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42901" y="1165599"/>
            <a:ext cx="664051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Being forensic in your analysis of a claim/policy/intervention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Considering a range of views – never rely on a single source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Careful construction of an argument, based on evidence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Justifying your position – and providing sound rationale for the decisions you take (feel free to disagree, but must explain why)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Spelling it out – never assume that your audience knows what you know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You don’t take anything for granted… ask questions and think about the ‘bigger picture’</a:t>
            </a:r>
          </a:p>
          <a:p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342901" y="393495"/>
            <a:ext cx="55942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Critical thinking means…</a:t>
            </a:r>
          </a:p>
        </p:txBody>
      </p:sp>
    </p:spTree>
    <p:extLst>
      <p:ext uri="{BB962C8B-B14F-4D97-AF65-F5344CB8AC3E}">
        <p14:creationId xmlns:p14="http://schemas.microsoft.com/office/powerpoint/2010/main" val="18882056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6C17F41-64E4-C06E-B0D3-C1D1A2C60C3D}"/>
              </a:ext>
            </a:extLst>
          </p:cNvPr>
          <p:cNvSpPr txBox="1"/>
          <p:nvPr/>
        </p:nvSpPr>
        <p:spPr>
          <a:xfrm>
            <a:off x="954157" y="755374"/>
            <a:ext cx="7832034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References </a:t>
            </a:r>
          </a:p>
          <a:p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Ball,S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. (1993) ‘What is Policy? Texts, Trajectories and Toolboxes’, </a:t>
            </a:r>
            <a:r>
              <a:rPr lang="en-GB" sz="2000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Discourse: Studies in the Cultural Politics of Education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, Vol 13 (2).</a:t>
            </a:r>
          </a:p>
          <a:p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Ball,S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. (2017; 2021) </a:t>
            </a:r>
            <a:r>
              <a:rPr lang="en-GB" sz="2000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The Education Press</a:t>
            </a:r>
            <a:r>
              <a:rPr lang="en-GB" sz="2000" i="1" dirty="0">
                <a:solidFill>
                  <a:srgbClr val="000000"/>
                </a:solidFill>
                <a:ea typeface="Calibri" panose="020F0502020204030204" pitchFamily="34" charset="0"/>
              </a:rPr>
              <a:t>. 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Bristol : Policy Press.</a:t>
            </a:r>
          </a:p>
          <a:p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Blakemore, K. (2003) </a:t>
            </a:r>
            <a:r>
              <a:rPr lang="en-GB" sz="2000" i="1" dirty="0">
                <a:solidFill>
                  <a:srgbClr val="000000"/>
                </a:solidFill>
                <a:ea typeface="Calibri" panose="020F0502020204030204" pitchFamily="34" charset="0"/>
              </a:rPr>
              <a:t>Social Policy : An Introduction . 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</a:rPr>
              <a:t>Buckingham: Open University Press.</a:t>
            </a:r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br>
              <a:rPr lang="en-GB" sz="2000" i="1" dirty="0"/>
            </a:br>
            <a:r>
              <a:rPr lang="en-GB" sz="2000" b="0" i="0" dirty="0">
                <a:solidFill>
                  <a:srgbClr val="202122"/>
                </a:solidFill>
                <a:effectLst/>
              </a:rPr>
              <a:t>Bronfenbrenner, U. (1977) </a:t>
            </a:r>
            <a:r>
              <a:rPr lang="en-GB" sz="2000" b="0" i="0" u="none" strike="noStrike" dirty="0">
                <a:solidFill>
                  <a:srgbClr val="3366CC"/>
                </a:solidFill>
                <a:effectLst/>
                <a:hlinkClick r:id="rId2"/>
              </a:rPr>
              <a:t>"Toward an experimental ecology of human development"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. </a:t>
            </a:r>
            <a:r>
              <a:rPr lang="en-GB" sz="2000" b="0" i="1" dirty="0">
                <a:solidFill>
                  <a:srgbClr val="202122"/>
                </a:solidFill>
                <a:effectLst/>
              </a:rPr>
              <a:t>American Psychologist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.</a:t>
            </a:r>
            <a:r>
              <a:rPr lang="en-GB" sz="2000" i="0" dirty="0">
                <a:solidFill>
                  <a:srgbClr val="202122"/>
                </a:solidFill>
                <a:effectLst/>
              </a:rPr>
              <a:t> 32 (7)</a:t>
            </a:r>
            <a:r>
              <a:rPr lang="en-GB" sz="2000" dirty="0">
                <a:solidFill>
                  <a:srgbClr val="202122"/>
                </a:solidFill>
              </a:rPr>
              <a:t>, pp. 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513–531. Available at : </a:t>
            </a:r>
            <a:r>
              <a:rPr lang="en-GB" sz="2000" b="0" i="0" u="none" strike="noStrike" dirty="0">
                <a:solidFill>
                  <a:srgbClr val="3366CC"/>
                </a:solidFill>
                <a:effectLst/>
                <a:hlinkClick r:id="rId3" tooltip="Doi (identifier)"/>
              </a:rPr>
              <a:t>doi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:</a:t>
            </a:r>
            <a:r>
              <a:rPr lang="en-GB" sz="2000" b="0" i="0" u="none" strike="noStrike" dirty="0">
                <a:solidFill>
                  <a:srgbClr val="3366CC"/>
                </a:solidFill>
                <a:effectLst/>
                <a:hlinkClick r:id="rId4"/>
              </a:rPr>
              <a:t>10.1037/0003-066X.32.7.513</a:t>
            </a:r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sz="2000" dirty="0" err="1">
                <a:solidFill>
                  <a:srgbClr val="000000"/>
                </a:solidFill>
                <a:ea typeface="Calibri" panose="020F0502020204030204" pitchFamily="34" charset="0"/>
              </a:rPr>
              <a:t>Harman,G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</a:rPr>
              <a:t>. (1984) ‘Conceptual and theoretical issues’ in </a:t>
            </a:r>
            <a:r>
              <a:rPr lang="en-GB" sz="2000" dirty="0" err="1">
                <a:solidFill>
                  <a:srgbClr val="000000"/>
                </a:solidFill>
                <a:ea typeface="Calibri" panose="020F0502020204030204" pitchFamily="34" charset="0"/>
              </a:rPr>
              <a:t>J.R.Hough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</a:rPr>
              <a:t> (ed) </a:t>
            </a:r>
            <a:r>
              <a:rPr lang="en-GB" sz="2000" i="1" dirty="0">
                <a:solidFill>
                  <a:srgbClr val="000000"/>
                </a:solidFill>
                <a:ea typeface="Calibri" panose="020F0502020204030204" pitchFamily="34" charset="0"/>
              </a:rPr>
              <a:t>Education Policy: An International Survey. 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</a:rPr>
              <a:t>London: Croom Helm.</a:t>
            </a:r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IES</a:t>
            </a:r>
          </a:p>
        </p:txBody>
      </p:sp>
    </p:spTree>
    <p:extLst>
      <p:ext uri="{BB962C8B-B14F-4D97-AF65-F5344CB8AC3E}">
        <p14:creationId xmlns:p14="http://schemas.microsoft.com/office/powerpoint/2010/main" val="12935857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DBB93D2-33CE-43D6-EB1D-C225894821BE}"/>
              </a:ext>
            </a:extLst>
          </p:cNvPr>
          <p:cNvSpPr txBox="1"/>
          <p:nvPr/>
        </p:nvSpPr>
        <p:spPr>
          <a:xfrm>
            <a:off x="728870" y="689113"/>
            <a:ext cx="7765773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Hodgson, A. and </a:t>
            </a:r>
            <a:r>
              <a:rPr lang="en-GB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Spours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K. (2006) ‘</a:t>
            </a:r>
            <a:r>
              <a:rPr lang="en-GB" dirty="0">
                <a:solidFill>
                  <a:srgbClr val="29252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An analytical framework for policy engagement: the contested case of 14–19 reform in England’, </a:t>
            </a:r>
            <a:r>
              <a:rPr lang="en-GB" i="1" dirty="0">
                <a:solidFill>
                  <a:srgbClr val="29252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Journal of Education Policy</a:t>
            </a:r>
            <a:r>
              <a:rPr lang="en-GB" dirty="0">
                <a:solidFill>
                  <a:srgbClr val="29252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21(6), pp. 679–696.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</a:rPr>
              <a:t>Kogan, M. (1975) </a:t>
            </a:r>
            <a:r>
              <a:rPr lang="en-GB" b="0" i="1" dirty="0">
                <a:solidFill>
                  <a:srgbClr val="333333"/>
                </a:solidFill>
                <a:effectLst/>
              </a:rPr>
              <a:t>Educational policy-making: A study on interest groups and parliament</a:t>
            </a:r>
            <a:r>
              <a:rPr lang="en-GB" b="0" i="0" dirty="0">
                <a:solidFill>
                  <a:srgbClr val="333333"/>
                </a:solidFill>
                <a:effectLst/>
              </a:rPr>
              <a:t>. London: George Allen and Unwin Ltd.</a:t>
            </a:r>
          </a:p>
          <a:p>
            <a:endParaRPr lang="en-GB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Ozga, J. (2000) </a:t>
            </a:r>
            <a:r>
              <a:rPr lang="en-GB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Policy Research in Educational Settings</a:t>
            </a:r>
            <a:r>
              <a:rPr lang="en-GB" i="1" dirty="0"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Buckingham: Open University Press.</a:t>
            </a:r>
          </a:p>
          <a:p>
            <a:endParaRPr lang="en-GB" dirty="0">
              <a:solidFill>
                <a:srgbClr val="000000"/>
              </a:solidFill>
              <a:ea typeface="Calibri" panose="020F0502020204030204" pitchFamily="34" charset="0"/>
            </a:endParaRPr>
          </a:p>
          <a:p>
            <a:r>
              <a:rPr lang="en-GB" dirty="0">
                <a:effectLst/>
              </a:rPr>
              <a:t>Qian, H., </a:t>
            </a:r>
            <a:r>
              <a:rPr lang="en-GB" dirty="0" err="1">
                <a:effectLst/>
              </a:rPr>
              <a:t>Walker,A</a:t>
            </a:r>
            <a:r>
              <a:rPr lang="en-GB" dirty="0">
                <a:effectLst/>
              </a:rPr>
              <a:t>. </a:t>
            </a:r>
            <a:r>
              <a:rPr lang="en-GB" dirty="0"/>
              <a:t>and </a:t>
            </a:r>
            <a:r>
              <a:rPr lang="en-GB" dirty="0" err="1">
                <a:effectLst/>
              </a:rPr>
              <a:t>Chen,S</a:t>
            </a:r>
            <a:r>
              <a:rPr lang="en-GB" dirty="0">
                <a:effectLst/>
              </a:rPr>
              <a:t>. (2023) ‘The ‘Double- Reduction’ Education Policy in China: Three Prevailing Narratives’, </a:t>
            </a:r>
            <a:r>
              <a:rPr lang="en-GB" i="1" dirty="0">
                <a:effectLst/>
              </a:rPr>
              <a:t>Journal of Education Policy</a:t>
            </a:r>
            <a:r>
              <a:rPr lang="en-GB" dirty="0">
                <a:effectLst/>
              </a:rPr>
              <a:t>, pp.1-21.</a:t>
            </a:r>
          </a:p>
          <a:p>
            <a:endParaRPr lang="en-GB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dirty="0"/>
              <a:t>Singh, S., Thomas, S. and Harris, J. (2013) ‘Recontextualising policy discourse: a Bernsteinian perspective on policy interpretation, translation, enactment’, </a:t>
            </a:r>
            <a:r>
              <a:rPr lang="en-GB" i="1" dirty="0"/>
              <a:t>Journal of Education Policy</a:t>
            </a:r>
            <a:r>
              <a:rPr lang="en-GB" dirty="0"/>
              <a:t>, 28(4), pp. 465–480. </a:t>
            </a:r>
          </a:p>
          <a:p>
            <a:endParaRPr lang="en-US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668770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6518</TotalTime>
  <Words>1447</Words>
  <Application>Microsoft Macintosh PowerPoint</Application>
  <PresentationFormat>On-screen Show (4:3)</PresentationFormat>
  <Paragraphs>174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Calibri Light</vt:lpstr>
      <vt:lpstr>Courier New</vt:lpstr>
      <vt:lpstr>Symbol</vt:lpstr>
      <vt:lpstr>Wingdings</vt:lpstr>
      <vt:lpstr>Office Theme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Iain Jones</cp:lastModifiedBy>
  <cp:revision>297</cp:revision>
  <dcterms:created xsi:type="dcterms:W3CDTF">2017-02-08T11:33:06Z</dcterms:created>
  <dcterms:modified xsi:type="dcterms:W3CDTF">2023-11-28T10:56:18Z</dcterms:modified>
</cp:coreProperties>
</file>