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3.xml" ContentType="application/vnd.openxmlformats-officedocument.theme+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theme/theme4.xml" ContentType="application/vnd.openxmlformats-officedocument.theme+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5.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theme/theme6.xml" ContentType="application/vnd.openxmlformats-officedocument.theme+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theme/theme7.xml" ContentType="application/vnd.openxmlformats-officedocument.theme+xml"/>
  <Override PartName="/ppt/theme/theme8.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11" r:id="rId1"/>
    <p:sldMasterId id="2147483823" r:id="rId2"/>
    <p:sldMasterId id="2147483832" r:id="rId3"/>
    <p:sldMasterId id="2147483841" r:id="rId4"/>
    <p:sldMasterId id="2147483845" r:id="rId5"/>
    <p:sldMasterId id="2147483849" r:id="rId6"/>
    <p:sldMasterId id="2147483854" r:id="rId7"/>
  </p:sldMasterIdLst>
  <p:notesMasterIdLst>
    <p:notesMasterId r:id="rId28"/>
  </p:notesMasterIdLst>
  <p:sldIdLst>
    <p:sldId id="501" r:id="rId8"/>
    <p:sldId id="502" r:id="rId9"/>
    <p:sldId id="504" r:id="rId10"/>
    <p:sldId id="392" r:id="rId11"/>
    <p:sldId id="397" r:id="rId12"/>
    <p:sldId id="393" r:id="rId13"/>
    <p:sldId id="394" r:id="rId14"/>
    <p:sldId id="395" r:id="rId15"/>
    <p:sldId id="396" r:id="rId16"/>
    <p:sldId id="398" r:id="rId17"/>
    <p:sldId id="505" r:id="rId18"/>
    <p:sldId id="506" r:id="rId19"/>
    <p:sldId id="413" r:id="rId20"/>
    <p:sldId id="507" r:id="rId21"/>
    <p:sldId id="508" r:id="rId22"/>
    <p:sldId id="509" r:id="rId23"/>
    <p:sldId id="510" r:id="rId24"/>
    <p:sldId id="511" r:id="rId25"/>
    <p:sldId id="512" r:id="rId26"/>
    <p:sldId id="496" r:id="rId2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C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535AF01-3029-4C0B-B904-64EE24E6C173}" v="2" dt="2024-08-28T11:20:29.67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82254" autoAdjust="0"/>
  </p:normalViewPr>
  <p:slideViewPr>
    <p:cSldViewPr snapToGrid="0">
      <p:cViewPr varScale="1">
        <p:scale>
          <a:sx n="88" d="100"/>
          <a:sy n="88" d="100"/>
        </p:scale>
        <p:origin x="1494" y="9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6.xml"/><Relationship Id="rId18" Type="http://schemas.openxmlformats.org/officeDocument/2006/relationships/slide" Target="slides/slide11.xml"/><Relationship Id="rId26" Type="http://schemas.openxmlformats.org/officeDocument/2006/relationships/slide" Target="slides/slide19.xml"/><Relationship Id="rId3" Type="http://schemas.openxmlformats.org/officeDocument/2006/relationships/slideMaster" Target="slideMasters/slideMaster3.xml"/><Relationship Id="rId21" Type="http://schemas.openxmlformats.org/officeDocument/2006/relationships/slide" Target="slides/slide14.xml"/><Relationship Id="rId34" Type="http://schemas.microsoft.com/office/2015/10/relationships/revisionInfo" Target="revisionInfo.xml"/><Relationship Id="rId7" Type="http://schemas.openxmlformats.org/officeDocument/2006/relationships/slideMaster" Target="slideMasters/slideMaster7.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slide" Target="slides/slide18.xml"/><Relationship Id="rId33" Type="http://schemas.microsoft.com/office/2016/11/relationships/changesInfo" Target="changesInfos/changesInfo1.xml"/><Relationship Id="rId2" Type="http://schemas.openxmlformats.org/officeDocument/2006/relationships/slideMaster" Target="slideMasters/slideMaster2.xml"/><Relationship Id="rId16" Type="http://schemas.openxmlformats.org/officeDocument/2006/relationships/slide" Target="slides/slide9.xml"/><Relationship Id="rId20" Type="http://schemas.openxmlformats.org/officeDocument/2006/relationships/slide" Target="slides/slide13.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Master" Target="slideMasters/slideMaster6.xml"/><Relationship Id="rId11" Type="http://schemas.openxmlformats.org/officeDocument/2006/relationships/slide" Target="slides/slide4.xml"/><Relationship Id="rId24" Type="http://schemas.openxmlformats.org/officeDocument/2006/relationships/slide" Target="slides/slide17.xml"/><Relationship Id="rId32" Type="http://schemas.openxmlformats.org/officeDocument/2006/relationships/tableStyles" Target="tableStyles.xml"/><Relationship Id="rId5" Type="http://schemas.openxmlformats.org/officeDocument/2006/relationships/slideMaster" Target="slideMasters/slideMaster5.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notesMaster" Target="notesMasters/notesMaster1.xml"/><Relationship Id="rId10" Type="http://schemas.openxmlformats.org/officeDocument/2006/relationships/slide" Target="slides/slide3.xml"/><Relationship Id="rId19" Type="http://schemas.openxmlformats.org/officeDocument/2006/relationships/slide" Target="slides/slide12.xml"/><Relationship Id="rId31" Type="http://schemas.openxmlformats.org/officeDocument/2006/relationships/theme" Target="theme/theme1.xml"/><Relationship Id="rId4" Type="http://schemas.openxmlformats.org/officeDocument/2006/relationships/slideMaster" Target="slideMasters/slideMaster4.xml"/><Relationship Id="rId9" Type="http://schemas.openxmlformats.org/officeDocument/2006/relationships/slide" Target="slides/slide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slide" Target="slides/slide20.xml"/><Relationship Id="rId30" Type="http://schemas.openxmlformats.org/officeDocument/2006/relationships/viewProps" Target="viewProps.xml"/><Relationship Id="rId8" Type="http://schemas.openxmlformats.org/officeDocument/2006/relationships/slide" Target="slides/slid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ul Tinkler" userId="bcebf29c-73c2-433d-80d2-6bad896374bf" providerId="ADAL" clId="{F535AF01-3029-4C0B-B904-64EE24E6C173}"/>
    <pc:docChg chg="custSel modSld">
      <pc:chgData name="Paul Tinkler" userId="bcebf29c-73c2-433d-80d2-6bad896374bf" providerId="ADAL" clId="{F535AF01-3029-4C0B-B904-64EE24E6C173}" dt="2024-08-28T11:20:33.933" v="5" actId="20577"/>
      <pc:docMkLst>
        <pc:docMk/>
      </pc:docMkLst>
      <pc:sldChg chg="addSp delSp modSp mod">
        <pc:chgData name="Paul Tinkler" userId="bcebf29c-73c2-433d-80d2-6bad896374bf" providerId="ADAL" clId="{F535AF01-3029-4C0B-B904-64EE24E6C173}" dt="2024-08-28T11:20:33.933" v="5" actId="20577"/>
        <pc:sldMkLst>
          <pc:docMk/>
          <pc:sldMk cId="3545911088" sldId="501"/>
        </pc:sldMkLst>
        <pc:spChg chg="add mod">
          <ac:chgData name="Paul Tinkler" userId="bcebf29c-73c2-433d-80d2-6bad896374bf" providerId="ADAL" clId="{F535AF01-3029-4C0B-B904-64EE24E6C173}" dt="2024-08-28T11:20:33.933" v="5" actId="20577"/>
          <ac:spMkLst>
            <pc:docMk/>
            <pc:sldMk cId="3545911088" sldId="501"/>
            <ac:spMk id="4" creationId="{C83A4B27-C0D2-7D1E-CB16-D81FE63DC8C1}"/>
          </ac:spMkLst>
        </pc:spChg>
        <pc:spChg chg="add mod">
          <ac:chgData name="Paul Tinkler" userId="bcebf29c-73c2-433d-80d2-6bad896374bf" providerId="ADAL" clId="{F535AF01-3029-4C0B-B904-64EE24E6C173}" dt="2024-08-28T11:20:21.893" v="4"/>
          <ac:spMkLst>
            <pc:docMk/>
            <pc:sldMk cId="3545911088" sldId="501"/>
            <ac:spMk id="5" creationId="{576512CE-1BAB-C09F-3AE2-0E41B070A0B1}"/>
          </ac:spMkLst>
        </pc:spChg>
        <pc:spChg chg="del">
          <ac:chgData name="Paul Tinkler" userId="bcebf29c-73c2-433d-80d2-6bad896374bf" providerId="ADAL" clId="{F535AF01-3029-4C0B-B904-64EE24E6C173}" dt="2024-08-28T11:19:48.316" v="1" actId="478"/>
          <ac:spMkLst>
            <pc:docMk/>
            <pc:sldMk cId="3545911088" sldId="501"/>
            <ac:spMk id="9" creationId="{8CDB71DE-6660-9156-53A3-DA81DD6A6923}"/>
          </ac:spMkLst>
        </pc:spChg>
        <pc:picChg chg="add del">
          <ac:chgData name="Paul Tinkler" userId="bcebf29c-73c2-433d-80d2-6bad896374bf" providerId="ADAL" clId="{F535AF01-3029-4C0B-B904-64EE24E6C173}" dt="2024-08-28T11:19:56.583" v="3" actId="478"/>
          <ac:picMkLst>
            <pc:docMk/>
            <pc:sldMk cId="3545911088" sldId="501"/>
            <ac:picMk id="3" creationId="{8804A47D-8BA4-EB89-17F1-2DD6899AB781}"/>
          </ac:picMkLst>
        </pc:picChg>
        <pc:picChg chg="del">
          <ac:chgData name="Paul Tinkler" userId="bcebf29c-73c2-433d-80d2-6bad896374bf" providerId="ADAL" clId="{F535AF01-3029-4C0B-B904-64EE24E6C173}" dt="2024-08-28T11:19:45.453" v="0" actId="478"/>
          <ac:picMkLst>
            <pc:docMk/>
            <pc:sldMk cId="3545911088" sldId="501"/>
            <ac:picMk id="6" creationId="{977D6395-51A7-F72C-E583-9E7962CC47C1}"/>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18D1CB8-3D6E-40AE-A7E8-4CF4A76342B5}" type="datetimeFigureOut">
              <a:rPr lang="en-GB" smtClean="0"/>
              <a:t>28/08/2024</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DF28BDE-2AC0-470B-BB74-AA5AB09CB614}" type="slidenum">
              <a:rPr lang="en-GB" smtClean="0"/>
              <a:t>‹#›</a:t>
            </a:fld>
            <a:endParaRPr lang="en-GB"/>
          </a:p>
        </p:txBody>
      </p:sp>
    </p:spTree>
    <p:extLst>
      <p:ext uri="{BB962C8B-B14F-4D97-AF65-F5344CB8AC3E}">
        <p14:creationId xmlns:p14="http://schemas.microsoft.com/office/powerpoint/2010/main" val="56307431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9DF28BDE-2AC0-470B-BB74-AA5AB09CB614}" type="slidenum">
              <a:rPr lang="en-GB" smtClean="0"/>
              <a:t>1</a:t>
            </a:fld>
            <a:endParaRPr lang="en-GB"/>
          </a:p>
        </p:txBody>
      </p:sp>
    </p:spTree>
    <p:extLst>
      <p:ext uri="{BB962C8B-B14F-4D97-AF65-F5344CB8AC3E}">
        <p14:creationId xmlns:p14="http://schemas.microsoft.com/office/powerpoint/2010/main" val="22049318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9DF28BDE-2AC0-470B-BB74-AA5AB09CB614}" type="slidenum">
              <a:rPr lang="en-GB" smtClean="0"/>
              <a:t>2</a:t>
            </a:fld>
            <a:endParaRPr lang="en-GB"/>
          </a:p>
        </p:txBody>
      </p:sp>
    </p:spTree>
    <p:extLst>
      <p:ext uri="{BB962C8B-B14F-4D97-AF65-F5344CB8AC3E}">
        <p14:creationId xmlns:p14="http://schemas.microsoft.com/office/powerpoint/2010/main" val="365085385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9DF28BDE-2AC0-470B-BB74-AA5AB09CB614}" type="slidenum">
              <a:rPr lang="en-GB" smtClean="0"/>
              <a:t>3</a:t>
            </a:fld>
            <a:endParaRPr lang="en-GB"/>
          </a:p>
        </p:txBody>
      </p:sp>
    </p:spTree>
    <p:extLst>
      <p:ext uri="{BB962C8B-B14F-4D97-AF65-F5344CB8AC3E}">
        <p14:creationId xmlns:p14="http://schemas.microsoft.com/office/powerpoint/2010/main" val="306494009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dirty="0">
                <a:solidFill>
                  <a:srgbClr val="000000"/>
                </a:solidFill>
                <a:effectLst/>
                <a:latin typeface="Arial" panose="020B0604020202020204" pitchFamily="34" charset="0"/>
              </a:rPr>
              <a:t>PMI (2004) </a:t>
            </a:r>
            <a:r>
              <a:rPr lang="en-US" b="0" i="1" dirty="0">
                <a:solidFill>
                  <a:srgbClr val="000000"/>
                </a:solidFill>
                <a:effectLst/>
                <a:latin typeface="Arial" panose="020B0604020202020204" pitchFamily="34" charset="0"/>
              </a:rPr>
              <a:t>‘A guide to the project management body of knowledge (PMBOK® guide) </a:t>
            </a:r>
            <a:r>
              <a:rPr lang="en-US" b="0" i="0" dirty="0">
                <a:solidFill>
                  <a:srgbClr val="000000"/>
                </a:solidFill>
                <a:effectLst/>
                <a:latin typeface="Arial" panose="020B0604020202020204" pitchFamily="34" charset="0"/>
              </a:rPr>
              <a:t>3</a:t>
            </a:r>
            <a:r>
              <a:rPr lang="en-US" b="0" i="0" baseline="30000" dirty="0">
                <a:solidFill>
                  <a:srgbClr val="000000"/>
                </a:solidFill>
                <a:effectLst/>
                <a:latin typeface="Arial" panose="020B0604020202020204" pitchFamily="34" charset="0"/>
              </a:rPr>
              <a:t>rd</a:t>
            </a:r>
            <a:r>
              <a:rPr lang="en-US" b="0" i="0" dirty="0">
                <a:solidFill>
                  <a:srgbClr val="000000"/>
                </a:solidFill>
                <a:effectLst/>
                <a:latin typeface="Arial" panose="020B0604020202020204" pitchFamily="34" charset="0"/>
              </a:rPr>
              <a:t> edn. USA; Project Management Institute.</a:t>
            </a:r>
            <a:endParaRPr lang="en-GB" dirty="0"/>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4</a:t>
            </a:fld>
            <a:endParaRPr lang="en-GB" altLang="en-US"/>
          </a:p>
        </p:txBody>
      </p:sp>
    </p:spTree>
    <p:extLst>
      <p:ext uri="{BB962C8B-B14F-4D97-AF65-F5344CB8AC3E}">
        <p14:creationId xmlns:p14="http://schemas.microsoft.com/office/powerpoint/2010/main" val="16398438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9DF28BDE-2AC0-470B-BB74-AA5AB09CB614}" type="slidenum">
              <a:rPr lang="en-GB" smtClean="0"/>
              <a:t>5</a:t>
            </a:fld>
            <a:endParaRPr lang="en-GB"/>
          </a:p>
        </p:txBody>
      </p:sp>
    </p:spTree>
    <p:extLst>
      <p:ext uri="{BB962C8B-B14F-4D97-AF65-F5344CB8AC3E}">
        <p14:creationId xmlns:p14="http://schemas.microsoft.com/office/powerpoint/2010/main" val="342144653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9DF28BDE-2AC0-470B-BB74-AA5AB09CB614}" type="slidenum">
              <a:rPr lang="en-GB" smtClean="0"/>
              <a:t>6</a:t>
            </a:fld>
            <a:endParaRPr lang="en-GB"/>
          </a:p>
        </p:txBody>
      </p:sp>
    </p:spTree>
    <p:extLst>
      <p:ext uri="{BB962C8B-B14F-4D97-AF65-F5344CB8AC3E}">
        <p14:creationId xmlns:p14="http://schemas.microsoft.com/office/powerpoint/2010/main" val="193242638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9DF28BDE-2AC0-470B-BB74-AA5AB09CB614}" type="slidenum">
              <a:rPr lang="en-GB" smtClean="0"/>
              <a:t>7</a:t>
            </a:fld>
            <a:endParaRPr lang="en-GB"/>
          </a:p>
        </p:txBody>
      </p:sp>
    </p:spTree>
    <p:extLst>
      <p:ext uri="{BB962C8B-B14F-4D97-AF65-F5344CB8AC3E}">
        <p14:creationId xmlns:p14="http://schemas.microsoft.com/office/powerpoint/2010/main" val="208057996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9DF28BDE-2AC0-470B-BB74-AA5AB09CB614}" type="slidenum">
              <a:rPr lang="en-GB" smtClean="0"/>
              <a:t>8</a:t>
            </a:fld>
            <a:endParaRPr lang="en-GB"/>
          </a:p>
        </p:txBody>
      </p:sp>
    </p:spTree>
    <p:extLst>
      <p:ext uri="{BB962C8B-B14F-4D97-AF65-F5344CB8AC3E}">
        <p14:creationId xmlns:p14="http://schemas.microsoft.com/office/powerpoint/2010/main" val="1382162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9DF28BDE-2AC0-470B-BB74-AA5AB09CB614}" type="slidenum">
              <a:rPr lang="en-GB" smtClean="0"/>
              <a:t>9</a:t>
            </a:fld>
            <a:endParaRPr lang="en-GB"/>
          </a:p>
        </p:txBody>
      </p:sp>
    </p:spTree>
    <p:extLst>
      <p:ext uri="{BB962C8B-B14F-4D97-AF65-F5344CB8AC3E}">
        <p14:creationId xmlns:p14="http://schemas.microsoft.com/office/powerpoint/2010/main" val="180685713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9DF28BDE-2AC0-470B-BB74-AA5AB09CB614}" type="slidenum">
              <a:rPr lang="en-GB" smtClean="0"/>
              <a:t>10</a:t>
            </a:fld>
            <a:endParaRPr lang="en-GB"/>
          </a:p>
        </p:txBody>
      </p:sp>
    </p:spTree>
    <p:extLst>
      <p:ext uri="{BB962C8B-B14F-4D97-AF65-F5344CB8AC3E}">
        <p14:creationId xmlns:p14="http://schemas.microsoft.com/office/powerpoint/2010/main" val="128060281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9DF28BDE-2AC0-470B-BB74-AA5AB09CB614}" type="slidenum">
              <a:rPr lang="en-GB" smtClean="0"/>
              <a:t>11</a:t>
            </a:fld>
            <a:endParaRPr lang="en-GB"/>
          </a:p>
        </p:txBody>
      </p:sp>
    </p:spTree>
    <p:extLst>
      <p:ext uri="{BB962C8B-B14F-4D97-AF65-F5344CB8AC3E}">
        <p14:creationId xmlns:p14="http://schemas.microsoft.com/office/powerpoint/2010/main" val="219451684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9DF28BDE-2AC0-470B-BB74-AA5AB09CB614}" type="slidenum">
              <a:rPr lang="en-GB" smtClean="0"/>
              <a:t>12</a:t>
            </a:fld>
            <a:endParaRPr lang="en-GB"/>
          </a:p>
        </p:txBody>
      </p:sp>
    </p:spTree>
    <p:extLst>
      <p:ext uri="{BB962C8B-B14F-4D97-AF65-F5344CB8AC3E}">
        <p14:creationId xmlns:p14="http://schemas.microsoft.com/office/powerpoint/2010/main" val="130527049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Citation source available at https://www.collinsdictionary.com/dictionary/english/politics   </a:t>
            </a:r>
          </a:p>
          <a:p>
            <a:endParaRPr lang="en-GB" dirty="0"/>
          </a:p>
          <a:p>
            <a:endParaRPr lang="en-GB" dirty="0"/>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13</a:t>
            </a:fld>
            <a:endParaRPr lang="en-GB" altLang="en-US"/>
          </a:p>
        </p:txBody>
      </p:sp>
    </p:spTree>
    <p:extLst>
      <p:ext uri="{BB962C8B-B14F-4D97-AF65-F5344CB8AC3E}">
        <p14:creationId xmlns:p14="http://schemas.microsoft.com/office/powerpoint/2010/main" val="357009533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Tutor to facilitate a discussion.  </a:t>
            </a:r>
            <a:r>
              <a:rPr lang="en-GB" dirty="0"/>
              <a:t>How do internal politics impact on change – positively and negatively?  What are the students own experiences?   Ask for examples.  Change can be sub-optimal if the interests and power of some individuals or groups have a disproportionate affect upon planning and implementation.  What does this mean for the change agent?  How do Kotter and Lewin, for example, accommodate this in their change models? Does it explain why most change initiatives are unsuccessful?  Are demonstrations of power and influence always rational?  Or are they sometimes just reinforcing personal/group status to the detriment of the change initiatives success?</a:t>
            </a:r>
          </a:p>
          <a:p>
            <a:endParaRPr lang="en-GB" dirty="0"/>
          </a:p>
          <a:p>
            <a:r>
              <a:rPr lang="en-GB" dirty="0"/>
              <a:t>Change agents must be aware of their own power, and the relative power of others.  It is too easy to just impose ourselves on the powerless, because ‘we know what’s best for you’.  Similarly, it is easy to underestimate the power of others and their views.  Change leadership requires judgement, resilience, patience, tact, communication and influencing skills, amongst others.</a:t>
            </a:r>
          </a:p>
          <a:p>
            <a:endParaRPr lang="en-GB" dirty="0"/>
          </a:p>
          <a:p>
            <a:r>
              <a:rPr lang="en-GB" dirty="0"/>
              <a:t>Does this explain why stakeholder analysis needs to be comprehensive and critical, if change initiatives are to have any chance of success?   </a:t>
            </a:r>
            <a:r>
              <a:rPr lang="en-GB" b="1" dirty="0"/>
              <a:t>Important Point:  </a:t>
            </a:r>
            <a:r>
              <a:rPr lang="en-GB" dirty="0"/>
              <a:t>Politics at work are a reality, they cannot be ignored, and they need to be actively addressed to maximise the benefits of </a:t>
            </a:r>
            <a:r>
              <a:rPr lang="en-GB"/>
              <a:t>change.  </a:t>
            </a:r>
            <a:endParaRPr lang="en-GB" dirty="0"/>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14</a:t>
            </a:fld>
            <a:endParaRPr lang="en-GB" altLang="en-US"/>
          </a:p>
        </p:txBody>
      </p:sp>
    </p:spTree>
    <p:extLst>
      <p:ext uri="{BB962C8B-B14F-4D97-AF65-F5344CB8AC3E}">
        <p14:creationId xmlns:p14="http://schemas.microsoft.com/office/powerpoint/2010/main" val="334698051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literature, and experience, seems to suggest that companies need to expect and tolerate conflict, and handle it effectively, in order to support creative behaviours in the work setting.  This means we need to understand the process of constructive confrontation, in order to promote constructive feedback and an open, supportive culture in the workplace.  Friction and arguments should not be viewed solely as negative – as Joseph Joubert is reported as saying: </a:t>
            </a:r>
            <a:r>
              <a:rPr lang="en-GB" i="1" dirty="0"/>
              <a:t>“The aim of argument, or of discussion, should not be victory, but progress</a:t>
            </a:r>
            <a:r>
              <a:rPr lang="en-GB" dirty="0"/>
              <a:t>”…..this is worth remembering!</a:t>
            </a:r>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15</a:t>
            </a:fld>
            <a:endParaRPr lang="en-GB" altLang="en-US"/>
          </a:p>
        </p:txBody>
      </p:sp>
    </p:spTree>
    <p:extLst>
      <p:ext uri="{BB962C8B-B14F-4D97-AF65-F5344CB8AC3E}">
        <p14:creationId xmlns:p14="http://schemas.microsoft.com/office/powerpoint/2010/main" val="260324942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9DF28BDE-2AC0-470B-BB74-AA5AB09CB614}" type="slidenum">
              <a:rPr lang="en-GB" smtClean="0"/>
              <a:t>16</a:t>
            </a:fld>
            <a:endParaRPr lang="en-GB"/>
          </a:p>
        </p:txBody>
      </p:sp>
    </p:spTree>
    <p:extLst>
      <p:ext uri="{BB962C8B-B14F-4D97-AF65-F5344CB8AC3E}">
        <p14:creationId xmlns:p14="http://schemas.microsoft.com/office/powerpoint/2010/main" val="31556886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Once again, the tutor should lead a discussion on these points.  This is not about solutions at this stage; we are just looking at potential rationales for resistance, and the </a:t>
            </a:r>
            <a:r>
              <a:rPr lang="en-GB" i="1" u="sng" dirty="0"/>
              <a:t>mistakes we can make </a:t>
            </a:r>
            <a:r>
              <a:rPr lang="en-GB" dirty="0"/>
              <a:t>as leaders/managers to compound them.  It is  also about discussing the students’ experiences.</a:t>
            </a:r>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17</a:t>
            </a:fld>
            <a:endParaRPr lang="en-GB" altLang="en-US"/>
          </a:p>
        </p:txBody>
      </p:sp>
    </p:spTree>
    <p:extLst>
      <p:ext uri="{BB962C8B-B14F-4D97-AF65-F5344CB8AC3E}">
        <p14:creationId xmlns:p14="http://schemas.microsoft.com/office/powerpoint/2010/main" val="191283687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Once again, the tutor should lead a discussion on these points.  This is not about solutions at this stage; we are just looking at potential rationales for resistance, and the </a:t>
            </a:r>
            <a:r>
              <a:rPr lang="en-GB" i="1" u="sng" dirty="0"/>
              <a:t>mistakes we can make </a:t>
            </a:r>
            <a:r>
              <a:rPr lang="en-GB" dirty="0"/>
              <a:t>as leaders/managers to compound them.  It is  also about discussing the students’ experiences.</a:t>
            </a:r>
          </a:p>
          <a:p>
            <a:endParaRPr lang="en-GB" dirty="0"/>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18</a:t>
            </a:fld>
            <a:endParaRPr lang="en-GB" altLang="en-US"/>
          </a:p>
        </p:txBody>
      </p:sp>
    </p:spTree>
    <p:extLst>
      <p:ext uri="{BB962C8B-B14F-4D97-AF65-F5344CB8AC3E}">
        <p14:creationId xmlns:p14="http://schemas.microsoft.com/office/powerpoint/2010/main" val="286460564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dirty="0"/>
              <a:t>Once again, the tutor should lead a discussion on these points.  This is not about solutions at this stage; we are just looking at potential rationales for resistance, and the </a:t>
            </a:r>
            <a:r>
              <a:rPr lang="en-GB" i="1" u="sng" dirty="0"/>
              <a:t>mistakes we can make </a:t>
            </a:r>
            <a:r>
              <a:rPr lang="en-GB" dirty="0"/>
              <a:t>as leaders/managers to compound them.  It is  also about discussing the students’ experiences.</a:t>
            </a:r>
          </a:p>
          <a:p>
            <a:endParaRPr lang="en-GB" dirty="0"/>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19</a:t>
            </a:fld>
            <a:endParaRPr lang="en-GB" altLang="en-US"/>
          </a:p>
        </p:txBody>
      </p:sp>
    </p:spTree>
    <p:extLst>
      <p:ext uri="{BB962C8B-B14F-4D97-AF65-F5344CB8AC3E}">
        <p14:creationId xmlns:p14="http://schemas.microsoft.com/office/powerpoint/2010/main" val="382242341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9DF28BDE-2AC0-470B-BB74-AA5AB09CB614}" type="slidenum">
              <a:rPr lang="en-GB" smtClean="0"/>
              <a:t>20</a:t>
            </a:fld>
            <a:endParaRPr lang="en-GB"/>
          </a:p>
        </p:txBody>
      </p:sp>
    </p:spTree>
    <p:extLst>
      <p:ext uri="{BB962C8B-B14F-4D97-AF65-F5344CB8AC3E}">
        <p14:creationId xmlns:p14="http://schemas.microsoft.com/office/powerpoint/2010/main" val="359723892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4.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5.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5.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6.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6.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7.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40.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7.xml"/></Relationships>
</file>

<file path=ppt/slideLayouts/_rels/slideLayout41.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7.xml"/></Relationships>
</file>

<file path=ppt/slideLayouts/_rels/slideLayout42.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7.xml"/></Relationships>
</file>

<file path=ppt/slideLayouts/_rels/slideLayout43.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7.xml"/></Relationships>
</file>

<file path=ppt/slideLayouts/_rels/slideLayout44.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7.xml"/></Relationships>
</file>

<file path=ppt/slideLayouts/_rels/slideLayout45.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Master" Target="../slideMasters/slideMaster7.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16CA7-34D5-5148-87A1-BB65ECA5656A}"/>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566AE20-C429-AB4A-8ED7-89E715B948F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34619717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628650" y="6356350"/>
            <a:ext cx="2057400" cy="365125"/>
          </a:xfrm>
          <a:prstGeom prst="rect">
            <a:avLst/>
          </a:prstGeom>
        </p:spPr>
        <p:txBody>
          <a:bodyPr/>
          <a:lstStyle/>
          <a:p>
            <a:pPr>
              <a:defRPr/>
            </a:pPr>
            <a:fld id="{FF246F4F-ECAD-4733-B934-E8A43562C56B}" type="datetime1">
              <a:rPr lang="en-GB" smtClean="0"/>
              <a:pPr>
                <a:defRPr/>
              </a:pPr>
              <a:t>28/08/2024</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3028950" y="6356350"/>
            <a:ext cx="3086100" cy="365125"/>
          </a:xfrm>
          <a:prstGeom prst="rect">
            <a:avLst/>
          </a:prstGeom>
        </p:spPr>
        <p:txBody>
          <a:bodyPr/>
          <a:lstStyle/>
          <a:p>
            <a:pPr>
              <a:defRPr/>
            </a:pPr>
            <a:endParaRPr lang="en-GB"/>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6457950" y="6356350"/>
            <a:ext cx="2057400" cy="365125"/>
          </a:xfrm>
          <a:prstGeom prst="rect">
            <a:avLst/>
          </a:prstGeom>
        </p:spPr>
        <p:txBody>
          <a:bodyPr/>
          <a:lstStyle/>
          <a:p>
            <a:fld id="{9C1B27AE-E79F-4E5D-AA37-F7A24ADFFC72}" type="slidenum">
              <a:rPr lang="en-GB" altLang="en-US" smtClean="0"/>
              <a:pPr/>
              <a:t>‹#›</a:t>
            </a:fld>
            <a:endParaRPr lang="en-GB" altLang="en-US"/>
          </a:p>
        </p:txBody>
      </p:sp>
    </p:spTree>
    <p:extLst>
      <p:ext uri="{BB962C8B-B14F-4D97-AF65-F5344CB8AC3E}">
        <p14:creationId xmlns:p14="http://schemas.microsoft.com/office/powerpoint/2010/main" val="5137605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83137-3757-FC41-9B75-B84A236CA245}"/>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4375F30-4724-4D44-847E-A6B321B90D04}"/>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964BA96-4AAB-B44B-8C35-FCF7B8014B67}"/>
              </a:ext>
            </a:extLst>
          </p:cNvPr>
          <p:cNvSpPr>
            <a:spLocks noGrp="1"/>
          </p:cNvSpPr>
          <p:nvPr>
            <p:ph type="dt" sz="half" idx="10"/>
          </p:nvPr>
        </p:nvSpPr>
        <p:spPr>
          <a:xfrm>
            <a:off x="628650" y="6356350"/>
            <a:ext cx="2057400" cy="365125"/>
          </a:xfrm>
          <a:prstGeom prst="rect">
            <a:avLst/>
          </a:prstGeom>
        </p:spPr>
        <p:txBody>
          <a:bodyPr/>
          <a:lstStyle/>
          <a:p>
            <a:pPr>
              <a:defRPr/>
            </a:pPr>
            <a:fld id="{E9BCE0FD-C0CC-41C8-8EFA-551EE7B5724A}" type="datetime1">
              <a:rPr lang="en-GB" smtClean="0"/>
              <a:pPr>
                <a:defRPr/>
              </a:pPr>
              <a:t>28/08/2024</a:t>
            </a:fld>
            <a:endParaRPr lang="en-GB"/>
          </a:p>
        </p:txBody>
      </p:sp>
      <p:sp>
        <p:nvSpPr>
          <p:cNvPr id="5" name="Footer Placeholder 4">
            <a:extLst>
              <a:ext uri="{FF2B5EF4-FFF2-40B4-BE49-F238E27FC236}">
                <a16:creationId xmlns:a16="http://schemas.microsoft.com/office/drawing/2014/main" id="{20B5C10F-94B6-7E43-8A5E-6CC4EB72485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5377DE05-ED81-A243-B3B4-A5B4612C8960}"/>
              </a:ext>
            </a:extLst>
          </p:cNvPr>
          <p:cNvSpPr>
            <a:spLocks noGrp="1"/>
          </p:cNvSpPr>
          <p:nvPr>
            <p:ph type="sldNum" sz="quarter" idx="12"/>
          </p:nvPr>
        </p:nvSpPr>
        <p:spPr>
          <a:xfrm>
            <a:off x="6457950" y="6356350"/>
            <a:ext cx="2057400" cy="365125"/>
          </a:xfrm>
          <a:prstGeom prst="rect">
            <a:avLst/>
          </a:prstGeom>
        </p:spPr>
        <p:txBody>
          <a:bodyPr/>
          <a:lstStyle/>
          <a:p>
            <a:fld id="{4E75A3BD-D416-4EAB-9FE2-837DD2600A0B}" type="slidenum">
              <a:rPr lang="en-GB" altLang="en-US" smtClean="0"/>
              <a:pPr/>
              <a:t>‹#›</a:t>
            </a:fld>
            <a:endParaRPr lang="en-GB" altLang="en-US"/>
          </a:p>
        </p:txBody>
      </p:sp>
    </p:spTree>
    <p:extLst>
      <p:ext uri="{BB962C8B-B14F-4D97-AF65-F5344CB8AC3E}">
        <p14:creationId xmlns:p14="http://schemas.microsoft.com/office/powerpoint/2010/main" val="35249888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982F2-D6BB-7944-976C-24EA4E30A670}"/>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0C1C5160-D87B-F645-B40C-EC55F6551C02}"/>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F565436-10B0-E94E-8149-4193432F1E53}"/>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C970057-2422-8A40-BE17-8F87F5E65776}"/>
              </a:ext>
            </a:extLst>
          </p:cNvPr>
          <p:cNvSpPr>
            <a:spLocks noGrp="1"/>
          </p:cNvSpPr>
          <p:nvPr>
            <p:ph type="dt" sz="half" idx="10"/>
          </p:nvPr>
        </p:nvSpPr>
        <p:spPr>
          <a:xfrm>
            <a:off x="628650" y="6356350"/>
            <a:ext cx="2057400" cy="365125"/>
          </a:xfrm>
          <a:prstGeom prst="rect">
            <a:avLst/>
          </a:prstGeom>
        </p:spPr>
        <p:txBody>
          <a:bodyPr/>
          <a:lstStyle/>
          <a:p>
            <a:pPr>
              <a:defRPr/>
            </a:pPr>
            <a:fld id="{BF2F8064-206A-454D-B210-699341222286}" type="datetime1">
              <a:rPr lang="en-GB" smtClean="0"/>
              <a:pPr>
                <a:defRPr/>
              </a:pPr>
              <a:t>28/08/2024</a:t>
            </a:fld>
            <a:endParaRPr lang="en-GB"/>
          </a:p>
        </p:txBody>
      </p:sp>
      <p:sp>
        <p:nvSpPr>
          <p:cNvPr id="6" name="Footer Placeholder 5">
            <a:extLst>
              <a:ext uri="{FF2B5EF4-FFF2-40B4-BE49-F238E27FC236}">
                <a16:creationId xmlns:a16="http://schemas.microsoft.com/office/drawing/2014/main" id="{DBDDE6B4-8900-5841-B45E-67AB845958C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AD3B9D1-DECA-EC4A-8822-CA62008B5DF6}"/>
              </a:ext>
            </a:extLst>
          </p:cNvPr>
          <p:cNvSpPr>
            <a:spLocks noGrp="1"/>
          </p:cNvSpPr>
          <p:nvPr>
            <p:ph type="sldNum" sz="quarter" idx="12"/>
          </p:nvPr>
        </p:nvSpPr>
        <p:spPr>
          <a:xfrm>
            <a:off x="6457950" y="6356350"/>
            <a:ext cx="2057400" cy="365125"/>
          </a:xfrm>
          <a:prstGeom prst="rect">
            <a:avLst/>
          </a:prstGeom>
        </p:spPr>
        <p:txBody>
          <a:bodyPr/>
          <a:lstStyle/>
          <a:p>
            <a:fld id="{3F515AD3-A22F-4857-82CB-DF69E1C892B7}" type="slidenum">
              <a:rPr lang="en-GB" altLang="en-US" smtClean="0"/>
              <a:pPr/>
              <a:t>‹#›</a:t>
            </a:fld>
            <a:endParaRPr lang="en-GB" altLang="en-US"/>
          </a:p>
        </p:txBody>
      </p:sp>
    </p:spTree>
    <p:extLst>
      <p:ext uri="{BB962C8B-B14F-4D97-AF65-F5344CB8AC3E}">
        <p14:creationId xmlns:p14="http://schemas.microsoft.com/office/powerpoint/2010/main" val="42061283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1F02E-4691-5B41-A12D-981090D63C95}"/>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6D1E9276-A334-1C45-89B5-AFFBF6C40089}"/>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21D23CB-DB39-5E49-8879-CDF04F0B2710}"/>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129C764-0FD9-284A-AA8E-1E42341CBD5A}"/>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7EF579A-02C9-B04A-8635-505C0117E5EE}"/>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8696C75-4933-9F45-BD25-8DD70AA361F0}"/>
              </a:ext>
            </a:extLst>
          </p:cNvPr>
          <p:cNvSpPr>
            <a:spLocks noGrp="1"/>
          </p:cNvSpPr>
          <p:nvPr>
            <p:ph type="dt" sz="half" idx="10"/>
          </p:nvPr>
        </p:nvSpPr>
        <p:spPr>
          <a:xfrm>
            <a:off x="628650" y="6356350"/>
            <a:ext cx="2057400" cy="365125"/>
          </a:xfrm>
          <a:prstGeom prst="rect">
            <a:avLst/>
          </a:prstGeom>
        </p:spPr>
        <p:txBody>
          <a:bodyPr/>
          <a:lstStyle/>
          <a:p>
            <a:pPr>
              <a:defRPr/>
            </a:pPr>
            <a:fld id="{7A89CB09-5555-401E-BDE5-53F7958168D3}" type="datetime1">
              <a:rPr lang="en-GB" smtClean="0"/>
              <a:pPr>
                <a:defRPr/>
              </a:pPr>
              <a:t>28/08/2024</a:t>
            </a:fld>
            <a:endParaRPr lang="en-GB"/>
          </a:p>
        </p:txBody>
      </p:sp>
      <p:sp>
        <p:nvSpPr>
          <p:cNvPr id="8" name="Footer Placeholder 7">
            <a:extLst>
              <a:ext uri="{FF2B5EF4-FFF2-40B4-BE49-F238E27FC236}">
                <a16:creationId xmlns:a16="http://schemas.microsoft.com/office/drawing/2014/main" id="{5B3C18E0-AF7C-1142-916D-865075531BA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287EDA83-2DBB-A142-9D6A-029E84283F0D}"/>
              </a:ext>
            </a:extLst>
          </p:cNvPr>
          <p:cNvSpPr>
            <a:spLocks noGrp="1"/>
          </p:cNvSpPr>
          <p:nvPr>
            <p:ph type="sldNum" sz="quarter" idx="12"/>
          </p:nvPr>
        </p:nvSpPr>
        <p:spPr>
          <a:xfrm>
            <a:off x="6457950" y="6356350"/>
            <a:ext cx="2057400" cy="365125"/>
          </a:xfrm>
          <a:prstGeom prst="rect">
            <a:avLst/>
          </a:prstGeom>
        </p:spPr>
        <p:txBody>
          <a:bodyPr/>
          <a:lstStyle/>
          <a:p>
            <a:fld id="{CFD545AD-4DAF-44B5-82E5-5B2C6F7177EA}" type="slidenum">
              <a:rPr lang="en-GB" altLang="en-US" smtClean="0"/>
              <a:pPr/>
              <a:t>‹#›</a:t>
            </a:fld>
            <a:endParaRPr lang="en-GB" altLang="en-US"/>
          </a:p>
        </p:txBody>
      </p:sp>
    </p:spTree>
    <p:extLst>
      <p:ext uri="{BB962C8B-B14F-4D97-AF65-F5344CB8AC3E}">
        <p14:creationId xmlns:p14="http://schemas.microsoft.com/office/powerpoint/2010/main" val="11775876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71F7D-3314-5346-B266-0DDCA7EA93A5}"/>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7153B25-5BED-2146-94C2-20011F27D56F}"/>
              </a:ext>
            </a:extLst>
          </p:cNvPr>
          <p:cNvSpPr>
            <a:spLocks noGrp="1"/>
          </p:cNvSpPr>
          <p:nvPr>
            <p:ph type="dt" sz="half" idx="10"/>
          </p:nvPr>
        </p:nvSpPr>
        <p:spPr>
          <a:xfrm>
            <a:off x="628650" y="6356350"/>
            <a:ext cx="2057400" cy="365125"/>
          </a:xfrm>
          <a:prstGeom prst="rect">
            <a:avLst/>
          </a:prstGeom>
        </p:spPr>
        <p:txBody>
          <a:bodyPr/>
          <a:lstStyle/>
          <a:p>
            <a:pPr>
              <a:defRPr/>
            </a:pPr>
            <a:fld id="{A49CC735-9001-41E7-B46E-2C7CB2A3B4AF}" type="datetime1">
              <a:rPr lang="en-GB" smtClean="0"/>
              <a:pPr>
                <a:defRPr/>
              </a:pPr>
              <a:t>28/08/2024</a:t>
            </a:fld>
            <a:endParaRPr lang="en-GB"/>
          </a:p>
        </p:txBody>
      </p:sp>
      <p:sp>
        <p:nvSpPr>
          <p:cNvPr id="4" name="Footer Placeholder 3">
            <a:extLst>
              <a:ext uri="{FF2B5EF4-FFF2-40B4-BE49-F238E27FC236}">
                <a16:creationId xmlns:a16="http://schemas.microsoft.com/office/drawing/2014/main" id="{502C01A9-54E3-554C-B610-622E0EBD58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C0DF8FA-F7D5-224A-8113-85D76D6F42D7}"/>
              </a:ext>
            </a:extLst>
          </p:cNvPr>
          <p:cNvSpPr>
            <a:spLocks noGrp="1"/>
          </p:cNvSpPr>
          <p:nvPr>
            <p:ph type="sldNum" sz="quarter" idx="12"/>
          </p:nvPr>
        </p:nvSpPr>
        <p:spPr>
          <a:xfrm>
            <a:off x="6457950" y="6356350"/>
            <a:ext cx="2057400" cy="365125"/>
          </a:xfrm>
          <a:prstGeom prst="rect">
            <a:avLst/>
          </a:prstGeom>
        </p:spPr>
        <p:txBody>
          <a:bodyPr/>
          <a:lstStyle/>
          <a:p>
            <a:fld id="{293A3130-2FB6-48BA-8828-C6478C2B17FA}" type="slidenum">
              <a:rPr lang="en-GB" altLang="en-US" smtClean="0"/>
              <a:pPr/>
              <a:t>‹#›</a:t>
            </a:fld>
            <a:endParaRPr lang="en-GB" altLang="en-US"/>
          </a:p>
        </p:txBody>
      </p:sp>
    </p:spTree>
    <p:extLst>
      <p:ext uri="{BB962C8B-B14F-4D97-AF65-F5344CB8AC3E}">
        <p14:creationId xmlns:p14="http://schemas.microsoft.com/office/powerpoint/2010/main" val="11291400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0C4A5B3-925B-5741-8171-704CECCEC207}"/>
              </a:ext>
            </a:extLst>
          </p:cNvPr>
          <p:cNvSpPr>
            <a:spLocks noGrp="1"/>
          </p:cNvSpPr>
          <p:nvPr>
            <p:ph type="dt" sz="half" idx="10"/>
          </p:nvPr>
        </p:nvSpPr>
        <p:spPr>
          <a:xfrm>
            <a:off x="628650" y="6356350"/>
            <a:ext cx="2057400" cy="365125"/>
          </a:xfrm>
          <a:prstGeom prst="rect">
            <a:avLst/>
          </a:prstGeom>
        </p:spPr>
        <p:txBody>
          <a:bodyPr/>
          <a:lstStyle/>
          <a:p>
            <a:pPr>
              <a:defRPr/>
            </a:pPr>
            <a:fld id="{455A9561-7629-453E-8252-39BBC2328C2A}" type="datetime1">
              <a:rPr lang="en-GB" smtClean="0"/>
              <a:pPr>
                <a:defRPr/>
              </a:pPr>
              <a:t>28/08/2024</a:t>
            </a:fld>
            <a:endParaRPr lang="en-GB"/>
          </a:p>
        </p:txBody>
      </p:sp>
      <p:sp>
        <p:nvSpPr>
          <p:cNvPr id="3" name="Footer Placeholder 2">
            <a:extLst>
              <a:ext uri="{FF2B5EF4-FFF2-40B4-BE49-F238E27FC236}">
                <a16:creationId xmlns:a16="http://schemas.microsoft.com/office/drawing/2014/main" id="{3C43D290-69D1-C744-934F-C5BB379A2E4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259977DC-173F-CD4B-94A9-3418FFA002CF}"/>
              </a:ext>
            </a:extLst>
          </p:cNvPr>
          <p:cNvSpPr>
            <a:spLocks noGrp="1"/>
          </p:cNvSpPr>
          <p:nvPr>
            <p:ph type="sldNum" sz="quarter" idx="12"/>
          </p:nvPr>
        </p:nvSpPr>
        <p:spPr>
          <a:xfrm>
            <a:off x="6457950" y="6356350"/>
            <a:ext cx="2057400" cy="365125"/>
          </a:xfrm>
          <a:prstGeom prst="rect">
            <a:avLst/>
          </a:prstGeom>
        </p:spPr>
        <p:txBody>
          <a:bodyPr/>
          <a:lstStyle/>
          <a:p>
            <a:fld id="{5B9591AE-2ECB-4135-A631-3D9D2E24D50D}" type="slidenum">
              <a:rPr lang="en-GB" altLang="en-US" smtClean="0"/>
              <a:pPr/>
              <a:t>‹#›</a:t>
            </a:fld>
            <a:endParaRPr lang="en-GB" altLang="en-US"/>
          </a:p>
        </p:txBody>
      </p:sp>
    </p:spTree>
    <p:extLst>
      <p:ext uri="{BB962C8B-B14F-4D97-AF65-F5344CB8AC3E}">
        <p14:creationId xmlns:p14="http://schemas.microsoft.com/office/powerpoint/2010/main" val="2223807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3E675-77CB-A844-B43E-587A75DB1C07}"/>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EB9450DF-79A7-F040-B53B-BF43C0CE208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5A6DF68-8137-1D41-94DC-EEAB311F032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48C27C9-AADD-F842-BD24-C39CA852192D}"/>
              </a:ext>
            </a:extLst>
          </p:cNvPr>
          <p:cNvSpPr>
            <a:spLocks noGrp="1"/>
          </p:cNvSpPr>
          <p:nvPr>
            <p:ph type="dt" sz="half" idx="10"/>
          </p:nvPr>
        </p:nvSpPr>
        <p:spPr>
          <a:xfrm>
            <a:off x="628650" y="6356350"/>
            <a:ext cx="2057400" cy="365125"/>
          </a:xfrm>
          <a:prstGeom prst="rect">
            <a:avLst/>
          </a:prstGeom>
        </p:spPr>
        <p:txBody>
          <a:bodyPr/>
          <a:lstStyle/>
          <a:p>
            <a:pPr>
              <a:defRPr/>
            </a:pPr>
            <a:fld id="{D32E41F7-A0BA-461C-9F41-3803C25F989C}" type="datetime1">
              <a:rPr lang="en-GB" smtClean="0"/>
              <a:pPr>
                <a:defRPr/>
              </a:pPr>
              <a:t>28/08/2024</a:t>
            </a:fld>
            <a:endParaRPr lang="en-GB"/>
          </a:p>
        </p:txBody>
      </p:sp>
      <p:sp>
        <p:nvSpPr>
          <p:cNvPr id="6" name="Footer Placeholder 5">
            <a:extLst>
              <a:ext uri="{FF2B5EF4-FFF2-40B4-BE49-F238E27FC236}">
                <a16:creationId xmlns:a16="http://schemas.microsoft.com/office/drawing/2014/main" id="{9EF87859-F2F7-0343-957E-1249075D338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C83FDCE-1FE4-4842-9EBF-CCA5503E8B53}"/>
              </a:ext>
            </a:extLst>
          </p:cNvPr>
          <p:cNvSpPr>
            <a:spLocks noGrp="1"/>
          </p:cNvSpPr>
          <p:nvPr>
            <p:ph type="sldNum" sz="quarter" idx="12"/>
          </p:nvPr>
        </p:nvSpPr>
        <p:spPr>
          <a:xfrm>
            <a:off x="6457950" y="6356350"/>
            <a:ext cx="2057400" cy="365125"/>
          </a:xfrm>
          <a:prstGeom prst="rect">
            <a:avLst/>
          </a:prstGeom>
        </p:spPr>
        <p:txBody>
          <a:bodyPr/>
          <a:lstStyle/>
          <a:p>
            <a:fld id="{7C8209D4-92FE-4E6A-BCC7-1DA2FACAE61D}" type="slidenum">
              <a:rPr lang="en-GB" altLang="en-US" smtClean="0"/>
              <a:pPr/>
              <a:t>‹#›</a:t>
            </a:fld>
            <a:endParaRPr lang="en-GB" altLang="en-US"/>
          </a:p>
        </p:txBody>
      </p:sp>
    </p:spTree>
    <p:extLst>
      <p:ext uri="{BB962C8B-B14F-4D97-AF65-F5344CB8AC3E}">
        <p14:creationId xmlns:p14="http://schemas.microsoft.com/office/powerpoint/2010/main" val="16787999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6F403-AED5-A94B-A777-CF56FE3B8EA4}"/>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4F79C81-9488-094E-9237-85F648CF1931}"/>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7A5C87DE-7AB5-8649-AF80-D4D53DE740E4}"/>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9406AFB-7539-1A47-BCFA-876A2D15E0F9}"/>
              </a:ext>
            </a:extLst>
          </p:cNvPr>
          <p:cNvSpPr>
            <a:spLocks noGrp="1"/>
          </p:cNvSpPr>
          <p:nvPr>
            <p:ph type="dt" sz="half" idx="10"/>
          </p:nvPr>
        </p:nvSpPr>
        <p:spPr>
          <a:xfrm>
            <a:off x="628650" y="6356350"/>
            <a:ext cx="2057400" cy="365125"/>
          </a:xfrm>
          <a:prstGeom prst="rect">
            <a:avLst/>
          </a:prstGeom>
        </p:spPr>
        <p:txBody>
          <a:bodyPr/>
          <a:lstStyle/>
          <a:p>
            <a:pPr>
              <a:defRPr/>
            </a:pPr>
            <a:fld id="{F7ACA2CA-4542-4841-9C4E-B83D4459C0CE}" type="datetime1">
              <a:rPr lang="en-GB" smtClean="0"/>
              <a:pPr>
                <a:defRPr/>
              </a:pPr>
              <a:t>28/08/2024</a:t>
            </a:fld>
            <a:endParaRPr lang="en-GB"/>
          </a:p>
        </p:txBody>
      </p:sp>
      <p:sp>
        <p:nvSpPr>
          <p:cNvPr id="6" name="Footer Placeholder 5">
            <a:extLst>
              <a:ext uri="{FF2B5EF4-FFF2-40B4-BE49-F238E27FC236}">
                <a16:creationId xmlns:a16="http://schemas.microsoft.com/office/drawing/2014/main" id="{8BB01B90-0A84-7243-9FD4-638110B7630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EE3B678-BB58-E44E-91CD-95960F82D47C}"/>
              </a:ext>
            </a:extLst>
          </p:cNvPr>
          <p:cNvSpPr>
            <a:spLocks noGrp="1"/>
          </p:cNvSpPr>
          <p:nvPr>
            <p:ph type="sldNum" sz="quarter" idx="12"/>
          </p:nvPr>
        </p:nvSpPr>
        <p:spPr>
          <a:xfrm>
            <a:off x="6457950" y="6356350"/>
            <a:ext cx="2057400" cy="365125"/>
          </a:xfrm>
          <a:prstGeom prst="rect">
            <a:avLst/>
          </a:prstGeom>
        </p:spPr>
        <p:txBody>
          <a:bodyPr/>
          <a:lstStyle/>
          <a:p>
            <a:fld id="{FAA6C85C-AFD5-4666-83B2-FD5B5C4A60CF}" type="slidenum">
              <a:rPr lang="en-GB" altLang="en-US" smtClean="0"/>
              <a:pPr/>
              <a:t>‹#›</a:t>
            </a:fld>
            <a:endParaRPr lang="en-GB" altLang="en-US"/>
          </a:p>
        </p:txBody>
      </p:sp>
    </p:spTree>
    <p:extLst>
      <p:ext uri="{BB962C8B-B14F-4D97-AF65-F5344CB8AC3E}">
        <p14:creationId xmlns:p14="http://schemas.microsoft.com/office/powerpoint/2010/main" val="18946162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F035A-DE94-E849-BE1E-40528EE08DEA}"/>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543FB9BB-ADF9-6349-BF90-48B0E92ECED7}"/>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ADBE1B4-5913-D047-9ECB-09F96038CEDD}"/>
              </a:ext>
            </a:extLst>
          </p:cNvPr>
          <p:cNvSpPr>
            <a:spLocks noGrp="1"/>
          </p:cNvSpPr>
          <p:nvPr>
            <p:ph type="dt" sz="half" idx="10"/>
          </p:nvPr>
        </p:nvSpPr>
        <p:spPr>
          <a:xfrm>
            <a:off x="628650" y="6356350"/>
            <a:ext cx="2057400" cy="365125"/>
          </a:xfrm>
          <a:prstGeom prst="rect">
            <a:avLst/>
          </a:prstGeom>
        </p:spPr>
        <p:txBody>
          <a:bodyPr/>
          <a:lstStyle/>
          <a:p>
            <a:pPr>
              <a:defRPr/>
            </a:pPr>
            <a:fld id="{5E70BC6D-DDB9-45C4-8752-5B94D8A1E149}" type="datetime1">
              <a:rPr lang="en-GB" smtClean="0"/>
              <a:pPr>
                <a:defRPr/>
              </a:pPr>
              <a:t>28/08/2024</a:t>
            </a:fld>
            <a:endParaRPr lang="en-GB"/>
          </a:p>
        </p:txBody>
      </p:sp>
      <p:sp>
        <p:nvSpPr>
          <p:cNvPr id="5" name="Footer Placeholder 4">
            <a:extLst>
              <a:ext uri="{FF2B5EF4-FFF2-40B4-BE49-F238E27FC236}">
                <a16:creationId xmlns:a16="http://schemas.microsoft.com/office/drawing/2014/main" id="{C6C8F4C3-89F7-C44F-BCA8-E6E493BC517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4798F91-C66D-1342-B01A-5DFC19DAFBDA}"/>
              </a:ext>
            </a:extLst>
          </p:cNvPr>
          <p:cNvSpPr>
            <a:spLocks noGrp="1"/>
          </p:cNvSpPr>
          <p:nvPr>
            <p:ph type="sldNum" sz="quarter" idx="12"/>
          </p:nvPr>
        </p:nvSpPr>
        <p:spPr>
          <a:xfrm>
            <a:off x="6457950" y="6356350"/>
            <a:ext cx="2057400" cy="365125"/>
          </a:xfrm>
          <a:prstGeom prst="rect">
            <a:avLst/>
          </a:prstGeom>
        </p:spPr>
        <p:txBody>
          <a:bodyPr/>
          <a:lstStyle/>
          <a:p>
            <a:fld id="{AE78A523-C61F-450B-B78B-753BCA5D04FB}" type="slidenum">
              <a:rPr lang="en-GB" altLang="en-US" smtClean="0"/>
              <a:pPr/>
              <a:t>‹#›</a:t>
            </a:fld>
            <a:endParaRPr lang="en-GB" altLang="en-US"/>
          </a:p>
        </p:txBody>
      </p:sp>
    </p:spTree>
    <p:extLst>
      <p:ext uri="{BB962C8B-B14F-4D97-AF65-F5344CB8AC3E}">
        <p14:creationId xmlns:p14="http://schemas.microsoft.com/office/powerpoint/2010/main" val="13647394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43B820E-6FB2-644C-B74D-005DD9AB229F}"/>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A3B5AF3-57F2-B64B-B5EE-B476725037E7}"/>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32EAD41-DB02-514F-88ED-552CDF27F64D}"/>
              </a:ext>
            </a:extLst>
          </p:cNvPr>
          <p:cNvSpPr>
            <a:spLocks noGrp="1"/>
          </p:cNvSpPr>
          <p:nvPr>
            <p:ph type="dt" sz="half" idx="10"/>
          </p:nvPr>
        </p:nvSpPr>
        <p:spPr>
          <a:xfrm>
            <a:off x="628650" y="6356350"/>
            <a:ext cx="2057400" cy="365125"/>
          </a:xfrm>
          <a:prstGeom prst="rect">
            <a:avLst/>
          </a:prstGeom>
        </p:spPr>
        <p:txBody>
          <a:bodyPr/>
          <a:lstStyle/>
          <a:p>
            <a:pPr>
              <a:defRPr/>
            </a:pPr>
            <a:fld id="{EE9636DB-E5D3-4134-BFB1-0E0608B41622}" type="datetime1">
              <a:rPr lang="en-GB" smtClean="0"/>
              <a:pPr>
                <a:defRPr/>
              </a:pPr>
              <a:t>28/08/2024</a:t>
            </a:fld>
            <a:endParaRPr lang="en-GB"/>
          </a:p>
        </p:txBody>
      </p:sp>
      <p:sp>
        <p:nvSpPr>
          <p:cNvPr id="5" name="Footer Placeholder 4">
            <a:extLst>
              <a:ext uri="{FF2B5EF4-FFF2-40B4-BE49-F238E27FC236}">
                <a16:creationId xmlns:a16="http://schemas.microsoft.com/office/drawing/2014/main" id="{A28BF2B1-824C-224A-8BD0-451EAB45820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6433EE70-487F-184E-9561-653FF3BDBA54}"/>
              </a:ext>
            </a:extLst>
          </p:cNvPr>
          <p:cNvSpPr>
            <a:spLocks noGrp="1"/>
          </p:cNvSpPr>
          <p:nvPr>
            <p:ph type="sldNum" sz="quarter" idx="12"/>
          </p:nvPr>
        </p:nvSpPr>
        <p:spPr>
          <a:xfrm>
            <a:off x="6457950" y="6356350"/>
            <a:ext cx="2057400" cy="365125"/>
          </a:xfrm>
          <a:prstGeom prst="rect">
            <a:avLst/>
          </a:prstGeom>
        </p:spPr>
        <p:txBody>
          <a:bodyPr/>
          <a:lstStyle/>
          <a:p>
            <a:fld id="{EB9F5D91-3709-4545-9ABC-FA66CAFCB256}" type="slidenum">
              <a:rPr lang="en-GB" altLang="en-US" smtClean="0"/>
              <a:pPr/>
              <a:t>‹#›</a:t>
            </a:fld>
            <a:endParaRPr lang="en-GB" altLang="en-US"/>
          </a:p>
        </p:txBody>
      </p:sp>
    </p:spTree>
    <p:extLst>
      <p:ext uri="{BB962C8B-B14F-4D97-AF65-F5344CB8AC3E}">
        <p14:creationId xmlns:p14="http://schemas.microsoft.com/office/powerpoint/2010/main" val="307661663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473108" y="1470582"/>
            <a:ext cx="3910357"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1665116158"/>
      </p:ext>
    </p:extLst>
  </p:cSld>
  <p:clrMapOvr>
    <a:masterClrMapping/>
  </p:clrMapOvr>
  <p:hf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pic>
        <p:nvPicPr>
          <p:cNvPr id="5" name="Picture 4" descr="A close-up of a blue and yellow banner&#10;&#10;Description automatically generated">
            <a:extLst>
              <a:ext uri="{FF2B5EF4-FFF2-40B4-BE49-F238E27FC236}">
                <a16:creationId xmlns:a16="http://schemas.microsoft.com/office/drawing/2014/main" id="{DA7057D0-FC8F-3847-733D-20DDF758B554}"/>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08198462"/>
      </p:ext>
    </p:extLst>
  </p:cSld>
  <p:clrMapOvr>
    <a:masterClrMapping/>
  </p:clrMapOvr>
  <p:hf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2_Custom Layout">
    <p:spTree>
      <p:nvGrpSpPr>
        <p:cNvPr id="1" name=""/>
        <p:cNvGrpSpPr/>
        <p:nvPr/>
      </p:nvGrpSpPr>
      <p:grpSpPr>
        <a:xfrm>
          <a:off x="0" y="0"/>
          <a:ext cx="0" cy="0"/>
          <a:chOff x="0" y="0"/>
          <a:chExt cx="0" cy="0"/>
        </a:xfrm>
      </p:grpSpPr>
      <p:pic>
        <p:nvPicPr>
          <p:cNvPr id="3" name="Picture 2" descr="A blue background with a blue background&#10;&#10;Description automatically generated">
            <a:extLst>
              <a:ext uri="{FF2B5EF4-FFF2-40B4-BE49-F238E27FC236}">
                <a16:creationId xmlns:a16="http://schemas.microsoft.com/office/drawing/2014/main" id="{69C8BF3C-607A-57A8-722A-506D472D1DFB}"/>
              </a:ext>
            </a:extLst>
          </p:cNvPr>
          <p:cNvPicPr>
            <a:picLocks noChangeAspect="1"/>
          </p:cNvPicPr>
          <p:nvPr/>
        </p:nvPicPr>
        <p:blipFill>
          <a:blip r:embed="rId2"/>
          <a:stretch>
            <a:fillRect/>
          </a:stretch>
        </p:blipFill>
        <p:spPr>
          <a:xfrm>
            <a:off x="0" y="0"/>
            <a:ext cx="9144000" cy="6858000"/>
          </a:xfrm>
          <a:prstGeom prst="rect">
            <a:avLst/>
          </a:prstGeom>
        </p:spPr>
      </p:pic>
      <p:sp>
        <p:nvSpPr>
          <p:cNvPr id="4" name="Text Placeholder 2">
            <a:extLst>
              <a:ext uri="{FF2B5EF4-FFF2-40B4-BE49-F238E27FC236}">
                <a16:creationId xmlns:a16="http://schemas.microsoft.com/office/drawing/2014/main" id="{CEE8E5BF-F8FD-1004-2D0C-A2318DDFCDEB}"/>
              </a:ext>
            </a:extLst>
          </p:cNvPr>
          <p:cNvSpPr>
            <a:spLocks noGrp="1"/>
          </p:cNvSpPr>
          <p:nvPr>
            <p:ph idx="1"/>
          </p:nvPr>
        </p:nvSpPr>
        <p:spPr>
          <a:xfrm>
            <a:off x="473108" y="1470582"/>
            <a:ext cx="3649147"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
        <p:nvSpPr>
          <p:cNvPr id="6" name="Text Placeholder 2">
            <a:extLst>
              <a:ext uri="{FF2B5EF4-FFF2-40B4-BE49-F238E27FC236}">
                <a16:creationId xmlns:a16="http://schemas.microsoft.com/office/drawing/2014/main" id="{D064EFEB-B375-BC6B-33CA-D988E61B1FC5}"/>
              </a:ext>
            </a:extLst>
          </p:cNvPr>
          <p:cNvSpPr>
            <a:spLocks noGrp="1"/>
          </p:cNvSpPr>
          <p:nvPr>
            <p:ph idx="10"/>
          </p:nvPr>
        </p:nvSpPr>
        <p:spPr>
          <a:xfrm>
            <a:off x="5042623" y="1470582"/>
            <a:ext cx="3649147"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410140071"/>
      </p:ext>
    </p:extLst>
  </p:cSld>
  <p:clrMapOvr>
    <a:masterClrMapping/>
  </p:clrMapOvr>
  <p:hf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a:extLst>
              <a:ext uri="{FF2B5EF4-FFF2-40B4-BE49-F238E27FC236}">
                <a16:creationId xmlns:a16="http://schemas.microsoft.com/office/drawing/2014/main" id="{51A1BA08-5390-B75E-C2D0-6DD9A81611AD}"/>
              </a:ext>
            </a:extLst>
          </p:cNvPr>
          <p:cNvPicPr>
            <a:picLocks noChangeAspect="1"/>
          </p:cNvPicPr>
          <p:nvPr/>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473108" y="1470582"/>
            <a:ext cx="8102927" cy="1799393"/>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863102854"/>
      </p:ext>
    </p:extLst>
  </p:cSld>
  <p:clrMapOvr>
    <a:masterClrMapping/>
  </p:clrMapOvr>
  <p:hf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473108" y="1470581"/>
            <a:ext cx="8102927" cy="3747462"/>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229206675"/>
      </p:ext>
    </p:extLst>
  </p:cSld>
  <p:clrMapOvr>
    <a:masterClrMapping/>
  </p:clrMapOvr>
  <p:hf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843334112"/>
      </p:ext>
    </p:extLst>
  </p:cSld>
  <p:clrMapOvr>
    <a:masterClrMapping/>
  </p:clrMapOvr>
  <p:hf hdr="0" ftr="0" dt="0"/>
</p:sldLayout>
</file>

<file path=ppt/slideLayouts/slideLayout18.xml><?xml version="1.0" encoding="utf-8"?>
<p:sldLayout xmlns:a="http://schemas.openxmlformats.org/drawingml/2006/main" xmlns:r="http://schemas.openxmlformats.org/officeDocument/2006/relationships" xmlns:p="http://schemas.openxmlformats.org/presentationml/2006/main">
  <p:cSld name="5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268665" y="365126"/>
            <a:ext cx="8611385"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268665" y="1825625"/>
            <a:ext cx="8611385"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407258866"/>
      </p:ext>
    </p:extLst>
  </p:cSld>
  <p:clrMapOvr>
    <a:masterClrMapping/>
  </p:clrMapOvr>
  <p:hf hdr="0" ftr="0" dt="0"/>
</p:sldLayout>
</file>

<file path=ppt/slideLayouts/slideLayout19.xml><?xml version="1.0" encoding="utf-8"?>
<p:sldLayout xmlns:a="http://schemas.openxmlformats.org/drawingml/2006/main" xmlns:r="http://schemas.openxmlformats.org/officeDocument/2006/relationships" xmlns:p="http://schemas.openxmlformats.org/presentationml/2006/main" type="obj">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628650" y="6356350"/>
            <a:ext cx="2057400" cy="365125"/>
          </a:xfrm>
          <a:prstGeom prst="rect">
            <a:avLst/>
          </a:prstGeom>
        </p:spPr>
        <p:txBody>
          <a:bodyPr/>
          <a:lstStyle/>
          <a:p>
            <a:pPr>
              <a:defRPr/>
            </a:pPr>
            <a:fld id="{FF246F4F-ECAD-4733-B934-E8A43562C56B}" type="datetime1">
              <a:rPr lang="en-GB" smtClean="0"/>
              <a:pPr>
                <a:defRPr/>
              </a:pPr>
              <a:t>28/08/2024</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3028950" y="6356350"/>
            <a:ext cx="3086100" cy="365125"/>
          </a:xfrm>
          <a:prstGeom prst="rect">
            <a:avLst/>
          </a:prstGeom>
        </p:spPr>
        <p:txBody>
          <a:bodyPr/>
          <a:lstStyle/>
          <a:p>
            <a:pPr>
              <a:defRPr/>
            </a:pPr>
            <a:endParaRPr lang="en-GB"/>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6457950" y="6356350"/>
            <a:ext cx="2057400" cy="365125"/>
          </a:xfrm>
          <a:prstGeom prst="rect">
            <a:avLst/>
          </a:prstGeom>
        </p:spPr>
        <p:txBody>
          <a:bodyPr/>
          <a:lstStyle/>
          <a:p>
            <a:fld id="{9C1B27AE-E79F-4E5D-AA37-F7A24ADFFC72}" type="slidenum">
              <a:rPr lang="en-GB" altLang="en-US" smtClean="0"/>
              <a:pPr/>
              <a:t>‹#›</a:t>
            </a:fld>
            <a:endParaRPr lang="en-GB" altLang="en-US"/>
          </a:p>
        </p:txBody>
      </p:sp>
    </p:spTree>
    <p:extLst>
      <p:ext uri="{BB962C8B-B14F-4D97-AF65-F5344CB8AC3E}">
        <p14:creationId xmlns:p14="http://schemas.microsoft.com/office/powerpoint/2010/main" val="198224793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5269584" y="1470582"/>
            <a:ext cx="340130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US"/>
              <a:t>Click to edit Master text styles</a:t>
            </a:r>
          </a:p>
        </p:txBody>
      </p:sp>
    </p:spTree>
    <p:extLst>
      <p:ext uri="{BB962C8B-B14F-4D97-AF65-F5344CB8AC3E}">
        <p14:creationId xmlns:p14="http://schemas.microsoft.com/office/powerpoint/2010/main" val="215313322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pic>
        <p:nvPicPr>
          <p:cNvPr id="5" name="Picture 4" descr="A building with a castle and a lawn&#10;&#10;Description automatically generated with medium confidence">
            <a:extLst>
              <a:ext uri="{FF2B5EF4-FFF2-40B4-BE49-F238E27FC236}">
                <a16:creationId xmlns:a16="http://schemas.microsoft.com/office/drawing/2014/main" id="{1C817A1A-66FC-0D73-CAE6-0ACB41F8C61A}"/>
              </a:ext>
            </a:extLst>
          </p:cNvPr>
          <p:cNvPicPr>
            <a:picLocks noChangeAspect="1"/>
          </p:cNvPicPr>
          <p:nvPr/>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68264069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6_Custom Layout">
    <p:spTree>
      <p:nvGrpSpPr>
        <p:cNvPr id="1" name=""/>
        <p:cNvGrpSpPr/>
        <p:nvPr/>
      </p:nvGrpSpPr>
      <p:grpSpPr>
        <a:xfrm>
          <a:off x="0" y="0"/>
          <a:ext cx="0" cy="0"/>
          <a:chOff x="0" y="0"/>
          <a:chExt cx="0" cy="0"/>
        </a:xfrm>
      </p:grpSpPr>
      <p:pic>
        <p:nvPicPr>
          <p:cNvPr id="7" name="Picture 6" descr="A collage of a building and a blue background&#10;&#10;Description automatically generated">
            <a:extLst>
              <a:ext uri="{FF2B5EF4-FFF2-40B4-BE49-F238E27FC236}">
                <a16:creationId xmlns:a16="http://schemas.microsoft.com/office/drawing/2014/main" id="{4D30E6F1-26E9-F12A-7CD6-2618AF1BD9A6}"/>
              </a:ext>
            </a:extLst>
          </p:cNvPr>
          <p:cNvPicPr>
            <a:picLocks noChangeAspect="1"/>
          </p:cNvPicPr>
          <p:nvPr/>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48447708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2_Custom Layout">
    <p:spTree>
      <p:nvGrpSpPr>
        <p:cNvPr id="1" name=""/>
        <p:cNvGrpSpPr/>
        <p:nvPr/>
      </p:nvGrpSpPr>
      <p:grpSpPr>
        <a:xfrm>
          <a:off x="0" y="0"/>
          <a:ext cx="0" cy="0"/>
          <a:chOff x="0" y="0"/>
          <a:chExt cx="0" cy="0"/>
        </a:xfrm>
      </p:grpSpPr>
      <p:pic>
        <p:nvPicPr>
          <p:cNvPr id="4" name="Picture 3" descr="A person walking in front of a building&#10;&#10;Description automatically generated">
            <a:extLst>
              <a:ext uri="{FF2B5EF4-FFF2-40B4-BE49-F238E27FC236}">
                <a16:creationId xmlns:a16="http://schemas.microsoft.com/office/drawing/2014/main" id="{4BDD6A68-7D05-A905-FEEF-FE5BD34B57B1}"/>
              </a:ext>
            </a:extLst>
          </p:cNvPr>
          <p:cNvPicPr>
            <a:picLocks noChangeAspect="1"/>
          </p:cNvPicPr>
          <p:nvPr/>
        </p:nvPicPr>
        <p:blipFill>
          <a:blip r:embed="rId2"/>
          <a:stretch>
            <a:fillRect/>
          </a:stretch>
        </p:blipFill>
        <p:spPr>
          <a:xfrm>
            <a:off x="0" y="0"/>
            <a:ext cx="9168848" cy="6876636"/>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788440898"/>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3_Custom Layout">
    <p:spTree>
      <p:nvGrpSpPr>
        <p:cNvPr id="1" name=""/>
        <p:cNvGrpSpPr/>
        <p:nvPr/>
      </p:nvGrpSpPr>
      <p:grpSpPr>
        <a:xfrm>
          <a:off x="0" y="0"/>
          <a:ext cx="0" cy="0"/>
          <a:chOff x="0" y="0"/>
          <a:chExt cx="0" cy="0"/>
        </a:xfrm>
      </p:grpSpPr>
      <p:pic>
        <p:nvPicPr>
          <p:cNvPr id="5" name="Picture 4" descr="A close-up of a sign&#10;&#10;Description automatically generated">
            <a:extLst>
              <a:ext uri="{FF2B5EF4-FFF2-40B4-BE49-F238E27FC236}">
                <a16:creationId xmlns:a16="http://schemas.microsoft.com/office/drawing/2014/main" id="{3E77CE5E-641B-461F-2079-9D6FE68EF013}"/>
              </a:ext>
            </a:extLst>
          </p:cNvPr>
          <p:cNvPicPr>
            <a:picLocks noChangeAspect="1"/>
          </p:cNvPicPr>
          <p:nvPr/>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90920422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4_Custom Layout">
    <p:spTree>
      <p:nvGrpSpPr>
        <p:cNvPr id="1" name=""/>
        <p:cNvGrpSpPr/>
        <p:nvPr/>
      </p:nvGrpSpPr>
      <p:grpSpPr>
        <a:xfrm>
          <a:off x="0" y="0"/>
          <a:ext cx="0" cy="0"/>
          <a:chOff x="0" y="0"/>
          <a:chExt cx="0" cy="0"/>
        </a:xfrm>
      </p:grpSpPr>
      <p:pic>
        <p:nvPicPr>
          <p:cNvPr id="4" name="Picture 3" descr="A brick building with a blue background&#10;&#10;Description automatically generated">
            <a:extLst>
              <a:ext uri="{FF2B5EF4-FFF2-40B4-BE49-F238E27FC236}">
                <a16:creationId xmlns:a16="http://schemas.microsoft.com/office/drawing/2014/main" id="{64464E32-E365-A57D-70E2-930F08636E93}"/>
              </a:ext>
            </a:extLst>
          </p:cNvPr>
          <p:cNvPicPr>
            <a:picLocks noChangeAspect="1"/>
          </p:cNvPicPr>
          <p:nvPr/>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4241621844"/>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5_Custom Layout">
    <p:spTree>
      <p:nvGrpSpPr>
        <p:cNvPr id="1" name=""/>
        <p:cNvGrpSpPr/>
        <p:nvPr/>
      </p:nvGrpSpPr>
      <p:grpSpPr>
        <a:xfrm>
          <a:off x="0" y="0"/>
          <a:ext cx="0" cy="0"/>
          <a:chOff x="0" y="0"/>
          <a:chExt cx="0" cy="0"/>
        </a:xfrm>
      </p:grpSpPr>
      <p:pic>
        <p:nvPicPr>
          <p:cNvPr id="5" name="Picture 4" descr="A building with glass doors&#10;&#10;Description automatically generated with medium confidence">
            <a:extLst>
              <a:ext uri="{FF2B5EF4-FFF2-40B4-BE49-F238E27FC236}">
                <a16:creationId xmlns:a16="http://schemas.microsoft.com/office/drawing/2014/main" id="{EA3385E4-FDDB-6E79-32ED-E22FFEB3DEF6}"/>
              </a:ext>
            </a:extLst>
          </p:cNvPr>
          <p:cNvPicPr>
            <a:picLocks noChangeAspect="1"/>
          </p:cNvPicPr>
          <p:nvPr/>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82956788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4233434639"/>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268665" y="365126"/>
            <a:ext cx="8611385"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268665" y="1825625"/>
            <a:ext cx="8611385"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490582787"/>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p:nvPicPr>
        <p:blipFill>
          <a:blip r:embed="rId2"/>
          <a:stretch>
            <a:fillRect/>
          </a:stretch>
        </p:blipFill>
        <p:spPr>
          <a:xfrm>
            <a:off x="0" y="0"/>
            <a:ext cx="9144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226243" y="1420927"/>
            <a:ext cx="869622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226243" y="2881427"/>
            <a:ext cx="8696227"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45466843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321814606"/>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568706191"/>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pic>
        <p:nvPicPr>
          <p:cNvPr id="5" name="Picture 4" descr="A white background with a blue corner&#10;&#10;Description automatically generated">
            <a:extLst>
              <a:ext uri="{FF2B5EF4-FFF2-40B4-BE49-F238E27FC236}">
                <a16:creationId xmlns:a16="http://schemas.microsoft.com/office/drawing/2014/main" id="{817A9442-27D8-B02F-B9F4-270681D0BB58}"/>
              </a:ext>
            </a:extLst>
          </p:cNvPr>
          <p:cNvPicPr>
            <a:picLocks noChangeAspect="1"/>
          </p:cNvPicPr>
          <p:nvPr/>
        </p:nvPicPr>
        <p:blipFill>
          <a:blip r:embed="rId2"/>
          <a:stretch>
            <a:fillRect/>
          </a:stretch>
        </p:blipFill>
        <p:spPr>
          <a:xfrm>
            <a:off x="0" y="0"/>
            <a:ext cx="9144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425556063"/>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2_Custom Layout">
    <p:spTree>
      <p:nvGrpSpPr>
        <p:cNvPr id="1" name=""/>
        <p:cNvGrpSpPr/>
        <p:nvPr/>
      </p:nvGrpSpPr>
      <p:grpSpPr>
        <a:xfrm>
          <a:off x="0" y="0"/>
          <a:ext cx="0" cy="0"/>
          <a:chOff x="0" y="0"/>
          <a:chExt cx="0" cy="0"/>
        </a:xfrm>
      </p:grpSpPr>
      <p:pic>
        <p:nvPicPr>
          <p:cNvPr id="6" name="Picture 5" descr="A white background with a blue corner&#10;&#10;Description automatically generated">
            <a:extLst>
              <a:ext uri="{FF2B5EF4-FFF2-40B4-BE49-F238E27FC236}">
                <a16:creationId xmlns:a16="http://schemas.microsoft.com/office/drawing/2014/main" id="{80CF7868-0290-577D-2085-664A8E0B0C91}"/>
              </a:ext>
            </a:extLst>
          </p:cNvPr>
          <p:cNvPicPr>
            <a:picLocks noChangeAspect="1"/>
          </p:cNvPicPr>
          <p:nvPr/>
        </p:nvPicPr>
        <p:blipFill>
          <a:blip r:embed="rId2"/>
          <a:stretch>
            <a:fillRect/>
          </a:stretch>
        </p:blipFill>
        <p:spPr>
          <a:xfrm>
            <a:off x="0" y="0"/>
            <a:ext cx="9144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990356244"/>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845428652"/>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pic>
        <p:nvPicPr>
          <p:cNvPr id="6" name="Picture 5" descr="A white background with black dots&#10;&#10;Description automatically generated">
            <a:extLst>
              <a:ext uri="{FF2B5EF4-FFF2-40B4-BE49-F238E27FC236}">
                <a16:creationId xmlns:a16="http://schemas.microsoft.com/office/drawing/2014/main" id="{867853D1-5ACF-6CCF-F73E-3BC4FEDC7C1E}"/>
              </a:ext>
            </a:extLst>
          </p:cNvPr>
          <p:cNvPicPr>
            <a:picLocks noChangeAspect="1"/>
          </p:cNvPicPr>
          <p:nvPr/>
        </p:nvPicPr>
        <p:blipFill>
          <a:blip r:embed="rId2"/>
          <a:stretch>
            <a:fillRect/>
          </a:stretch>
        </p:blipFill>
        <p:spPr>
          <a:xfrm>
            <a:off x="0" y="0"/>
            <a:ext cx="9144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32814401"/>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p:cSld name="2_Custom Layout">
    <p:spTree>
      <p:nvGrpSpPr>
        <p:cNvPr id="1" name=""/>
        <p:cNvGrpSpPr/>
        <p:nvPr/>
      </p:nvGrpSpPr>
      <p:grpSpPr>
        <a:xfrm>
          <a:off x="0" y="0"/>
          <a:ext cx="0" cy="0"/>
          <a:chOff x="0" y="0"/>
          <a:chExt cx="0" cy="0"/>
        </a:xfrm>
      </p:grpSpPr>
      <p:pic>
        <p:nvPicPr>
          <p:cNvPr id="5" name="Picture 4" descr="A white background with black and white clouds&#10;&#10;Description automatically generated">
            <a:extLst>
              <a:ext uri="{FF2B5EF4-FFF2-40B4-BE49-F238E27FC236}">
                <a16:creationId xmlns:a16="http://schemas.microsoft.com/office/drawing/2014/main" id="{5D2C2F3C-0981-A3BF-29BB-95817151AD39}"/>
              </a:ext>
            </a:extLst>
          </p:cNvPr>
          <p:cNvPicPr>
            <a:picLocks noChangeAspect="1"/>
          </p:cNvPicPr>
          <p:nvPr/>
        </p:nvPicPr>
        <p:blipFill>
          <a:blip r:embed="rId2"/>
          <a:stretch>
            <a:fillRect/>
          </a:stretch>
        </p:blipFill>
        <p:spPr>
          <a:xfrm>
            <a:off x="0" y="0"/>
            <a:ext cx="9144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786812969"/>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253816205"/>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3" name="Picture 2">
            <a:extLst>
              <a:ext uri="{FF2B5EF4-FFF2-40B4-BE49-F238E27FC236}">
                <a16:creationId xmlns:a16="http://schemas.microsoft.com/office/drawing/2014/main" id="{833A1326-9D43-09DB-5E37-B98D0D47AAA6}"/>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270348125"/>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5" name="Picture 4" descr="A picture containing screenshot&#10;&#10;Description automatically generated">
            <a:extLst>
              <a:ext uri="{FF2B5EF4-FFF2-40B4-BE49-F238E27FC236}">
                <a16:creationId xmlns:a16="http://schemas.microsoft.com/office/drawing/2014/main" id="{A6147C08-E57A-E8CA-B376-B4DC322868A1}"/>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010307222"/>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5" name="Picture 4" descr="A picture containing white, design&#10;&#10;Description automatically generated">
            <a:extLst>
              <a:ext uri="{FF2B5EF4-FFF2-40B4-BE49-F238E27FC236}">
                <a16:creationId xmlns:a16="http://schemas.microsoft.com/office/drawing/2014/main" id="{774A1D26-8EA3-74D0-FBFC-4CF8C9D3F04E}"/>
              </a:ext>
            </a:extLst>
          </p:cNvPr>
          <p:cNvPicPr>
            <a:picLocks noChangeAspect="1"/>
          </p:cNvPicPr>
          <p:nvPr/>
        </p:nvPicPr>
        <p:blipFill>
          <a:blip r:embed="rId2"/>
          <a:stretch>
            <a:fillRect/>
          </a:stretch>
        </p:blipFill>
        <p:spPr>
          <a:xfrm>
            <a:off x="0" y="0"/>
            <a:ext cx="8991600" cy="6743700"/>
          </a:xfrm>
          <a:prstGeom prst="rect">
            <a:avLst/>
          </a:prstGeom>
        </p:spPr>
      </p:pic>
    </p:spTree>
    <p:extLst>
      <p:ext uri="{BB962C8B-B14F-4D97-AF65-F5344CB8AC3E}">
        <p14:creationId xmlns:p14="http://schemas.microsoft.com/office/powerpoint/2010/main" val="2931372678"/>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3" name="Picture 2" descr="A picture containing white, design&#10;&#10;Description automatically generated">
            <a:extLst>
              <a:ext uri="{FF2B5EF4-FFF2-40B4-BE49-F238E27FC236}">
                <a16:creationId xmlns:a16="http://schemas.microsoft.com/office/drawing/2014/main" id="{85FD50FD-721E-1F95-9A39-D7E608D3EF7B}"/>
              </a:ext>
            </a:extLst>
          </p:cNvPr>
          <p:cNvPicPr>
            <a:picLocks noChangeAspect="1"/>
          </p:cNvPicPr>
          <p:nvPr/>
        </p:nvPicPr>
        <p:blipFill>
          <a:blip r:embed="rId2"/>
          <a:stretch>
            <a:fillRect/>
          </a:stretch>
        </p:blipFill>
        <p:spPr>
          <a:xfrm>
            <a:off x="0" y="0"/>
            <a:ext cx="8940800" cy="6705600"/>
          </a:xfrm>
          <a:prstGeom prst="rect">
            <a:avLst/>
          </a:prstGeom>
        </p:spPr>
      </p:pic>
    </p:spTree>
    <p:extLst>
      <p:ext uri="{BB962C8B-B14F-4D97-AF65-F5344CB8AC3E}">
        <p14:creationId xmlns:p14="http://schemas.microsoft.com/office/powerpoint/2010/main" val="4286589303"/>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3" name="Picture 2" descr="A picture containing white, design&#10;&#10;Description automatically generated">
            <a:extLst>
              <a:ext uri="{FF2B5EF4-FFF2-40B4-BE49-F238E27FC236}">
                <a16:creationId xmlns:a16="http://schemas.microsoft.com/office/drawing/2014/main" id="{3E1D8928-218C-F04A-18B1-A079BA0B15E9}"/>
              </a:ext>
            </a:extLst>
          </p:cNvPr>
          <p:cNvPicPr>
            <a:picLocks noChangeAspect="1"/>
          </p:cNvPicPr>
          <p:nvPr/>
        </p:nvPicPr>
        <p:blipFill>
          <a:blip r:embed="rId2"/>
          <a:stretch>
            <a:fillRect/>
          </a:stretch>
        </p:blipFill>
        <p:spPr>
          <a:xfrm>
            <a:off x="0" y="0"/>
            <a:ext cx="8851106" cy="6638330"/>
          </a:xfrm>
          <a:prstGeom prst="rect">
            <a:avLst/>
          </a:prstGeom>
        </p:spPr>
      </p:pic>
    </p:spTree>
    <p:extLst>
      <p:ext uri="{BB962C8B-B14F-4D97-AF65-F5344CB8AC3E}">
        <p14:creationId xmlns:p14="http://schemas.microsoft.com/office/powerpoint/2010/main" val="2598600552"/>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3" name="Picture 2" descr="A picture containing white, design&#10;&#10;Description automatically generated">
            <a:extLst>
              <a:ext uri="{FF2B5EF4-FFF2-40B4-BE49-F238E27FC236}">
                <a16:creationId xmlns:a16="http://schemas.microsoft.com/office/drawing/2014/main" id="{2A77C552-7913-376C-22DA-CF0691E0A31D}"/>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853531463"/>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p:nvPicPr>
        <p:blipFill>
          <a:blip r:embed="rId2"/>
          <a:stretch>
            <a:fillRect/>
          </a:stretch>
        </p:blipFill>
        <p:spPr>
          <a:xfrm>
            <a:off x="0" y="0"/>
            <a:ext cx="9072563" cy="6804422"/>
          </a:xfrm>
          <a:prstGeom prst="rect">
            <a:avLst/>
          </a:prstGeom>
        </p:spPr>
      </p:pic>
    </p:spTree>
    <p:extLst>
      <p:ext uri="{BB962C8B-B14F-4D97-AF65-F5344CB8AC3E}">
        <p14:creationId xmlns:p14="http://schemas.microsoft.com/office/powerpoint/2010/main" val="1542152223"/>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7255798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5" Type="http://schemas.openxmlformats.org/officeDocument/2006/relationships/slideLayout" Target="../slideLayouts/slideLayout16.xml"/><Relationship Id="rId10" Type="http://schemas.openxmlformats.org/officeDocument/2006/relationships/image" Target="../media/image3.png"/><Relationship Id="rId4" Type="http://schemas.openxmlformats.org/officeDocument/2006/relationships/slideLayout" Target="../slideLayouts/slideLayout15.xml"/><Relationship Id="rId9"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27.xml"/><Relationship Id="rId3" Type="http://schemas.openxmlformats.org/officeDocument/2006/relationships/slideLayout" Target="../slideLayouts/slideLayout22.xml"/><Relationship Id="rId7" Type="http://schemas.openxmlformats.org/officeDocument/2006/relationships/slideLayout" Target="../slideLayouts/slideLayout26.xml"/><Relationship Id="rId2" Type="http://schemas.openxmlformats.org/officeDocument/2006/relationships/slideLayout" Target="../slideLayouts/slideLayout21.xml"/><Relationship Id="rId1" Type="http://schemas.openxmlformats.org/officeDocument/2006/relationships/slideLayout" Target="../slideLayouts/slideLayout20.xml"/><Relationship Id="rId6" Type="http://schemas.openxmlformats.org/officeDocument/2006/relationships/slideLayout" Target="../slideLayouts/slideLayout25.xml"/><Relationship Id="rId5" Type="http://schemas.openxmlformats.org/officeDocument/2006/relationships/slideLayout" Target="../slideLayouts/slideLayout24.xml"/><Relationship Id="rId10" Type="http://schemas.openxmlformats.org/officeDocument/2006/relationships/image" Target="../media/image8.png"/><Relationship Id="rId4" Type="http://schemas.openxmlformats.org/officeDocument/2006/relationships/slideLayout" Target="../slideLayouts/slideLayout23.xml"/><Relationship Id="rId9" Type="http://schemas.openxmlformats.org/officeDocument/2006/relationships/theme" Target="../theme/theme3.xml"/></Relationships>
</file>

<file path=ppt/slideMasters/_rels/slideMaster4.xml.rels><?xml version="1.0" encoding="UTF-8" standalone="yes"?>
<Relationships xmlns="http://schemas.openxmlformats.org/package/2006/relationships"><Relationship Id="rId3" Type="http://schemas.openxmlformats.org/officeDocument/2006/relationships/slideLayout" Target="../slideLayouts/slideLayout30.xml"/><Relationship Id="rId2" Type="http://schemas.openxmlformats.org/officeDocument/2006/relationships/slideLayout" Target="../slideLayouts/slideLayout29.xml"/><Relationship Id="rId1" Type="http://schemas.openxmlformats.org/officeDocument/2006/relationships/slideLayout" Target="../slideLayouts/slideLayout28.xml"/><Relationship Id="rId5" Type="http://schemas.openxmlformats.org/officeDocument/2006/relationships/image" Target="../media/image15.png"/><Relationship Id="rId4" Type="http://schemas.openxmlformats.org/officeDocument/2006/relationships/theme" Target="../theme/theme4.xml"/></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33.xml"/><Relationship Id="rId2" Type="http://schemas.openxmlformats.org/officeDocument/2006/relationships/slideLayout" Target="../slideLayouts/slideLayout32.xml"/><Relationship Id="rId1" Type="http://schemas.openxmlformats.org/officeDocument/2006/relationships/slideLayout" Target="../slideLayouts/slideLayout31.xml"/><Relationship Id="rId5" Type="http://schemas.openxmlformats.org/officeDocument/2006/relationships/image" Target="../media/image17.png"/><Relationship Id="rId4" Type="http://schemas.openxmlformats.org/officeDocument/2006/relationships/theme" Target="../theme/theme5.xml"/></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36.xml"/><Relationship Id="rId2" Type="http://schemas.openxmlformats.org/officeDocument/2006/relationships/slideLayout" Target="../slideLayouts/slideLayout35.xml"/><Relationship Id="rId1" Type="http://schemas.openxmlformats.org/officeDocument/2006/relationships/slideLayout" Target="../slideLayouts/slideLayout34.xml"/><Relationship Id="rId6" Type="http://schemas.openxmlformats.org/officeDocument/2006/relationships/image" Target="../media/image20.png"/><Relationship Id="rId5" Type="http://schemas.openxmlformats.org/officeDocument/2006/relationships/theme" Target="../theme/theme6.xml"/><Relationship Id="rId4" Type="http://schemas.openxmlformats.org/officeDocument/2006/relationships/slideLayout" Target="../slideLayouts/slideLayout37.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45.xml"/><Relationship Id="rId3" Type="http://schemas.openxmlformats.org/officeDocument/2006/relationships/slideLayout" Target="../slideLayouts/slideLayout40.xml"/><Relationship Id="rId7" Type="http://schemas.openxmlformats.org/officeDocument/2006/relationships/slideLayout" Target="../slideLayouts/slideLayout44.xml"/><Relationship Id="rId2" Type="http://schemas.openxmlformats.org/officeDocument/2006/relationships/slideLayout" Target="../slideLayouts/slideLayout39.xml"/><Relationship Id="rId1" Type="http://schemas.openxmlformats.org/officeDocument/2006/relationships/slideLayout" Target="../slideLayouts/slideLayout38.xml"/><Relationship Id="rId6" Type="http://schemas.openxmlformats.org/officeDocument/2006/relationships/slideLayout" Target="../slideLayouts/slideLayout43.xml"/><Relationship Id="rId5" Type="http://schemas.openxmlformats.org/officeDocument/2006/relationships/slideLayout" Target="../slideLayouts/slideLayout42.xml"/><Relationship Id="rId4" Type="http://schemas.openxmlformats.org/officeDocument/2006/relationships/slideLayout" Target="../slideLayouts/slideLayout41.xml"/><Relationship Id="rId9" Type="http://schemas.openxmlformats.org/officeDocument/2006/relationships/theme" Target="../theme/theme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871524013"/>
      </p:ext>
    </p:extLst>
  </p:cSld>
  <p:clrMap bg1="lt1" tx1="dk1" bg2="lt2" tx2="dk2" accent1="accent1" accent2="accent2" accent3="accent3" accent4="accent4" accent5="accent5" accent6="accent6" hlink="hlink" folHlink="folHlink"/>
  <p:sldLayoutIdLst>
    <p:sldLayoutId id="2147483812" r:id="rId1"/>
    <p:sldLayoutId id="2147483813" r:id="rId2"/>
    <p:sldLayoutId id="2147483814" r:id="rId3"/>
    <p:sldLayoutId id="2147483815" r:id="rId4"/>
    <p:sldLayoutId id="2147483816" r:id="rId5"/>
    <p:sldLayoutId id="2147483817" r:id="rId6"/>
    <p:sldLayoutId id="2147483818" r:id="rId7"/>
    <p:sldLayoutId id="2147483819" r:id="rId8"/>
    <p:sldLayoutId id="2147483820" r:id="rId9"/>
    <p:sldLayoutId id="2147483821" r:id="rId10"/>
    <p:sldLayoutId id="2147483822"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p:nvPicPr>
        <p:blipFill>
          <a:blip r:embed="rId10"/>
          <a:stretch>
            <a:fillRect/>
          </a:stretch>
        </p:blipFill>
        <p:spPr>
          <a:xfrm>
            <a:off x="0" y="0"/>
            <a:ext cx="9144000" cy="6858000"/>
          </a:xfrm>
          <a:prstGeom prst="rect">
            <a:avLst/>
          </a:prstGeom>
        </p:spPr>
      </p:pic>
    </p:spTree>
    <p:extLst>
      <p:ext uri="{BB962C8B-B14F-4D97-AF65-F5344CB8AC3E}">
        <p14:creationId xmlns:p14="http://schemas.microsoft.com/office/powerpoint/2010/main" val="2730665963"/>
      </p:ext>
    </p:extLst>
  </p:cSld>
  <p:clrMap bg1="lt1" tx1="dk1" bg2="lt2" tx2="dk2" accent1="accent1" accent2="accent2" accent3="accent3" accent4="accent4" accent5="accent5" accent6="accent6" hlink="hlink" folHlink="folHlink"/>
  <p:sldLayoutIdLst>
    <p:sldLayoutId id="2147483824" r:id="rId1"/>
    <p:sldLayoutId id="2147483825" r:id="rId2"/>
    <p:sldLayoutId id="2147483826" r:id="rId3"/>
    <p:sldLayoutId id="2147483827" r:id="rId4"/>
    <p:sldLayoutId id="2147483828" r:id="rId5"/>
    <p:sldLayoutId id="2147483829" r:id="rId6"/>
    <p:sldLayoutId id="2147483830" r:id="rId7"/>
    <p:sldLayoutId id="2147483831" r:id="rId8"/>
  </p:sldLayoutIdLst>
  <p:hf hdr="0" ftr="0" dt="0"/>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473108" y="1470582"/>
            <a:ext cx="340130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4" name="Picture 3" descr="A picture containing text, screenshot, font, logo&#10;&#10;Description automatically generated">
            <a:extLst>
              <a:ext uri="{FF2B5EF4-FFF2-40B4-BE49-F238E27FC236}">
                <a16:creationId xmlns:a16="http://schemas.microsoft.com/office/drawing/2014/main" id="{3C5AD815-486F-73D2-AB4F-2B774ECAFCDE}"/>
              </a:ext>
            </a:extLst>
          </p:cNvPr>
          <p:cNvPicPr>
            <a:picLocks noChangeAspect="1"/>
          </p:cNvPicPr>
          <p:nvPr/>
        </p:nvPicPr>
        <p:blipFill>
          <a:blip r:embed="rId10"/>
          <a:stretch>
            <a:fillRect/>
          </a:stretch>
        </p:blipFill>
        <p:spPr>
          <a:xfrm>
            <a:off x="0" y="0"/>
            <a:ext cx="9144000" cy="6858000"/>
          </a:xfrm>
          <a:prstGeom prst="rect">
            <a:avLst/>
          </a:prstGeom>
        </p:spPr>
      </p:pic>
    </p:spTree>
    <p:extLst>
      <p:ext uri="{BB962C8B-B14F-4D97-AF65-F5344CB8AC3E}">
        <p14:creationId xmlns:p14="http://schemas.microsoft.com/office/powerpoint/2010/main" val="1254140522"/>
      </p:ext>
    </p:extLst>
  </p:cSld>
  <p:clrMap bg1="lt1" tx1="dk1" bg2="lt2" tx2="dk2" accent1="accent1" accent2="accent2" accent3="accent3" accent4="accent4" accent5="accent5" accent6="accent6" hlink="hlink" folHlink="folHlink"/>
  <p:sldLayoutIdLst>
    <p:sldLayoutId id="2147483833" r:id="rId1"/>
    <p:sldLayoutId id="2147483834" r:id="rId2"/>
    <p:sldLayoutId id="2147483835" r:id="rId3"/>
    <p:sldLayoutId id="2147483836" r:id="rId4"/>
    <p:sldLayoutId id="2147483837" r:id="rId5"/>
    <p:sldLayoutId id="2147483838" r:id="rId6"/>
    <p:sldLayoutId id="2147483839" r:id="rId7"/>
    <p:sldLayoutId id="2147483840" r:id="rId8"/>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0" indent="0" algn="l" defTabSz="685800" rtl="0" eaLnBrk="1" latinLnBrk="0" hangingPunct="1">
        <a:lnSpc>
          <a:spcPct val="90000"/>
        </a:lnSpc>
        <a:spcBef>
          <a:spcPts val="750"/>
        </a:spcBef>
        <a:buFont typeface="Arial" panose="020B0604020202020204" pitchFamily="34" charset="0"/>
        <a:buNone/>
        <a:defRPr sz="2100" kern="1200">
          <a:solidFill>
            <a:schemeClr val="bg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268665" y="365126"/>
            <a:ext cx="8611385"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268665" y="1825625"/>
            <a:ext cx="8611385"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759818160"/>
      </p:ext>
    </p:extLst>
  </p:cSld>
  <p:clrMap bg1="lt1" tx1="dk1" bg2="lt2" tx2="dk2" accent1="accent1" accent2="accent2" accent3="accent3" accent4="accent4" accent5="accent5" accent6="accent6" hlink="hlink" folHlink="folHlink"/>
  <p:sldLayoutIdLst>
    <p:sldLayoutId id="2147483842" r:id="rId1"/>
    <p:sldLayoutId id="2147483843" r:id="rId2"/>
    <p:sldLayoutId id="2147483844" r:id="rId3"/>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white background with blue border&#10;&#10;Description automatically generated">
            <a:extLst>
              <a:ext uri="{FF2B5EF4-FFF2-40B4-BE49-F238E27FC236}">
                <a16:creationId xmlns:a16="http://schemas.microsoft.com/office/drawing/2014/main" id="{FFE709B4-E458-1800-B901-126D619FF2DC}"/>
              </a:ext>
            </a:extLst>
          </p:cNvPr>
          <p:cNvPicPr>
            <a:picLocks noChangeAspect="1"/>
          </p:cNvPicPr>
          <p:nvPr/>
        </p:nvPicPr>
        <p:blipFill>
          <a:blip r:embed="rId5"/>
          <a:stretch>
            <a:fillRect/>
          </a:stretch>
        </p:blipFill>
        <p:spPr>
          <a:xfrm>
            <a:off x="0" y="0"/>
            <a:ext cx="9144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17000746"/>
      </p:ext>
    </p:extLst>
  </p:cSld>
  <p:clrMap bg1="lt1" tx1="dk1" bg2="lt2" tx2="dk2" accent1="accent1" accent2="accent2" accent3="accent3" accent4="accent4" accent5="accent5" accent6="accent6" hlink="hlink" folHlink="folHlink"/>
  <p:sldLayoutIdLst>
    <p:sldLayoutId id="2147483846" r:id="rId1"/>
    <p:sldLayoutId id="2147483847" r:id="rId2"/>
    <p:sldLayoutId id="2147483848" r:id="rId3"/>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6" name="Picture 5" descr="A white background with black dots&#10;&#10;Description automatically generated">
            <a:extLst>
              <a:ext uri="{FF2B5EF4-FFF2-40B4-BE49-F238E27FC236}">
                <a16:creationId xmlns:a16="http://schemas.microsoft.com/office/drawing/2014/main" id="{26798CCC-3063-2864-8C78-140984D259A5}"/>
              </a:ext>
            </a:extLst>
          </p:cNvPr>
          <p:cNvPicPr>
            <a:picLocks noChangeAspect="1"/>
          </p:cNvPicPr>
          <p:nvPr/>
        </p:nvPicPr>
        <p:blipFill>
          <a:blip r:embed="rId6"/>
          <a:stretch>
            <a:fillRect/>
          </a:stretch>
        </p:blipFill>
        <p:spPr>
          <a:xfrm>
            <a:off x="0" y="0"/>
            <a:ext cx="9144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670882497"/>
      </p:ext>
    </p:extLst>
  </p:cSld>
  <p:clrMap bg1="lt1" tx1="dk1" bg2="lt2" tx2="dk2" accent1="accent1" accent2="accent2" accent3="accent3" accent4="accent4" accent5="accent5" accent6="accent6" hlink="hlink" folHlink="folHlink"/>
  <p:sldLayoutIdLst>
    <p:sldLayoutId id="2147483850" r:id="rId1"/>
    <p:sldLayoutId id="2147483851" r:id="rId2"/>
    <p:sldLayoutId id="2147483852" r:id="rId3"/>
    <p:sldLayoutId id="2147483853" r:id="rId4"/>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4000512607"/>
      </p:ext>
    </p:extLst>
  </p:cSld>
  <p:clrMap bg1="lt1" tx1="dk1" bg2="lt2" tx2="dk2" accent1="accent1" accent2="accent2" accent3="accent3" accent4="accent4" accent5="accent5" accent6="accent6" hlink="hlink" folHlink="folHlink"/>
  <p:sldLayoutIdLst>
    <p:sldLayoutId id="2147483855" r:id="rId1"/>
    <p:sldLayoutId id="2147483856" r:id="rId2"/>
    <p:sldLayoutId id="2147483857" r:id="rId3"/>
    <p:sldLayoutId id="2147483858" r:id="rId4"/>
    <p:sldLayoutId id="2147483859" r:id="rId5"/>
    <p:sldLayoutId id="2147483860" r:id="rId6"/>
    <p:sldLayoutId id="2147483861" r:id="rId7"/>
    <p:sldLayoutId id="2147483862" r:id="rId8"/>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9.xml"/></Relationships>
</file>

<file path=ppt/slides/_rels/slide2.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31.png"/></Relationships>
</file>

<file path=ppt/slides/_rels/slide3.xml.rels><?xml version="1.0" encoding="UTF-8" standalone="yes"?>
<Relationships xmlns="http://schemas.openxmlformats.org/package/2006/relationships"><Relationship Id="rId3" Type="http://schemas.openxmlformats.org/officeDocument/2006/relationships/image" Target="../media/image32.gif"/><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3.gif"/><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16.xml"/><Relationship Id="rId1" Type="http://schemas.openxmlformats.org/officeDocument/2006/relationships/slideLayout" Target="../slideLayouts/slideLayout2.xml"/><Relationship Id="rId5" Type="http://schemas.openxmlformats.org/officeDocument/2006/relationships/image" Target="../media/image40.png"/><Relationship Id="rId4" Type="http://schemas.openxmlformats.org/officeDocument/2006/relationships/image" Target="../media/image39.gif"/></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20.xml"/><Relationship Id="rId1" Type="http://schemas.openxmlformats.org/officeDocument/2006/relationships/slideLayout" Target="../slideLayouts/slideLayout2.xml"/><Relationship Id="rId6" Type="http://schemas.openxmlformats.org/officeDocument/2006/relationships/image" Target="../media/image44.png"/><Relationship Id="rId5" Type="http://schemas.openxmlformats.org/officeDocument/2006/relationships/image" Target="../media/image43.png"/><Relationship Id="rId4" Type="http://schemas.openxmlformats.org/officeDocument/2006/relationships/image" Target="../media/image42.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C83A4B27-C0D2-7D1E-CB16-D81FE63DC8C1}"/>
              </a:ext>
            </a:extLst>
          </p:cNvPr>
          <p:cNvSpPr>
            <a:spLocks noGrp="1"/>
          </p:cNvSpPr>
          <p:nvPr>
            <p:ph type="title"/>
          </p:nvPr>
        </p:nvSpPr>
        <p:spPr>
          <a:xfrm>
            <a:off x="219117" y="4589603"/>
            <a:ext cx="3943350" cy="657312"/>
          </a:xfrm>
        </p:spPr>
        <p:txBody>
          <a:bodyPr/>
          <a:lstStyle/>
          <a:p>
            <a:pPr algn="ctr"/>
            <a:r>
              <a:rPr lang="en-GB" sz="4000" i="1" dirty="0">
                <a:solidFill>
                  <a:schemeClr val="bg1"/>
                </a:solidFill>
              </a:rPr>
              <a:t>Session 7</a:t>
            </a:r>
          </a:p>
        </p:txBody>
      </p:sp>
      <p:sp>
        <p:nvSpPr>
          <p:cNvPr id="5" name="TextBox 4">
            <a:extLst>
              <a:ext uri="{FF2B5EF4-FFF2-40B4-BE49-F238E27FC236}">
                <a16:creationId xmlns:a16="http://schemas.microsoft.com/office/drawing/2014/main" id="{576512CE-1BAB-C09F-3AE2-0E41B070A0B1}"/>
              </a:ext>
            </a:extLst>
          </p:cNvPr>
          <p:cNvSpPr txBox="1"/>
          <p:nvPr/>
        </p:nvSpPr>
        <p:spPr>
          <a:xfrm>
            <a:off x="655906" y="1161980"/>
            <a:ext cx="3069771" cy="3170099"/>
          </a:xfrm>
          <a:prstGeom prst="rect">
            <a:avLst/>
          </a:prstGeom>
          <a:noFill/>
        </p:spPr>
        <p:txBody>
          <a:bodyPr wrap="square" rtlCol="0">
            <a:spAutoFit/>
          </a:bodyPr>
          <a:lstStyle/>
          <a:p>
            <a:pPr algn="ctr"/>
            <a:r>
              <a:rPr lang="en-GB" sz="4000" dirty="0">
                <a:solidFill>
                  <a:schemeClr val="bg1"/>
                </a:solidFill>
              </a:rPr>
              <a:t>BMSK6011</a:t>
            </a:r>
          </a:p>
          <a:p>
            <a:pPr algn="ctr"/>
            <a:endParaRPr lang="en-GB" sz="4000" dirty="0">
              <a:solidFill>
                <a:schemeClr val="bg1"/>
              </a:solidFill>
            </a:endParaRPr>
          </a:p>
          <a:p>
            <a:pPr algn="ctr"/>
            <a:r>
              <a:rPr lang="en-GB" sz="4000" dirty="0">
                <a:solidFill>
                  <a:schemeClr val="bg1"/>
                </a:solidFill>
              </a:rPr>
              <a:t>Leading and Implementing Change</a:t>
            </a:r>
          </a:p>
        </p:txBody>
      </p:sp>
    </p:spTree>
    <p:extLst>
      <p:ext uri="{BB962C8B-B14F-4D97-AF65-F5344CB8AC3E}">
        <p14:creationId xmlns:p14="http://schemas.microsoft.com/office/powerpoint/2010/main" val="354591108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17140B-19D6-427E-98B2-A5C2C0809F78}"/>
              </a:ext>
            </a:extLst>
          </p:cNvPr>
          <p:cNvSpPr>
            <a:spLocks noGrp="1"/>
          </p:cNvSpPr>
          <p:nvPr>
            <p:ph type="title"/>
          </p:nvPr>
        </p:nvSpPr>
        <p:spPr>
          <a:xfrm>
            <a:off x="457200" y="0"/>
            <a:ext cx="8229600" cy="836712"/>
          </a:xfrm>
        </p:spPr>
        <p:txBody>
          <a:bodyPr/>
          <a:lstStyle/>
          <a:p>
            <a:pPr algn="ctr"/>
            <a:r>
              <a:rPr lang="en-GB" dirty="0"/>
              <a:t>Agenda</a:t>
            </a:r>
          </a:p>
        </p:txBody>
      </p:sp>
      <p:sp>
        <p:nvSpPr>
          <p:cNvPr id="3" name="Content Placeholder 2">
            <a:extLst>
              <a:ext uri="{FF2B5EF4-FFF2-40B4-BE49-F238E27FC236}">
                <a16:creationId xmlns:a16="http://schemas.microsoft.com/office/drawing/2014/main" id="{656DFEBC-83E2-4D34-AC5E-6E0A47BE73CE}"/>
              </a:ext>
            </a:extLst>
          </p:cNvPr>
          <p:cNvSpPr>
            <a:spLocks noGrp="1"/>
          </p:cNvSpPr>
          <p:nvPr>
            <p:ph idx="1"/>
          </p:nvPr>
        </p:nvSpPr>
        <p:spPr>
          <a:xfrm>
            <a:off x="323528" y="1143000"/>
            <a:ext cx="8784976" cy="3917032"/>
          </a:xfrm>
        </p:spPr>
        <p:txBody>
          <a:bodyPr>
            <a:normAutofit/>
          </a:bodyPr>
          <a:lstStyle/>
          <a:p>
            <a:pPr marL="342900" indent="-342900">
              <a:lnSpc>
                <a:spcPct val="107000"/>
              </a:lnSpc>
              <a:buFont typeface="Symbol" panose="05050102010706020507" pitchFamily="18" charset="2"/>
              <a:buChar char=""/>
            </a:pPr>
            <a:r>
              <a:rPr lang="en-GB" dirty="0"/>
              <a:t>Stakeholder Analysis</a:t>
            </a:r>
          </a:p>
          <a:p>
            <a:pPr marL="342900" lvl="0" indent="-342900">
              <a:lnSpc>
                <a:spcPct val="107000"/>
              </a:lnSpc>
              <a:buFont typeface="Symbol" panose="05050102010706020507" pitchFamily="18" charset="2"/>
              <a:buChar char=""/>
            </a:pPr>
            <a:r>
              <a:rPr lang="en-GB" dirty="0">
                <a:latin typeface="Calibri" panose="020F0502020204030204" pitchFamily="34" charset="0"/>
                <a:ea typeface="Calibri" panose="020F0502020204030204" pitchFamily="34" charset="0"/>
                <a:cs typeface="Times New Roman" panose="02020603050405020304" pitchFamily="18" charset="0"/>
              </a:rPr>
              <a:t>Politics of Change</a:t>
            </a:r>
          </a:p>
          <a:p>
            <a:pPr marL="342900" lvl="0" indent="-342900">
              <a:lnSpc>
                <a:spcPct val="107000"/>
              </a:lnSpc>
              <a:buFont typeface="Symbol" panose="05050102010706020507" pitchFamily="18" charset="2"/>
              <a:buChar char=""/>
            </a:pPr>
            <a:r>
              <a:rPr lang="en-GB" dirty="0">
                <a:latin typeface="Calibri" panose="020F0502020204030204" pitchFamily="34" charset="0"/>
                <a:ea typeface="Calibri" panose="020F0502020204030204" pitchFamily="34" charset="0"/>
                <a:cs typeface="Times New Roman" panose="02020603050405020304" pitchFamily="18" charset="0"/>
              </a:rPr>
              <a:t>Change and Conflict</a:t>
            </a:r>
          </a:p>
          <a:p>
            <a:pPr marL="342900" lvl="0" indent="-342900">
              <a:lnSpc>
                <a:spcPct val="107000"/>
              </a:lnSpc>
              <a:buFont typeface="Symbol" panose="05050102010706020507" pitchFamily="18" charset="2"/>
              <a:buChar char=""/>
            </a:pPr>
            <a:r>
              <a:rPr lang="en-GB" dirty="0">
                <a:latin typeface="Calibri" panose="020F0502020204030204" pitchFamily="34" charset="0"/>
                <a:ea typeface="Calibri" panose="020F0502020204030204" pitchFamily="34" charset="0"/>
                <a:cs typeface="Times New Roman" panose="02020603050405020304" pitchFamily="18" charset="0"/>
              </a:rPr>
              <a:t>Resistance and the Emotions of Change</a:t>
            </a:r>
          </a:p>
          <a:p>
            <a:pPr marL="342900" indent="-342900">
              <a:lnSpc>
                <a:spcPct val="107000"/>
              </a:lnSpc>
              <a:spcAft>
                <a:spcPts val="800"/>
              </a:spcAft>
              <a:buFont typeface="Symbol" panose="05050102010706020507" pitchFamily="18" charset="2"/>
              <a:buChar char=""/>
            </a:pPr>
            <a:r>
              <a:rPr lang="en-GB" dirty="0"/>
              <a:t>Reflection</a:t>
            </a:r>
          </a:p>
        </p:txBody>
      </p:sp>
      <p:pic>
        <p:nvPicPr>
          <p:cNvPr id="4" name="Picture 3">
            <a:extLst>
              <a:ext uri="{FF2B5EF4-FFF2-40B4-BE49-F238E27FC236}">
                <a16:creationId xmlns:a16="http://schemas.microsoft.com/office/drawing/2014/main" id="{47279191-1131-4CA4-BB94-EE4CE29A4C5B}"/>
              </a:ext>
            </a:extLst>
          </p:cNvPr>
          <p:cNvPicPr>
            <a:picLocks noChangeAspect="1"/>
          </p:cNvPicPr>
          <p:nvPr/>
        </p:nvPicPr>
        <p:blipFill>
          <a:blip r:embed="rId3"/>
          <a:stretch>
            <a:fillRect/>
          </a:stretch>
        </p:blipFill>
        <p:spPr>
          <a:xfrm>
            <a:off x="5364088" y="4377716"/>
            <a:ext cx="3779911" cy="1337284"/>
          </a:xfrm>
          <a:prstGeom prst="rect">
            <a:avLst/>
          </a:prstGeom>
        </p:spPr>
      </p:pic>
      <p:pic>
        <p:nvPicPr>
          <p:cNvPr id="5" name="Picture 4">
            <a:extLst>
              <a:ext uri="{FF2B5EF4-FFF2-40B4-BE49-F238E27FC236}">
                <a16:creationId xmlns:a16="http://schemas.microsoft.com/office/drawing/2014/main" id="{8AE3B398-E61C-49C7-8579-F51FE3147210}"/>
              </a:ext>
            </a:extLst>
          </p:cNvPr>
          <p:cNvPicPr>
            <a:picLocks noChangeAspect="1"/>
          </p:cNvPicPr>
          <p:nvPr/>
        </p:nvPicPr>
        <p:blipFill>
          <a:blip r:embed="rId4"/>
          <a:stretch>
            <a:fillRect/>
          </a:stretch>
        </p:blipFill>
        <p:spPr>
          <a:xfrm>
            <a:off x="6328652" y="0"/>
            <a:ext cx="2795836" cy="2060848"/>
          </a:xfrm>
          <a:prstGeom prst="rect">
            <a:avLst/>
          </a:prstGeom>
        </p:spPr>
      </p:pic>
    </p:spTree>
    <p:extLst>
      <p:ext uri="{BB962C8B-B14F-4D97-AF65-F5344CB8AC3E}">
        <p14:creationId xmlns:p14="http://schemas.microsoft.com/office/powerpoint/2010/main" val="40006185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4"/>
                                        </p:tgtEl>
                                        <p:attrNameLst>
                                          <p:attrName>style.visibility</p:attrName>
                                        </p:attrNameLst>
                                      </p:cBhvr>
                                      <p:to>
                                        <p:strVal val="visible"/>
                                      </p:to>
                                    </p:set>
                                    <p:animEffect transition="in" filter="fade">
                                      <p:cBhvr>
                                        <p:cTn id="32"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256FED-E2E1-4300-8784-7B1126F3B063}"/>
              </a:ext>
            </a:extLst>
          </p:cNvPr>
          <p:cNvSpPr>
            <a:spLocks noGrp="1"/>
          </p:cNvSpPr>
          <p:nvPr>
            <p:ph type="title"/>
          </p:nvPr>
        </p:nvSpPr>
        <p:spPr/>
        <p:txBody>
          <a:bodyPr/>
          <a:lstStyle/>
          <a:p>
            <a:pPr algn="ctr"/>
            <a:r>
              <a:rPr lang="en-GB" dirty="0"/>
              <a:t>Stakeholder Analysis</a:t>
            </a:r>
          </a:p>
        </p:txBody>
      </p:sp>
      <p:sp>
        <p:nvSpPr>
          <p:cNvPr id="3" name="Content Placeholder 2">
            <a:extLst>
              <a:ext uri="{FF2B5EF4-FFF2-40B4-BE49-F238E27FC236}">
                <a16:creationId xmlns:a16="http://schemas.microsoft.com/office/drawing/2014/main" id="{083BD8CD-5D0D-4D49-91EE-5950EE914DAB}"/>
              </a:ext>
            </a:extLst>
          </p:cNvPr>
          <p:cNvSpPr>
            <a:spLocks noGrp="1"/>
          </p:cNvSpPr>
          <p:nvPr>
            <p:ph idx="1"/>
          </p:nvPr>
        </p:nvSpPr>
        <p:spPr>
          <a:xfrm>
            <a:off x="628650" y="1690687"/>
            <a:ext cx="7886700" cy="3754537"/>
          </a:xfrm>
        </p:spPr>
        <p:txBody>
          <a:bodyPr/>
          <a:lstStyle/>
          <a:p>
            <a:r>
              <a:rPr lang="en-GB" sz="3600" dirty="0"/>
              <a:t>What is a stakeholder?</a:t>
            </a:r>
          </a:p>
          <a:p>
            <a:endParaRPr lang="en-GB" dirty="0"/>
          </a:p>
          <a:p>
            <a:endParaRPr lang="en-GB" dirty="0"/>
          </a:p>
          <a:p>
            <a:pPr marL="1371600" lvl="3" indent="0">
              <a:buNone/>
            </a:pPr>
            <a:r>
              <a:rPr lang="en-GB" sz="3600" dirty="0">
                <a:solidFill>
                  <a:srgbClr val="0000CC"/>
                </a:solidFill>
              </a:rPr>
              <a:t>Discussion</a:t>
            </a:r>
          </a:p>
        </p:txBody>
      </p:sp>
      <p:pic>
        <p:nvPicPr>
          <p:cNvPr id="1028" name="Picture 4" descr="steak GIF">
            <a:extLst>
              <a:ext uri="{FF2B5EF4-FFF2-40B4-BE49-F238E27FC236}">
                <a16:creationId xmlns:a16="http://schemas.microsoft.com/office/drawing/2014/main" id="{DDFB4430-C7B5-49AC-BDC4-662450B98646}"/>
              </a:ext>
            </a:extLst>
          </p:cNvPr>
          <p:cNvPicPr>
            <a:picLocks noChangeAspect="1" noChangeArrowheads="1" noCrop="1"/>
          </p:cNvPicPr>
          <p:nvPr/>
        </p:nvPicPr>
        <p:blipFill>
          <a:blip r:embed="rId3">
            <a:extLst>
              <a:ext uri="{28A0092B-C50C-407E-A947-70E740481C1C}">
                <a14:useLocalDpi xmlns:a14="http://schemas.microsoft.com/office/drawing/2010/main" val="0"/>
              </a:ext>
            </a:extLst>
          </a:blip>
          <a:srcRect/>
          <a:stretch>
            <a:fillRect/>
          </a:stretch>
        </p:blipFill>
        <p:spPr bwMode="auto">
          <a:xfrm>
            <a:off x="4572000" y="2564904"/>
            <a:ext cx="4572000" cy="31432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607431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028"/>
                                        </p:tgtEl>
                                        <p:attrNameLst>
                                          <p:attrName>style.visibility</p:attrName>
                                        </p:attrNameLst>
                                      </p:cBhvr>
                                      <p:to>
                                        <p:strVal val="visible"/>
                                      </p:to>
                                    </p:set>
                                    <p:animEffect transition="in" filter="fade">
                                      <p:cBhvr>
                                        <p:cTn id="7" dur="500"/>
                                        <p:tgtEl>
                                          <p:spTgt spid="1028"/>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4818" name="Picture 2">
            <a:extLst>
              <a:ext uri="{FF2B5EF4-FFF2-40B4-BE49-F238E27FC236}">
                <a16:creationId xmlns:a16="http://schemas.microsoft.com/office/drawing/2014/main" id="{49ECAD3A-C576-4A64-B919-6C9D7D6C6F2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8438" y="4073525"/>
            <a:ext cx="1565275" cy="1565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4819" name="Title 1">
            <a:extLst>
              <a:ext uri="{FF2B5EF4-FFF2-40B4-BE49-F238E27FC236}">
                <a16:creationId xmlns:a16="http://schemas.microsoft.com/office/drawing/2014/main" id="{B05DE6E4-6FAB-43DE-801E-78B28222E01E}"/>
              </a:ext>
            </a:extLst>
          </p:cNvPr>
          <p:cNvSpPr>
            <a:spLocks noGrp="1"/>
          </p:cNvSpPr>
          <p:nvPr>
            <p:ph type="title"/>
          </p:nvPr>
        </p:nvSpPr>
        <p:spPr>
          <a:xfrm>
            <a:off x="628650" y="116632"/>
            <a:ext cx="7886700" cy="662781"/>
          </a:xfrm>
        </p:spPr>
        <p:txBody>
          <a:bodyPr/>
          <a:lstStyle/>
          <a:p>
            <a:r>
              <a:rPr lang="en-GB" altLang="en-US" dirty="0">
                <a:latin typeface="Arial" panose="020B0604020202020204" pitchFamily="34" charset="0"/>
                <a:cs typeface="Arial" panose="020B0604020202020204" pitchFamily="34" charset="0"/>
              </a:rPr>
              <a:t>Stakeholder?</a:t>
            </a:r>
            <a:endParaRPr lang="en-GB" altLang="en-US" dirty="0"/>
          </a:p>
        </p:txBody>
      </p:sp>
      <p:sp>
        <p:nvSpPr>
          <p:cNvPr id="33795" name="Content Placeholder 2">
            <a:extLst>
              <a:ext uri="{FF2B5EF4-FFF2-40B4-BE49-F238E27FC236}">
                <a16:creationId xmlns:a16="http://schemas.microsoft.com/office/drawing/2014/main" id="{ECFCC073-2344-41F4-AB2A-3A7558E592D4}"/>
              </a:ext>
            </a:extLst>
          </p:cNvPr>
          <p:cNvSpPr>
            <a:spLocks noGrp="1"/>
          </p:cNvSpPr>
          <p:nvPr>
            <p:ph idx="1"/>
          </p:nvPr>
        </p:nvSpPr>
        <p:spPr>
          <a:xfrm>
            <a:off x="689124" y="1027906"/>
            <a:ext cx="8229600" cy="3916363"/>
          </a:xfrm>
        </p:spPr>
        <p:txBody>
          <a:bodyPr/>
          <a:lstStyle/>
          <a:p>
            <a:pPr eaLnBrk="1" hangingPunct="1">
              <a:buFontTx/>
              <a:buNone/>
            </a:pPr>
            <a:r>
              <a:rPr lang="en-GB" altLang="en-US" sz="2400" i="1" dirty="0">
                <a:solidFill>
                  <a:srgbClr val="0000CC"/>
                </a:solidFill>
                <a:latin typeface="Arial" panose="020B0604020202020204" pitchFamily="34" charset="0"/>
                <a:cs typeface="Arial" panose="020B0604020202020204" pitchFamily="34" charset="0"/>
              </a:rPr>
              <a:t>“Persons and organisations such as customers, sponsors, performing organization and the public, that are actively involved in the project or whose interests may be positively or negatively affected by execution or completion of the project</a:t>
            </a:r>
          </a:p>
          <a:p>
            <a:pPr eaLnBrk="1" hangingPunct="1">
              <a:buFontTx/>
              <a:buNone/>
            </a:pPr>
            <a:endParaRPr lang="en-GB" altLang="en-US" sz="2400" i="1" dirty="0">
              <a:solidFill>
                <a:srgbClr val="0000CC"/>
              </a:solidFill>
              <a:latin typeface="Arial" panose="020B0604020202020204" pitchFamily="34" charset="0"/>
              <a:cs typeface="Arial" panose="020B0604020202020204" pitchFamily="34" charset="0"/>
            </a:endParaRPr>
          </a:p>
          <a:p>
            <a:pPr eaLnBrk="1" hangingPunct="1">
              <a:buFontTx/>
              <a:buNone/>
            </a:pPr>
            <a:r>
              <a:rPr lang="en-GB" altLang="en-US" sz="2400" i="1" dirty="0">
                <a:solidFill>
                  <a:srgbClr val="0000CC"/>
                </a:solidFill>
                <a:latin typeface="Arial" panose="020B0604020202020204" pitchFamily="34" charset="0"/>
                <a:cs typeface="Arial" panose="020B0604020202020204" pitchFamily="34" charset="0"/>
              </a:rPr>
              <a:t>	They may also exert influence over the project and its deliverables”</a:t>
            </a:r>
          </a:p>
          <a:p>
            <a:pPr eaLnBrk="1" hangingPunct="1">
              <a:buFontTx/>
              <a:buNone/>
            </a:pPr>
            <a:endParaRPr lang="en-GB" altLang="en-US" sz="2400" i="1" dirty="0">
              <a:solidFill>
                <a:srgbClr val="0000CC"/>
              </a:solidFill>
              <a:latin typeface="Arial" panose="020B0604020202020204" pitchFamily="34" charset="0"/>
              <a:cs typeface="Arial" panose="020B0604020202020204" pitchFamily="34" charset="0"/>
            </a:endParaRPr>
          </a:p>
          <a:p>
            <a:pPr algn="r">
              <a:buFont typeface="Arial" panose="020B0604020202020204" pitchFamily="34" charset="0"/>
              <a:buNone/>
            </a:pPr>
            <a:r>
              <a:rPr lang="en-GB" altLang="en-US" sz="2400" i="1" dirty="0">
                <a:solidFill>
                  <a:srgbClr val="0000CC"/>
                </a:solidFill>
                <a:latin typeface="Arial" panose="020B0604020202020204" pitchFamily="34" charset="0"/>
                <a:cs typeface="Arial" panose="020B0604020202020204" pitchFamily="34" charset="0"/>
              </a:rPr>
              <a:t>Project Management Institute, 2006, p. 383</a:t>
            </a:r>
            <a:endParaRPr lang="en-US" altLang="en-US" sz="2400" i="1" dirty="0">
              <a:solidFill>
                <a:srgbClr val="0000CC"/>
              </a:solidFill>
              <a:latin typeface="Arial" panose="020B0604020202020204" pitchFamily="34" charset="0"/>
              <a:cs typeface="Arial" panose="020B0604020202020204" pitchFamily="34" charset="0"/>
            </a:endParaRPr>
          </a:p>
          <a:p>
            <a:endParaRPr lang="en-GB" altLang="en-US" sz="2400" dirty="0">
              <a:solidFill>
                <a:srgbClr val="0000CC"/>
              </a:solidFill>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33795">
                                            <p:txEl>
                                              <p:pRg st="0" end="0"/>
                                            </p:txEl>
                                          </p:spTgt>
                                        </p:tgtEl>
                                        <p:attrNameLst>
                                          <p:attrName>style.visibility</p:attrName>
                                        </p:attrNameLst>
                                      </p:cBhvr>
                                      <p:to>
                                        <p:strVal val="visible"/>
                                      </p:to>
                                    </p:set>
                                    <p:animEffect transition="in" filter="fade">
                                      <p:cBhvr>
                                        <p:cTn id="7" dur="500"/>
                                        <p:tgtEl>
                                          <p:spTgt spid="33795">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33795">
                                            <p:txEl>
                                              <p:pRg st="2" end="2"/>
                                            </p:txEl>
                                          </p:spTgt>
                                        </p:tgtEl>
                                        <p:attrNameLst>
                                          <p:attrName>style.visibility</p:attrName>
                                        </p:attrNameLst>
                                      </p:cBhvr>
                                      <p:to>
                                        <p:strVal val="visible"/>
                                      </p:to>
                                    </p:set>
                                    <p:animEffect transition="in" filter="fade">
                                      <p:cBhvr>
                                        <p:cTn id="12" dur="500"/>
                                        <p:tgtEl>
                                          <p:spTgt spid="33795">
                                            <p:txEl>
                                              <p:pRg st="2" end="2"/>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nodeType="clickEffect">
                                  <p:stCondLst>
                                    <p:cond delay="0"/>
                                  </p:stCondLst>
                                  <p:childTnLst>
                                    <p:set>
                                      <p:cBhvr>
                                        <p:cTn id="16" dur="1" fill="hold">
                                          <p:stCondLst>
                                            <p:cond delay="0"/>
                                          </p:stCondLst>
                                        </p:cTn>
                                        <p:tgtEl>
                                          <p:spTgt spid="33795">
                                            <p:txEl>
                                              <p:pRg st="4" end="4"/>
                                            </p:txEl>
                                          </p:spTgt>
                                        </p:tgtEl>
                                        <p:attrNameLst>
                                          <p:attrName>style.visibility</p:attrName>
                                        </p:attrNameLst>
                                      </p:cBhvr>
                                      <p:to>
                                        <p:strVal val="visible"/>
                                      </p:to>
                                    </p:set>
                                    <p:animEffect transition="in" filter="fade">
                                      <p:cBhvr>
                                        <p:cTn id="17" dur="500"/>
                                        <p:tgtEl>
                                          <p:spTgt spid="33795">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itle 1">
            <a:extLst>
              <a:ext uri="{FF2B5EF4-FFF2-40B4-BE49-F238E27FC236}">
                <a16:creationId xmlns:a16="http://schemas.microsoft.com/office/drawing/2014/main" id="{8EE04162-45A0-46A0-AE4F-488501895DBD}"/>
              </a:ext>
            </a:extLst>
          </p:cNvPr>
          <p:cNvSpPr>
            <a:spLocks noGrp="1"/>
          </p:cNvSpPr>
          <p:nvPr>
            <p:ph type="title"/>
          </p:nvPr>
        </p:nvSpPr>
        <p:spPr/>
        <p:txBody>
          <a:bodyPr/>
          <a:lstStyle/>
          <a:p>
            <a:r>
              <a:rPr lang="en-GB" altLang="en-US"/>
              <a:t>Stakeholder?</a:t>
            </a:r>
          </a:p>
        </p:txBody>
      </p:sp>
      <p:pic>
        <p:nvPicPr>
          <p:cNvPr id="33796" name="Picture 4" descr="A close up of a logo&#10;&#10;Description generated with very high confidence">
            <a:extLst>
              <a:ext uri="{FF2B5EF4-FFF2-40B4-BE49-F238E27FC236}">
                <a16:creationId xmlns:a16="http://schemas.microsoft.com/office/drawing/2014/main" id="{80A7A208-7FE0-4867-9C96-6450D8C1687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3436938"/>
            <a:ext cx="1657350" cy="2270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Content Placeholder 2">
            <a:extLst>
              <a:ext uri="{FF2B5EF4-FFF2-40B4-BE49-F238E27FC236}">
                <a16:creationId xmlns:a16="http://schemas.microsoft.com/office/drawing/2014/main" id="{A40940DD-0C3F-47B9-AF99-9A5D3BEB6866}"/>
              </a:ext>
            </a:extLst>
          </p:cNvPr>
          <p:cNvSpPr>
            <a:spLocks noGrp="1"/>
          </p:cNvSpPr>
          <p:nvPr>
            <p:ph idx="1"/>
          </p:nvPr>
        </p:nvSpPr>
        <p:spPr>
          <a:xfrm>
            <a:off x="2099935" y="1124744"/>
            <a:ext cx="7022604" cy="3751907"/>
          </a:xfrm>
        </p:spPr>
        <p:txBody>
          <a:bodyPr/>
          <a:lstStyle/>
          <a:p>
            <a:r>
              <a:rPr lang="en-GB" dirty="0"/>
              <a:t>“Stakeholders are the various groups of people who have an interest or stake in the enterprise.  They range from bankers and other financial institutions, to shareholders, debenture holders, stockholders, trade unions, employees, customers, and suppliers.  In short, everybody or every group which must be taken into account when deciding what to achieve, when, and how much.”</a:t>
            </a:r>
          </a:p>
        </p:txBody>
      </p:sp>
      <p:sp>
        <p:nvSpPr>
          <p:cNvPr id="4" name="TextBox 3">
            <a:extLst>
              <a:ext uri="{FF2B5EF4-FFF2-40B4-BE49-F238E27FC236}">
                <a16:creationId xmlns:a16="http://schemas.microsoft.com/office/drawing/2014/main" id="{F30A8914-5545-4416-9A98-2C4088DD6860}"/>
              </a:ext>
            </a:extLst>
          </p:cNvPr>
          <p:cNvSpPr txBox="1"/>
          <p:nvPr/>
        </p:nvSpPr>
        <p:spPr>
          <a:xfrm>
            <a:off x="5508104" y="4876651"/>
            <a:ext cx="1762470" cy="369332"/>
          </a:xfrm>
          <a:prstGeom prst="rect">
            <a:avLst/>
          </a:prstGeom>
          <a:noFill/>
        </p:spPr>
        <p:txBody>
          <a:bodyPr wrap="none" rtlCol="0">
            <a:spAutoFit/>
          </a:bodyPr>
          <a:lstStyle/>
          <a:p>
            <a:r>
              <a:rPr lang="en-GB" dirty="0"/>
              <a:t>Levicki, C. (1996)</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Title 1">
            <a:extLst>
              <a:ext uri="{FF2B5EF4-FFF2-40B4-BE49-F238E27FC236}">
                <a16:creationId xmlns:a16="http://schemas.microsoft.com/office/drawing/2014/main" id="{DC7946B3-590F-4DA1-AC55-8C2ED2C0D5A9}"/>
              </a:ext>
            </a:extLst>
          </p:cNvPr>
          <p:cNvSpPr>
            <a:spLocks noGrp="1"/>
          </p:cNvSpPr>
          <p:nvPr>
            <p:ph type="title"/>
          </p:nvPr>
        </p:nvSpPr>
        <p:spPr>
          <a:xfrm>
            <a:off x="457200" y="92075"/>
            <a:ext cx="8229600" cy="1143000"/>
          </a:xfrm>
        </p:spPr>
        <p:txBody>
          <a:bodyPr/>
          <a:lstStyle/>
          <a:p>
            <a:r>
              <a:rPr lang="en-GB" altLang="en-US" dirty="0"/>
              <a:t>Managing Stakeholders</a:t>
            </a:r>
          </a:p>
        </p:txBody>
      </p:sp>
      <p:sp>
        <p:nvSpPr>
          <p:cNvPr id="34819" name="Content Placeholder 2">
            <a:extLst>
              <a:ext uri="{FF2B5EF4-FFF2-40B4-BE49-F238E27FC236}">
                <a16:creationId xmlns:a16="http://schemas.microsoft.com/office/drawing/2014/main" id="{94F39368-2007-495D-9AFE-36A06AD586E6}"/>
              </a:ext>
            </a:extLst>
          </p:cNvPr>
          <p:cNvSpPr>
            <a:spLocks noGrp="1"/>
          </p:cNvSpPr>
          <p:nvPr>
            <p:ph idx="1"/>
          </p:nvPr>
        </p:nvSpPr>
        <p:spPr>
          <a:xfrm>
            <a:off x="179388" y="1235075"/>
            <a:ext cx="8713787" cy="3916363"/>
          </a:xfrm>
        </p:spPr>
        <p:txBody>
          <a:bodyPr/>
          <a:lstStyle/>
          <a:p>
            <a:pPr marL="0" indent="0" eaLnBrk="1" hangingPunct="1">
              <a:buFont typeface="Arial" panose="020B0604020202020204" pitchFamily="34" charset="0"/>
              <a:buNone/>
              <a:defRPr/>
            </a:pPr>
            <a:r>
              <a:rPr lang="en-GB" altLang="en-US" sz="2000" dirty="0">
                <a:latin typeface="Arial" panose="020B0604020202020204" pitchFamily="34" charset="0"/>
                <a:cs typeface="Arial" panose="020B0604020202020204" pitchFamily="34" charset="0"/>
              </a:rPr>
              <a:t>Stakeholder management consists of:</a:t>
            </a:r>
          </a:p>
          <a:p>
            <a:pPr marL="457200" lvl="1" indent="0" eaLnBrk="1" hangingPunct="1">
              <a:buFont typeface="Arial" panose="020B0604020202020204" pitchFamily="34" charset="0"/>
              <a:buNone/>
              <a:defRPr/>
            </a:pPr>
            <a:r>
              <a:rPr lang="en-GB" altLang="en-US" sz="2000" b="1" dirty="0">
                <a:latin typeface="Arial" panose="020B0604020202020204" pitchFamily="34" charset="0"/>
                <a:cs typeface="Arial" panose="020B0604020202020204" pitchFamily="34" charset="0"/>
              </a:rPr>
              <a:t>Analysis</a:t>
            </a:r>
            <a:r>
              <a:rPr lang="en-GB" altLang="en-US" sz="2000" dirty="0">
                <a:latin typeface="Arial" panose="020B0604020202020204" pitchFamily="34" charset="0"/>
                <a:cs typeface="Arial" panose="020B0604020202020204" pitchFamily="34" charset="0"/>
              </a:rPr>
              <a:t>:</a:t>
            </a:r>
          </a:p>
          <a:p>
            <a:pPr lvl="2" eaLnBrk="1" hangingPunct="1">
              <a:defRPr/>
            </a:pPr>
            <a:r>
              <a:rPr lang="en-GB" altLang="en-US" sz="2000" dirty="0">
                <a:latin typeface="Arial" panose="020B0604020202020204" pitchFamily="34" charset="0"/>
                <a:cs typeface="Arial" panose="020B0604020202020204" pitchFamily="34" charset="0"/>
              </a:rPr>
              <a:t>identify key impacted individuals and groups stakeholders</a:t>
            </a:r>
          </a:p>
          <a:p>
            <a:pPr lvl="2" eaLnBrk="1" hangingPunct="1">
              <a:defRPr/>
            </a:pPr>
            <a:r>
              <a:rPr lang="en-GB" altLang="en-US" sz="2000" dirty="0">
                <a:latin typeface="Arial" panose="020B0604020202020204" pitchFamily="34" charset="0"/>
                <a:cs typeface="Arial" panose="020B0604020202020204" pitchFamily="34" charset="0"/>
              </a:rPr>
              <a:t>assess areas of power, influence and interest </a:t>
            </a:r>
          </a:p>
          <a:p>
            <a:pPr lvl="2" eaLnBrk="1" hangingPunct="1">
              <a:defRPr/>
            </a:pPr>
            <a:r>
              <a:rPr lang="en-GB" altLang="en-US" sz="2000" dirty="0">
                <a:latin typeface="Arial" panose="020B0604020202020204" pitchFamily="34" charset="0"/>
                <a:cs typeface="Arial" panose="020B0604020202020204" pitchFamily="34" charset="0"/>
              </a:rPr>
              <a:t>define information needs and requirements</a:t>
            </a:r>
          </a:p>
          <a:p>
            <a:pPr marL="457200" lvl="1" indent="0" eaLnBrk="1" hangingPunct="1">
              <a:buFont typeface="Arial" panose="020B0604020202020204" pitchFamily="34" charset="0"/>
              <a:buNone/>
              <a:defRPr/>
            </a:pPr>
            <a:r>
              <a:rPr lang="en-GB" altLang="en-US" sz="2000" b="1" dirty="0">
                <a:latin typeface="Arial" panose="020B0604020202020204" pitchFamily="34" charset="0"/>
                <a:cs typeface="Arial" panose="020B0604020202020204" pitchFamily="34" charset="0"/>
              </a:rPr>
              <a:t>Planning</a:t>
            </a:r>
            <a:r>
              <a:rPr lang="en-GB" altLang="en-US" sz="2000" dirty="0">
                <a:latin typeface="Arial" panose="020B0604020202020204" pitchFamily="34" charset="0"/>
                <a:cs typeface="Arial" panose="020B0604020202020204" pitchFamily="34" charset="0"/>
              </a:rPr>
              <a:t>:</a:t>
            </a:r>
          </a:p>
          <a:p>
            <a:pPr lvl="2" eaLnBrk="1" hangingPunct="1">
              <a:defRPr/>
            </a:pPr>
            <a:r>
              <a:rPr lang="en-GB" altLang="en-US" sz="2000" dirty="0">
                <a:latin typeface="Arial" panose="020B0604020202020204" pitchFamily="34" charset="0"/>
                <a:cs typeface="Arial" panose="020B0604020202020204" pitchFamily="34" charset="0"/>
              </a:rPr>
              <a:t>management strategies</a:t>
            </a:r>
          </a:p>
          <a:p>
            <a:pPr lvl="2" eaLnBrk="1" hangingPunct="1">
              <a:defRPr/>
            </a:pPr>
            <a:r>
              <a:rPr lang="en-GB" altLang="en-US" sz="2000" dirty="0">
                <a:latin typeface="Arial" panose="020B0604020202020204" pitchFamily="34" charset="0"/>
                <a:cs typeface="Arial" panose="020B0604020202020204" pitchFamily="34" charset="0"/>
              </a:rPr>
              <a:t>Communications</a:t>
            </a:r>
          </a:p>
          <a:p>
            <a:pPr marL="457200" lvl="1" indent="0" eaLnBrk="1" hangingPunct="1">
              <a:buFont typeface="Arial" panose="020B0604020202020204" pitchFamily="34" charset="0"/>
              <a:buNone/>
              <a:defRPr/>
            </a:pPr>
            <a:r>
              <a:rPr lang="en-GB" altLang="en-US" sz="2000" b="1" dirty="0">
                <a:latin typeface="Arial" panose="020B0604020202020204" pitchFamily="34" charset="0"/>
                <a:cs typeface="Arial" panose="020B0604020202020204" pitchFamily="34" charset="0"/>
              </a:rPr>
              <a:t>Management</a:t>
            </a:r>
            <a:r>
              <a:rPr lang="en-GB" altLang="en-US" sz="2000" dirty="0">
                <a:latin typeface="Arial" panose="020B0604020202020204" pitchFamily="34" charset="0"/>
                <a:cs typeface="Arial" panose="020B0604020202020204" pitchFamily="34" charset="0"/>
              </a:rPr>
              <a:t>:</a:t>
            </a:r>
          </a:p>
          <a:p>
            <a:pPr lvl="2" eaLnBrk="1" hangingPunct="1">
              <a:defRPr/>
            </a:pPr>
            <a:r>
              <a:rPr lang="en-GB" altLang="en-US" sz="2000" dirty="0">
                <a:latin typeface="Arial" panose="020B0604020202020204" pitchFamily="34" charset="0"/>
                <a:cs typeface="Arial" panose="020B0604020202020204" pitchFamily="34" charset="0"/>
              </a:rPr>
              <a:t>implement communications plan</a:t>
            </a:r>
          </a:p>
          <a:p>
            <a:pPr lvl="2" eaLnBrk="1" hangingPunct="1">
              <a:defRPr/>
            </a:pPr>
            <a:r>
              <a:rPr lang="en-GB" altLang="en-US" sz="2000" dirty="0">
                <a:latin typeface="Arial" panose="020B0604020202020204" pitchFamily="34" charset="0"/>
                <a:cs typeface="Arial" panose="020B0604020202020204" pitchFamily="34" charset="0"/>
              </a:rPr>
              <a:t>Communicate!</a:t>
            </a:r>
          </a:p>
          <a:p>
            <a:pPr>
              <a:defRPr/>
            </a:pPr>
            <a:endParaRPr lang="en-GB" altLang="en-US" sz="2000" dirty="0">
              <a:solidFill>
                <a:srgbClr val="0000CC"/>
              </a:solidFill>
            </a:endParaRPr>
          </a:p>
        </p:txBody>
      </p:sp>
      <p:pic>
        <p:nvPicPr>
          <p:cNvPr id="35844" name="Picture 2" descr="A close up of a sign&#10;&#10;Description generated with high confidence">
            <a:extLst>
              <a:ext uri="{FF2B5EF4-FFF2-40B4-BE49-F238E27FC236}">
                <a16:creationId xmlns:a16="http://schemas.microsoft.com/office/drawing/2014/main" id="{939F91A3-4E88-4C10-98C0-D9C722A7071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78463" y="3398838"/>
            <a:ext cx="3517900" cy="21637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34819">
                                            <p:txEl>
                                              <p:pRg st="0" end="0"/>
                                            </p:txEl>
                                          </p:spTgt>
                                        </p:tgtEl>
                                        <p:attrNameLst>
                                          <p:attrName>style.visibility</p:attrName>
                                        </p:attrNameLst>
                                      </p:cBhvr>
                                      <p:to>
                                        <p:strVal val="visible"/>
                                      </p:to>
                                    </p:set>
                                    <p:animEffect transition="in" filter="fade">
                                      <p:cBhvr>
                                        <p:cTn id="7" dur="500"/>
                                        <p:tgtEl>
                                          <p:spTgt spid="34819">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34819">
                                            <p:txEl>
                                              <p:pRg st="1" end="1"/>
                                            </p:txEl>
                                          </p:spTgt>
                                        </p:tgtEl>
                                        <p:attrNameLst>
                                          <p:attrName>style.visibility</p:attrName>
                                        </p:attrNameLst>
                                      </p:cBhvr>
                                      <p:to>
                                        <p:strVal val="visible"/>
                                      </p:to>
                                    </p:set>
                                    <p:animEffect transition="in" filter="fade">
                                      <p:cBhvr>
                                        <p:cTn id="12" dur="500"/>
                                        <p:tgtEl>
                                          <p:spTgt spid="34819">
                                            <p:txEl>
                                              <p:pRg st="1" end="1"/>
                                            </p:txEl>
                                          </p:spTgt>
                                        </p:tgtEl>
                                      </p:cBhvr>
                                    </p:animEffect>
                                  </p:childTnLst>
                                </p:cTn>
                              </p:par>
                              <p:par>
                                <p:cTn id="13" presetID="10" presetClass="entr" presetSubtype="0" fill="hold" nodeType="withEffect">
                                  <p:stCondLst>
                                    <p:cond delay="0"/>
                                  </p:stCondLst>
                                  <p:childTnLst>
                                    <p:set>
                                      <p:cBhvr>
                                        <p:cTn id="14" dur="1" fill="hold">
                                          <p:stCondLst>
                                            <p:cond delay="0"/>
                                          </p:stCondLst>
                                        </p:cTn>
                                        <p:tgtEl>
                                          <p:spTgt spid="34819">
                                            <p:txEl>
                                              <p:pRg st="2" end="2"/>
                                            </p:txEl>
                                          </p:spTgt>
                                        </p:tgtEl>
                                        <p:attrNameLst>
                                          <p:attrName>style.visibility</p:attrName>
                                        </p:attrNameLst>
                                      </p:cBhvr>
                                      <p:to>
                                        <p:strVal val="visible"/>
                                      </p:to>
                                    </p:set>
                                    <p:animEffect transition="in" filter="fade">
                                      <p:cBhvr>
                                        <p:cTn id="15" dur="500"/>
                                        <p:tgtEl>
                                          <p:spTgt spid="34819">
                                            <p:txEl>
                                              <p:pRg st="2" end="2"/>
                                            </p:txEl>
                                          </p:spTgt>
                                        </p:tgtEl>
                                      </p:cBhvr>
                                    </p:animEffect>
                                  </p:childTnLst>
                                </p:cTn>
                              </p:par>
                            </p:childTnLst>
                          </p:cTn>
                        </p:par>
                      </p:childTnLst>
                    </p:cTn>
                  </p:par>
                  <p:par>
                    <p:cTn id="16" fill="hold" nodeType="clickPar">
                      <p:stCondLst>
                        <p:cond delay="indefinite"/>
                      </p:stCondLst>
                      <p:childTnLst>
                        <p:par>
                          <p:cTn id="17" fill="hold" nodeType="withGroup">
                            <p:stCondLst>
                              <p:cond delay="0"/>
                            </p:stCondLst>
                            <p:childTnLst>
                              <p:par>
                                <p:cTn id="18" presetID="10" presetClass="entr" presetSubtype="0" fill="hold" nodeType="clickEffect">
                                  <p:stCondLst>
                                    <p:cond delay="0"/>
                                  </p:stCondLst>
                                  <p:childTnLst>
                                    <p:set>
                                      <p:cBhvr>
                                        <p:cTn id="19" dur="1" fill="hold">
                                          <p:stCondLst>
                                            <p:cond delay="0"/>
                                          </p:stCondLst>
                                        </p:cTn>
                                        <p:tgtEl>
                                          <p:spTgt spid="34819">
                                            <p:txEl>
                                              <p:pRg st="3" end="3"/>
                                            </p:txEl>
                                          </p:spTgt>
                                        </p:tgtEl>
                                        <p:attrNameLst>
                                          <p:attrName>style.visibility</p:attrName>
                                        </p:attrNameLst>
                                      </p:cBhvr>
                                      <p:to>
                                        <p:strVal val="visible"/>
                                      </p:to>
                                    </p:set>
                                    <p:animEffect transition="in" filter="fade">
                                      <p:cBhvr>
                                        <p:cTn id="20" dur="500"/>
                                        <p:tgtEl>
                                          <p:spTgt spid="34819">
                                            <p:txEl>
                                              <p:pRg st="3" end="3"/>
                                            </p:txEl>
                                          </p:spTgt>
                                        </p:tgtEl>
                                      </p:cBhvr>
                                    </p:animEffect>
                                  </p:childTnLst>
                                </p:cTn>
                              </p:par>
                            </p:childTnLst>
                          </p:cTn>
                        </p:par>
                      </p:childTnLst>
                    </p:cTn>
                  </p:par>
                  <p:par>
                    <p:cTn id="21" fill="hold" nodeType="clickPar">
                      <p:stCondLst>
                        <p:cond delay="indefinite"/>
                      </p:stCondLst>
                      <p:childTnLst>
                        <p:par>
                          <p:cTn id="22" fill="hold" nodeType="withGroup">
                            <p:stCondLst>
                              <p:cond delay="0"/>
                            </p:stCondLst>
                            <p:childTnLst>
                              <p:par>
                                <p:cTn id="23" presetID="10" presetClass="entr" presetSubtype="0" fill="hold" nodeType="clickEffect">
                                  <p:stCondLst>
                                    <p:cond delay="0"/>
                                  </p:stCondLst>
                                  <p:childTnLst>
                                    <p:set>
                                      <p:cBhvr>
                                        <p:cTn id="24" dur="1" fill="hold">
                                          <p:stCondLst>
                                            <p:cond delay="0"/>
                                          </p:stCondLst>
                                        </p:cTn>
                                        <p:tgtEl>
                                          <p:spTgt spid="34819">
                                            <p:txEl>
                                              <p:pRg st="4" end="4"/>
                                            </p:txEl>
                                          </p:spTgt>
                                        </p:tgtEl>
                                        <p:attrNameLst>
                                          <p:attrName>style.visibility</p:attrName>
                                        </p:attrNameLst>
                                      </p:cBhvr>
                                      <p:to>
                                        <p:strVal val="visible"/>
                                      </p:to>
                                    </p:set>
                                    <p:animEffect transition="in" filter="fade">
                                      <p:cBhvr>
                                        <p:cTn id="25" dur="500"/>
                                        <p:tgtEl>
                                          <p:spTgt spid="34819">
                                            <p:txEl>
                                              <p:pRg st="4" end="4"/>
                                            </p:txEl>
                                          </p:spTgt>
                                        </p:tgtEl>
                                      </p:cBhvr>
                                    </p:animEffect>
                                  </p:childTnLst>
                                </p:cTn>
                              </p:par>
                            </p:childTnLst>
                          </p:cTn>
                        </p:par>
                      </p:childTnLst>
                    </p:cTn>
                  </p:par>
                  <p:par>
                    <p:cTn id="26" fill="hold" nodeType="clickPar">
                      <p:stCondLst>
                        <p:cond delay="indefinite"/>
                      </p:stCondLst>
                      <p:childTnLst>
                        <p:par>
                          <p:cTn id="27" fill="hold" nodeType="withGroup">
                            <p:stCondLst>
                              <p:cond delay="0"/>
                            </p:stCondLst>
                            <p:childTnLst>
                              <p:par>
                                <p:cTn id="28" presetID="10" presetClass="entr" presetSubtype="0" fill="hold" nodeType="clickEffect">
                                  <p:stCondLst>
                                    <p:cond delay="0"/>
                                  </p:stCondLst>
                                  <p:childTnLst>
                                    <p:set>
                                      <p:cBhvr>
                                        <p:cTn id="29" dur="1" fill="hold">
                                          <p:stCondLst>
                                            <p:cond delay="0"/>
                                          </p:stCondLst>
                                        </p:cTn>
                                        <p:tgtEl>
                                          <p:spTgt spid="34819">
                                            <p:txEl>
                                              <p:pRg st="5" end="5"/>
                                            </p:txEl>
                                          </p:spTgt>
                                        </p:tgtEl>
                                        <p:attrNameLst>
                                          <p:attrName>style.visibility</p:attrName>
                                        </p:attrNameLst>
                                      </p:cBhvr>
                                      <p:to>
                                        <p:strVal val="visible"/>
                                      </p:to>
                                    </p:set>
                                    <p:animEffect transition="in" filter="fade">
                                      <p:cBhvr>
                                        <p:cTn id="30" dur="500"/>
                                        <p:tgtEl>
                                          <p:spTgt spid="34819">
                                            <p:txEl>
                                              <p:pRg st="5" end="5"/>
                                            </p:txEl>
                                          </p:spTgt>
                                        </p:tgtEl>
                                      </p:cBhvr>
                                    </p:animEffect>
                                  </p:childTnLst>
                                </p:cTn>
                              </p:par>
                              <p:par>
                                <p:cTn id="31" presetID="10" presetClass="entr" presetSubtype="0" fill="hold" nodeType="withEffect">
                                  <p:stCondLst>
                                    <p:cond delay="0"/>
                                  </p:stCondLst>
                                  <p:childTnLst>
                                    <p:set>
                                      <p:cBhvr>
                                        <p:cTn id="32" dur="1" fill="hold">
                                          <p:stCondLst>
                                            <p:cond delay="0"/>
                                          </p:stCondLst>
                                        </p:cTn>
                                        <p:tgtEl>
                                          <p:spTgt spid="34819">
                                            <p:txEl>
                                              <p:pRg st="6" end="6"/>
                                            </p:txEl>
                                          </p:spTgt>
                                        </p:tgtEl>
                                        <p:attrNameLst>
                                          <p:attrName>style.visibility</p:attrName>
                                        </p:attrNameLst>
                                      </p:cBhvr>
                                      <p:to>
                                        <p:strVal val="visible"/>
                                      </p:to>
                                    </p:set>
                                    <p:animEffect transition="in" filter="fade">
                                      <p:cBhvr>
                                        <p:cTn id="33" dur="500"/>
                                        <p:tgtEl>
                                          <p:spTgt spid="34819">
                                            <p:txEl>
                                              <p:pRg st="6" end="6"/>
                                            </p:txEl>
                                          </p:spTgt>
                                        </p:tgtEl>
                                      </p:cBhvr>
                                    </p:animEffect>
                                  </p:childTnLst>
                                </p:cTn>
                              </p:par>
                            </p:childTnLst>
                          </p:cTn>
                        </p:par>
                      </p:childTnLst>
                    </p:cTn>
                  </p:par>
                  <p:par>
                    <p:cTn id="34" fill="hold" nodeType="clickPar">
                      <p:stCondLst>
                        <p:cond delay="indefinite"/>
                      </p:stCondLst>
                      <p:childTnLst>
                        <p:par>
                          <p:cTn id="35" fill="hold" nodeType="withGroup">
                            <p:stCondLst>
                              <p:cond delay="0"/>
                            </p:stCondLst>
                            <p:childTnLst>
                              <p:par>
                                <p:cTn id="36" presetID="10" presetClass="entr" presetSubtype="0" fill="hold" nodeType="clickEffect">
                                  <p:stCondLst>
                                    <p:cond delay="0"/>
                                  </p:stCondLst>
                                  <p:childTnLst>
                                    <p:set>
                                      <p:cBhvr>
                                        <p:cTn id="37" dur="1" fill="hold">
                                          <p:stCondLst>
                                            <p:cond delay="0"/>
                                          </p:stCondLst>
                                        </p:cTn>
                                        <p:tgtEl>
                                          <p:spTgt spid="34819">
                                            <p:txEl>
                                              <p:pRg st="7" end="7"/>
                                            </p:txEl>
                                          </p:spTgt>
                                        </p:tgtEl>
                                        <p:attrNameLst>
                                          <p:attrName>style.visibility</p:attrName>
                                        </p:attrNameLst>
                                      </p:cBhvr>
                                      <p:to>
                                        <p:strVal val="visible"/>
                                      </p:to>
                                    </p:set>
                                    <p:animEffect transition="in" filter="fade">
                                      <p:cBhvr>
                                        <p:cTn id="38" dur="500"/>
                                        <p:tgtEl>
                                          <p:spTgt spid="34819">
                                            <p:txEl>
                                              <p:pRg st="7" end="7"/>
                                            </p:txEl>
                                          </p:spTgt>
                                        </p:tgtEl>
                                      </p:cBhvr>
                                    </p:animEffect>
                                  </p:childTnLst>
                                </p:cTn>
                              </p:par>
                            </p:childTnLst>
                          </p:cTn>
                        </p:par>
                      </p:childTnLst>
                    </p:cTn>
                  </p:par>
                  <p:par>
                    <p:cTn id="39" fill="hold" nodeType="clickPar">
                      <p:stCondLst>
                        <p:cond delay="indefinite"/>
                      </p:stCondLst>
                      <p:childTnLst>
                        <p:par>
                          <p:cTn id="40" fill="hold" nodeType="withGroup">
                            <p:stCondLst>
                              <p:cond delay="0"/>
                            </p:stCondLst>
                            <p:childTnLst>
                              <p:par>
                                <p:cTn id="41" presetID="10" presetClass="entr" presetSubtype="0" fill="hold" nodeType="clickEffect">
                                  <p:stCondLst>
                                    <p:cond delay="0"/>
                                  </p:stCondLst>
                                  <p:childTnLst>
                                    <p:set>
                                      <p:cBhvr>
                                        <p:cTn id="42" dur="1" fill="hold">
                                          <p:stCondLst>
                                            <p:cond delay="0"/>
                                          </p:stCondLst>
                                        </p:cTn>
                                        <p:tgtEl>
                                          <p:spTgt spid="34819">
                                            <p:txEl>
                                              <p:pRg st="8" end="8"/>
                                            </p:txEl>
                                          </p:spTgt>
                                        </p:tgtEl>
                                        <p:attrNameLst>
                                          <p:attrName>style.visibility</p:attrName>
                                        </p:attrNameLst>
                                      </p:cBhvr>
                                      <p:to>
                                        <p:strVal val="visible"/>
                                      </p:to>
                                    </p:set>
                                    <p:animEffect transition="in" filter="fade">
                                      <p:cBhvr>
                                        <p:cTn id="43" dur="500"/>
                                        <p:tgtEl>
                                          <p:spTgt spid="34819">
                                            <p:txEl>
                                              <p:pRg st="8" end="8"/>
                                            </p:txEl>
                                          </p:spTgt>
                                        </p:tgtEl>
                                      </p:cBhvr>
                                    </p:animEffect>
                                  </p:childTnLst>
                                </p:cTn>
                              </p:par>
                              <p:par>
                                <p:cTn id="44" presetID="10" presetClass="entr" presetSubtype="0" fill="hold" nodeType="withEffect">
                                  <p:stCondLst>
                                    <p:cond delay="0"/>
                                  </p:stCondLst>
                                  <p:childTnLst>
                                    <p:set>
                                      <p:cBhvr>
                                        <p:cTn id="45" dur="1" fill="hold">
                                          <p:stCondLst>
                                            <p:cond delay="0"/>
                                          </p:stCondLst>
                                        </p:cTn>
                                        <p:tgtEl>
                                          <p:spTgt spid="34819">
                                            <p:txEl>
                                              <p:pRg st="9" end="9"/>
                                            </p:txEl>
                                          </p:spTgt>
                                        </p:tgtEl>
                                        <p:attrNameLst>
                                          <p:attrName>style.visibility</p:attrName>
                                        </p:attrNameLst>
                                      </p:cBhvr>
                                      <p:to>
                                        <p:strVal val="visible"/>
                                      </p:to>
                                    </p:set>
                                    <p:animEffect transition="in" filter="fade">
                                      <p:cBhvr>
                                        <p:cTn id="46" dur="500"/>
                                        <p:tgtEl>
                                          <p:spTgt spid="34819">
                                            <p:txEl>
                                              <p:pRg st="9" end="9"/>
                                            </p:txEl>
                                          </p:spTgt>
                                        </p:tgtEl>
                                      </p:cBhvr>
                                    </p:animEffect>
                                  </p:childTnLst>
                                </p:cTn>
                              </p:par>
                            </p:childTnLst>
                          </p:cTn>
                        </p:par>
                      </p:childTnLst>
                    </p:cTn>
                  </p:par>
                  <p:par>
                    <p:cTn id="47" fill="hold" nodeType="clickPar">
                      <p:stCondLst>
                        <p:cond delay="indefinite"/>
                      </p:stCondLst>
                      <p:childTnLst>
                        <p:par>
                          <p:cTn id="48" fill="hold" nodeType="withGroup">
                            <p:stCondLst>
                              <p:cond delay="0"/>
                            </p:stCondLst>
                            <p:childTnLst>
                              <p:par>
                                <p:cTn id="49" presetID="10" presetClass="entr" presetSubtype="0" fill="hold" nodeType="clickEffect">
                                  <p:stCondLst>
                                    <p:cond delay="0"/>
                                  </p:stCondLst>
                                  <p:childTnLst>
                                    <p:set>
                                      <p:cBhvr>
                                        <p:cTn id="50" dur="1" fill="hold">
                                          <p:stCondLst>
                                            <p:cond delay="0"/>
                                          </p:stCondLst>
                                        </p:cTn>
                                        <p:tgtEl>
                                          <p:spTgt spid="34819">
                                            <p:txEl>
                                              <p:pRg st="10" end="10"/>
                                            </p:txEl>
                                          </p:spTgt>
                                        </p:tgtEl>
                                        <p:attrNameLst>
                                          <p:attrName>style.visibility</p:attrName>
                                        </p:attrNameLst>
                                      </p:cBhvr>
                                      <p:to>
                                        <p:strVal val="visible"/>
                                      </p:to>
                                    </p:set>
                                    <p:animEffect transition="in" filter="fade">
                                      <p:cBhvr>
                                        <p:cTn id="51" dur="500"/>
                                        <p:tgtEl>
                                          <p:spTgt spid="34819">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itle 1">
            <a:extLst>
              <a:ext uri="{FF2B5EF4-FFF2-40B4-BE49-F238E27FC236}">
                <a16:creationId xmlns:a16="http://schemas.microsoft.com/office/drawing/2014/main" id="{1204239B-73AB-42C0-ABEB-FD1E929CA5A2}"/>
              </a:ext>
            </a:extLst>
          </p:cNvPr>
          <p:cNvSpPr>
            <a:spLocks noGrp="1"/>
          </p:cNvSpPr>
          <p:nvPr>
            <p:ph type="title"/>
          </p:nvPr>
        </p:nvSpPr>
        <p:spPr>
          <a:xfrm>
            <a:off x="673100" y="152400"/>
            <a:ext cx="8229600" cy="1143000"/>
          </a:xfrm>
        </p:spPr>
        <p:txBody>
          <a:bodyPr/>
          <a:lstStyle/>
          <a:p>
            <a:r>
              <a:rPr lang="en-GB" altLang="en-US">
                <a:latin typeface="Arial" panose="020B0604020202020204" pitchFamily="34" charset="0"/>
                <a:cs typeface="Arial" panose="020B0604020202020204" pitchFamily="34" charset="0"/>
              </a:rPr>
              <a:t>Internal Stakeholders</a:t>
            </a:r>
            <a:endParaRPr lang="en-GB" altLang="en-US"/>
          </a:p>
        </p:txBody>
      </p:sp>
      <p:sp>
        <p:nvSpPr>
          <p:cNvPr id="35843" name="Content Placeholder 2">
            <a:extLst>
              <a:ext uri="{FF2B5EF4-FFF2-40B4-BE49-F238E27FC236}">
                <a16:creationId xmlns:a16="http://schemas.microsoft.com/office/drawing/2014/main" id="{D40135F2-BEB8-40F7-905A-8F0D639854E8}"/>
              </a:ext>
            </a:extLst>
          </p:cNvPr>
          <p:cNvSpPr>
            <a:spLocks noGrp="1"/>
          </p:cNvSpPr>
          <p:nvPr>
            <p:ph idx="1"/>
          </p:nvPr>
        </p:nvSpPr>
        <p:spPr>
          <a:xfrm>
            <a:off x="457200" y="1600200"/>
            <a:ext cx="8229600" cy="3916363"/>
          </a:xfrm>
        </p:spPr>
        <p:txBody>
          <a:bodyPr/>
          <a:lstStyle/>
          <a:p>
            <a:pPr eaLnBrk="1" hangingPunct="1"/>
            <a:r>
              <a:rPr lang="en-GB" altLang="en-US" dirty="0">
                <a:latin typeface="Arial" panose="020B0604020202020204" pitchFamily="34" charset="0"/>
                <a:cs typeface="Arial" panose="020B0604020202020204" pitchFamily="34" charset="0"/>
              </a:rPr>
              <a:t>Project sponsor</a:t>
            </a:r>
          </a:p>
          <a:p>
            <a:pPr eaLnBrk="1" hangingPunct="1"/>
            <a:r>
              <a:rPr lang="en-GB" altLang="en-US" dirty="0">
                <a:solidFill>
                  <a:srgbClr val="0000CC"/>
                </a:solidFill>
                <a:latin typeface="Arial" panose="020B0604020202020204" pitchFamily="34" charset="0"/>
                <a:cs typeface="Arial" panose="020B0604020202020204" pitchFamily="34" charset="0"/>
              </a:rPr>
              <a:t>Project team</a:t>
            </a:r>
          </a:p>
          <a:p>
            <a:pPr eaLnBrk="1" hangingPunct="1"/>
            <a:r>
              <a:rPr lang="en-GB" altLang="en-US" dirty="0">
                <a:latin typeface="Arial" panose="020B0604020202020204" pitchFamily="34" charset="0"/>
                <a:cs typeface="Arial" panose="020B0604020202020204" pitchFamily="34" charset="0"/>
              </a:rPr>
              <a:t>Other managers</a:t>
            </a:r>
          </a:p>
          <a:p>
            <a:pPr eaLnBrk="1" hangingPunct="1"/>
            <a:r>
              <a:rPr lang="en-GB" altLang="en-US" dirty="0">
                <a:solidFill>
                  <a:srgbClr val="0000CC"/>
                </a:solidFill>
                <a:latin typeface="Arial" panose="020B0604020202020204" pitchFamily="34" charset="0"/>
                <a:cs typeface="Arial" panose="020B0604020202020204" pitchFamily="34" charset="0"/>
              </a:rPr>
              <a:t>Trade unions</a:t>
            </a:r>
          </a:p>
          <a:p>
            <a:pPr eaLnBrk="1" hangingPunct="1"/>
            <a:r>
              <a:rPr lang="en-GB" altLang="en-US" dirty="0">
                <a:latin typeface="Arial" panose="020B0604020202020204" pitchFamily="34" charset="0"/>
                <a:cs typeface="Arial" panose="020B0604020202020204" pitchFamily="34" charset="0"/>
              </a:rPr>
              <a:t>Change champion/agent</a:t>
            </a:r>
          </a:p>
          <a:p>
            <a:pPr eaLnBrk="1" hangingPunct="1"/>
            <a:r>
              <a:rPr lang="en-GB" altLang="en-US" dirty="0">
                <a:solidFill>
                  <a:srgbClr val="0000FF"/>
                </a:solidFill>
                <a:latin typeface="Arial" panose="020B0604020202020204" pitchFamily="34" charset="0"/>
                <a:cs typeface="Arial" panose="020B0604020202020204" pitchFamily="34" charset="0"/>
              </a:rPr>
              <a:t>Staff affected by (or who can influence) the outcome of the project</a:t>
            </a:r>
          </a:p>
          <a:p>
            <a:endParaRPr lang="en-GB" altLang="en-US" dirty="0"/>
          </a:p>
        </p:txBody>
      </p:sp>
      <p:pic>
        <p:nvPicPr>
          <p:cNvPr id="36868" name="Picture 3">
            <a:extLst>
              <a:ext uri="{FF2B5EF4-FFF2-40B4-BE49-F238E27FC236}">
                <a16:creationId xmlns:a16="http://schemas.microsoft.com/office/drawing/2014/main" id="{7EFE6A1C-A827-4E48-B444-730B1B90E28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87900" y="1600200"/>
            <a:ext cx="3898900" cy="2216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35843">
                                            <p:txEl>
                                              <p:pRg st="0" end="0"/>
                                            </p:txEl>
                                          </p:spTgt>
                                        </p:tgtEl>
                                        <p:attrNameLst>
                                          <p:attrName>style.visibility</p:attrName>
                                        </p:attrNameLst>
                                      </p:cBhvr>
                                      <p:to>
                                        <p:strVal val="visible"/>
                                      </p:to>
                                    </p:set>
                                    <p:animEffect transition="in" filter="fade">
                                      <p:cBhvr>
                                        <p:cTn id="7" dur="500"/>
                                        <p:tgtEl>
                                          <p:spTgt spid="3584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35843">
                                            <p:txEl>
                                              <p:pRg st="1" end="1"/>
                                            </p:txEl>
                                          </p:spTgt>
                                        </p:tgtEl>
                                        <p:attrNameLst>
                                          <p:attrName>style.visibility</p:attrName>
                                        </p:attrNameLst>
                                      </p:cBhvr>
                                      <p:to>
                                        <p:strVal val="visible"/>
                                      </p:to>
                                    </p:set>
                                    <p:animEffect transition="in" filter="fade">
                                      <p:cBhvr>
                                        <p:cTn id="12" dur="500"/>
                                        <p:tgtEl>
                                          <p:spTgt spid="35843">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nodeType="clickEffect">
                                  <p:stCondLst>
                                    <p:cond delay="0"/>
                                  </p:stCondLst>
                                  <p:childTnLst>
                                    <p:set>
                                      <p:cBhvr>
                                        <p:cTn id="16" dur="1" fill="hold">
                                          <p:stCondLst>
                                            <p:cond delay="0"/>
                                          </p:stCondLst>
                                        </p:cTn>
                                        <p:tgtEl>
                                          <p:spTgt spid="35843">
                                            <p:txEl>
                                              <p:pRg st="2" end="2"/>
                                            </p:txEl>
                                          </p:spTgt>
                                        </p:tgtEl>
                                        <p:attrNameLst>
                                          <p:attrName>style.visibility</p:attrName>
                                        </p:attrNameLst>
                                      </p:cBhvr>
                                      <p:to>
                                        <p:strVal val="visible"/>
                                      </p:to>
                                    </p:set>
                                    <p:animEffect transition="in" filter="fade">
                                      <p:cBhvr>
                                        <p:cTn id="17" dur="500"/>
                                        <p:tgtEl>
                                          <p:spTgt spid="35843">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nodeType="clickEffect">
                                  <p:stCondLst>
                                    <p:cond delay="0"/>
                                  </p:stCondLst>
                                  <p:childTnLst>
                                    <p:set>
                                      <p:cBhvr>
                                        <p:cTn id="21" dur="1" fill="hold">
                                          <p:stCondLst>
                                            <p:cond delay="0"/>
                                          </p:stCondLst>
                                        </p:cTn>
                                        <p:tgtEl>
                                          <p:spTgt spid="35843">
                                            <p:txEl>
                                              <p:pRg st="3" end="3"/>
                                            </p:txEl>
                                          </p:spTgt>
                                        </p:tgtEl>
                                        <p:attrNameLst>
                                          <p:attrName>style.visibility</p:attrName>
                                        </p:attrNameLst>
                                      </p:cBhvr>
                                      <p:to>
                                        <p:strVal val="visible"/>
                                      </p:to>
                                    </p:set>
                                    <p:animEffect transition="in" filter="fade">
                                      <p:cBhvr>
                                        <p:cTn id="22" dur="500"/>
                                        <p:tgtEl>
                                          <p:spTgt spid="35843">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10" presetClass="entr" presetSubtype="0" fill="hold" nodeType="clickEffect">
                                  <p:stCondLst>
                                    <p:cond delay="0"/>
                                  </p:stCondLst>
                                  <p:childTnLst>
                                    <p:set>
                                      <p:cBhvr>
                                        <p:cTn id="26" dur="1" fill="hold">
                                          <p:stCondLst>
                                            <p:cond delay="0"/>
                                          </p:stCondLst>
                                        </p:cTn>
                                        <p:tgtEl>
                                          <p:spTgt spid="35843">
                                            <p:txEl>
                                              <p:pRg st="4" end="4"/>
                                            </p:txEl>
                                          </p:spTgt>
                                        </p:tgtEl>
                                        <p:attrNameLst>
                                          <p:attrName>style.visibility</p:attrName>
                                        </p:attrNameLst>
                                      </p:cBhvr>
                                      <p:to>
                                        <p:strVal val="visible"/>
                                      </p:to>
                                    </p:set>
                                    <p:animEffect transition="in" filter="fade">
                                      <p:cBhvr>
                                        <p:cTn id="27" dur="500"/>
                                        <p:tgtEl>
                                          <p:spTgt spid="35843">
                                            <p:txEl>
                                              <p:pRg st="4" end="4"/>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10" presetClass="entr" presetSubtype="0" fill="hold" nodeType="clickEffect">
                                  <p:stCondLst>
                                    <p:cond delay="0"/>
                                  </p:stCondLst>
                                  <p:childTnLst>
                                    <p:set>
                                      <p:cBhvr>
                                        <p:cTn id="31" dur="1" fill="hold">
                                          <p:stCondLst>
                                            <p:cond delay="0"/>
                                          </p:stCondLst>
                                        </p:cTn>
                                        <p:tgtEl>
                                          <p:spTgt spid="35843">
                                            <p:txEl>
                                              <p:pRg st="5" end="5"/>
                                            </p:txEl>
                                          </p:spTgt>
                                        </p:tgtEl>
                                        <p:attrNameLst>
                                          <p:attrName>style.visibility</p:attrName>
                                        </p:attrNameLst>
                                      </p:cBhvr>
                                      <p:to>
                                        <p:strVal val="visible"/>
                                      </p:to>
                                    </p:set>
                                    <p:animEffect transition="in" filter="fade">
                                      <p:cBhvr>
                                        <p:cTn id="32" dur="500"/>
                                        <p:tgtEl>
                                          <p:spTgt spid="3584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Title 1">
            <a:extLst>
              <a:ext uri="{FF2B5EF4-FFF2-40B4-BE49-F238E27FC236}">
                <a16:creationId xmlns:a16="http://schemas.microsoft.com/office/drawing/2014/main" id="{C40D70B0-4BF4-47B4-AABB-9E71D5BD9AC1}"/>
              </a:ext>
            </a:extLst>
          </p:cNvPr>
          <p:cNvSpPr>
            <a:spLocks noGrp="1"/>
          </p:cNvSpPr>
          <p:nvPr>
            <p:ph type="title"/>
          </p:nvPr>
        </p:nvSpPr>
        <p:spPr/>
        <p:txBody>
          <a:bodyPr/>
          <a:lstStyle/>
          <a:p>
            <a:r>
              <a:rPr lang="en-GB" altLang="en-US">
                <a:latin typeface="Arial" panose="020B0604020202020204" pitchFamily="34" charset="0"/>
                <a:cs typeface="Arial" panose="020B0604020202020204" pitchFamily="34" charset="0"/>
              </a:rPr>
              <a:t>External Stakeholders</a:t>
            </a:r>
            <a:br>
              <a:rPr lang="en-GB" altLang="en-US">
                <a:latin typeface="Arial" panose="020B0604020202020204" pitchFamily="34" charset="0"/>
                <a:cs typeface="Arial" panose="020B0604020202020204" pitchFamily="34" charset="0"/>
              </a:rPr>
            </a:br>
            <a:endParaRPr lang="en-GB" altLang="en-US"/>
          </a:p>
        </p:txBody>
      </p:sp>
      <p:pic>
        <p:nvPicPr>
          <p:cNvPr id="37891" name="Picture 3">
            <a:extLst>
              <a:ext uri="{FF2B5EF4-FFF2-40B4-BE49-F238E27FC236}">
                <a16:creationId xmlns:a16="http://schemas.microsoft.com/office/drawing/2014/main" id="{4AF3E500-DA53-4FEA-8B01-4CF6C02527E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2438" y="981075"/>
            <a:ext cx="3624262"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4">
            <a:extLst>
              <a:ext uri="{FF2B5EF4-FFF2-40B4-BE49-F238E27FC236}">
                <a16:creationId xmlns:a16="http://schemas.microsoft.com/office/drawing/2014/main" id="{A62B3932-0CF7-4EB9-B2DA-83A754AD1C0E}"/>
              </a:ext>
            </a:extLst>
          </p:cNvPr>
          <p:cNvSpPr>
            <a:spLocks noGrp="1" noChangeArrowheads="1"/>
          </p:cNvSpPr>
          <p:nvPr/>
        </p:nvSpPr>
        <p:spPr bwMode="auto">
          <a:xfrm>
            <a:off x="4567238" y="1114425"/>
            <a:ext cx="4468812" cy="4257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eaLnBrk="1" hangingPunct="1"/>
            <a:r>
              <a:rPr lang="en-GB" altLang="en-US" sz="2800" dirty="0">
                <a:solidFill>
                  <a:srgbClr val="0000FF"/>
                </a:solidFill>
                <a:latin typeface="Arial" panose="020B0604020202020204" pitchFamily="34" charset="0"/>
                <a:cs typeface="Arial" panose="020B0604020202020204" pitchFamily="34" charset="0"/>
              </a:rPr>
              <a:t>Suppliers</a:t>
            </a:r>
          </a:p>
          <a:p>
            <a:pPr eaLnBrk="1" hangingPunct="1"/>
            <a:r>
              <a:rPr lang="en-GB" altLang="en-US" sz="2800" dirty="0">
                <a:latin typeface="Arial" panose="020B0604020202020204" pitchFamily="34" charset="0"/>
                <a:cs typeface="Arial" panose="020B0604020202020204" pitchFamily="34" charset="0"/>
              </a:rPr>
              <a:t>The general public</a:t>
            </a:r>
          </a:p>
          <a:p>
            <a:pPr eaLnBrk="1" hangingPunct="1"/>
            <a:r>
              <a:rPr lang="en-GB" altLang="en-US" sz="2800" dirty="0">
                <a:solidFill>
                  <a:srgbClr val="0000CC"/>
                </a:solidFill>
                <a:latin typeface="Arial" panose="020B0604020202020204" pitchFamily="34" charset="0"/>
                <a:cs typeface="Arial" panose="020B0604020202020204" pitchFamily="34" charset="0"/>
              </a:rPr>
              <a:t>The media</a:t>
            </a:r>
          </a:p>
          <a:p>
            <a:pPr eaLnBrk="1" hangingPunct="1"/>
            <a:r>
              <a:rPr lang="en-GB" altLang="en-US" sz="2800" dirty="0">
                <a:latin typeface="Arial" panose="020B0604020202020204" pitchFamily="34" charset="0"/>
                <a:cs typeface="Arial" panose="020B0604020202020204" pitchFamily="34" charset="0"/>
              </a:rPr>
              <a:t>Shareholders or trustees</a:t>
            </a:r>
          </a:p>
          <a:p>
            <a:pPr eaLnBrk="1" hangingPunct="1"/>
            <a:r>
              <a:rPr lang="en-GB" altLang="en-US" sz="2800" dirty="0">
                <a:solidFill>
                  <a:srgbClr val="0000CC"/>
                </a:solidFill>
                <a:latin typeface="Arial" panose="020B0604020202020204" pitchFamily="34" charset="0"/>
                <a:cs typeface="Arial" panose="020B0604020202020204" pitchFamily="34" charset="0"/>
              </a:rPr>
              <a:t>End users of the product or service</a:t>
            </a:r>
          </a:p>
          <a:p>
            <a:pPr eaLnBrk="1" hangingPunct="1"/>
            <a:r>
              <a:rPr lang="en-GB" altLang="en-US" sz="2800" dirty="0">
                <a:latin typeface="Arial" panose="020B0604020202020204" pitchFamily="34" charset="0"/>
                <a:cs typeface="Arial" panose="020B0604020202020204" pitchFamily="34" charset="0"/>
              </a:rPr>
              <a:t>Partners/collaborators?</a:t>
            </a:r>
          </a:p>
          <a:p>
            <a:pPr eaLnBrk="1" hangingPunct="1"/>
            <a:r>
              <a:rPr lang="en-GB" altLang="en-US" sz="2800" dirty="0">
                <a:solidFill>
                  <a:srgbClr val="0000CC"/>
                </a:solidFill>
                <a:latin typeface="Arial" panose="020B0604020202020204" pitchFamily="34" charset="0"/>
                <a:cs typeface="Arial" panose="020B0604020202020204" pitchFamily="34" charset="0"/>
              </a:rPr>
              <a:t>Any others?</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500"/>
                                        <p:tgtEl>
                                          <p:spTgt spid="5">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5">
                                            <p:txEl>
                                              <p:pRg st="1" end="1"/>
                                            </p:txEl>
                                          </p:spTgt>
                                        </p:tgtEl>
                                        <p:attrNameLst>
                                          <p:attrName>style.visibility</p:attrName>
                                        </p:attrNameLst>
                                      </p:cBhvr>
                                      <p:to>
                                        <p:strVal val="visible"/>
                                      </p:to>
                                    </p:set>
                                    <p:animEffect transition="in" filter="fade">
                                      <p:cBhvr>
                                        <p:cTn id="12" dur="500"/>
                                        <p:tgtEl>
                                          <p:spTgt spid="5">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nodeType="clickEffect">
                                  <p:stCondLst>
                                    <p:cond delay="0"/>
                                  </p:stCondLst>
                                  <p:childTnLst>
                                    <p:set>
                                      <p:cBhvr>
                                        <p:cTn id="16" dur="1" fill="hold">
                                          <p:stCondLst>
                                            <p:cond delay="0"/>
                                          </p:stCondLst>
                                        </p:cTn>
                                        <p:tgtEl>
                                          <p:spTgt spid="5">
                                            <p:txEl>
                                              <p:pRg st="2" end="2"/>
                                            </p:txEl>
                                          </p:spTgt>
                                        </p:tgtEl>
                                        <p:attrNameLst>
                                          <p:attrName>style.visibility</p:attrName>
                                        </p:attrNameLst>
                                      </p:cBhvr>
                                      <p:to>
                                        <p:strVal val="visible"/>
                                      </p:to>
                                    </p:set>
                                    <p:animEffect transition="in" filter="fade">
                                      <p:cBhvr>
                                        <p:cTn id="17" dur="500"/>
                                        <p:tgtEl>
                                          <p:spTgt spid="5">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nodeType="clickEffect">
                                  <p:stCondLst>
                                    <p:cond delay="0"/>
                                  </p:stCondLst>
                                  <p:childTnLst>
                                    <p:set>
                                      <p:cBhvr>
                                        <p:cTn id="21" dur="1" fill="hold">
                                          <p:stCondLst>
                                            <p:cond delay="0"/>
                                          </p:stCondLst>
                                        </p:cTn>
                                        <p:tgtEl>
                                          <p:spTgt spid="5">
                                            <p:txEl>
                                              <p:pRg st="3" end="3"/>
                                            </p:txEl>
                                          </p:spTgt>
                                        </p:tgtEl>
                                        <p:attrNameLst>
                                          <p:attrName>style.visibility</p:attrName>
                                        </p:attrNameLst>
                                      </p:cBhvr>
                                      <p:to>
                                        <p:strVal val="visible"/>
                                      </p:to>
                                    </p:set>
                                    <p:animEffect transition="in" filter="fade">
                                      <p:cBhvr>
                                        <p:cTn id="22" dur="500"/>
                                        <p:tgtEl>
                                          <p:spTgt spid="5">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10" presetClass="entr" presetSubtype="0" fill="hold" nodeType="clickEffect">
                                  <p:stCondLst>
                                    <p:cond delay="0"/>
                                  </p:stCondLst>
                                  <p:childTnLst>
                                    <p:set>
                                      <p:cBhvr>
                                        <p:cTn id="26" dur="1" fill="hold">
                                          <p:stCondLst>
                                            <p:cond delay="0"/>
                                          </p:stCondLst>
                                        </p:cTn>
                                        <p:tgtEl>
                                          <p:spTgt spid="5">
                                            <p:txEl>
                                              <p:pRg st="4" end="4"/>
                                            </p:txEl>
                                          </p:spTgt>
                                        </p:tgtEl>
                                        <p:attrNameLst>
                                          <p:attrName>style.visibility</p:attrName>
                                        </p:attrNameLst>
                                      </p:cBhvr>
                                      <p:to>
                                        <p:strVal val="visible"/>
                                      </p:to>
                                    </p:set>
                                    <p:animEffect transition="in" filter="fade">
                                      <p:cBhvr>
                                        <p:cTn id="27" dur="500"/>
                                        <p:tgtEl>
                                          <p:spTgt spid="5">
                                            <p:txEl>
                                              <p:pRg st="4" end="4"/>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10" presetClass="entr" presetSubtype="0" fill="hold" nodeType="clickEffect">
                                  <p:stCondLst>
                                    <p:cond delay="0"/>
                                  </p:stCondLst>
                                  <p:childTnLst>
                                    <p:set>
                                      <p:cBhvr>
                                        <p:cTn id="31" dur="1" fill="hold">
                                          <p:stCondLst>
                                            <p:cond delay="0"/>
                                          </p:stCondLst>
                                        </p:cTn>
                                        <p:tgtEl>
                                          <p:spTgt spid="5">
                                            <p:txEl>
                                              <p:pRg st="5" end="5"/>
                                            </p:txEl>
                                          </p:spTgt>
                                        </p:tgtEl>
                                        <p:attrNameLst>
                                          <p:attrName>style.visibility</p:attrName>
                                        </p:attrNameLst>
                                      </p:cBhvr>
                                      <p:to>
                                        <p:strVal val="visible"/>
                                      </p:to>
                                    </p:set>
                                    <p:animEffect transition="in" filter="fade">
                                      <p:cBhvr>
                                        <p:cTn id="32" dur="500"/>
                                        <p:tgtEl>
                                          <p:spTgt spid="5">
                                            <p:txEl>
                                              <p:pRg st="5" end="5"/>
                                            </p:txEl>
                                          </p:spTgt>
                                        </p:tgtEl>
                                      </p:cBhvr>
                                    </p:animEffect>
                                  </p:childTnLst>
                                </p:cTn>
                              </p:par>
                            </p:childTnLst>
                          </p:cTn>
                        </p:par>
                      </p:childTnLst>
                    </p:cTn>
                  </p:par>
                  <p:par>
                    <p:cTn id="33" fill="hold" nodeType="clickPar">
                      <p:stCondLst>
                        <p:cond delay="indefinite"/>
                      </p:stCondLst>
                      <p:childTnLst>
                        <p:par>
                          <p:cTn id="34" fill="hold" nodeType="withGroup">
                            <p:stCondLst>
                              <p:cond delay="0"/>
                            </p:stCondLst>
                            <p:childTnLst>
                              <p:par>
                                <p:cTn id="35" presetID="10" presetClass="entr" presetSubtype="0" fill="hold" nodeType="clickEffect">
                                  <p:stCondLst>
                                    <p:cond delay="0"/>
                                  </p:stCondLst>
                                  <p:childTnLst>
                                    <p:set>
                                      <p:cBhvr>
                                        <p:cTn id="36" dur="1" fill="hold">
                                          <p:stCondLst>
                                            <p:cond delay="0"/>
                                          </p:stCondLst>
                                        </p:cTn>
                                        <p:tgtEl>
                                          <p:spTgt spid="5">
                                            <p:txEl>
                                              <p:pRg st="6" end="6"/>
                                            </p:txEl>
                                          </p:spTgt>
                                        </p:tgtEl>
                                        <p:attrNameLst>
                                          <p:attrName>style.visibility</p:attrName>
                                        </p:attrNameLst>
                                      </p:cBhvr>
                                      <p:to>
                                        <p:strVal val="visible"/>
                                      </p:to>
                                    </p:set>
                                    <p:animEffect transition="in" filter="fade">
                                      <p:cBhvr>
                                        <p:cTn id="37" dur="500"/>
                                        <p:tgtEl>
                                          <p:spTgt spid="5">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Title 1">
            <a:extLst>
              <a:ext uri="{FF2B5EF4-FFF2-40B4-BE49-F238E27FC236}">
                <a16:creationId xmlns:a16="http://schemas.microsoft.com/office/drawing/2014/main" id="{55140EF7-82A9-4FA4-AA3A-DE6DA54E5197}"/>
              </a:ext>
            </a:extLst>
          </p:cNvPr>
          <p:cNvSpPr>
            <a:spLocks noGrp="1"/>
          </p:cNvSpPr>
          <p:nvPr>
            <p:ph type="title"/>
          </p:nvPr>
        </p:nvSpPr>
        <p:spPr/>
        <p:txBody>
          <a:bodyPr/>
          <a:lstStyle/>
          <a:p>
            <a:r>
              <a:rPr lang="en-GB" altLang="en-US">
                <a:latin typeface="Arial" panose="020B0604020202020204" pitchFamily="34" charset="0"/>
                <a:cs typeface="Arial" panose="020B0604020202020204" pitchFamily="34" charset="0"/>
              </a:rPr>
              <a:t>Stakeholder Management and Analysis</a:t>
            </a:r>
            <a:endParaRPr lang="en-GB" altLang="en-US"/>
          </a:p>
        </p:txBody>
      </p:sp>
      <p:sp>
        <p:nvSpPr>
          <p:cNvPr id="37891" name="Content Placeholder 2">
            <a:extLst>
              <a:ext uri="{FF2B5EF4-FFF2-40B4-BE49-F238E27FC236}">
                <a16:creationId xmlns:a16="http://schemas.microsoft.com/office/drawing/2014/main" id="{60478017-7EB5-4F3B-8635-228A5B61F278}"/>
              </a:ext>
            </a:extLst>
          </p:cNvPr>
          <p:cNvSpPr>
            <a:spLocks noGrp="1"/>
          </p:cNvSpPr>
          <p:nvPr>
            <p:ph idx="1"/>
          </p:nvPr>
        </p:nvSpPr>
        <p:spPr>
          <a:xfrm>
            <a:off x="179387" y="1916832"/>
            <a:ext cx="8785225" cy="3327127"/>
          </a:xfrm>
        </p:spPr>
        <p:txBody>
          <a:bodyPr/>
          <a:lstStyle/>
          <a:p>
            <a:pPr eaLnBrk="1" hangingPunct="1"/>
            <a:r>
              <a:rPr lang="en-GB" altLang="en-US" b="1" dirty="0">
                <a:solidFill>
                  <a:srgbClr val="0000FF"/>
                </a:solidFill>
                <a:latin typeface="Arial" panose="020B0604020202020204" pitchFamily="34" charset="0"/>
                <a:cs typeface="Arial" panose="020B0604020202020204" pitchFamily="34" charset="0"/>
              </a:rPr>
              <a:t>Stakeholder Management</a:t>
            </a:r>
            <a:r>
              <a:rPr lang="en-GB" altLang="en-US" dirty="0">
                <a:solidFill>
                  <a:srgbClr val="0000FF"/>
                </a:solidFill>
                <a:latin typeface="Arial" panose="020B0604020202020204" pitchFamily="34" charset="0"/>
                <a:cs typeface="Arial" panose="020B0604020202020204" pitchFamily="34" charset="0"/>
              </a:rPr>
              <a:t> is an important discipline which can be used to win support from others. It can make the difference between project success and failure.</a:t>
            </a:r>
          </a:p>
          <a:p>
            <a:pPr eaLnBrk="1" hangingPunct="1"/>
            <a:endParaRPr lang="en-GB" altLang="en-US" dirty="0">
              <a:latin typeface="Arial" panose="020B0604020202020204" pitchFamily="34" charset="0"/>
              <a:cs typeface="Arial" panose="020B0604020202020204" pitchFamily="34" charset="0"/>
            </a:endParaRPr>
          </a:p>
          <a:p>
            <a:pPr eaLnBrk="1" hangingPunct="1"/>
            <a:r>
              <a:rPr lang="en-GB" altLang="en-US" b="1" dirty="0">
                <a:latin typeface="Arial" panose="020B0604020202020204" pitchFamily="34" charset="0"/>
                <a:cs typeface="Arial" panose="020B0604020202020204" pitchFamily="34" charset="0"/>
              </a:rPr>
              <a:t>Stakeholder Analysis</a:t>
            </a:r>
            <a:r>
              <a:rPr lang="en-GB" altLang="en-US" dirty="0">
                <a:latin typeface="Arial" panose="020B0604020202020204" pitchFamily="34" charset="0"/>
                <a:cs typeface="Arial" panose="020B0604020202020204" pitchFamily="34" charset="0"/>
              </a:rPr>
              <a:t> is the technique used to identify key people who have to be won over.</a:t>
            </a:r>
          </a:p>
          <a:p>
            <a:endParaRPr lang="en-GB" altLang="en-US"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37891">
                                            <p:txEl>
                                              <p:pRg st="0" end="0"/>
                                            </p:txEl>
                                          </p:spTgt>
                                        </p:tgtEl>
                                        <p:attrNameLst>
                                          <p:attrName>style.visibility</p:attrName>
                                        </p:attrNameLst>
                                      </p:cBhvr>
                                      <p:to>
                                        <p:strVal val="visible"/>
                                      </p:to>
                                    </p:set>
                                    <p:animEffect transition="in" filter="fade">
                                      <p:cBhvr>
                                        <p:cTn id="7" dur="500"/>
                                        <p:tgtEl>
                                          <p:spTgt spid="37891">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37891">
                                            <p:txEl>
                                              <p:pRg st="2" end="2"/>
                                            </p:txEl>
                                          </p:spTgt>
                                        </p:tgtEl>
                                        <p:attrNameLst>
                                          <p:attrName>style.visibility</p:attrName>
                                        </p:attrNameLst>
                                      </p:cBhvr>
                                      <p:to>
                                        <p:strVal val="visible"/>
                                      </p:to>
                                    </p:set>
                                    <p:animEffect transition="in" filter="fade">
                                      <p:cBhvr>
                                        <p:cTn id="12" dur="500"/>
                                        <p:tgtEl>
                                          <p:spTgt spid="37891">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Title 1">
            <a:extLst>
              <a:ext uri="{FF2B5EF4-FFF2-40B4-BE49-F238E27FC236}">
                <a16:creationId xmlns:a16="http://schemas.microsoft.com/office/drawing/2014/main" id="{B4409CD5-D41C-403C-98C8-DD3FBE205FF9}"/>
              </a:ext>
            </a:extLst>
          </p:cNvPr>
          <p:cNvSpPr>
            <a:spLocks noGrp="1"/>
          </p:cNvSpPr>
          <p:nvPr>
            <p:ph type="title"/>
          </p:nvPr>
        </p:nvSpPr>
        <p:spPr>
          <a:xfrm>
            <a:off x="628650" y="16465"/>
            <a:ext cx="7886700" cy="975643"/>
          </a:xfrm>
        </p:spPr>
        <p:txBody>
          <a:bodyPr/>
          <a:lstStyle/>
          <a:p>
            <a:pPr algn="ctr"/>
            <a:r>
              <a:rPr lang="en-GB" altLang="en-US" sz="4000" dirty="0">
                <a:latin typeface="Arial" panose="020B0604020202020204" pitchFamily="34" charset="0"/>
                <a:cs typeface="Arial" panose="020B0604020202020204" pitchFamily="34" charset="0"/>
              </a:rPr>
              <a:t>Benefits of a stakeholder-based approach</a:t>
            </a:r>
            <a:endParaRPr lang="en-GB" altLang="en-US" sz="4000" dirty="0"/>
          </a:p>
        </p:txBody>
      </p:sp>
      <p:sp>
        <p:nvSpPr>
          <p:cNvPr id="3" name="Content Placeholder 2">
            <a:extLst>
              <a:ext uri="{FF2B5EF4-FFF2-40B4-BE49-F238E27FC236}">
                <a16:creationId xmlns:a16="http://schemas.microsoft.com/office/drawing/2014/main" id="{C43BC273-8661-4EC6-AA9D-0662CEDBE0CF}"/>
              </a:ext>
            </a:extLst>
          </p:cNvPr>
          <p:cNvSpPr>
            <a:spLocks noGrp="1"/>
          </p:cNvSpPr>
          <p:nvPr>
            <p:ph idx="1"/>
          </p:nvPr>
        </p:nvSpPr>
        <p:spPr>
          <a:xfrm>
            <a:off x="285750" y="1340768"/>
            <a:ext cx="8229600" cy="3917950"/>
          </a:xfrm>
        </p:spPr>
        <p:txBody>
          <a:bodyPr/>
          <a:lstStyle/>
          <a:p>
            <a:pPr eaLnBrk="1" hangingPunct="1">
              <a:lnSpc>
                <a:spcPct val="80000"/>
              </a:lnSpc>
            </a:pPr>
            <a:r>
              <a:rPr lang="en-US" altLang="en-US" sz="2200" dirty="0">
                <a:solidFill>
                  <a:srgbClr val="002060"/>
                </a:solidFill>
                <a:latin typeface="Arial" panose="020B0604020202020204" pitchFamily="34" charset="0"/>
                <a:cs typeface="Arial" panose="020B0604020202020204" pitchFamily="34" charset="0"/>
              </a:rPr>
              <a:t>You can use the opinions of the most powerful stakeholders to shape your projects at an early stage. Not only does this make it more likely that they will support you</a:t>
            </a:r>
            <a:r>
              <a:rPr lang="en-US" altLang="en-US" sz="2200">
                <a:solidFill>
                  <a:srgbClr val="002060"/>
                </a:solidFill>
                <a:latin typeface="Arial" panose="020B0604020202020204" pitchFamily="34" charset="0"/>
                <a:cs typeface="Arial" panose="020B0604020202020204" pitchFamily="34" charset="0"/>
              </a:rPr>
              <a:t>, but their input </a:t>
            </a:r>
            <a:r>
              <a:rPr lang="en-US" altLang="en-US" sz="2200" dirty="0">
                <a:solidFill>
                  <a:srgbClr val="002060"/>
                </a:solidFill>
                <a:latin typeface="Arial" panose="020B0604020202020204" pitchFamily="34" charset="0"/>
                <a:cs typeface="Arial" panose="020B0604020202020204" pitchFamily="34" charset="0"/>
              </a:rPr>
              <a:t>can also improve the quality of your project. </a:t>
            </a:r>
          </a:p>
          <a:p>
            <a:pPr eaLnBrk="1" hangingPunct="1">
              <a:lnSpc>
                <a:spcPct val="80000"/>
              </a:lnSpc>
            </a:pPr>
            <a:r>
              <a:rPr lang="en-US" altLang="en-US" sz="2200" dirty="0">
                <a:solidFill>
                  <a:srgbClr val="0000CC"/>
                </a:solidFill>
                <a:latin typeface="Arial" panose="020B0604020202020204" pitchFamily="34" charset="0"/>
                <a:cs typeface="Arial" panose="020B0604020202020204" pitchFamily="34" charset="0"/>
              </a:rPr>
              <a:t>Gaining support from powerful stakeholders can help you to win more resources - this makes it more likely that your projects will be successful. </a:t>
            </a:r>
          </a:p>
          <a:p>
            <a:pPr eaLnBrk="1" hangingPunct="1">
              <a:lnSpc>
                <a:spcPct val="80000"/>
              </a:lnSpc>
            </a:pPr>
            <a:r>
              <a:rPr lang="en-US" altLang="en-US" sz="2200" dirty="0">
                <a:solidFill>
                  <a:srgbClr val="002060"/>
                </a:solidFill>
                <a:latin typeface="Arial" panose="020B0604020202020204" pitchFamily="34" charset="0"/>
                <a:cs typeface="Arial" panose="020B0604020202020204" pitchFamily="34" charset="0"/>
              </a:rPr>
              <a:t>By communicating with stakeholders early and frequently, you can ensure that they fully understand what you are doing and understand the benefits of your project - this means they can support you actively when necessary. </a:t>
            </a:r>
          </a:p>
          <a:p>
            <a:pPr eaLnBrk="1" hangingPunct="1">
              <a:lnSpc>
                <a:spcPct val="80000"/>
              </a:lnSpc>
            </a:pPr>
            <a:r>
              <a:rPr lang="en-US" altLang="en-US" sz="2200" dirty="0">
                <a:solidFill>
                  <a:srgbClr val="0000CC"/>
                </a:solidFill>
                <a:latin typeface="Arial" panose="020B0604020202020204" pitchFamily="34" charset="0"/>
                <a:cs typeface="Arial" panose="020B0604020202020204" pitchFamily="34" charset="0"/>
              </a:rPr>
              <a:t>You can anticipate what people's reaction to your project may be, and build into your plan the actions that will win people's support.</a:t>
            </a:r>
            <a:endParaRPr lang="en-GB" altLang="en-US" sz="2200" dirty="0">
              <a:solidFill>
                <a:srgbClr val="0000CC"/>
              </a:solidFill>
              <a:latin typeface="Arial" panose="020B0604020202020204" pitchFamily="34" charset="0"/>
              <a:cs typeface="Arial" panose="020B0604020202020204" pitchFamily="34" charset="0"/>
            </a:endParaRPr>
          </a:p>
          <a:p>
            <a:endParaRPr lang="en-GB" altLang="en-US" sz="2200" dirty="0">
              <a:solidFill>
                <a:srgbClr val="002060"/>
              </a:solidFill>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Title 1">
            <a:extLst>
              <a:ext uri="{FF2B5EF4-FFF2-40B4-BE49-F238E27FC236}">
                <a16:creationId xmlns:a16="http://schemas.microsoft.com/office/drawing/2014/main" id="{0947DD5F-1EDA-4580-8A26-253F5DC8363D}"/>
              </a:ext>
            </a:extLst>
          </p:cNvPr>
          <p:cNvSpPr>
            <a:spLocks noGrp="1"/>
          </p:cNvSpPr>
          <p:nvPr>
            <p:ph type="title"/>
          </p:nvPr>
        </p:nvSpPr>
        <p:spPr/>
        <p:txBody>
          <a:bodyPr/>
          <a:lstStyle/>
          <a:p>
            <a:r>
              <a:rPr lang="en-GB" altLang="en-US"/>
              <a:t>Stages in Stakeholder Analysis</a:t>
            </a:r>
          </a:p>
        </p:txBody>
      </p:sp>
      <p:sp>
        <p:nvSpPr>
          <p:cNvPr id="40963" name="Text Box 4">
            <a:extLst>
              <a:ext uri="{FF2B5EF4-FFF2-40B4-BE49-F238E27FC236}">
                <a16:creationId xmlns:a16="http://schemas.microsoft.com/office/drawing/2014/main" id="{8B09838B-A51B-423B-9DAA-121A45AA0562}"/>
              </a:ext>
            </a:extLst>
          </p:cNvPr>
          <p:cNvSpPr txBox="1">
            <a:spLocks noChangeArrowheads="1"/>
          </p:cNvSpPr>
          <p:nvPr/>
        </p:nvSpPr>
        <p:spPr bwMode="auto">
          <a:xfrm>
            <a:off x="973138" y="1636713"/>
            <a:ext cx="2301875" cy="762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50000"/>
              </a:spcBef>
              <a:buFontTx/>
              <a:buNone/>
            </a:pPr>
            <a:endParaRPr lang="en-GB" altLang="en-US" sz="4400">
              <a:latin typeface="Arial" panose="020B0604020202020204" pitchFamily="34" charset="0"/>
              <a:cs typeface="Arial" panose="020B0604020202020204" pitchFamily="34" charset="0"/>
            </a:endParaRPr>
          </a:p>
        </p:txBody>
      </p:sp>
      <p:sp>
        <p:nvSpPr>
          <p:cNvPr id="40964" name="Text Box 5">
            <a:extLst>
              <a:ext uri="{FF2B5EF4-FFF2-40B4-BE49-F238E27FC236}">
                <a16:creationId xmlns:a16="http://schemas.microsoft.com/office/drawing/2014/main" id="{0A04123E-53B7-4182-B6FC-699CBA7F293F}"/>
              </a:ext>
            </a:extLst>
          </p:cNvPr>
          <p:cNvSpPr txBox="1">
            <a:spLocks noChangeArrowheads="1"/>
          </p:cNvSpPr>
          <p:nvPr/>
        </p:nvSpPr>
        <p:spPr bwMode="auto">
          <a:xfrm>
            <a:off x="1189038" y="1852613"/>
            <a:ext cx="2301875" cy="847725"/>
          </a:xfrm>
          <a:prstGeom prst="rect">
            <a:avLst/>
          </a:prstGeom>
          <a:noFill/>
          <a:ln w="25400">
            <a:solidFill>
              <a:srgbClr val="9900FF"/>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50000"/>
              </a:spcBef>
              <a:buFontTx/>
              <a:buNone/>
            </a:pPr>
            <a:r>
              <a:rPr lang="en-GB" altLang="en-US" sz="1800" dirty="0">
                <a:latin typeface="Arial" panose="020B0604020202020204" pitchFamily="34" charset="0"/>
                <a:cs typeface="Arial" panose="020B0604020202020204" pitchFamily="34" charset="0"/>
              </a:rPr>
              <a:t>Identify your Stakeholders</a:t>
            </a:r>
          </a:p>
        </p:txBody>
      </p:sp>
      <p:sp>
        <p:nvSpPr>
          <p:cNvPr id="40965" name="Text Box 6">
            <a:extLst>
              <a:ext uri="{FF2B5EF4-FFF2-40B4-BE49-F238E27FC236}">
                <a16:creationId xmlns:a16="http://schemas.microsoft.com/office/drawing/2014/main" id="{77AC515E-E16F-4A71-AF9A-0A24C860BB9A}"/>
              </a:ext>
            </a:extLst>
          </p:cNvPr>
          <p:cNvSpPr txBox="1">
            <a:spLocks noChangeArrowheads="1"/>
          </p:cNvSpPr>
          <p:nvPr/>
        </p:nvSpPr>
        <p:spPr bwMode="auto">
          <a:xfrm>
            <a:off x="3348038" y="3076575"/>
            <a:ext cx="2305050" cy="847725"/>
          </a:xfrm>
          <a:prstGeom prst="rect">
            <a:avLst/>
          </a:prstGeom>
          <a:noFill/>
          <a:ln w="25400">
            <a:solidFill>
              <a:srgbClr val="9900FF"/>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50000"/>
              </a:spcBef>
              <a:buFontTx/>
              <a:buNone/>
            </a:pPr>
            <a:r>
              <a:rPr lang="en-GB" altLang="en-US" sz="1800">
                <a:latin typeface="Arial" panose="020B0604020202020204" pitchFamily="34" charset="0"/>
                <a:cs typeface="Arial" panose="020B0604020202020204" pitchFamily="34" charset="0"/>
              </a:rPr>
              <a:t>Prioritise your Stakeholders</a:t>
            </a:r>
          </a:p>
        </p:txBody>
      </p:sp>
      <p:sp>
        <p:nvSpPr>
          <p:cNvPr id="40966" name="Text Box 7">
            <a:extLst>
              <a:ext uri="{FF2B5EF4-FFF2-40B4-BE49-F238E27FC236}">
                <a16:creationId xmlns:a16="http://schemas.microsoft.com/office/drawing/2014/main" id="{90A2A930-BA4D-4172-BC68-E0E789074379}"/>
              </a:ext>
            </a:extLst>
          </p:cNvPr>
          <p:cNvSpPr txBox="1">
            <a:spLocks noChangeArrowheads="1"/>
          </p:cNvSpPr>
          <p:nvPr/>
        </p:nvSpPr>
        <p:spPr bwMode="auto">
          <a:xfrm>
            <a:off x="5364163" y="4373563"/>
            <a:ext cx="2806700" cy="847725"/>
          </a:xfrm>
          <a:prstGeom prst="rect">
            <a:avLst/>
          </a:prstGeom>
          <a:noFill/>
          <a:ln w="25400">
            <a:solidFill>
              <a:srgbClr val="9900FF"/>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50000"/>
              </a:spcBef>
              <a:buFontTx/>
              <a:buNone/>
            </a:pPr>
            <a:r>
              <a:rPr lang="en-GB" altLang="en-US" sz="1800">
                <a:latin typeface="Arial" panose="020B0604020202020204" pitchFamily="34" charset="0"/>
                <a:cs typeface="Arial" panose="020B0604020202020204" pitchFamily="34" charset="0"/>
              </a:rPr>
              <a:t>Understand your Key Stakeholders</a:t>
            </a:r>
          </a:p>
        </p:txBody>
      </p:sp>
      <p:sp>
        <p:nvSpPr>
          <p:cNvPr id="40967" name="AutoShape 8">
            <a:extLst>
              <a:ext uri="{FF2B5EF4-FFF2-40B4-BE49-F238E27FC236}">
                <a16:creationId xmlns:a16="http://schemas.microsoft.com/office/drawing/2014/main" id="{E5CD3952-8701-4ED1-B53E-0FA8AD31B4B6}"/>
              </a:ext>
            </a:extLst>
          </p:cNvPr>
          <p:cNvSpPr>
            <a:spLocks noChangeArrowheads="1"/>
          </p:cNvSpPr>
          <p:nvPr/>
        </p:nvSpPr>
        <p:spPr bwMode="auto">
          <a:xfrm rot="5400000">
            <a:off x="3879057" y="2042319"/>
            <a:ext cx="814387" cy="866775"/>
          </a:xfrm>
          <a:custGeom>
            <a:avLst/>
            <a:gdLst>
              <a:gd name="T0" fmla="*/ 2147483646 w 21600"/>
              <a:gd name="T1" fmla="*/ 0 h 21600"/>
              <a:gd name="T2" fmla="*/ 2147483646 w 21600"/>
              <a:gd name="T3" fmla="*/ 2147483646 h 21600"/>
              <a:gd name="T4" fmla="*/ 2147483646 w 21600"/>
              <a:gd name="T5" fmla="*/ 2147483646 h 21600"/>
              <a:gd name="T6" fmla="*/ 2147483646 w 21600"/>
              <a:gd name="T7" fmla="*/ 2147483646 h 21600"/>
              <a:gd name="T8" fmla="*/ 17694720 60000 65536"/>
              <a:gd name="T9" fmla="*/ 5898240 60000 65536"/>
              <a:gd name="T10" fmla="*/ 5898240 60000 65536"/>
              <a:gd name="T11" fmla="*/ 0 60000 65536"/>
              <a:gd name="T12" fmla="*/ 12427 w 21600"/>
              <a:gd name="T13" fmla="*/ 2912 h 21600"/>
              <a:gd name="T14" fmla="*/ 18227 w 21600"/>
              <a:gd name="T15" fmla="*/ 9246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lnTo>
                  <a:pt x="21600" y="6079"/>
                </a:lnTo>
                <a:close/>
              </a:path>
            </a:pathLst>
          </a:custGeom>
          <a:solidFill>
            <a:schemeClr val="accent1"/>
          </a:solidFill>
          <a:ln w="9525">
            <a:solidFill>
              <a:srgbClr val="9900FF"/>
            </a:solidFill>
            <a:miter lim="800000"/>
            <a:headEnd/>
            <a:tailEnd/>
          </a:ln>
        </p:spPr>
        <p:txBody>
          <a:bodyPr wrap="none" anchor="ctr"/>
          <a:lstStyle/>
          <a:p>
            <a:endParaRPr lang="en-GB"/>
          </a:p>
        </p:txBody>
      </p:sp>
      <p:sp>
        <p:nvSpPr>
          <p:cNvPr id="40968" name="AutoShape 9">
            <a:extLst>
              <a:ext uri="{FF2B5EF4-FFF2-40B4-BE49-F238E27FC236}">
                <a16:creationId xmlns:a16="http://schemas.microsoft.com/office/drawing/2014/main" id="{B8DCA95E-2D46-4FE5-BC6D-1030575C448C}"/>
              </a:ext>
            </a:extLst>
          </p:cNvPr>
          <p:cNvSpPr>
            <a:spLocks noChangeArrowheads="1"/>
          </p:cNvSpPr>
          <p:nvPr/>
        </p:nvSpPr>
        <p:spPr bwMode="auto">
          <a:xfrm rot="5400000">
            <a:off x="6184107" y="3339306"/>
            <a:ext cx="814388" cy="866775"/>
          </a:xfrm>
          <a:custGeom>
            <a:avLst/>
            <a:gdLst>
              <a:gd name="T0" fmla="*/ 2147483646 w 21600"/>
              <a:gd name="T1" fmla="*/ 0 h 21600"/>
              <a:gd name="T2" fmla="*/ 2147483646 w 21600"/>
              <a:gd name="T3" fmla="*/ 2147483646 h 21600"/>
              <a:gd name="T4" fmla="*/ 2147483646 w 21600"/>
              <a:gd name="T5" fmla="*/ 2147483646 h 21600"/>
              <a:gd name="T6" fmla="*/ 2147483646 w 21600"/>
              <a:gd name="T7" fmla="*/ 2147483646 h 21600"/>
              <a:gd name="T8" fmla="*/ 17694720 60000 65536"/>
              <a:gd name="T9" fmla="*/ 5898240 60000 65536"/>
              <a:gd name="T10" fmla="*/ 5898240 60000 65536"/>
              <a:gd name="T11" fmla="*/ 0 60000 65536"/>
              <a:gd name="T12" fmla="*/ 12427 w 21600"/>
              <a:gd name="T13" fmla="*/ 2912 h 21600"/>
              <a:gd name="T14" fmla="*/ 18227 w 21600"/>
              <a:gd name="T15" fmla="*/ 9246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lnTo>
                  <a:pt x="21600" y="6079"/>
                </a:lnTo>
                <a:close/>
              </a:path>
            </a:pathLst>
          </a:custGeom>
          <a:solidFill>
            <a:schemeClr val="accent1"/>
          </a:solidFill>
          <a:ln w="9525">
            <a:solidFill>
              <a:srgbClr val="9900FF"/>
            </a:solidFill>
            <a:miter lim="800000"/>
            <a:headEnd/>
            <a:tailEnd/>
          </a:ln>
        </p:spPr>
        <p:txBody>
          <a:bodyPr wrap="none" anchor="ctr"/>
          <a:lstStyle/>
          <a:p>
            <a:endParaRPr lang="en-GB"/>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Title 1">
            <a:extLst>
              <a:ext uri="{FF2B5EF4-FFF2-40B4-BE49-F238E27FC236}">
                <a16:creationId xmlns:a16="http://schemas.microsoft.com/office/drawing/2014/main" id="{2C611E10-2680-46BD-9265-694E19EAD66D}"/>
              </a:ext>
            </a:extLst>
          </p:cNvPr>
          <p:cNvSpPr>
            <a:spLocks noGrp="1"/>
          </p:cNvSpPr>
          <p:nvPr>
            <p:ph type="title"/>
          </p:nvPr>
        </p:nvSpPr>
        <p:spPr>
          <a:xfrm>
            <a:off x="1462088" y="46955"/>
            <a:ext cx="8229600" cy="698376"/>
          </a:xfrm>
        </p:spPr>
        <p:txBody>
          <a:bodyPr/>
          <a:lstStyle/>
          <a:p>
            <a:r>
              <a:rPr lang="en-GB" altLang="en-US" dirty="0">
                <a:latin typeface="Arial" panose="020B0604020202020204" pitchFamily="34" charset="0"/>
                <a:cs typeface="Arial" panose="020B0604020202020204" pitchFamily="34" charset="0"/>
              </a:rPr>
              <a:t>Prioritising Stakeholders</a:t>
            </a:r>
            <a:endParaRPr lang="en-GB" altLang="en-US" dirty="0"/>
          </a:p>
        </p:txBody>
      </p:sp>
      <p:grpSp>
        <p:nvGrpSpPr>
          <p:cNvPr id="41987" name="Group 3">
            <a:extLst>
              <a:ext uri="{FF2B5EF4-FFF2-40B4-BE49-F238E27FC236}">
                <a16:creationId xmlns:a16="http://schemas.microsoft.com/office/drawing/2014/main" id="{0244C2CA-D0F0-45BD-8D0D-4AD552F51270}"/>
              </a:ext>
            </a:extLst>
          </p:cNvPr>
          <p:cNvGrpSpPr>
            <a:grpSpLocks/>
          </p:cNvGrpSpPr>
          <p:nvPr/>
        </p:nvGrpSpPr>
        <p:grpSpPr bwMode="auto">
          <a:xfrm>
            <a:off x="469900" y="771525"/>
            <a:ext cx="7229475" cy="4879975"/>
            <a:chOff x="390" y="998"/>
            <a:chExt cx="4554" cy="3074"/>
          </a:xfrm>
        </p:grpSpPr>
        <p:grpSp>
          <p:nvGrpSpPr>
            <p:cNvPr id="41992" name="Group 8">
              <a:extLst>
                <a:ext uri="{FF2B5EF4-FFF2-40B4-BE49-F238E27FC236}">
                  <a16:creationId xmlns:a16="http://schemas.microsoft.com/office/drawing/2014/main" id="{F082365A-34D8-4429-93B8-6C3649EFBA61}"/>
                </a:ext>
              </a:extLst>
            </p:cNvPr>
            <p:cNvGrpSpPr>
              <a:grpSpLocks/>
            </p:cNvGrpSpPr>
            <p:nvPr/>
          </p:nvGrpSpPr>
          <p:grpSpPr bwMode="auto">
            <a:xfrm>
              <a:off x="1166" y="1000"/>
              <a:ext cx="3436" cy="2472"/>
              <a:chOff x="1292" y="1253"/>
              <a:chExt cx="3176" cy="2176"/>
            </a:xfrm>
          </p:grpSpPr>
          <p:sp>
            <p:nvSpPr>
              <p:cNvPr id="42002" name="Rectangle 18">
                <a:extLst>
                  <a:ext uri="{FF2B5EF4-FFF2-40B4-BE49-F238E27FC236}">
                    <a16:creationId xmlns:a16="http://schemas.microsoft.com/office/drawing/2014/main" id="{74CECC09-18F2-4FA6-8E93-CC0B6318DC5F}"/>
                  </a:ext>
                </a:extLst>
              </p:cNvPr>
              <p:cNvSpPr>
                <a:spLocks noChangeArrowheads="1"/>
              </p:cNvSpPr>
              <p:nvPr/>
            </p:nvSpPr>
            <p:spPr bwMode="auto">
              <a:xfrm>
                <a:off x="1292" y="1253"/>
                <a:ext cx="1588" cy="1088"/>
              </a:xfrm>
              <a:prstGeom prst="rect">
                <a:avLst/>
              </a:prstGeom>
              <a:solidFill>
                <a:srgbClr val="CCECFF">
                  <a:alpha val="72940"/>
                </a:srgbClr>
              </a:solidFill>
              <a:ln w="25400">
                <a:solidFill>
                  <a:srgbClr val="9900FF"/>
                </a:solidFill>
                <a:miter lim="800000"/>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endParaRPr lang="en-GB" altLang="en-US" sz="1800">
                  <a:latin typeface="Arial" panose="020B0604020202020204" pitchFamily="34" charset="0"/>
                  <a:cs typeface="Arial" panose="020B0604020202020204" pitchFamily="34" charset="0"/>
                </a:endParaRPr>
              </a:p>
            </p:txBody>
          </p:sp>
          <p:sp>
            <p:nvSpPr>
              <p:cNvPr id="42003" name="Rectangle 19">
                <a:extLst>
                  <a:ext uri="{FF2B5EF4-FFF2-40B4-BE49-F238E27FC236}">
                    <a16:creationId xmlns:a16="http://schemas.microsoft.com/office/drawing/2014/main" id="{A3324F24-BE09-4CEC-AD55-1128EC1D5EF3}"/>
                  </a:ext>
                </a:extLst>
              </p:cNvPr>
              <p:cNvSpPr>
                <a:spLocks noChangeArrowheads="1"/>
              </p:cNvSpPr>
              <p:nvPr/>
            </p:nvSpPr>
            <p:spPr bwMode="auto">
              <a:xfrm>
                <a:off x="1293" y="2341"/>
                <a:ext cx="1588" cy="1088"/>
              </a:xfrm>
              <a:prstGeom prst="rect">
                <a:avLst/>
              </a:prstGeom>
              <a:solidFill>
                <a:srgbClr val="CCECFF">
                  <a:alpha val="72940"/>
                </a:srgbClr>
              </a:solidFill>
              <a:ln w="25400">
                <a:solidFill>
                  <a:srgbClr val="9900FF"/>
                </a:solidFill>
                <a:miter lim="800000"/>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endParaRPr lang="en-GB" altLang="en-US" sz="1800">
                  <a:latin typeface="Arial" panose="020B0604020202020204" pitchFamily="34" charset="0"/>
                  <a:cs typeface="Arial" panose="020B0604020202020204" pitchFamily="34" charset="0"/>
                </a:endParaRPr>
              </a:p>
            </p:txBody>
          </p:sp>
          <p:sp>
            <p:nvSpPr>
              <p:cNvPr id="42004" name="Rectangle 20">
                <a:extLst>
                  <a:ext uri="{FF2B5EF4-FFF2-40B4-BE49-F238E27FC236}">
                    <a16:creationId xmlns:a16="http://schemas.microsoft.com/office/drawing/2014/main" id="{11599E99-EC10-4394-B4EF-49667FCA1B39}"/>
                  </a:ext>
                </a:extLst>
              </p:cNvPr>
              <p:cNvSpPr>
                <a:spLocks noChangeArrowheads="1"/>
              </p:cNvSpPr>
              <p:nvPr/>
            </p:nvSpPr>
            <p:spPr bwMode="auto">
              <a:xfrm>
                <a:off x="2880" y="2341"/>
                <a:ext cx="1588" cy="1088"/>
              </a:xfrm>
              <a:prstGeom prst="rect">
                <a:avLst/>
              </a:prstGeom>
              <a:solidFill>
                <a:srgbClr val="CCECFF">
                  <a:alpha val="72940"/>
                </a:srgbClr>
              </a:solidFill>
              <a:ln w="25400">
                <a:solidFill>
                  <a:srgbClr val="9900FF"/>
                </a:solidFill>
                <a:miter lim="800000"/>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endParaRPr lang="en-GB" altLang="en-US" sz="1800">
                  <a:latin typeface="Arial" panose="020B0604020202020204" pitchFamily="34" charset="0"/>
                  <a:cs typeface="Arial" panose="020B0604020202020204" pitchFamily="34" charset="0"/>
                </a:endParaRPr>
              </a:p>
            </p:txBody>
          </p:sp>
          <p:sp>
            <p:nvSpPr>
              <p:cNvPr id="42005" name="Rectangle 21">
                <a:extLst>
                  <a:ext uri="{FF2B5EF4-FFF2-40B4-BE49-F238E27FC236}">
                    <a16:creationId xmlns:a16="http://schemas.microsoft.com/office/drawing/2014/main" id="{DAC15C6D-130B-495D-86C9-0EB4D88E7FAB}"/>
                  </a:ext>
                </a:extLst>
              </p:cNvPr>
              <p:cNvSpPr>
                <a:spLocks noChangeArrowheads="1"/>
              </p:cNvSpPr>
              <p:nvPr/>
            </p:nvSpPr>
            <p:spPr bwMode="auto">
              <a:xfrm>
                <a:off x="2880" y="1253"/>
                <a:ext cx="1588" cy="1088"/>
              </a:xfrm>
              <a:prstGeom prst="rect">
                <a:avLst/>
              </a:prstGeom>
              <a:solidFill>
                <a:srgbClr val="CCECFF">
                  <a:alpha val="72940"/>
                </a:srgbClr>
              </a:solidFill>
              <a:ln w="25400">
                <a:solidFill>
                  <a:srgbClr val="9900FF"/>
                </a:solidFill>
                <a:miter lim="800000"/>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endParaRPr lang="en-GB" altLang="en-US" sz="1800">
                  <a:latin typeface="Arial" panose="020B0604020202020204" pitchFamily="34" charset="0"/>
                  <a:cs typeface="Arial" panose="020B0604020202020204" pitchFamily="34" charset="0"/>
                </a:endParaRPr>
              </a:p>
            </p:txBody>
          </p:sp>
        </p:grpSp>
        <p:grpSp>
          <p:nvGrpSpPr>
            <p:cNvPr id="41993" name="Group 9">
              <a:extLst>
                <a:ext uri="{FF2B5EF4-FFF2-40B4-BE49-F238E27FC236}">
                  <a16:creationId xmlns:a16="http://schemas.microsoft.com/office/drawing/2014/main" id="{CA4C0D89-D020-4F83-A446-7FE5750BD1AB}"/>
                </a:ext>
              </a:extLst>
            </p:cNvPr>
            <p:cNvGrpSpPr>
              <a:grpSpLocks/>
            </p:cNvGrpSpPr>
            <p:nvPr/>
          </p:nvGrpSpPr>
          <p:grpSpPr bwMode="auto">
            <a:xfrm>
              <a:off x="2075" y="3505"/>
              <a:ext cx="1815" cy="567"/>
              <a:chOff x="2087" y="3594"/>
              <a:chExt cx="1678" cy="499"/>
            </a:xfrm>
          </p:grpSpPr>
          <p:sp>
            <p:nvSpPr>
              <p:cNvPr id="42000" name="AutoShape 10">
                <a:extLst>
                  <a:ext uri="{FF2B5EF4-FFF2-40B4-BE49-F238E27FC236}">
                    <a16:creationId xmlns:a16="http://schemas.microsoft.com/office/drawing/2014/main" id="{D57D5723-1B4F-416E-B091-E58049E52B27}"/>
                  </a:ext>
                </a:extLst>
              </p:cNvPr>
              <p:cNvSpPr>
                <a:spLocks noChangeArrowheads="1"/>
              </p:cNvSpPr>
              <p:nvPr/>
            </p:nvSpPr>
            <p:spPr bwMode="auto">
              <a:xfrm>
                <a:off x="2087" y="3594"/>
                <a:ext cx="1678" cy="499"/>
              </a:xfrm>
              <a:prstGeom prst="rightArrow">
                <a:avLst>
                  <a:gd name="adj1" fmla="val 50000"/>
                  <a:gd name="adj2" fmla="val 84068"/>
                </a:avLst>
              </a:prstGeom>
              <a:solidFill>
                <a:schemeClr val="accent1"/>
              </a:solidFill>
              <a:ln w="9525">
                <a:solidFill>
                  <a:schemeClr val="tx1"/>
                </a:solidFill>
                <a:miter lim="800000"/>
                <a:headEnd/>
                <a:tailEnd/>
              </a:ln>
            </p:spPr>
            <p:txBody>
              <a:bodyPr wrap="none"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endParaRPr lang="en-GB" altLang="en-US" sz="1800">
                  <a:latin typeface="Arial" panose="020B0604020202020204" pitchFamily="34" charset="0"/>
                  <a:cs typeface="Arial" panose="020B0604020202020204" pitchFamily="34" charset="0"/>
                </a:endParaRPr>
              </a:p>
            </p:txBody>
          </p:sp>
          <p:sp>
            <p:nvSpPr>
              <p:cNvPr id="42001" name="Text Box 11">
                <a:extLst>
                  <a:ext uri="{FF2B5EF4-FFF2-40B4-BE49-F238E27FC236}">
                    <a16:creationId xmlns:a16="http://schemas.microsoft.com/office/drawing/2014/main" id="{FD282B2F-6A5B-4142-A0A4-13F753F9066B}"/>
                  </a:ext>
                </a:extLst>
              </p:cNvPr>
              <p:cNvSpPr txBox="1">
                <a:spLocks noChangeArrowheads="1"/>
              </p:cNvSpPr>
              <p:nvPr/>
            </p:nvSpPr>
            <p:spPr bwMode="auto">
              <a:xfrm>
                <a:off x="2396" y="3733"/>
                <a:ext cx="1134" cy="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50000"/>
                  </a:spcBef>
                  <a:buFontTx/>
                  <a:buNone/>
                </a:pPr>
                <a:r>
                  <a:rPr lang="en-GB" altLang="en-US" sz="2000" b="1">
                    <a:latin typeface="Arial" panose="020B0604020202020204" pitchFamily="34" charset="0"/>
                    <a:cs typeface="Arial" panose="020B0604020202020204" pitchFamily="34" charset="0"/>
                  </a:rPr>
                  <a:t>Interest</a:t>
                </a:r>
              </a:p>
            </p:txBody>
          </p:sp>
        </p:grpSp>
        <p:grpSp>
          <p:nvGrpSpPr>
            <p:cNvPr id="41994" name="Group 10">
              <a:extLst>
                <a:ext uri="{FF2B5EF4-FFF2-40B4-BE49-F238E27FC236}">
                  <a16:creationId xmlns:a16="http://schemas.microsoft.com/office/drawing/2014/main" id="{4C219C2D-97A1-4ECB-8292-35FD3010D198}"/>
                </a:ext>
              </a:extLst>
            </p:cNvPr>
            <p:cNvGrpSpPr>
              <a:grpSpLocks/>
            </p:cNvGrpSpPr>
            <p:nvPr/>
          </p:nvGrpSpPr>
          <p:grpSpPr bwMode="auto">
            <a:xfrm>
              <a:off x="390" y="1642"/>
              <a:ext cx="625" cy="1575"/>
              <a:chOff x="302" y="1772"/>
              <a:chExt cx="578" cy="1386"/>
            </a:xfrm>
          </p:grpSpPr>
          <p:sp>
            <p:nvSpPr>
              <p:cNvPr id="41998" name="AutoShape 13">
                <a:extLst>
                  <a:ext uri="{FF2B5EF4-FFF2-40B4-BE49-F238E27FC236}">
                    <a16:creationId xmlns:a16="http://schemas.microsoft.com/office/drawing/2014/main" id="{6C0576CB-443D-43B7-BD90-6687552354E5}"/>
                  </a:ext>
                </a:extLst>
              </p:cNvPr>
              <p:cNvSpPr>
                <a:spLocks noChangeArrowheads="1"/>
              </p:cNvSpPr>
              <p:nvPr/>
            </p:nvSpPr>
            <p:spPr bwMode="auto">
              <a:xfrm>
                <a:off x="302" y="1772"/>
                <a:ext cx="578" cy="1386"/>
              </a:xfrm>
              <a:prstGeom prst="upArrow">
                <a:avLst>
                  <a:gd name="adj1" fmla="val 50000"/>
                  <a:gd name="adj2" fmla="val 59948"/>
                </a:avLst>
              </a:prstGeom>
              <a:solidFill>
                <a:schemeClr val="accent1"/>
              </a:solidFill>
              <a:ln w="9525">
                <a:solidFill>
                  <a:schemeClr val="tx1"/>
                </a:solidFill>
                <a:miter lim="800000"/>
                <a:headEnd/>
                <a:tailEnd/>
              </a:ln>
            </p:spPr>
            <p:txBody>
              <a:bodyPr vert="eaVert" wrap="none"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endParaRPr lang="en-GB" altLang="en-US" sz="1800">
                  <a:latin typeface="Arial" panose="020B0604020202020204" pitchFamily="34" charset="0"/>
                  <a:cs typeface="Arial" panose="020B0604020202020204" pitchFamily="34" charset="0"/>
                </a:endParaRPr>
              </a:p>
            </p:txBody>
          </p:sp>
          <p:sp>
            <p:nvSpPr>
              <p:cNvPr id="41999" name="Text Box 14">
                <a:extLst>
                  <a:ext uri="{FF2B5EF4-FFF2-40B4-BE49-F238E27FC236}">
                    <a16:creationId xmlns:a16="http://schemas.microsoft.com/office/drawing/2014/main" id="{8B626FE3-2FF8-44FF-9731-99829DDDBEFA}"/>
                  </a:ext>
                </a:extLst>
              </p:cNvPr>
              <p:cNvSpPr txBox="1">
                <a:spLocks noChangeArrowheads="1"/>
              </p:cNvSpPr>
              <p:nvPr/>
            </p:nvSpPr>
            <p:spPr bwMode="auto">
              <a:xfrm rot="-5400000">
                <a:off x="183" y="2408"/>
                <a:ext cx="817" cy="2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50000"/>
                  </a:spcBef>
                  <a:buFontTx/>
                  <a:buNone/>
                </a:pPr>
                <a:r>
                  <a:rPr lang="en-GB" altLang="en-US" sz="2000" b="1">
                    <a:latin typeface="Arial" panose="020B0604020202020204" pitchFamily="34" charset="0"/>
                    <a:cs typeface="Arial" panose="020B0604020202020204" pitchFamily="34" charset="0"/>
                  </a:rPr>
                  <a:t>Power</a:t>
                </a:r>
              </a:p>
            </p:txBody>
          </p:sp>
        </p:grpSp>
        <p:sp>
          <p:nvSpPr>
            <p:cNvPr id="41995" name="Text Box 15">
              <a:extLst>
                <a:ext uri="{FF2B5EF4-FFF2-40B4-BE49-F238E27FC236}">
                  <a16:creationId xmlns:a16="http://schemas.microsoft.com/office/drawing/2014/main" id="{4347A91E-B0FA-4E26-B6F0-45EFACE56FD1}"/>
                </a:ext>
              </a:extLst>
            </p:cNvPr>
            <p:cNvSpPr txBox="1">
              <a:spLocks noChangeArrowheads="1"/>
            </p:cNvSpPr>
            <p:nvPr/>
          </p:nvSpPr>
          <p:spPr bwMode="auto">
            <a:xfrm>
              <a:off x="676" y="3474"/>
              <a:ext cx="737" cy="2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50000"/>
                </a:spcBef>
                <a:buFontTx/>
                <a:buNone/>
              </a:pPr>
              <a:r>
                <a:rPr lang="en-GB" altLang="en-US" sz="1800" b="1">
                  <a:latin typeface="Arial" panose="020B0604020202020204" pitchFamily="34" charset="0"/>
                  <a:cs typeface="Arial" panose="020B0604020202020204" pitchFamily="34" charset="0"/>
                </a:rPr>
                <a:t>LOW</a:t>
              </a:r>
            </a:p>
          </p:txBody>
        </p:sp>
        <p:sp>
          <p:nvSpPr>
            <p:cNvPr id="41996" name="Text Box 16">
              <a:extLst>
                <a:ext uri="{FF2B5EF4-FFF2-40B4-BE49-F238E27FC236}">
                  <a16:creationId xmlns:a16="http://schemas.microsoft.com/office/drawing/2014/main" id="{9E001A7F-F853-47CF-94BE-449DEC78E036}"/>
                </a:ext>
              </a:extLst>
            </p:cNvPr>
            <p:cNvSpPr txBox="1">
              <a:spLocks noChangeArrowheads="1"/>
            </p:cNvSpPr>
            <p:nvPr/>
          </p:nvSpPr>
          <p:spPr bwMode="auto">
            <a:xfrm>
              <a:off x="435" y="998"/>
              <a:ext cx="785" cy="2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50000"/>
                </a:spcBef>
                <a:buFontTx/>
                <a:buNone/>
              </a:pPr>
              <a:r>
                <a:rPr lang="en-GB" altLang="en-US" sz="1800" b="1">
                  <a:latin typeface="Arial" panose="020B0604020202020204" pitchFamily="34" charset="0"/>
                  <a:cs typeface="Arial" panose="020B0604020202020204" pitchFamily="34" charset="0"/>
                </a:rPr>
                <a:t>HIGH</a:t>
              </a:r>
            </a:p>
          </p:txBody>
        </p:sp>
        <p:sp>
          <p:nvSpPr>
            <p:cNvPr id="41997" name="Text Box 17">
              <a:extLst>
                <a:ext uri="{FF2B5EF4-FFF2-40B4-BE49-F238E27FC236}">
                  <a16:creationId xmlns:a16="http://schemas.microsoft.com/office/drawing/2014/main" id="{F6DC17DA-7967-45C9-A382-DB55A6B29A7E}"/>
                </a:ext>
              </a:extLst>
            </p:cNvPr>
            <p:cNvSpPr txBox="1">
              <a:spLocks noChangeArrowheads="1"/>
            </p:cNvSpPr>
            <p:nvPr/>
          </p:nvSpPr>
          <p:spPr bwMode="auto">
            <a:xfrm>
              <a:off x="4159" y="3474"/>
              <a:ext cx="785" cy="2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50000"/>
                </a:spcBef>
                <a:buFontTx/>
                <a:buNone/>
              </a:pPr>
              <a:r>
                <a:rPr lang="en-GB" altLang="en-US" sz="1800" b="1">
                  <a:latin typeface="Arial" panose="020B0604020202020204" pitchFamily="34" charset="0"/>
                  <a:cs typeface="Arial" panose="020B0604020202020204" pitchFamily="34" charset="0"/>
                </a:rPr>
                <a:t>HIGH</a:t>
              </a:r>
            </a:p>
          </p:txBody>
        </p:sp>
      </p:grpSp>
      <p:sp>
        <p:nvSpPr>
          <p:cNvPr id="41988" name="Text Box 18">
            <a:extLst>
              <a:ext uri="{FF2B5EF4-FFF2-40B4-BE49-F238E27FC236}">
                <a16:creationId xmlns:a16="http://schemas.microsoft.com/office/drawing/2014/main" id="{86B1AE39-8D94-442E-BA86-7DBF390F5527}"/>
              </a:ext>
            </a:extLst>
          </p:cNvPr>
          <p:cNvSpPr txBox="1">
            <a:spLocks noChangeArrowheads="1"/>
          </p:cNvSpPr>
          <p:nvPr/>
        </p:nvSpPr>
        <p:spPr bwMode="auto">
          <a:xfrm>
            <a:off x="2555875" y="1601788"/>
            <a:ext cx="1511300" cy="701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50000"/>
              </a:spcBef>
              <a:buFontTx/>
              <a:buNone/>
            </a:pPr>
            <a:r>
              <a:rPr lang="en-GB" altLang="en-US" sz="2000">
                <a:latin typeface="Arial" panose="020B0604020202020204" pitchFamily="34" charset="0"/>
                <a:cs typeface="Arial" panose="020B0604020202020204" pitchFamily="34" charset="0"/>
              </a:rPr>
              <a:t>Keep Satisfied</a:t>
            </a:r>
          </a:p>
        </p:txBody>
      </p:sp>
      <p:sp>
        <p:nvSpPr>
          <p:cNvPr id="41989" name="Text Box 19">
            <a:extLst>
              <a:ext uri="{FF2B5EF4-FFF2-40B4-BE49-F238E27FC236}">
                <a16:creationId xmlns:a16="http://schemas.microsoft.com/office/drawing/2014/main" id="{5345E4B7-C2D6-467F-B22F-37BC5B7093B9}"/>
              </a:ext>
            </a:extLst>
          </p:cNvPr>
          <p:cNvSpPr txBox="1">
            <a:spLocks noChangeArrowheads="1"/>
          </p:cNvSpPr>
          <p:nvPr/>
        </p:nvSpPr>
        <p:spPr bwMode="auto">
          <a:xfrm>
            <a:off x="5138738" y="1619250"/>
            <a:ext cx="1871662" cy="708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50000"/>
              </a:spcBef>
              <a:buFontTx/>
              <a:buNone/>
            </a:pPr>
            <a:r>
              <a:rPr lang="en-GB" altLang="en-US" sz="2000">
                <a:latin typeface="Arial" panose="020B0604020202020204" pitchFamily="34" charset="0"/>
                <a:cs typeface="Arial" panose="020B0604020202020204" pitchFamily="34" charset="0"/>
              </a:rPr>
              <a:t>Manage Closely</a:t>
            </a:r>
          </a:p>
        </p:txBody>
      </p:sp>
      <p:sp>
        <p:nvSpPr>
          <p:cNvPr id="41990" name="Text Box 20">
            <a:extLst>
              <a:ext uri="{FF2B5EF4-FFF2-40B4-BE49-F238E27FC236}">
                <a16:creationId xmlns:a16="http://schemas.microsoft.com/office/drawing/2014/main" id="{29786D51-EAAB-451A-B11E-4B0D04CD9E29}"/>
              </a:ext>
            </a:extLst>
          </p:cNvPr>
          <p:cNvSpPr txBox="1">
            <a:spLocks noChangeArrowheads="1"/>
          </p:cNvSpPr>
          <p:nvPr/>
        </p:nvSpPr>
        <p:spPr bwMode="auto">
          <a:xfrm>
            <a:off x="2195513" y="3690938"/>
            <a:ext cx="2089150" cy="701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en-GB" altLang="en-US" sz="2000">
                <a:latin typeface="Arial" panose="020B0604020202020204" pitchFamily="34" charset="0"/>
                <a:cs typeface="Arial" panose="020B0604020202020204" pitchFamily="34" charset="0"/>
              </a:rPr>
              <a:t>Monitor (minimum effort)</a:t>
            </a:r>
          </a:p>
        </p:txBody>
      </p:sp>
      <p:sp>
        <p:nvSpPr>
          <p:cNvPr id="41991" name="Text Box 21">
            <a:extLst>
              <a:ext uri="{FF2B5EF4-FFF2-40B4-BE49-F238E27FC236}">
                <a16:creationId xmlns:a16="http://schemas.microsoft.com/office/drawing/2014/main" id="{38BDB36F-086D-4C53-AE24-BB430B514971}"/>
              </a:ext>
            </a:extLst>
          </p:cNvPr>
          <p:cNvSpPr txBox="1">
            <a:spLocks noChangeArrowheads="1"/>
          </p:cNvSpPr>
          <p:nvPr/>
        </p:nvSpPr>
        <p:spPr bwMode="auto">
          <a:xfrm>
            <a:off x="5219700" y="3690938"/>
            <a:ext cx="1728788" cy="701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50000"/>
              </a:spcBef>
              <a:buFontTx/>
              <a:buNone/>
            </a:pPr>
            <a:r>
              <a:rPr lang="en-GB" altLang="en-US" sz="2000">
                <a:latin typeface="Arial" panose="020B0604020202020204" pitchFamily="34" charset="0"/>
                <a:cs typeface="Arial" panose="020B0604020202020204" pitchFamily="34" charset="0"/>
              </a:rPr>
              <a:t>Keep informed</a:t>
            </a:r>
          </a:p>
        </p:txBody>
      </p:sp>
      <p:sp>
        <p:nvSpPr>
          <p:cNvPr id="2" name="TextBox 1">
            <a:extLst>
              <a:ext uri="{FF2B5EF4-FFF2-40B4-BE49-F238E27FC236}">
                <a16:creationId xmlns:a16="http://schemas.microsoft.com/office/drawing/2014/main" id="{E66E2CAC-F1AA-445F-897B-31F2D0F1D6D2}"/>
              </a:ext>
            </a:extLst>
          </p:cNvPr>
          <p:cNvSpPr txBox="1"/>
          <p:nvPr/>
        </p:nvSpPr>
        <p:spPr>
          <a:xfrm>
            <a:off x="6140065" y="5238750"/>
            <a:ext cx="2883280" cy="369332"/>
          </a:xfrm>
          <a:prstGeom prst="rect">
            <a:avLst/>
          </a:prstGeom>
          <a:noFill/>
        </p:spPr>
        <p:txBody>
          <a:bodyPr wrap="square" rtlCol="0">
            <a:spAutoFit/>
          </a:bodyPr>
          <a:lstStyle/>
          <a:p>
            <a:r>
              <a:rPr lang="en-GB" dirty="0"/>
              <a:t>Mitchell, R.K. et al (1997)</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1AB869-4DEF-4C3B-AC8A-EF51EF54BD13}"/>
              </a:ext>
            </a:extLst>
          </p:cNvPr>
          <p:cNvSpPr>
            <a:spLocks noGrp="1"/>
          </p:cNvSpPr>
          <p:nvPr>
            <p:ph type="title"/>
          </p:nvPr>
        </p:nvSpPr>
        <p:spPr>
          <a:xfrm>
            <a:off x="625962" y="116632"/>
            <a:ext cx="7886700" cy="831627"/>
          </a:xfrm>
        </p:spPr>
        <p:txBody>
          <a:bodyPr/>
          <a:lstStyle/>
          <a:p>
            <a:pPr algn="ctr"/>
            <a:r>
              <a:rPr lang="en-GB" dirty="0"/>
              <a:t>The Politics of Change</a:t>
            </a:r>
          </a:p>
        </p:txBody>
      </p:sp>
      <p:sp>
        <p:nvSpPr>
          <p:cNvPr id="3" name="Content Placeholder 2">
            <a:extLst>
              <a:ext uri="{FF2B5EF4-FFF2-40B4-BE49-F238E27FC236}">
                <a16:creationId xmlns:a16="http://schemas.microsoft.com/office/drawing/2014/main" id="{ABFD1826-B757-480D-A25C-A353073B5859}"/>
              </a:ext>
            </a:extLst>
          </p:cNvPr>
          <p:cNvSpPr>
            <a:spLocks noGrp="1"/>
          </p:cNvSpPr>
          <p:nvPr>
            <p:ph idx="1"/>
          </p:nvPr>
        </p:nvSpPr>
        <p:spPr>
          <a:xfrm>
            <a:off x="625962" y="1875356"/>
            <a:ext cx="7886700" cy="1944216"/>
          </a:xfrm>
        </p:spPr>
        <p:txBody>
          <a:bodyPr/>
          <a:lstStyle/>
          <a:p>
            <a:r>
              <a:rPr lang="en-US" i="1" dirty="0">
                <a:solidFill>
                  <a:srgbClr val="002060"/>
                </a:solidFill>
                <a:effectLst/>
              </a:rPr>
              <a:t>‘Politics </a:t>
            </a:r>
            <a:r>
              <a:rPr lang="en-US" b="0" dirty="0">
                <a:solidFill>
                  <a:srgbClr val="002060"/>
                </a:solidFill>
                <a:effectLst/>
              </a:rPr>
              <a:t>can be used to </a:t>
            </a:r>
            <a:r>
              <a:rPr lang="en-US" b="0" strike="noStrike" dirty="0">
                <a:solidFill>
                  <a:srgbClr val="002060"/>
                </a:solidFill>
                <a:effectLst/>
              </a:rPr>
              <a:t>talk </a:t>
            </a:r>
            <a:r>
              <a:rPr lang="en-US" b="0" dirty="0">
                <a:solidFill>
                  <a:srgbClr val="002060"/>
                </a:solidFill>
                <a:effectLst/>
              </a:rPr>
              <a:t>about the ways that power is </a:t>
            </a:r>
            <a:r>
              <a:rPr lang="en-US" b="0" strike="noStrike" dirty="0">
                <a:solidFill>
                  <a:srgbClr val="002060"/>
                </a:solidFill>
                <a:effectLst/>
              </a:rPr>
              <a:t>shared</a:t>
            </a:r>
            <a:r>
              <a:rPr lang="en-US" b="0" dirty="0">
                <a:solidFill>
                  <a:srgbClr val="002060"/>
                </a:solidFill>
                <a:effectLst/>
              </a:rPr>
              <a:t> in an organization and the ways it is </a:t>
            </a:r>
            <a:r>
              <a:rPr lang="en-US" b="0" strike="noStrike" dirty="0">
                <a:solidFill>
                  <a:srgbClr val="002060"/>
                </a:solidFill>
                <a:effectLst/>
              </a:rPr>
              <a:t>affected</a:t>
            </a:r>
            <a:r>
              <a:rPr lang="en-US" b="0" dirty="0">
                <a:solidFill>
                  <a:srgbClr val="002060"/>
                </a:solidFill>
                <a:effectLst/>
              </a:rPr>
              <a:t> by </a:t>
            </a:r>
            <a:r>
              <a:rPr lang="en-US" b="0" strike="noStrike" dirty="0">
                <a:solidFill>
                  <a:srgbClr val="002060"/>
                </a:solidFill>
                <a:effectLst/>
              </a:rPr>
              <a:t>personal </a:t>
            </a:r>
            <a:r>
              <a:rPr lang="en-US" b="0" dirty="0">
                <a:solidFill>
                  <a:srgbClr val="002060"/>
                </a:solidFill>
                <a:effectLst/>
              </a:rPr>
              <a:t>relationships between people who work together</a:t>
            </a:r>
            <a:r>
              <a:rPr lang="en-US" b="0" i="1" dirty="0">
                <a:solidFill>
                  <a:srgbClr val="002060"/>
                </a:solidFill>
                <a:effectLst/>
              </a:rPr>
              <a:t>.’  </a:t>
            </a:r>
            <a:r>
              <a:rPr lang="en-US" sz="1600" b="0" i="1" dirty="0">
                <a:solidFill>
                  <a:srgbClr val="002060"/>
                </a:solidFill>
                <a:effectLst/>
              </a:rPr>
              <a:t>Collins Online Dictionary (2020)</a:t>
            </a:r>
          </a:p>
          <a:p>
            <a:endParaRPr lang="en-US" sz="1600" i="1" dirty="0">
              <a:solidFill>
                <a:srgbClr val="002060"/>
              </a:solidFill>
            </a:endParaRPr>
          </a:p>
        </p:txBody>
      </p:sp>
      <p:sp>
        <p:nvSpPr>
          <p:cNvPr id="5" name="TextBox 4">
            <a:extLst>
              <a:ext uri="{FF2B5EF4-FFF2-40B4-BE49-F238E27FC236}">
                <a16:creationId xmlns:a16="http://schemas.microsoft.com/office/drawing/2014/main" id="{4674B1BE-D053-48AE-AA08-647564379220}"/>
              </a:ext>
            </a:extLst>
          </p:cNvPr>
          <p:cNvSpPr txBox="1"/>
          <p:nvPr/>
        </p:nvSpPr>
        <p:spPr>
          <a:xfrm>
            <a:off x="899592" y="3819572"/>
            <a:ext cx="6231321" cy="830997"/>
          </a:xfrm>
          <a:prstGeom prst="rect">
            <a:avLst/>
          </a:prstGeom>
          <a:noFill/>
        </p:spPr>
        <p:txBody>
          <a:bodyPr wrap="none" rtlCol="0">
            <a:spAutoFit/>
          </a:bodyPr>
          <a:lstStyle/>
          <a:p>
            <a:r>
              <a:rPr lang="en-GB" sz="2400" dirty="0"/>
              <a:t>Q. What are the implications of this statement?  </a:t>
            </a:r>
          </a:p>
          <a:p>
            <a:endParaRPr lang="en-GB" sz="2400" dirty="0"/>
          </a:p>
        </p:txBody>
      </p:sp>
      <p:sp>
        <p:nvSpPr>
          <p:cNvPr id="6" name="TextBox 5">
            <a:extLst>
              <a:ext uri="{FF2B5EF4-FFF2-40B4-BE49-F238E27FC236}">
                <a16:creationId xmlns:a16="http://schemas.microsoft.com/office/drawing/2014/main" id="{031E937D-6A8A-4218-8977-4F31C2283175}"/>
              </a:ext>
            </a:extLst>
          </p:cNvPr>
          <p:cNvSpPr txBox="1"/>
          <p:nvPr/>
        </p:nvSpPr>
        <p:spPr>
          <a:xfrm>
            <a:off x="6548061" y="5013176"/>
            <a:ext cx="1930337" cy="584775"/>
          </a:xfrm>
          <a:prstGeom prst="rect">
            <a:avLst/>
          </a:prstGeom>
          <a:noFill/>
        </p:spPr>
        <p:txBody>
          <a:bodyPr wrap="none" rtlCol="0">
            <a:spAutoFit/>
          </a:bodyPr>
          <a:lstStyle/>
          <a:p>
            <a:r>
              <a:rPr lang="en-GB" sz="3200">
                <a:solidFill>
                  <a:srgbClr val="0000CC"/>
                </a:solidFill>
              </a:rPr>
              <a:t>Discussion</a:t>
            </a:r>
            <a:endParaRPr lang="en-GB" sz="3200" dirty="0">
              <a:solidFill>
                <a:srgbClr val="0000CC"/>
              </a:solidFill>
            </a:endParaRPr>
          </a:p>
        </p:txBody>
      </p:sp>
    </p:spTree>
    <p:extLst>
      <p:ext uri="{BB962C8B-B14F-4D97-AF65-F5344CB8AC3E}">
        <p14:creationId xmlns:p14="http://schemas.microsoft.com/office/powerpoint/2010/main" val="389350132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7CEFA2-0AF4-4929-B291-BA031D848109}"/>
              </a:ext>
            </a:extLst>
          </p:cNvPr>
          <p:cNvSpPr>
            <a:spLocks noGrp="1"/>
          </p:cNvSpPr>
          <p:nvPr>
            <p:ph type="title"/>
          </p:nvPr>
        </p:nvSpPr>
        <p:spPr>
          <a:xfrm>
            <a:off x="164113" y="188640"/>
            <a:ext cx="8815774" cy="759619"/>
          </a:xfrm>
        </p:spPr>
        <p:txBody>
          <a:bodyPr/>
          <a:lstStyle/>
          <a:p>
            <a:pPr algn="ctr"/>
            <a:r>
              <a:rPr lang="en-GB" sz="3600" dirty="0"/>
              <a:t>Politics and Change: Please read the statement below…</a:t>
            </a:r>
          </a:p>
        </p:txBody>
      </p:sp>
      <p:sp>
        <p:nvSpPr>
          <p:cNvPr id="3" name="Content Placeholder 2">
            <a:extLst>
              <a:ext uri="{FF2B5EF4-FFF2-40B4-BE49-F238E27FC236}">
                <a16:creationId xmlns:a16="http://schemas.microsoft.com/office/drawing/2014/main" id="{052B1235-390A-4087-84DC-0CDC71340230}"/>
              </a:ext>
            </a:extLst>
          </p:cNvPr>
          <p:cNvSpPr>
            <a:spLocks noGrp="1"/>
          </p:cNvSpPr>
          <p:nvPr>
            <p:ph idx="1"/>
          </p:nvPr>
        </p:nvSpPr>
        <p:spPr>
          <a:xfrm>
            <a:off x="159860" y="1268760"/>
            <a:ext cx="8815774" cy="3816424"/>
          </a:xfrm>
        </p:spPr>
        <p:txBody>
          <a:bodyPr/>
          <a:lstStyle/>
          <a:p>
            <a:pPr marL="0" indent="0">
              <a:buNone/>
            </a:pPr>
            <a:r>
              <a:rPr lang="en-GB" sz="2400" i="1" dirty="0">
                <a:solidFill>
                  <a:srgbClr val="002060"/>
                </a:solidFill>
              </a:rPr>
              <a:t>‘Power and politics are driven by human differences and have become central to the study of change….Their importance in explaining much of what really happens in organisations is now being understood, although we suggest that managers often, because it is the easiest option, overlook power and politics and rely on rational arguments to explain the behaviour of others.  Managers need to be aware of their own sources and levels of power and recognise the power and powerlessness of others.  Managing change usefully invokes a need for political action to keep the interests of individuals and groups in balance.’</a:t>
            </a:r>
          </a:p>
        </p:txBody>
      </p:sp>
      <p:sp>
        <p:nvSpPr>
          <p:cNvPr id="5" name="TextBox 4">
            <a:extLst>
              <a:ext uri="{FF2B5EF4-FFF2-40B4-BE49-F238E27FC236}">
                <a16:creationId xmlns:a16="http://schemas.microsoft.com/office/drawing/2014/main" id="{D7FE3FE4-B484-4B0E-B3B4-D427F5A0DE53}"/>
              </a:ext>
            </a:extLst>
          </p:cNvPr>
          <p:cNvSpPr txBox="1"/>
          <p:nvPr/>
        </p:nvSpPr>
        <p:spPr>
          <a:xfrm>
            <a:off x="1691680" y="4211709"/>
            <a:ext cx="4558940" cy="400110"/>
          </a:xfrm>
          <a:prstGeom prst="rect">
            <a:avLst/>
          </a:prstGeom>
          <a:noFill/>
        </p:spPr>
        <p:txBody>
          <a:bodyPr wrap="none" rtlCol="0">
            <a:spAutoFit/>
          </a:bodyPr>
          <a:lstStyle/>
          <a:p>
            <a:r>
              <a:rPr lang="en-GB" sz="2000" dirty="0"/>
              <a:t>Dawson, P. &amp; Constantine, A. (2018) p.229</a:t>
            </a:r>
          </a:p>
        </p:txBody>
      </p:sp>
      <p:sp>
        <p:nvSpPr>
          <p:cNvPr id="7" name="TextBox 6">
            <a:extLst>
              <a:ext uri="{FF2B5EF4-FFF2-40B4-BE49-F238E27FC236}">
                <a16:creationId xmlns:a16="http://schemas.microsoft.com/office/drawing/2014/main" id="{12AC09B9-DD07-4443-BD24-640AB95DBB56}"/>
              </a:ext>
            </a:extLst>
          </p:cNvPr>
          <p:cNvSpPr txBox="1"/>
          <p:nvPr/>
        </p:nvSpPr>
        <p:spPr>
          <a:xfrm>
            <a:off x="611560" y="4909044"/>
            <a:ext cx="7216199" cy="523220"/>
          </a:xfrm>
          <a:prstGeom prst="rect">
            <a:avLst/>
          </a:prstGeom>
          <a:noFill/>
        </p:spPr>
        <p:txBody>
          <a:bodyPr wrap="square">
            <a:spAutoFit/>
          </a:bodyPr>
          <a:lstStyle/>
          <a:p>
            <a:r>
              <a:rPr lang="en-GB" sz="2800" dirty="0">
                <a:solidFill>
                  <a:srgbClr val="0000CC"/>
                </a:solidFill>
              </a:rPr>
              <a:t>Q. What are the implications of this statement?  </a:t>
            </a:r>
          </a:p>
        </p:txBody>
      </p:sp>
    </p:spTree>
    <p:extLst>
      <p:ext uri="{BB962C8B-B14F-4D97-AF65-F5344CB8AC3E}">
        <p14:creationId xmlns:p14="http://schemas.microsoft.com/office/powerpoint/2010/main" val="30936173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5">
                                            <p:txEl>
                                              <p:pRg st="0" end="0"/>
                                            </p:txEl>
                                          </p:spTgt>
                                        </p:tgtEl>
                                        <p:attrNameLst>
                                          <p:attrName>style.visibility</p:attrName>
                                        </p:attrNameLst>
                                      </p:cBhvr>
                                      <p:to>
                                        <p:strVal val="visible"/>
                                      </p:to>
                                    </p:set>
                                    <p:animEffect transition="in" filter="fade">
                                      <p:cBhvr>
                                        <p:cTn id="10" dur="500"/>
                                        <p:tgtEl>
                                          <p:spTgt spid="5">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7">
                                            <p:txEl>
                                              <p:pRg st="0" end="0"/>
                                            </p:txEl>
                                          </p:spTgt>
                                        </p:tgtEl>
                                        <p:attrNameLst>
                                          <p:attrName>style.visibility</p:attrName>
                                        </p:attrNameLst>
                                      </p:cBhvr>
                                      <p:to>
                                        <p:strVal val="visible"/>
                                      </p:to>
                                    </p:set>
                                    <p:animEffect transition="in" filter="fade">
                                      <p:cBhvr>
                                        <p:cTn id="15" dur="500"/>
                                        <p:tgtEl>
                                          <p:spTgt spid="7">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05AD72-3890-4AF4-9B80-F23E1CAAB39D}"/>
              </a:ext>
            </a:extLst>
          </p:cNvPr>
          <p:cNvSpPr>
            <a:spLocks noGrp="1"/>
          </p:cNvSpPr>
          <p:nvPr>
            <p:ph type="title"/>
          </p:nvPr>
        </p:nvSpPr>
        <p:spPr>
          <a:xfrm>
            <a:off x="628650" y="116632"/>
            <a:ext cx="7886700" cy="759619"/>
          </a:xfrm>
        </p:spPr>
        <p:txBody>
          <a:bodyPr/>
          <a:lstStyle/>
          <a:p>
            <a:pPr algn="ctr"/>
            <a:r>
              <a:rPr lang="en-GB" dirty="0"/>
              <a:t>Change and Conflict</a:t>
            </a:r>
          </a:p>
        </p:txBody>
      </p:sp>
      <p:sp>
        <p:nvSpPr>
          <p:cNvPr id="3" name="Content Placeholder 2">
            <a:extLst>
              <a:ext uri="{FF2B5EF4-FFF2-40B4-BE49-F238E27FC236}">
                <a16:creationId xmlns:a16="http://schemas.microsoft.com/office/drawing/2014/main" id="{09732178-59DC-497B-A8B9-7B4243FF90A4}"/>
              </a:ext>
            </a:extLst>
          </p:cNvPr>
          <p:cNvSpPr>
            <a:spLocks noGrp="1"/>
          </p:cNvSpPr>
          <p:nvPr>
            <p:ph idx="1"/>
          </p:nvPr>
        </p:nvSpPr>
        <p:spPr>
          <a:xfrm>
            <a:off x="628650" y="1052736"/>
            <a:ext cx="7886700" cy="4351338"/>
          </a:xfrm>
        </p:spPr>
        <p:txBody>
          <a:bodyPr/>
          <a:lstStyle/>
          <a:p>
            <a:pPr marL="0" indent="0">
              <a:buNone/>
            </a:pPr>
            <a:r>
              <a:rPr lang="en-GB" dirty="0"/>
              <a:t>Change and constant experimentation are likely to lead to conflict in the workplace – </a:t>
            </a:r>
          </a:p>
          <a:p>
            <a:r>
              <a:rPr lang="en-GB" dirty="0"/>
              <a:t>Between colleagues</a:t>
            </a:r>
          </a:p>
          <a:p>
            <a:r>
              <a:rPr lang="en-GB" dirty="0"/>
              <a:t>Between team and departments</a:t>
            </a:r>
          </a:p>
          <a:p>
            <a:r>
              <a:rPr lang="en-GB" dirty="0"/>
              <a:t>Between creative individuality and commercial constraints/reality</a:t>
            </a:r>
          </a:p>
          <a:p>
            <a:r>
              <a:rPr lang="en-GB" dirty="0"/>
              <a:t>Between Creatives and so-called ‘Non-Creatives’</a:t>
            </a:r>
          </a:p>
          <a:p>
            <a:pPr marL="0" indent="0">
              <a:buNone/>
            </a:pPr>
            <a:r>
              <a:rPr lang="en-GB" dirty="0"/>
              <a:t>…which is a challenge because we </a:t>
            </a:r>
            <a:r>
              <a:rPr lang="en-GB" i="1" dirty="0"/>
              <a:t>need to change and constantly experiment</a:t>
            </a:r>
          </a:p>
        </p:txBody>
      </p:sp>
      <p:sp>
        <p:nvSpPr>
          <p:cNvPr id="6" name="TextBox 5">
            <a:extLst>
              <a:ext uri="{FF2B5EF4-FFF2-40B4-BE49-F238E27FC236}">
                <a16:creationId xmlns:a16="http://schemas.microsoft.com/office/drawing/2014/main" id="{D06840D3-9ADB-4638-B755-B77D6C990D22}"/>
              </a:ext>
            </a:extLst>
          </p:cNvPr>
          <p:cNvSpPr txBox="1"/>
          <p:nvPr/>
        </p:nvSpPr>
        <p:spPr>
          <a:xfrm>
            <a:off x="4555232" y="5219408"/>
            <a:ext cx="4572000" cy="369332"/>
          </a:xfrm>
          <a:prstGeom prst="rect">
            <a:avLst/>
          </a:prstGeom>
          <a:noFill/>
        </p:spPr>
        <p:txBody>
          <a:bodyPr wrap="square">
            <a:spAutoFit/>
          </a:bodyPr>
          <a:lstStyle/>
          <a:p>
            <a:r>
              <a:rPr lang="en-GB" sz="1800" dirty="0"/>
              <a:t>Dawson, P. &amp; Constantine, A. (2018) p.589</a:t>
            </a:r>
          </a:p>
        </p:txBody>
      </p:sp>
    </p:spTree>
    <p:extLst>
      <p:ext uri="{BB962C8B-B14F-4D97-AF65-F5344CB8AC3E}">
        <p14:creationId xmlns:p14="http://schemas.microsoft.com/office/powerpoint/2010/main" val="11870462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5F48EA-2473-4C11-8D42-16E5F36401A8}"/>
              </a:ext>
            </a:extLst>
          </p:cNvPr>
          <p:cNvSpPr>
            <a:spLocks noGrp="1"/>
          </p:cNvSpPr>
          <p:nvPr>
            <p:ph type="title"/>
          </p:nvPr>
        </p:nvSpPr>
        <p:spPr>
          <a:xfrm>
            <a:off x="617016" y="116632"/>
            <a:ext cx="7886700" cy="687611"/>
          </a:xfrm>
        </p:spPr>
        <p:txBody>
          <a:bodyPr/>
          <a:lstStyle/>
          <a:p>
            <a:pPr algn="ctr"/>
            <a:r>
              <a:rPr lang="en-GB" dirty="0"/>
              <a:t>Resistance</a:t>
            </a:r>
          </a:p>
        </p:txBody>
      </p:sp>
      <p:sp>
        <p:nvSpPr>
          <p:cNvPr id="3" name="Content Placeholder 2">
            <a:extLst>
              <a:ext uri="{FF2B5EF4-FFF2-40B4-BE49-F238E27FC236}">
                <a16:creationId xmlns:a16="http://schemas.microsoft.com/office/drawing/2014/main" id="{831D09A2-3A0C-4370-8B1B-E00D1BBBC677}"/>
              </a:ext>
            </a:extLst>
          </p:cNvPr>
          <p:cNvSpPr>
            <a:spLocks noGrp="1"/>
          </p:cNvSpPr>
          <p:nvPr>
            <p:ph idx="1"/>
          </p:nvPr>
        </p:nvSpPr>
        <p:spPr>
          <a:xfrm>
            <a:off x="607144" y="804242"/>
            <a:ext cx="7886700" cy="4784997"/>
          </a:xfrm>
        </p:spPr>
        <p:txBody>
          <a:bodyPr/>
          <a:lstStyle/>
          <a:p>
            <a:r>
              <a:rPr lang="en-GB" dirty="0"/>
              <a:t>As Rick Maurer (2010) states: ‘There is resistance and there is </a:t>
            </a:r>
            <a:r>
              <a:rPr lang="en-GB" b="1" i="1" dirty="0"/>
              <a:t>resistance</a:t>
            </a:r>
            <a:r>
              <a:rPr lang="en-GB" i="1" dirty="0"/>
              <a:t>.’</a:t>
            </a:r>
            <a:r>
              <a:rPr lang="en-GB" b="1" i="1" dirty="0"/>
              <a:t> </a:t>
            </a:r>
            <a:r>
              <a:rPr lang="en-GB" dirty="0"/>
              <a:t>He goes on to describe three reasons why people resist change.</a:t>
            </a:r>
          </a:p>
          <a:p>
            <a:endParaRPr lang="en-GB" dirty="0"/>
          </a:p>
          <a:p>
            <a:pPr marL="0" indent="0">
              <a:buNone/>
            </a:pPr>
            <a:r>
              <a:rPr lang="en-GB" b="1" dirty="0"/>
              <a:t>Level 1</a:t>
            </a:r>
            <a:r>
              <a:rPr lang="en-GB" dirty="0"/>
              <a:t>:	I Don’t Get It</a:t>
            </a:r>
          </a:p>
          <a:p>
            <a:pPr marL="0" indent="0">
              <a:buNone/>
            </a:pPr>
            <a:r>
              <a:rPr lang="en-GB" b="1" dirty="0"/>
              <a:t>Level 2:</a:t>
            </a:r>
            <a:r>
              <a:rPr lang="en-GB" dirty="0"/>
              <a:t>	I Don’t Like It</a:t>
            </a:r>
          </a:p>
          <a:p>
            <a:pPr marL="0" indent="0">
              <a:buNone/>
            </a:pPr>
            <a:r>
              <a:rPr lang="en-GB" b="1" dirty="0"/>
              <a:t>Level 3: </a:t>
            </a:r>
            <a:r>
              <a:rPr lang="en-GB" dirty="0"/>
              <a:t>	I Don’t Like You</a:t>
            </a:r>
          </a:p>
        </p:txBody>
      </p:sp>
      <p:pic>
        <p:nvPicPr>
          <p:cNvPr id="5" name="Picture 4">
            <a:extLst>
              <a:ext uri="{FF2B5EF4-FFF2-40B4-BE49-F238E27FC236}">
                <a16:creationId xmlns:a16="http://schemas.microsoft.com/office/drawing/2014/main" id="{1DDFC2FF-F157-411B-B389-5E687F32266A}"/>
              </a:ext>
            </a:extLst>
          </p:cNvPr>
          <p:cNvPicPr>
            <a:picLocks noChangeAspect="1"/>
          </p:cNvPicPr>
          <p:nvPr/>
        </p:nvPicPr>
        <p:blipFill>
          <a:blip r:embed="rId3"/>
          <a:stretch>
            <a:fillRect/>
          </a:stretch>
        </p:blipFill>
        <p:spPr>
          <a:xfrm>
            <a:off x="6361514" y="2060848"/>
            <a:ext cx="2782486" cy="1841177"/>
          </a:xfrm>
          <a:prstGeom prst="rect">
            <a:avLst/>
          </a:prstGeom>
        </p:spPr>
      </p:pic>
      <p:pic>
        <p:nvPicPr>
          <p:cNvPr id="11266" name="Picture 2">
            <a:extLst>
              <a:ext uri="{FF2B5EF4-FFF2-40B4-BE49-F238E27FC236}">
                <a16:creationId xmlns:a16="http://schemas.microsoft.com/office/drawing/2014/main" id="{98291846-7673-4713-B8D1-870627E41057}"/>
              </a:ext>
            </a:extLst>
          </p:cNvPr>
          <p:cNvPicPr>
            <a:picLocks noChangeAspect="1" noChangeArrowheads="1" noCrop="1"/>
          </p:cNvPicPr>
          <p:nvPr/>
        </p:nvPicPr>
        <p:blipFill>
          <a:blip r:embed="rId4">
            <a:extLst>
              <a:ext uri="{28A0092B-C50C-407E-A947-70E740481C1C}">
                <a14:useLocalDpi xmlns:a14="http://schemas.microsoft.com/office/drawing/2010/main" val="0"/>
              </a:ext>
            </a:extLst>
          </a:blip>
          <a:srcRect/>
          <a:stretch>
            <a:fillRect/>
          </a:stretch>
        </p:blipFill>
        <p:spPr bwMode="auto">
          <a:xfrm>
            <a:off x="0" y="4035490"/>
            <a:ext cx="2987824" cy="1680651"/>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a:extLst>
              <a:ext uri="{FF2B5EF4-FFF2-40B4-BE49-F238E27FC236}">
                <a16:creationId xmlns:a16="http://schemas.microsoft.com/office/drawing/2014/main" id="{B4C28EC6-76FC-4A02-BB05-33B45031F707}"/>
              </a:ext>
            </a:extLst>
          </p:cNvPr>
          <p:cNvPicPr>
            <a:picLocks noChangeAspect="1"/>
          </p:cNvPicPr>
          <p:nvPr/>
        </p:nvPicPr>
        <p:blipFill>
          <a:blip r:embed="rId5"/>
          <a:stretch>
            <a:fillRect/>
          </a:stretch>
        </p:blipFill>
        <p:spPr>
          <a:xfrm>
            <a:off x="4989344" y="2996426"/>
            <a:ext cx="3752850" cy="2724150"/>
          </a:xfrm>
          <a:prstGeom prst="rect">
            <a:avLst/>
          </a:prstGeom>
        </p:spPr>
      </p:pic>
    </p:spTree>
    <p:extLst>
      <p:ext uri="{BB962C8B-B14F-4D97-AF65-F5344CB8AC3E}">
        <p14:creationId xmlns:p14="http://schemas.microsoft.com/office/powerpoint/2010/main" val="22390960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500"/>
                                        <p:tgtEl>
                                          <p:spTgt spid="3">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1266"/>
                                        </p:tgtEl>
                                        <p:attrNameLst>
                                          <p:attrName>style.visibility</p:attrName>
                                        </p:attrNameLst>
                                      </p:cBhvr>
                                      <p:to>
                                        <p:strVal val="visible"/>
                                      </p:to>
                                    </p:set>
                                    <p:animEffect transition="in" filter="fade">
                                      <p:cBhvr>
                                        <p:cTn id="22" dur="500"/>
                                        <p:tgtEl>
                                          <p:spTgt spid="11266"/>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6"/>
                                        </p:tgtEl>
                                        <p:attrNameLst>
                                          <p:attrName>style.visibility</p:attrName>
                                        </p:attrNameLst>
                                      </p:cBhvr>
                                      <p:to>
                                        <p:strVal val="visible"/>
                                      </p:to>
                                    </p:set>
                                    <p:animEffect transition="in" filter="fade">
                                      <p:cBhvr>
                                        <p:cTn id="32"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1A61C8-A086-43FE-8431-710208561F98}"/>
              </a:ext>
            </a:extLst>
          </p:cNvPr>
          <p:cNvSpPr>
            <a:spLocks noGrp="1"/>
          </p:cNvSpPr>
          <p:nvPr>
            <p:ph type="title"/>
          </p:nvPr>
        </p:nvSpPr>
        <p:spPr>
          <a:xfrm>
            <a:off x="627526" y="116632"/>
            <a:ext cx="7886700" cy="687611"/>
          </a:xfrm>
        </p:spPr>
        <p:txBody>
          <a:bodyPr/>
          <a:lstStyle/>
          <a:p>
            <a:pPr algn="ctr"/>
            <a:r>
              <a:rPr lang="en-GB" dirty="0"/>
              <a:t>Level 1 – I Don’t Get It</a:t>
            </a:r>
          </a:p>
        </p:txBody>
      </p:sp>
      <p:sp>
        <p:nvSpPr>
          <p:cNvPr id="3" name="Content Placeholder 2">
            <a:extLst>
              <a:ext uri="{FF2B5EF4-FFF2-40B4-BE49-F238E27FC236}">
                <a16:creationId xmlns:a16="http://schemas.microsoft.com/office/drawing/2014/main" id="{51C7EB2F-BC81-4C30-A1B2-2152201A3998}"/>
              </a:ext>
            </a:extLst>
          </p:cNvPr>
          <p:cNvSpPr>
            <a:spLocks noGrp="1"/>
          </p:cNvSpPr>
          <p:nvPr>
            <p:ph idx="1"/>
          </p:nvPr>
        </p:nvSpPr>
        <p:spPr>
          <a:xfrm>
            <a:off x="323528" y="980728"/>
            <a:ext cx="8568952" cy="4351338"/>
          </a:xfrm>
        </p:spPr>
        <p:txBody>
          <a:bodyPr/>
          <a:lstStyle/>
          <a:p>
            <a:pPr marL="0" indent="0">
              <a:buNone/>
            </a:pPr>
            <a:r>
              <a:rPr lang="en-GB" sz="2400" dirty="0"/>
              <a:t>May come from: -</a:t>
            </a:r>
          </a:p>
          <a:p>
            <a:r>
              <a:rPr lang="en-GB" sz="2400" dirty="0">
                <a:solidFill>
                  <a:srgbClr val="002060"/>
                </a:solidFill>
              </a:rPr>
              <a:t>Lack of information</a:t>
            </a:r>
          </a:p>
          <a:p>
            <a:r>
              <a:rPr lang="en-GB" sz="2400" dirty="0">
                <a:solidFill>
                  <a:srgbClr val="002060"/>
                </a:solidFill>
              </a:rPr>
              <a:t>Disagreement over the interpretation of the data</a:t>
            </a:r>
          </a:p>
          <a:p>
            <a:r>
              <a:rPr lang="en-GB" sz="2400" dirty="0">
                <a:solidFill>
                  <a:srgbClr val="002060"/>
                </a:solidFill>
              </a:rPr>
              <a:t>Lack of exposure to critical information</a:t>
            </a:r>
          </a:p>
          <a:p>
            <a:r>
              <a:rPr lang="en-GB" sz="2400" dirty="0">
                <a:solidFill>
                  <a:srgbClr val="002060"/>
                </a:solidFill>
              </a:rPr>
              <a:t>Confusion over what it all means</a:t>
            </a:r>
          </a:p>
          <a:p>
            <a:pPr marL="0" indent="0">
              <a:buNone/>
            </a:pPr>
            <a:r>
              <a:rPr lang="en-GB" sz="2400" u="sng" dirty="0">
                <a:solidFill>
                  <a:srgbClr val="002060"/>
                </a:solidFill>
              </a:rPr>
              <a:t>Risks here include</a:t>
            </a:r>
            <a:r>
              <a:rPr lang="en-GB" sz="2400" dirty="0">
                <a:solidFill>
                  <a:srgbClr val="002060"/>
                </a:solidFill>
              </a:rPr>
              <a:t>: -</a:t>
            </a:r>
          </a:p>
          <a:p>
            <a:r>
              <a:rPr lang="en-GB" sz="2400" dirty="0">
                <a:solidFill>
                  <a:srgbClr val="002060"/>
                </a:solidFill>
              </a:rPr>
              <a:t>Left unattended, Level 1 resistance can intensify.  If you just try to </a:t>
            </a:r>
            <a:r>
              <a:rPr lang="en-GB" sz="2400" i="1" dirty="0">
                <a:solidFill>
                  <a:srgbClr val="002060"/>
                </a:solidFill>
              </a:rPr>
              <a:t>‘push on’ </a:t>
            </a:r>
            <a:r>
              <a:rPr lang="en-GB" sz="2400" dirty="0">
                <a:solidFill>
                  <a:srgbClr val="002060"/>
                </a:solidFill>
              </a:rPr>
              <a:t>whilst people are still questioning your sanity, they will dig in even harder.</a:t>
            </a:r>
          </a:p>
        </p:txBody>
      </p:sp>
      <p:sp>
        <p:nvSpPr>
          <p:cNvPr id="6" name="TextBox 5">
            <a:extLst>
              <a:ext uri="{FF2B5EF4-FFF2-40B4-BE49-F238E27FC236}">
                <a16:creationId xmlns:a16="http://schemas.microsoft.com/office/drawing/2014/main" id="{AB85DDA8-DBBE-4E61-BEB5-E5B0068B53B5}"/>
              </a:ext>
            </a:extLst>
          </p:cNvPr>
          <p:cNvSpPr txBox="1"/>
          <p:nvPr/>
        </p:nvSpPr>
        <p:spPr>
          <a:xfrm>
            <a:off x="6732240" y="5342075"/>
            <a:ext cx="2160240" cy="369332"/>
          </a:xfrm>
          <a:prstGeom prst="rect">
            <a:avLst/>
          </a:prstGeom>
          <a:noFill/>
        </p:spPr>
        <p:txBody>
          <a:bodyPr wrap="square">
            <a:spAutoFit/>
          </a:bodyPr>
          <a:lstStyle/>
          <a:p>
            <a:r>
              <a:rPr lang="en-GB" dirty="0"/>
              <a:t>Rick Maurer (2010) </a:t>
            </a:r>
          </a:p>
        </p:txBody>
      </p:sp>
    </p:spTree>
    <p:extLst>
      <p:ext uri="{BB962C8B-B14F-4D97-AF65-F5344CB8AC3E}">
        <p14:creationId xmlns:p14="http://schemas.microsoft.com/office/powerpoint/2010/main" val="31953168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500"/>
                                        <p:tgtEl>
                                          <p:spTgt spid="3">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500"/>
                                        <p:tgtEl>
                                          <p:spTgt spid="3">
                                            <p:txEl>
                                              <p:pRg st="5" end="5"/>
                                            </p:txEl>
                                          </p:spTgt>
                                        </p:tgtEl>
                                      </p:cBhvr>
                                    </p:animEffect>
                                  </p:childTnLst>
                                </p:cTn>
                              </p:par>
                              <p:par>
                                <p:cTn id="28" presetID="10" presetClass="entr" presetSubtype="0" fill="hold" nodeType="withEffect">
                                  <p:stCondLst>
                                    <p:cond delay="0"/>
                                  </p:stCondLst>
                                  <p:childTnLst>
                                    <p:set>
                                      <p:cBhvr>
                                        <p:cTn id="29" dur="1" fill="hold">
                                          <p:stCondLst>
                                            <p:cond delay="0"/>
                                          </p:stCondLst>
                                        </p:cTn>
                                        <p:tgtEl>
                                          <p:spTgt spid="3">
                                            <p:txEl>
                                              <p:pRg st="6" end="6"/>
                                            </p:txEl>
                                          </p:spTgt>
                                        </p:tgtEl>
                                        <p:attrNameLst>
                                          <p:attrName>style.visibility</p:attrName>
                                        </p:attrNameLst>
                                      </p:cBhvr>
                                      <p:to>
                                        <p:strVal val="visible"/>
                                      </p:to>
                                    </p:set>
                                    <p:animEffect transition="in" filter="fade">
                                      <p:cBhvr>
                                        <p:cTn id="30"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F94E62-ADFA-4260-B35A-538F5C5A4159}"/>
              </a:ext>
            </a:extLst>
          </p:cNvPr>
          <p:cNvSpPr>
            <a:spLocks noGrp="1"/>
          </p:cNvSpPr>
          <p:nvPr>
            <p:ph type="title"/>
          </p:nvPr>
        </p:nvSpPr>
        <p:spPr>
          <a:xfrm>
            <a:off x="628650" y="44624"/>
            <a:ext cx="7886700" cy="559845"/>
          </a:xfrm>
        </p:spPr>
        <p:txBody>
          <a:bodyPr/>
          <a:lstStyle/>
          <a:p>
            <a:pPr algn="ctr"/>
            <a:r>
              <a:rPr lang="en-GB" dirty="0"/>
              <a:t>Level 2 - I Don’t Like It</a:t>
            </a:r>
          </a:p>
        </p:txBody>
      </p:sp>
      <p:sp>
        <p:nvSpPr>
          <p:cNvPr id="3" name="Content Placeholder 2">
            <a:extLst>
              <a:ext uri="{FF2B5EF4-FFF2-40B4-BE49-F238E27FC236}">
                <a16:creationId xmlns:a16="http://schemas.microsoft.com/office/drawing/2014/main" id="{80AF4A33-A64B-4617-AA69-6E6C1ED6E49A}"/>
              </a:ext>
            </a:extLst>
          </p:cNvPr>
          <p:cNvSpPr>
            <a:spLocks noGrp="1"/>
          </p:cNvSpPr>
          <p:nvPr>
            <p:ph idx="1"/>
          </p:nvPr>
        </p:nvSpPr>
        <p:spPr>
          <a:xfrm>
            <a:off x="179512" y="764704"/>
            <a:ext cx="8784976" cy="4351338"/>
          </a:xfrm>
        </p:spPr>
        <p:txBody>
          <a:bodyPr/>
          <a:lstStyle/>
          <a:p>
            <a:pPr marL="0" indent="0">
              <a:buNone/>
            </a:pPr>
            <a:r>
              <a:rPr lang="en-GB" sz="2400" dirty="0"/>
              <a:t>This is the level of an emotional reaction to change.  Blood pressure rises, adrenaline flows, pulse rate increases.  It is based upon </a:t>
            </a:r>
            <a:r>
              <a:rPr lang="en-GB" sz="2400" i="1" dirty="0"/>
              <a:t>fear.</a:t>
            </a:r>
            <a:endParaRPr lang="en-GB" sz="2400" dirty="0"/>
          </a:p>
          <a:p>
            <a:r>
              <a:rPr lang="en-GB" sz="2400" dirty="0">
                <a:solidFill>
                  <a:srgbClr val="002060"/>
                </a:solidFill>
              </a:rPr>
              <a:t>Lose face, lose status, lose control</a:t>
            </a:r>
          </a:p>
          <a:p>
            <a:r>
              <a:rPr lang="en-GB" sz="2400" dirty="0">
                <a:solidFill>
                  <a:srgbClr val="002060"/>
                </a:solidFill>
              </a:rPr>
              <a:t>Lose their jobs</a:t>
            </a:r>
          </a:p>
          <a:p>
            <a:r>
              <a:rPr lang="en-GB" sz="2400" dirty="0">
                <a:solidFill>
                  <a:srgbClr val="002060"/>
                </a:solidFill>
              </a:rPr>
              <a:t>Fight, flight or freeze reactions</a:t>
            </a:r>
          </a:p>
          <a:p>
            <a:pPr marL="0" indent="0">
              <a:buNone/>
            </a:pPr>
            <a:r>
              <a:rPr lang="en-GB" sz="2400" u="sng" dirty="0">
                <a:solidFill>
                  <a:srgbClr val="002060"/>
                </a:solidFill>
              </a:rPr>
              <a:t>Risks here include</a:t>
            </a:r>
            <a:r>
              <a:rPr lang="en-GB" sz="2400" dirty="0">
                <a:solidFill>
                  <a:srgbClr val="002060"/>
                </a:solidFill>
              </a:rPr>
              <a:t>: -</a:t>
            </a:r>
          </a:p>
          <a:p>
            <a:pPr marL="0" indent="0">
              <a:buNone/>
            </a:pPr>
            <a:r>
              <a:rPr lang="en-GB" sz="2400" dirty="0">
                <a:solidFill>
                  <a:srgbClr val="002060"/>
                </a:solidFill>
              </a:rPr>
              <a:t>Trying to use Level 1 strategies  - but these don’t recognise emotions.  Management are not used to dealing with emotions and can easily blame the resistors and ask them to ‘snap out of it’ or blame them for resisting irrationally.</a:t>
            </a:r>
          </a:p>
          <a:p>
            <a:pPr marL="0" indent="0">
              <a:buNone/>
            </a:pPr>
            <a:endParaRPr lang="en-GB" sz="2400" dirty="0">
              <a:solidFill>
                <a:srgbClr val="002060"/>
              </a:solidFill>
            </a:endParaRPr>
          </a:p>
          <a:p>
            <a:pPr marL="0" indent="0">
              <a:buNone/>
            </a:pPr>
            <a:endParaRPr lang="en-GB" sz="2400" dirty="0">
              <a:solidFill>
                <a:srgbClr val="002060"/>
              </a:solidFill>
            </a:endParaRPr>
          </a:p>
        </p:txBody>
      </p:sp>
      <p:sp>
        <p:nvSpPr>
          <p:cNvPr id="6" name="TextBox 5">
            <a:extLst>
              <a:ext uri="{FF2B5EF4-FFF2-40B4-BE49-F238E27FC236}">
                <a16:creationId xmlns:a16="http://schemas.microsoft.com/office/drawing/2014/main" id="{699427EA-A3DE-4FB9-B455-2697E4469E2E}"/>
              </a:ext>
            </a:extLst>
          </p:cNvPr>
          <p:cNvSpPr txBox="1"/>
          <p:nvPr/>
        </p:nvSpPr>
        <p:spPr>
          <a:xfrm>
            <a:off x="6732240" y="5342075"/>
            <a:ext cx="2160240" cy="369332"/>
          </a:xfrm>
          <a:prstGeom prst="rect">
            <a:avLst/>
          </a:prstGeom>
          <a:noFill/>
        </p:spPr>
        <p:txBody>
          <a:bodyPr wrap="square">
            <a:spAutoFit/>
          </a:bodyPr>
          <a:lstStyle/>
          <a:p>
            <a:r>
              <a:rPr lang="en-GB" dirty="0"/>
              <a:t>Rick Maurer (2010) </a:t>
            </a:r>
          </a:p>
        </p:txBody>
      </p:sp>
    </p:spTree>
    <p:extLst>
      <p:ext uri="{BB962C8B-B14F-4D97-AF65-F5344CB8AC3E}">
        <p14:creationId xmlns:p14="http://schemas.microsoft.com/office/powerpoint/2010/main" val="42932523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500"/>
                                        <p:tgtEl>
                                          <p:spTgt spid="3">
                                            <p:txEl>
                                              <p:pRg st="4" end="4"/>
                                            </p:txEl>
                                          </p:spTgt>
                                        </p:tgtEl>
                                      </p:cBhvr>
                                    </p:animEffect>
                                  </p:childTnLst>
                                </p:cTn>
                              </p:par>
                              <p:par>
                                <p:cTn id="23" presetID="10" presetClass="entr" presetSubtype="0" fill="hold" nodeType="with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animEffect transition="in" filter="fade">
                                      <p:cBhvr>
                                        <p:cTn id="25"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6890FE-8775-49D6-9DE2-0AEE3A18E706}"/>
              </a:ext>
            </a:extLst>
          </p:cNvPr>
          <p:cNvSpPr>
            <a:spLocks noGrp="1"/>
          </p:cNvSpPr>
          <p:nvPr>
            <p:ph type="title"/>
          </p:nvPr>
        </p:nvSpPr>
        <p:spPr>
          <a:xfrm>
            <a:off x="628650" y="0"/>
            <a:ext cx="7886700" cy="648072"/>
          </a:xfrm>
        </p:spPr>
        <p:txBody>
          <a:bodyPr/>
          <a:lstStyle/>
          <a:p>
            <a:pPr algn="ctr"/>
            <a:r>
              <a:rPr lang="en-GB" dirty="0"/>
              <a:t>Level 3 – I Don’t Like You</a:t>
            </a:r>
          </a:p>
        </p:txBody>
      </p:sp>
      <p:sp>
        <p:nvSpPr>
          <p:cNvPr id="3" name="Content Placeholder 2">
            <a:extLst>
              <a:ext uri="{FF2B5EF4-FFF2-40B4-BE49-F238E27FC236}">
                <a16:creationId xmlns:a16="http://schemas.microsoft.com/office/drawing/2014/main" id="{DF9250F4-6848-430D-A0D7-0DD71E86BDFB}"/>
              </a:ext>
            </a:extLst>
          </p:cNvPr>
          <p:cNvSpPr>
            <a:spLocks noGrp="1"/>
          </p:cNvSpPr>
          <p:nvPr>
            <p:ph idx="1"/>
          </p:nvPr>
        </p:nvSpPr>
        <p:spPr>
          <a:xfrm>
            <a:off x="143508" y="675487"/>
            <a:ext cx="8856984" cy="4351338"/>
          </a:xfrm>
        </p:spPr>
        <p:txBody>
          <a:bodyPr/>
          <a:lstStyle/>
          <a:p>
            <a:pPr marL="0" indent="0">
              <a:buNone/>
            </a:pPr>
            <a:r>
              <a:rPr lang="en-GB" sz="2200" dirty="0"/>
              <a:t>Maybe they </a:t>
            </a:r>
            <a:r>
              <a:rPr lang="en-GB" sz="2200" i="1" dirty="0"/>
              <a:t>do like you</a:t>
            </a:r>
            <a:r>
              <a:rPr lang="en-GB" sz="2200" dirty="0"/>
              <a:t>, but they don’t trust or have confidence in your leadership.  This is tough to take, but lack of attention to Level 3 is a major reason resistance flourishes and change fails.</a:t>
            </a:r>
          </a:p>
          <a:p>
            <a:r>
              <a:rPr lang="en-GB" sz="2200" dirty="0">
                <a:solidFill>
                  <a:srgbClr val="002060"/>
                </a:solidFill>
              </a:rPr>
              <a:t>Past experiences make people wary - Failed initiatives or </a:t>
            </a:r>
            <a:r>
              <a:rPr lang="en-GB" sz="2200" i="1" dirty="0">
                <a:solidFill>
                  <a:srgbClr val="002060"/>
                </a:solidFill>
              </a:rPr>
              <a:t>Flavour of the month </a:t>
            </a:r>
            <a:r>
              <a:rPr lang="en-GB" sz="2200" dirty="0">
                <a:solidFill>
                  <a:srgbClr val="002060"/>
                </a:solidFill>
              </a:rPr>
              <a:t>approach to change</a:t>
            </a:r>
            <a:endParaRPr lang="en-GB" sz="2200" i="1" dirty="0">
              <a:solidFill>
                <a:srgbClr val="002060"/>
              </a:solidFill>
            </a:endParaRPr>
          </a:p>
          <a:p>
            <a:r>
              <a:rPr lang="en-GB" sz="2200" dirty="0">
                <a:solidFill>
                  <a:srgbClr val="002060"/>
                </a:solidFill>
              </a:rPr>
              <a:t>Failure to see things through – and not fulfilling promises</a:t>
            </a:r>
          </a:p>
          <a:p>
            <a:r>
              <a:rPr lang="en-GB" sz="2200" dirty="0">
                <a:solidFill>
                  <a:srgbClr val="002060"/>
                </a:solidFill>
              </a:rPr>
              <a:t>No courage to take the tough decision</a:t>
            </a:r>
          </a:p>
          <a:p>
            <a:r>
              <a:rPr lang="en-GB" sz="2200" dirty="0">
                <a:solidFill>
                  <a:srgbClr val="002060"/>
                </a:solidFill>
              </a:rPr>
              <a:t>You won’t stay around…or you are a ‘</a:t>
            </a:r>
            <a:r>
              <a:rPr lang="en-GB" sz="2200" i="1" dirty="0">
                <a:solidFill>
                  <a:srgbClr val="002060"/>
                </a:solidFill>
              </a:rPr>
              <a:t>Yes</a:t>
            </a:r>
            <a:r>
              <a:rPr lang="en-GB" sz="2200" dirty="0">
                <a:solidFill>
                  <a:srgbClr val="002060"/>
                </a:solidFill>
              </a:rPr>
              <a:t> Man or Woman’</a:t>
            </a:r>
          </a:p>
          <a:p>
            <a:pPr marL="0" indent="0">
              <a:buNone/>
            </a:pPr>
            <a:r>
              <a:rPr lang="en-GB" sz="2200" u="sng" dirty="0">
                <a:solidFill>
                  <a:srgbClr val="002060"/>
                </a:solidFill>
              </a:rPr>
              <a:t>Risks here include</a:t>
            </a:r>
            <a:r>
              <a:rPr lang="en-GB" sz="2200" dirty="0">
                <a:solidFill>
                  <a:srgbClr val="002060"/>
                </a:solidFill>
              </a:rPr>
              <a:t>: -</a:t>
            </a:r>
          </a:p>
          <a:p>
            <a:r>
              <a:rPr lang="en-GB" sz="2200" dirty="0">
                <a:solidFill>
                  <a:srgbClr val="002060"/>
                </a:solidFill>
              </a:rPr>
              <a:t>The slightest misstep can set change back indefinitely</a:t>
            </a:r>
          </a:p>
          <a:p>
            <a:r>
              <a:rPr lang="en-GB" sz="2200" dirty="0">
                <a:solidFill>
                  <a:srgbClr val="002060"/>
                </a:solidFill>
              </a:rPr>
              <a:t>People will not give you the useful information</a:t>
            </a:r>
          </a:p>
          <a:p>
            <a:r>
              <a:rPr lang="en-GB" sz="2200" dirty="0">
                <a:solidFill>
                  <a:srgbClr val="002060"/>
                </a:solidFill>
              </a:rPr>
              <a:t>Easy to slip into Autocratic/directive leadership style – another fatal error</a:t>
            </a:r>
          </a:p>
        </p:txBody>
      </p:sp>
      <p:sp>
        <p:nvSpPr>
          <p:cNvPr id="6" name="TextBox 5">
            <a:extLst>
              <a:ext uri="{FF2B5EF4-FFF2-40B4-BE49-F238E27FC236}">
                <a16:creationId xmlns:a16="http://schemas.microsoft.com/office/drawing/2014/main" id="{A341B802-40E1-48BB-9CB3-0E8373A71B6B}"/>
              </a:ext>
            </a:extLst>
          </p:cNvPr>
          <p:cNvSpPr txBox="1"/>
          <p:nvPr/>
        </p:nvSpPr>
        <p:spPr>
          <a:xfrm>
            <a:off x="6732240" y="5342075"/>
            <a:ext cx="2160240" cy="369332"/>
          </a:xfrm>
          <a:prstGeom prst="rect">
            <a:avLst/>
          </a:prstGeom>
          <a:noFill/>
        </p:spPr>
        <p:txBody>
          <a:bodyPr wrap="square">
            <a:spAutoFit/>
          </a:bodyPr>
          <a:lstStyle/>
          <a:p>
            <a:r>
              <a:rPr lang="en-GB" dirty="0"/>
              <a:t>Rick Maurer (2010) </a:t>
            </a:r>
          </a:p>
        </p:txBody>
      </p:sp>
    </p:spTree>
    <p:extLst>
      <p:ext uri="{BB962C8B-B14F-4D97-AF65-F5344CB8AC3E}">
        <p14:creationId xmlns:p14="http://schemas.microsoft.com/office/powerpoint/2010/main" val="19161252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500"/>
                                        <p:tgtEl>
                                          <p:spTgt spid="3">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500"/>
                                        <p:tgtEl>
                                          <p:spTgt spid="3">
                                            <p:txEl>
                                              <p:pRg st="5" end="5"/>
                                            </p:txEl>
                                          </p:spTgt>
                                        </p:tgtEl>
                                      </p:cBhvr>
                                    </p:animEffect>
                                  </p:childTnLst>
                                </p:cTn>
                              </p:par>
                              <p:par>
                                <p:cTn id="28" presetID="10" presetClass="entr" presetSubtype="0" fill="hold" nodeType="withEffect">
                                  <p:stCondLst>
                                    <p:cond delay="0"/>
                                  </p:stCondLst>
                                  <p:childTnLst>
                                    <p:set>
                                      <p:cBhvr>
                                        <p:cTn id="29" dur="1" fill="hold">
                                          <p:stCondLst>
                                            <p:cond delay="0"/>
                                          </p:stCondLst>
                                        </p:cTn>
                                        <p:tgtEl>
                                          <p:spTgt spid="3">
                                            <p:txEl>
                                              <p:pRg st="6" end="6"/>
                                            </p:txEl>
                                          </p:spTgt>
                                        </p:tgtEl>
                                        <p:attrNameLst>
                                          <p:attrName>style.visibility</p:attrName>
                                        </p:attrNameLst>
                                      </p:cBhvr>
                                      <p:to>
                                        <p:strVal val="visible"/>
                                      </p:to>
                                    </p:set>
                                    <p:animEffect transition="in" filter="fade">
                                      <p:cBhvr>
                                        <p:cTn id="30" dur="500"/>
                                        <p:tgtEl>
                                          <p:spTgt spid="3">
                                            <p:txEl>
                                              <p:pRg st="6" end="6"/>
                                            </p:txEl>
                                          </p:spTgt>
                                        </p:tgtEl>
                                      </p:cBhvr>
                                    </p:animEffect>
                                  </p:childTnLst>
                                </p:cTn>
                              </p:par>
                              <p:par>
                                <p:cTn id="31" presetID="10" presetClass="entr" presetSubtype="0" fill="hold" nodeType="withEffect">
                                  <p:stCondLst>
                                    <p:cond delay="0"/>
                                  </p:stCondLst>
                                  <p:childTnLst>
                                    <p:set>
                                      <p:cBhvr>
                                        <p:cTn id="32" dur="1" fill="hold">
                                          <p:stCondLst>
                                            <p:cond delay="0"/>
                                          </p:stCondLst>
                                        </p:cTn>
                                        <p:tgtEl>
                                          <p:spTgt spid="3">
                                            <p:txEl>
                                              <p:pRg st="7" end="7"/>
                                            </p:txEl>
                                          </p:spTgt>
                                        </p:tgtEl>
                                        <p:attrNameLst>
                                          <p:attrName>style.visibility</p:attrName>
                                        </p:attrNameLst>
                                      </p:cBhvr>
                                      <p:to>
                                        <p:strVal val="visible"/>
                                      </p:to>
                                    </p:set>
                                    <p:animEffect transition="in" filter="fade">
                                      <p:cBhvr>
                                        <p:cTn id="33" dur="500"/>
                                        <p:tgtEl>
                                          <p:spTgt spid="3">
                                            <p:txEl>
                                              <p:pRg st="7" end="7"/>
                                            </p:txEl>
                                          </p:spTgt>
                                        </p:tgtEl>
                                      </p:cBhvr>
                                    </p:animEffect>
                                  </p:childTnLst>
                                </p:cTn>
                              </p:par>
                              <p:par>
                                <p:cTn id="34" presetID="10" presetClass="entr" presetSubtype="0" fill="hold" nodeType="withEffect">
                                  <p:stCondLst>
                                    <p:cond delay="0"/>
                                  </p:stCondLst>
                                  <p:childTnLst>
                                    <p:set>
                                      <p:cBhvr>
                                        <p:cTn id="35" dur="1" fill="hold">
                                          <p:stCondLst>
                                            <p:cond delay="0"/>
                                          </p:stCondLst>
                                        </p:cTn>
                                        <p:tgtEl>
                                          <p:spTgt spid="3">
                                            <p:txEl>
                                              <p:pRg st="8" end="8"/>
                                            </p:txEl>
                                          </p:spTgt>
                                        </p:tgtEl>
                                        <p:attrNameLst>
                                          <p:attrName>style.visibility</p:attrName>
                                        </p:attrNameLst>
                                      </p:cBhvr>
                                      <p:to>
                                        <p:strVal val="visible"/>
                                      </p:to>
                                    </p:set>
                                    <p:animEffect transition="in" filter="fade">
                                      <p:cBhvr>
                                        <p:cTn id="36"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D5561CDF-5638-2D2E-6796-42B876838A19}"/>
              </a:ext>
            </a:extLst>
          </p:cNvPr>
          <p:cNvPicPr>
            <a:picLocks noChangeAspect="1"/>
          </p:cNvPicPr>
          <p:nvPr/>
        </p:nvPicPr>
        <p:blipFill>
          <a:blip r:embed="rId3"/>
          <a:stretch>
            <a:fillRect/>
          </a:stretch>
        </p:blipFill>
        <p:spPr>
          <a:xfrm>
            <a:off x="5004047" y="3032"/>
            <a:ext cx="4139885" cy="3538081"/>
          </a:xfrm>
          <a:prstGeom prst="rect">
            <a:avLst/>
          </a:prstGeom>
        </p:spPr>
      </p:pic>
      <p:pic>
        <p:nvPicPr>
          <p:cNvPr id="8" name="Picture 7">
            <a:extLst>
              <a:ext uri="{FF2B5EF4-FFF2-40B4-BE49-F238E27FC236}">
                <a16:creationId xmlns:a16="http://schemas.microsoft.com/office/drawing/2014/main" id="{1E951487-4370-B539-7331-66267156BFD7}"/>
              </a:ext>
            </a:extLst>
          </p:cNvPr>
          <p:cNvPicPr>
            <a:picLocks noChangeAspect="1"/>
          </p:cNvPicPr>
          <p:nvPr/>
        </p:nvPicPr>
        <p:blipFill>
          <a:blip r:embed="rId4"/>
          <a:stretch>
            <a:fillRect/>
          </a:stretch>
        </p:blipFill>
        <p:spPr>
          <a:xfrm>
            <a:off x="3281" y="1268760"/>
            <a:ext cx="3934374" cy="2695951"/>
          </a:xfrm>
          <a:prstGeom prst="rect">
            <a:avLst/>
          </a:prstGeom>
        </p:spPr>
      </p:pic>
      <p:pic>
        <p:nvPicPr>
          <p:cNvPr id="10" name="Picture 9">
            <a:extLst>
              <a:ext uri="{FF2B5EF4-FFF2-40B4-BE49-F238E27FC236}">
                <a16:creationId xmlns:a16="http://schemas.microsoft.com/office/drawing/2014/main" id="{0122343E-E9A8-EFEA-24EB-55ACA68C65B6}"/>
              </a:ext>
            </a:extLst>
          </p:cNvPr>
          <p:cNvPicPr>
            <a:picLocks noChangeAspect="1"/>
          </p:cNvPicPr>
          <p:nvPr/>
        </p:nvPicPr>
        <p:blipFill>
          <a:blip r:embed="rId5"/>
          <a:stretch>
            <a:fillRect/>
          </a:stretch>
        </p:blipFill>
        <p:spPr>
          <a:xfrm>
            <a:off x="2412426" y="3212976"/>
            <a:ext cx="3053672" cy="2520280"/>
          </a:xfrm>
          <a:prstGeom prst="rect">
            <a:avLst/>
          </a:prstGeom>
        </p:spPr>
      </p:pic>
      <p:pic>
        <p:nvPicPr>
          <p:cNvPr id="12" name="Picture 11">
            <a:extLst>
              <a:ext uri="{FF2B5EF4-FFF2-40B4-BE49-F238E27FC236}">
                <a16:creationId xmlns:a16="http://schemas.microsoft.com/office/drawing/2014/main" id="{E3A4C26A-8C18-53A5-5F47-7A1448C634A1}"/>
              </a:ext>
            </a:extLst>
          </p:cNvPr>
          <p:cNvPicPr>
            <a:picLocks noChangeAspect="1"/>
          </p:cNvPicPr>
          <p:nvPr/>
        </p:nvPicPr>
        <p:blipFill>
          <a:blip r:embed="rId6"/>
          <a:stretch>
            <a:fillRect/>
          </a:stretch>
        </p:blipFill>
        <p:spPr>
          <a:xfrm>
            <a:off x="5495416" y="3450214"/>
            <a:ext cx="3648584" cy="2257740"/>
          </a:xfrm>
          <a:prstGeom prst="rect">
            <a:avLst/>
          </a:prstGeom>
        </p:spPr>
      </p:pic>
      <p:sp>
        <p:nvSpPr>
          <p:cNvPr id="13" name="Title 1">
            <a:extLst>
              <a:ext uri="{FF2B5EF4-FFF2-40B4-BE49-F238E27FC236}">
                <a16:creationId xmlns:a16="http://schemas.microsoft.com/office/drawing/2014/main" id="{15A60BB0-8410-72D8-88B5-258AE4AED99D}"/>
              </a:ext>
            </a:extLst>
          </p:cNvPr>
          <p:cNvSpPr txBox="1">
            <a:spLocks/>
          </p:cNvSpPr>
          <p:nvPr/>
        </p:nvSpPr>
        <p:spPr>
          <a:xfrm>
            <a:off x="0" y="4554648"/>
            <a:ext cx="2383108" cy="762767"/>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dirty="0"/>
              <a:t>Summary</a:t>
            </a:r>
          </a:p>
        </p:txBody>
      </p:sp>
      <p:sp>
        <p:nvSpPr>
          <p:cNvPr id="14" name="TextBox 13">
            <a:extLst>
              <a:ext uri="{FF2B5EF4-FFF2-40B4-BE49-F238E27FC236}">
                <a16:creationId xmlns:a16="http://schemas.microsoft.com/office/drawing/2014/main" id="{E75275E3-F5DD-C2A7-1BAC-121ABCAB7D32}"/>
              </a:ext>
            </a:extLst>
          </p:cNvPr>
          <p:cNvSpPr txBox="1"/>
          <p:nvPr/>
        </p:nvSpPr>
        <p:spPr>
          <a:xfrm>
            <a:off x="0" y="66726"/>
            <a:ext cx="4572000" cy="954107"/>
          </a:xfrm>
          <a:prstGeom prst="rect">
            <a:avLst/>
          </a:prstGeom>
          <a:noFill/>
        </p:spPr>
        <p:txBody>
          <a:bodyPr wrap="square">
            <a:spAutoFit/>
          </a:bodyPr>
          <a:lstStyle/>
          <a:p>
            <a:r>
              <a:rPr lang="en-GB" sz="2800" dirty="0">
                <a:solidFill>
                  <a:srgbClr val="0000CC"/>
                </a:solidFill>
              </a:rPr>
              <a:t>Organisational change – lots to think about…</a:t>
            </a:r>
          </a:p>
        </p:txBody>
      </p:sp>
    </p:spTree>
    <p:extLst>
      <p:ext uri="{BB962C8B-B14F-4D97-AF65-F5344CB8AC3E}">
        <p14:creationId xmlns:p14="http://schemas.microsoft.com/office/powerpoint/2010/main" val="3226788232"/>
      </p:ext>
    </p:extLst>
  </p:cSld>
  <p:clrMapOvr>
    <a:masterClrMapping/>
  </p:clrMapOvr>
</p:sld>
</file>

<file path=ppt/theme/theme1.xml><?xml version="1.0" encoding="utf-8"?>
<a:theme xmlns:a="http://schemas.openxmlformats.org/drawingml/2006/main" name="UWTSD 200 B">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 B" id="{C90A4CCD-9E61-44EF-A183-B648161D10F9}" vid="{A4CCB923-326F-4F97-817D-F66087A1AFCE}"/>
    </a:ext>
  </a:extLst>
</a:theme>
</file>

<file path=ppt/theme/theme2.xml><?xml version="1.0" encoding="utf-8"?>
<a:theme xmlns:a="http://schemas.openxmlformats.org/drawingml/2006/main" name="UWTSD 202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24" id="{B68D5239-D552-48ED-B7E6-16AE6B461942}" vid="{0FA391F6-8034-4FCA-A6C2-1BA6C71FBF74}"/>
    </a:ext>
  </a:extLst>
</a:theme>
</file>

<file path=ppt/theme/theme3.xml><?xml version="1.0" encoding="utf-8"?>
<a:theme xmlns:a="http://schemas.openxmlformats.org/drawingml/2006/main" name="UWTSD 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Default Theme</Template>
  <TotalTime>4552</TotalTime>
  <Words>1714</Words>
  <Application>Microsoft Office PowerPoint</Application>
  <PresentationFormat>On-screen Show (4:3)</PresentationFormat>
  <Paragraphs>158</Paragraphs>
  <Slides>20</Slides>
  <Notes>20</Notes>
  <HiddenSlides>0</HiddenSlides>
  <MMClips>0</MMClips>
  <ScaleCrop>false</ScaleCrop>
  <HeadingPairs>
    <vt:vector size="6" baseType="variant">
      <vt:variant>
        <vt:lpstr>Fonts Used</vt:lpstr>
      </vt:variant>
      <vt:variant>
        <vt:i4>4</vt:i4>
      </vt:variant>
      <vt:variant>
        <vt:lpstr>Theme</vt:lpstr>
      </vt:variant>
      <vt:variant>
        <vt:i4>7</vt:i4>
      </vt:variant>
      <vt:variant>
        <vt:lpstr>Slide Titles</vt:lpstr>
      </vt:variant>
      <vt:variant>
        <vt:i4>20</vt:i4>
      </vt:variant>
    </vt:vector>
  </HeadingPairs>
  <TitlesOfParts>
    <vt:vector size="31" baseType="lpstr">
      <vt:lpstr>Arial</vt:lpstr>
      <vt:lpstr>Calibri</vt:lpstr>
      <vt:lpstr>Calibri Light</vt:lpstr>
      <vt:lpstr>Symbol</vt:lpstr>
      <vt:lpstr>UWTSD 200 B</vt:lpstr>
      <vt:lpstr>UWTSD 2024</vt:lpstr>
      <vt:lpstr>UWTSD Text 1</vt:lpstr>
      <vt:lpstr>UWTSD Text 2</vt:lpstr>
      <vt:lpstr>UWTSD Text 3</vt:lpstr>
      <vt:lpstr>UWTSD Text 4</vt:lpstr>
      <vt:lpstr>UWTSD Logo Variations place image in Background</vt:lpstr>
      <vt:lpstr>Session 7</vt:lpstr>
      <vt:lpstr>Agenda</vt:lpstr>
      <vt:lpstr>Stakeholder Analysis</vt:lpstr>
      <vt:lpstr>Stakeholder?</vt:lpstr>
      <vt:lpstr>Stakeholder?</vt:lpstr>
      <vt:lpstr>Managing Stakeholders</vt:lpstr>
      <vt:lpstr>Internal Stakeholders</vt:lpstr>
      <vt:lpstr>External Stakeholders </vt:lpstr>
      <vt:lpstr>Stakeholder Management and Analysis</vt:lpstr>
      <vt:lpstr>Benefits of a stakeholder-based approach</vt:lpstr>
      <vt:lpstr>Stages in Stakeholder Analysis</vt:lpstr>
      <vt:lpstr>Prioritising Stakeholders</vt:lpstr>
      <vt:lpstr>The Politics of Change</vt:lpstr>
      <vt:lpstr>Politics and Change: Please read the statement below…</vt:lpstr>
      <vt:lpstr>Change and Conflict</vt:lpstr>
      <vt:lpstr>Resistance</vt:lpstr>
      <vt:lpstr>Level 1 – I Don’t Get It</vt:lpstr>
      <vt:lpstr>Level 2 - I Don’t Like It</vt:lpstr>
      <vt:lpstr>Level 3 – I Don’t Like You</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Paul Tinkler</dc:creator>
  <cp:lastModifiedBy>Paul Tinkler</cp:lastModifiedBy>
  <cp:revision>9</cp:revision>
  <dcterms:created xsi:type="dcterms:W3CDTF">2022-07-05T09:16:08Z</dcterms:created>
  <dcterms:modified xsi:type="dcterms:W3CDTF">2024-08-28T11:20:40Z</dcterms:modified>
</cp:coreProperties>
</file>