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handoutMasterIdLst>
    <p:handoutMasterId r:id="rId25"/>
  </p:handoutMasterIdLst>
  <p:sldIdLst>
    <p:sldId id="256" r:id="rId2"/>
    <p:sldId id="282" r:id="rId3"/>
    <p:sldId id="257" r:id="rId4"/>
    <p:sldId id="258" r:id="rId5"/>
    <p:sldId id="259" r:id="rId6"/>
    <p:sldId id="267" r:id="rId7"/>
    <p:sldId id="268" r:id="rId8"/>
    <p:sldId id="274" r:id="rId9"/>
    <p:sldId id="275" r:id="rId10"/>
    <p:sldId id="284" r:id="rId11"/>
    <p:sldId id="279" r:id="rId12"/>
    <p:sldId id="269" r:id="rId13"/>
    <p:sldId id="270" r:id="rId14"/>
    <p:sldId id="260" r:id="rId15"/>
    <p:sldId id="261" r:id="rId16"/>
    <p:sldId id="283" r:id="rId17"/>
    <p:sldId id="286" r:id="rId18"/>
    <p:sldId id="271" r:id="rId19"/>
    <p:sldId id="266" r:id="rId20"/>
    <p:sldId id="273" r:id="rId21"/>
    <p:sldId id="287" r:id="rId22"/>
    <p:sldId id="285" r:id="rId23"/>
    <p:sldId id="281" r:id="rId24"/>
  </p:sldIdLst>
  <p:sldSz cx="9144000" cy="6858000" type="screen4x3"/>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33CC"/>
    <a:srgbClr val="FF99FF"/>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p:scale>
          <a:sx n="90" d="100"/>
          <a:sy n="90" d="100"/>
        </p:scale>
        <p:origin x="-810" y="23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F200CA07-8D93-4AEF-9758-69B4BE1F137E}" type="datetimeFigureOut">
              <a:rPr lang="en-GB" smtClean="0"/>
              <a:t>25/11/2016</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E123B09F-A7C7-43E7-8ACD-02332E3CE0C7}" type="slidenum">
              <a:rPr lang="en-GB" smtClean="0"/>
              <a:t>‹#›</a:t>
            </a:fld>
            <a:endParaRPr lang="en-GB"/>
          </a:p>
        </p:txBody>
      </p:sp>
    </p:spTree>
    <p:extLst>
      <p:ext uri="{BB962C8B-B14F-4D97-AF65-F5344CB8AC3E}">
        <p14:creationId xmlns:p14="http://schemas.microsoft.com/office/powerpoint/2010/main" val="2618149143"/>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3960922F-2EAE-B848-9BD2-EBDF9CDBE2D8}" type="datetimeFigureOut">
              <a:rPr lang="en-US" smtClean="0"/>
              <a:pPr/>
              <a:t>11/25/2016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186347F-5D62-F641-BD67-C8328BEAAFE2}" type="slidenum">
              <a:rPr lang="en-US" smtClean="0"/>
              <a:pPr/>
              <a:t>‹#›</a:t>
            </a:fld>
            <a:endParaRPr lang="en-US"/>
          </a:p>
        </p:txBody>
      </p:sp>
    </p:spTree>
    <p:extLst>
      <p:ext uri="{BB962C8B-B14F-4D97-AF65-F5344CB8AC3E}">
        <p14:creationId xmlns:p14="http://schemas.microsoft.com/office/powerpoint/2010/main" val="9548828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3960922F-2EAE-B848-9BD2-EBDF9CDBE2D8}" type="datetimeFigureOut">
              <a:rPr lang="en-US" smtClean="0"/>
              <a:pPr/>
              <a:t>11/25/2016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186347F-5D62-F641-BD67-C8328BEAAFE2}" type="slidenum">
              <a:rPr lang="en-US" smtClean="0"/>
              <a:pPr/>
              <a:t>‹#›</a:t>
            </a:fld>
            <a:endParaRPr lang="en-US"/>
          </a:p>
        </p:txBody>
      </p:sp>
    </p:spTree>
    <p:extLst>
      <p:ext uri="{BB962C8B-B14F-4D97-AF65-F5344CB8AC3E}">
        <p14:creationId xmlns:p14="http://schemas.microsoft.com/office/powerpoint/2010/main" val="39245320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960922F-2EAE-B848-9BD2-EBDF9CDBE2D8}" type="datetimeFigureOut">
              <a:rPr lang="en-US" smtClean="0"/>
              <a:pPr/>
              <a:t>11/25/2016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186347F-5D62-F641-BD67-C8328BEAAFE2}" type="slidenum">
              <a:rPr lang="en-US" smtClean="0"/>
              <a:pPr/>
              <a:t>‹#›</a:t>
            </a:fld>
            <a:endParaRPr lang="en-US"/>
          </a:p>
        </p:txBody>
      </p:sp>
    </p:spTree>
    <p:extLst>
      <p:ext uri="{BB962C8B-B14F-4D97-AF65-F5344CB8AC3E}">
        <p14:creationId xmlns:p14="http://schemas.microsoft.com/office/powerpoint/2010/main" val="32410707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3960922F-2EAE-B848-9BD2-EBDF9CDBE2D8}" type="datetimeFigureOut">
              <a:rPr lang="en-US" smtClean="0"/>
              <a:pPr/>
              <a:t>11/25/2016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186347F-5D62-F641-BD67-C8328BEAAFE2}" type="slidenum">
              <a:rPr lang="en-US" smtClean="0"/>
              <a:pPr/>
              <a:t>‹#›</a:t>
            </a:fld>
            <a:endParaRPr lang="en-US"/>
          </a:p>
        </p:txBody>
      </p:sp>
    </p:spTree>
    <p:extLst>
      <p:ext uri="{BB962C8B-B14F-4D97-AF65-F5344CB8AC3E}">
        <p14:creationId xmlns:p14="http://schemas.microsoft.com/office/powerpoint/2010/main" val="13540443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3960922F-2EAE-B848-9BD2-EBDF9CDBE2D8}" type="datetimeFigureOut">
              <a:rPr lang="en-US" smtClean="0"/>
              <a:pPr/>
              <a:t>11/25/2016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186347F-5D62-F641-BD67-C8328BEAAFE2}" type="slidenum">
              <a:rPr lang="en-US" smtClean="0"/>
              <a:pPr/>
              <a:t>‹#›</a:t>
            </a:fld>
            <a:endParaRPr lang="en-US"/>
          </a:p>
        </p:txBody>
      </p:sp>
    </p:spTree>
    <p:extLst>
      <p:ext uri="{BB962C8B-B14F-4D97-AF65-F5344CB8AC3E}">
        <p14:creationId xmlns:p14="http://schemas.microsoft.com/office/powerpoint/2010/main" val="19083267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3960922F-2EAE-B848-9BD2-EBDF9CDBE2D8}" type="datetimeFigureOut">
              <a:rPr lang="en-US" smtClean="0"/>
              <a:pPr/>
              <a:t>11/25/2016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186347F-5D62-F641-BD67-C8328BEAAFE2}" type="slidenum">
              <a:rPr lang="en-US" smtClean="0"/>
              <a:pPr/>
              <a:t>‹#›</a:t>
            </a:fld>
            <a:endParaRPr lang="en-US"/>
          </a:p>
        </p:txBody>
      </p:sp>
    </p:spTree>
    <p:extLst>
      <p:ext uri="{BB962C8B-B14F-4D97-AF65-F5344CB8AC3E}">
        <p14:creationId xmlns:p14="http://schemas.microsoft.com/office/powerpoint/2010/main" val="40262022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60922F-2EAE-B848-9BD2-EBDF9CDBE2D8}" type="datetimeFigureOut">
              <a:rPr lang="en-US" smtClean="0"/>
              <a:pPr/>
              <a:t>11/25/2016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186347F-5D62-F641-BD67-C8328BEAAFE2}" type="slidenum">
              <a:rPr lang="en-US" smtClean="0"/>
              <a:pPr/>
              <a:t>‹#›</a:t>
            </a:fld>
            <a:endParaRPr lang="en-US"/>
          </a:p>
        </p:txBody>
      </p:sp>
    </p:spTree>
    <p:extLst>
      <p:ext uri="{BB962C8B-B14F-4D97-AF65-F5344CB8AC3E}">
        <p14:creationId xmlns:p14="http://schemas.microsoft.com/office/powerpoint/2010/main" val="19441215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960922F-2EAE-B848-9BD2-EBDF9CDBE2D8}" type="datetimeFigureOut">
              <a:rPr lang="en-US" smtClean="0"/>
              <a:pPr/>
              <a:t>11/25/2016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186347F-5D62-F641-BD67-C8328BEAAFE2}" type="slidenum">
              <a:rPr lang="en-US" smtClean="0"/>
              <a:pPr/>
              <a:t>‹#›</a:t>
            </a:fld>
            <a:endParaRPr lang="en-US"/>
          </a:p>
        </p:txBody>
      </p:sp>
    </p:spTree>
    <p:extLst>
      <p:ext uri="{BB962C8B-B14F-4D97-AF65-F5344CB8AC3E}">
        <p14:creationId xmlns:p14="http://schemas.microsoft.com/office/powerpoint/2010/main" val="27483012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960922F-2EAE-B848-9BD2-EBDF9CDBE2D8}" type="datetimeFigureOut">
              <a:rPr lang="en-US" smtClean="0"/>
              <a:pPr/>
              <a:t>11/25/2016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186347F-5D62-F641-BD67-C8328BEAAFE2}" type="slidenum">
              <a:rPr lang="en-US" smtClean="0"/>
              <a:pPr/>
              <a:t>‹#›</a:t>
            </a:fld>
            <a:endParaRPr lang="en-US"/>
          </a:p>
        </p:txBody>
      </p:sp>
    </p:spTree>
    <p:extLst>
      <p:ext uri="{BB962C8B-B14F-4D97-AF65-F5344CB8AC3E}">
        <p14:creationId xmlns:p14="http://schemas.microsoft.com/office/powerpoint/2010/main" val="24089640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3960922F-2EAE-B848-9BD2-EBDF9CDBE2D8}" type="datetimeFigureOut">
              <a:rPr lang="en-US" smtClean="0"/>
              <a:pPr/>
              <a:t>11/25/2016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186347F-5D62-F641-BD67-C8328BEAAFE2}" type="slidenum">
              <a:rPr lang="en-US" smtClean="0"/>
              <a:pPr/>
              <a:t>‹#›</a:t>
            </a:fld>
            <a:endParaRPr lang="en-US"/>
          </a:p>
        </p:txBody>
      </p:sp>
    </p:spTree>
    <p:extLst>
      <p:ext uri="{BB962C8B-B14F-4D97-AF65-F5344CB8AC3E}">
        <p14:creationId xmlns:p14="http://schemas.microsoft.com/office/powerpoint/2010/main" val="36315896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3960922F-2EAE-B848-9BD2-EBDF9CDBE2D8}" type="datetimeFigureOut">
              <a:rPr lang="en-US" smtClean="0"/>
              <a:pPr/>
              <a:t>11/25/2016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186347F-5D62-F641-BD67-C8328BEAAFE2}" type="slidenum">
              <a:rPr lang="en-US" smtClean="0"/>
              <a:pPr/>
              <a:t>‹#›</a:t>
            </a:fld>
            <a:endParaRPr lang="en-US"/>
          </a:p>
        </p:txBody>
      </p:sp>
    </p:spTree>
    <p:extLst>
      <p:ext uri="{BB962C8B-B14F-4D97-AF65-F5344CB8AC3E}">
        <p14:creationId xmlns:p14="http://schemas.microsoft.com/office/powerpoint/2010/main" val="7177362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emf"/><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960922F-2EAE-B848-9BD2-EBDF9CDBE2D8}" type="datetimeFigureOut">
              <a:rPr lang="en-US" smtClean="0"/>
              <a:pPr/>
              <a:t>11/25/2016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186347F-5D62-F641-BD67-C8328BEAAFE2}" type="slidenum">
              <a:rPr lang="en-US" smtClean="0"/>
              <a:pPr/>
              <a:t>‹#›</a:t>
            </a:fld>
            <a:endParaRPr lang="en-US"/>
          </a:p>
        </p:txBody>
      </p:sp>
      <p:pic>
        <p:nvPicPr>
          <p:cNvPr id="8" name="Picture 7" descr="WG ERDF logo banner-01.jpg"/>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6550927" y="5655060"/>
            <a:ext cx="2185916" cy="942205"/>
          </a:xfrm>
          <a:prstGeom prst="rect">
            <a:avLst/>
          </a:prstGeom>
        </p:spPr>
      </p:pic>
    </p:spTree>
    <p:extLst>
      <p:ext uri="{BB962C8B-B14F-4D97-AF65-F5344CB8AC3E}">
        <p14:creationId xmlns:p14="http://schemas.microsoft.com/office/powerpoint/2010/main" val="271330636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773945"/>
            <a:ext cx="7772400" cy="1470025"/>
          </a:xfrm>
        </p:spPr>
        <p:txBody>
          <a:bodyPr/>
          <a:lstStyle/>
          <a:p>
            <a:r>
              <a:rPr lang="en-US" dirty="0" smtClean="0"/>
              <a:t>Building your brand</a:t>
            </a:r>
            <a:endParaRPr lang="en-US" dirty="0"/>
          </a:p>
        </p:txBody>
      </p:sp>
      <p:sp>
        <p:nvSpPr>
          <p:cNvPr id="3" name="Subtitle 2"/>
          <p:cNvSpPr>
            <a:spLocks noGrp="1"/>
          </p:cNvSpPr>
          <p:nvPr>
            <p:ph type="subTitle" idx="1"/>
          </p:nvPr>
        </p:nvSpPr>
        <p:spPr>
          <a:xfrm>
            <a:off x="1371600" y="3529720"/>
            <a:ext cx="6400800" cy="1048775"/>
          </a:xfrm>
        </p:spPr>
        <p:txBody>
          <a:bodyPr>
            <a:normAutofit/>
          </a:bodyPr>
          <a:lstStyle/>
          <a:p>
            <a:r>
              <a:rPr lang="en-US" dirty="0" smtClean="0"/>
              <a:t>What is branding and how to use it</a:t>
            </a:r>
            <a:endParaRPr lang="en-US" dirty="0"/>
          </a:p>
        </p:txBody>
      </p:sp>
    </p:spTree>
    <p:extLst>
      <p:ext uri="{BB962C8B-B14F-4D97-AF65-F5344CB8AC3E}">
        <p14:creationId xmlns:p14="http://schemas.microsoft.com/office/powerpoint/2010/main" val="29319589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69752"/>
            <a:ext cx="8229600" cy="1143000"/>
          </a:xfrm>
        </p:spPr>
        <p:txBody>
          <a:bodyPr/>
          <a:lstStyle/>
          <a:p>
            <a:r>
              <a:rPr lang="en-GB" dirty="0"/>
              <a:t>Overview</a:t>
            </a:r>
          </a:p>
        </p:txBody>
      </p:sp>
      <p:sp>
        <p:nvSpPr>
          <p:cNvPr id="3" name="Content Placeholder 2"/>
          <p:cNvSpPr>
            <a:spLocks noGrp="1"/>
          </p:cNvSpPr>
          <p:nvPr>
            <p:ph idx="1"/>
          </p:nvPr>
        </p:nvSpPr>
        <p:spPr>
          <a:xfrm>
            <a:off x="457200" y="1825980"/>
            <a:ext cx="8229600" cy="4525963"/>
          </a:xfrm>
        </p:spPr>
        <p:txBody>
          <a:bodyPr>
            <a:normAutofit/>
          </a:bodyPr>
          <a:lstStyle/>
          <a:p>
            <a:pPr algn="ctr"/>
            <a:r>
              <a:rPr lang="en-GB" sz="2800" dirty="0" smtClean="0"/>
              <a:t>What is a brand</a:t>
            </a:r>
            <a:endParaRPr lang="en-GB" sz="2800" dirty="0"/>
          </a:p>
          <a:p>
            <a:pPr algn="ctr"/>
            <a:r>
              <a:rPr lang="en-GB" sz="2800" dirty="0" smtClean="0"/>
              <a:t>Where to start</a:t>
            </a:r>
            <a:endParaRPr lang="en-GB" sz="2800" dirty="0"/>
          </a:p>
          <a:p>
            <a:pPr algn="ctr"/>
            <a:r>
              <a:rPr lang="en-GB" sz="2800" dirty="0" smtClean="0"/>
              <a:t>Understanding your customers</a:t>
            </a:r>
            <a:endParaRPr lang="en-GB" sz="2800" dirty="0"/>
          </a:p>
          <a:p>
            <a:pPr algn="ctr"/>
            <a:r>
              <a:rPr lang="en-GB" sz="2800" dirty="0" smtClean="0"/>
              <a:t>Defining your brand</a:t>
            </a:r>
            <a:endParaRPr lang="en-GB" sz="2800" dirty="0"/>
          </a:p>
          <a:p>
            <a:pPr algn="ctr"/>
            <a:r>
              <a:rPr lang="en-GB" sz="2800" dirty="0" smtClean="0"/>
              <a:t>Features and benefits</a:t>
            </a:r>
          </a:p>
          <a:p>
            <a:pPr algn="ctr"/>
            <a:r>
              <a:rPr lang="en-GB" sz="2800" dirty="0" smtClean="0"/>
              <a:t>Creating a tagline</a:t>
            </a:r>
          </a:p>
          <a:p>
            <a:pPr algn="ctr"/>
            <a:r>
              <a:rPr lang="en-GB" sz="2800" dirty="0" smtClean="0"/>
              <a:t>Building your image</a:t>
            </a:r>
            <a:endParaRPr lang="en-GB" sz="2800" dirty="0"/>
          </a:p>
          <a:p>
            <a:pPr marL="0" indent="0" algn="ctr">
              <a:buNone/>
            </a:pPr>
            <a:endParaRPr lang="en-GB" sz="2800" dirty="0" smtClean="0"/>
          </a:p>
          <a:p>
            <a:pPr algn="ctr"/>
            <a:endParaRPr lang="en-GB" sz="2800" dirty="0"/>
          </a:p>
          <a:p>
            <a:pPr algn="ctr"/>
            <a:endParaRPr lang="en-GB" sz="3600" dirty="0"/>
          </a:p>
          <a:p>
            <a:pPr algn="ctr"/>
            <a:endParaRPr lang="en-GB" sz="36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57200" y="658464"/>
            <a:ext cx="8229600" cy="1143000"/>
          </a:xfrm>
        </p:spPr>
        <p:txBody>
          <a:bodyPr/>
          <a:lstStyle/>
          <a:p>
            <a:r>
              <a:rPr lang="en-US" dirty="0" smtClean="0"/>
              <a:t>Building your brand</a:t>
            </a:r>
            <a:endParaRPr lang="en-US" dirty="0"/>
          </a:p>
        </p:txBody>
      </p:sp>
      <p:sp>
        <p:nvSpPr>
          <p:cNvPr id="7" name="Content Placeholder 6"/>
          <p:cNvSpPr>
            <a:spLocks noGrp="1"/>
          </p:cNvSpPr>
          <p:nvPr>
            <p:ph idx="1"/>
          </p:nvPr>
        </p:nvSpPr>
        <p:spPr/>
        <p:txBody>
          <a:bodyPr/>
          <a:lstStyle/>
          <a:p>
            <a:pPr marL="0" indent="0">
              <a:buNone/>
            </a:pPr>
            <a:endParaRPr lang="en-GB" dirty="0"/>
          </a:p>
          <a:p>
            <a:pPr marL="0" indent="0">
              <a:buNone/>
            </a:pPr>
            <a:endParaRPr lang="en-GB" dirty="0" smtClean="0"/>
          </a:p>
          <a:p>
            <a:pPr marL="0" indent="0" algn="ctr">
              <a:buNone/>
            </a:pPr>
            <a:r>
              <a:rPr lang="en-GB" sz="4800" dirty="0" smtClean="0"/>
              <a:t>What do you think a </a:t>
            </a:r>
          </a:p>
          <a:p>
            <a:pPr marL="0" indent="0" algn="ctr">
              <a:buNone/>
            </a:pPr>
            <a:r>
              <a:rPr lang="en-GB" sz="4800" dirty="0" smtClean="0"/>
              <a:t> “Brand” is?</a:t>
            </a:r>
            <a:endParaRPr lang="en-GB" sz="4800" dirty="0"/>
          </a:p>
        </p:txBody>
      </p:sp>
    </p:spTree>
    <p:extLst>
      <p:ext uri="{BB962C8B-B14F-4D97-AF65-F5344CB8AC3E}">
        <p14:creationId xmlns:p14="http://schemas.microsoft.com/office/powerpoint/2010/main" val="13568794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85927"/>
            <a:ext cx="8229600" cy="1143000"/>
          </a:xfrm>
        </p:spPr>
        <p:txBody>
          <a:bodyPr>
            <a:normAutofit fontScale="90000"/>
          </a:bodyPr>
          <a:lstStyle/>
          <a:p>
            <a:r>
              <a:rPr lang="en-GB" dirty="0"/>
              <a:t/>
            </a:r>
            <a:br>
              <a:rPr lang="en-GB" dirty="0"/>
            </a:br>
            <a:r>
              <a:rPr lang="en-GB" sz="4900" dirty="0" smtClean="0"/>
              <a:t>What is a brand?</a:t>
            </a:r>
            <a:endParaRPr lang="en-GB" dirty="0"/>
          </a:p>
        </p:txBody>
      </p:sp>
      <p:sp>
        <p:nvSpPr>
          <p:cNvPr id="3" name="Content Placeholder 2"/>
          <p:cNvSpPr>
            <a:spLocks noGrp="1"/>
          </p:cNvSpPr>
          <p:nvPr>
            <p:ph idx="1"/>
          </p:nvPr>
        </p:nvSpPr>
        <p:spPr/>
        <p:txBody>
          <a:bodyPr>
            <a:normAutofit/>
          </a:bodyPr>
          <a:lstStyle/>
          <a:p>
            <a:pPr algn="ctr">
              <a:buNone/>
            </a:pPr>
            <a:r>
              <a:rPr lang="en-GB" dirty="0"/>
              <a:t>	</a:t>
            </a:r>
            <a:endParaRPr lang="en-GB" dirty="0" smtClean="0"/>
          </a:p>
          <a:p>
            <a:pPr algn="ctr">
              <a:buNone/>
            </a:pPr>
            <a:r>
              <a:rPr lang="en-GB" dirty="0" smtClean="0"/>
              <a:t>Your brand is not just your name, logo the colours you use and the products you sell</a:t>
            </a:r>
          </a:p>
          <a:p>
            <a:pPr algn="ctr">
              <a:buNone/>
            </a:pPr>
            <a:endParaRPr lang="en-GB" sz="2000" dirty="0"/>
          </a:p>
          <a:p>
            <a:pPr algn="ctr">
              <a:buNone/>
            </a:pPr>
            <a:r>
              <a:rPr lang="en-GB" sz="2800" dirty="0" smtClean="0"/>
              <a:t>Your brand is also your companies voice, it’s what your customers think about you and how you interact with them. It is the personality of your business</a:t>
            </a:r>
            <a:endParaRPr lang="en-GB" sz="28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652500"/>
            <a:ext cx="7772400" cy="1123138"/>
          </a:xfrm>
        </p:spPr>
        <p:txBody>
          <a:bodyPr/>
          <a:lstStyle/>
          <a:p>
            <a:r>
              <a:rPr lang="en-GB" dirty="0" smtClean="0"/>
              <a:t>What is a brand?</a:t>
            </a:r>
            <a:endParaRPr lang="en-GB" dirty="0"/>
          </a:p>
        </p:txBody>
      </p:sp>
      <p:sp>
        <p:nvSpPr>
          <p:cNvPr id="3" name="Subtitle 2"/>
          <p:cNvSpPr>
            <a:spLocks noGrp="1"/>
          </p:cNvSpPr>
          <p:nvPr>
            <p:ph type="subTitle" idx="1"/>
          </p:nvPr>
        </p:nvSpPr>
        <p:spPr>
          <a:xfrm>
            <a:off x="956929" y="1775638"/>
            <a:ext cx="7368363" cy="3863162"/>
          </a:xfrm>
        </p:spPr>
        <p:txBody>
          <a:bodyPr/>
          <a:lstStyle/>
          <a:p>
            <a:endParaRPr lang="en-GB" sz="2000" b="1" dirty="0" smtClean="0">
              <a:solidFill>
                <a:schemeClr val="tx1"/>
              </a:solidFill>
            </a:endParaRPr>
          </a:p>
          <a:p>
            <a:r>
              <a:rPr lang="en-GB" b="1" dirty="0" smtClean="0">
                <a:solidFill>
                  <a:schemeClr val="tx1"/>
                </a:solidFill>
              </a:rPr>
              <a:t>“Your brand is what people say about you when you’re not in the room” </a:t>
            </a:r>
            <a:r>
              <a:rPr lang="en-GB" i="1" dirty="0" smtClean="0">
                <a:solidFill>
                  <a:schemeClr val="tx1"/>
                </a:solidFill>
              </a:rPr>
              <a:t>Jeff Bezos – Founder of Amazon</a:t>
            </a:r>
          </a:p>
          <a:p>
            <a:endParaRPr lang="en-GB" i="1" dirty="0">
              <a:solidFill>
                <a:schemeClr val="tx1"/>
              </a:solidFill>
            </a:endParaRPr>
          </a:p>
          <a:p>
            <a:r>
              <a:rPr lang="en-GB" dirty="0" smtClean="0">
                <a:solidFill>
                  <a:schemeClr val="tx1"/>
                </a:solidFill>
              </a:rPr>
              <a:t>With a net worth of over </a:t>
            </a:r>
            <a:r>
              <a:rPr lang="en-GB" b="1" u="sng" dirty="0" smtClean="0">
                <a:solidFill>
                  <a:schemeClr val="tx1"/>
                </a:solidFill>
              </a:rPr>
              <a:t>$67 billion </a:t>
            </a:r>
            <a:r>
              <a:rPr lang="en-GB" dirty="0" smtClean="0">
                <a:solidFill>
                  <a:schemeClr val="tx1"/>
                </a:solidFill>
              </a:rPr>
              <a:t>– perhaps we should listen to Jeff </a:t>
            </a:r>
            <a:endParaRPr lang="en-GB" dirty="0">
              <a:solidFill>
                <a:schemeClr val="tx1"/>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65644" y="792500"/>
            <a:ext cx="6012712" cy="889222"/>
          </a:xfrm>
        </p:spPr>
        <p:txBody>
          <a:bodyPr/>
          <a:lstStyle/>
          <a:p>
            <a:r>
              <a:rPr lang="en-GB" dirty="0" smtClean="0"/>
              <a:t>Where to start</a:t>
            </a:r>
            <a:endParaRPr lang="en-GB" dirty="0"/>
          </a:p>
        </p:txBody>
      </p:sp>
      <p:sp>
        <p:nvSpPr>
          <p:cNvPr id="3" name="Subtitle 2"/>
          <p:cNvSpPr>
            <a:spLocks noGrp="1"/>
          </p:cNvSpPr>
          <p:nvPr>
            <p:ph type="subTitle" idx="1"/>
          </p:nvPr>
        </p:nvSpPr>
        <p:spPr>
          <a:xfrm>
            <a:off x="882503" y="1754306"/>
            <a:ext cx="7378995" cy="3992527"/>
          </a:xfrm>
        </p:spPr>
        <p:txBody>
          <a:bodyPr/>
          <a:lstStyle/>
          <a:p>
            <a:r>
              <a:rPr lang="en-GB" dirty="0" smtClean="0">
                <a:solidFill>
                  <a:schemeClr val="tx1"/>
                </a:solidFill>
              </a:rPr>
              <a:t>Use market </a:t>
            </a:r>
            <a:r>
              <a:rPr lang="en-GB" dirty="0">
                <a:solidFill>
                  <a:schemeClr val="tx1"/>
                </a:solidFill>
              </a:rPr>
              <a:t>r</a:t>
            </a:r>
            <a:r>
              <a:rPr lang="en-GB" dirty="0" smtClean="0">
                <a:solidFill>
                  <a:schemeClr val="tx1"/>
                </a:solidFill>
              </a:rPr>
              <a:t>esearch </a:t>
            </a:r>
            <a:endParaRPr lang="en-GB" sz="1200" dirty="0" smtClean="0">
              <a:solidFill>
                <a:schemeClr val="tx1"/>
              </a:solidFill>
            </a:endParaRPr>
          </a:p>
          <a:p>
            <a:r>
              <a:rPr lang="en-GB" dirty="0">
                <a:solidFill>
                  <a:schemeClr val="tx1"/>
                </a:solidFill>
              </a:rPr>
              <a:t>a</a:t>
            </a:r>
            <a:r>
              <a:rPr lang="en-GB" dirty="0" smtClean="0">
                <a:solidFill>
                  <a:schemeClr val="tx1"/>
                </a:solidFill>
              </a:rPr>
              <a:t>nd get to know your audience</a:t>
            </a:r>
          </a:p>
          <a:p>
            <a:endParaRPr lang="en-GB" dirty="0">
              <a:solidFill>
                <a:schemeClr val="tx1"/>
              </a:solidFill>
            </a:endParaRPr>
          </a:p>
          <a:p>
            <a:r>
              <a:rPr lang="en-GB" dirty="0" smtClean="0">
                <a:solidFill>
                  <a:schemeClr val="tx1"/>
                </a:solidFill>
              </a:rPr>
              <a:t>Who are your existing customers, what do they think about you and what do potential customers value?</a:t>
            </a:r>
            <a:endParaRPr lang="en-GB" dirty="0">
              <a:solidFill>
                <a:schemeClr val="tx1"/>
              </a:solidFill>
            </a:endParaRPr>
          </a:p>
          <a:p>
            <a:endParaRPr lang="en-GB" dirty="0">
              <a:solidFill>
                <a:schemeClr val="tx1"/>
              </a:solidFill>
            </a:endParaRPr>
          </a:p>
          <a:p>
            <a:endParaRPr lang="en-GB" dirty="0">
              <a:solidFill>
                <a:schemeClr val="tx1"/>
              </a:solidFill>
            </a:endParaRPr>
          </a:p>
          <a:p>
            <a:endParaRPr lang="en-GB" dirty="0">
              <a:solidFill>
                <a:schemeClr val="tx1"/>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58464"/>
            <a:ext cx="8229600" cy="1143000"/>
          </a:xfrm>
        </p:spPr>
        <p:txBody>
          <a:bodyPr/>
          <a:lstStyle/>
          <a:p>
            <a:r>
              <a:rPr lang="en-GB" dirty="0" smtClean="0"/>
              <a:t>Understand your customers</a:t>
            </a:r>
            <a:endParaRPr lang="en-GB" dirty="0"/>
          </a:p>
        </p:txBody>
      </p:sp>
      <p:sp>
        <p:nvSpPr>
          <p:cNvPr id="3" name="Content Placeholder 2"/>
          <p:cNvSpPr>
            <a:spLocks noGrp="1"/>
          </p:cNvSpPr>
          <p:nvPr>
            <p:ph idx="1"/>
          </p:nvPr>
        </p:nvSpPr>
        <p:spPr/>
        <p:txBody>
          <a:bodyPr>
            <a:normAutofit/>
          </a:bodyPr>
          <a:lstStyle/>
          <a:p>
            <a:pPr marL="457200" lvl="1" indent="0" algn="r">
              <a:buNone/>
            </a:pPr>
            <a:endParaRPr lang="en-GB" sz="2400" dirty="0">
              <a:latin typeface="FrankGoth BT"/>
            </a:endParaRPr>
          </a:p>
          <a:p>
            <a:pPr algn="ctr">
              <a:buNone/>
            </a:pPr>
            <a:r>
              <a:rPr lang="en-GB" dirty="0" smtClean="0"/>
              <a:t>A brand is only as strong as it’s customer base</a:t>
            </a:r>
            <a:endParaRPr lang="en-GB" dirty="0"/>
          </a:p>
          <a:p>
            <a:pPr algn="ctr">
              <a:buNone/>
            </a:pPr>
            <a:endParaRPr lang="en-GB" sz="1600" dirty="0" smtClean="0"/>
          </a:p>
          <a:p>
            <a:pPr algn="ctr">
              <a:buNone/>
            </a:pPr>
            <a:endParaRPr lang="en-GB" sz="600" dirty="0" smtClean="0"/>
          </a:p>
          <a:p>
            <a:pPr algn="ctr">
              <a:buFont typeface="Wingdings" panose="05000000000000000000" pitchFamily="2" charset="2"/>
              <a:buChar char="Ø"/>
            </a:pPr>
            <a:r>
              <a:rPr lang="en-GB" sz="2200" dirty="0" smtClean="0"/>
              <a:t>Who </a:t>
            </a:r>
            <a:r>
              <a:rPr lang="en-GB" sz="2200" dirty="0" smtClean="0"/>
              <a:t>are your target customers? (their demographics)</a:t>
            </a:r>
          </a:p>
          <a:p>
            <a:pPr algn="ctr">
              <a:buFont typeface="Wingdings" panose="05000000000000000000" pitchFamily="2" charset="2"/>
              <a:buChar char="Ø"/>
            </a:pPr>
            <a:r>
              <a:rPr lang="en-GB" sz="2200" dirty="0" smtClean="0"/>
              <a:t>What do they value? (</a:t>
            </a:r>
            <a:r>
              <a:rPr lang="en-GB" sz="2200" dirty="0" err="1" smtClean="0"/>
              <a:t>e.g</a:t>
            </a:r>
            <a:r>
              <a:rPr lang="en-GB" sz="2200" dirty="0" smtClean="0"/>
              <a:t> price, comfort, reliability, sustainability)</a:t>
            </a:r>
          </a:p>
          <a:p>
            <a:pPr algn="ctr">
              <a:buFont typeface="Wingdings" panose="05000000000000000000" pitchFamily="2" charset="2"/>
              <a:buChar char="Ø"/>
            </a:pPr>
            <a:r>
              <a:rPr lang="en-GB" sz="2200" dirty="0" smtClean="0"/>
              <a:t>Why do they buy?</a:t>
            </a:r>
            <a:endParaRPr lang="en-GB" sz="2200" dirty="0" smtClean="0"/>
          </a:p>
          <a:p>
            <a:pPr algn="ctr">
              <a:buFont typeface="Wingdings" panose="05000000000000000000" pitchFamily="2" charset="2"/>
              <a:buChar char="Ø"/>
            </a:pPr>
            <a:r>
              <a:rPr lang="en-GB" sz="2200" dirty="0" smtClean="0"/>
              <a:t>What qualities do you want them to associate with your business?</a:t>
            </a:r>
            <a:endParaRPr lang="en-GB" sz="2200" dirty="0" smtClean="0"/>
          </a:p>
          <a:p>
            <a:pPr algn="ctr">
              <a:buFont typeface="Wingdings" panose="05000000000000000000" pitchFamily="2" charset="2"/>
              <a:buChar char="Ø"/>
            </a:pPr>
            <a:r>
              <a:rPr lang="en-GB" sz="2200" dirty="0" smtClean="0"/>
              <a:t>What key message do you want to tell them?</a:t>
            </a:r>
          </a:p>
          <a:p>
            <a:pPr marL="0" indent="0" algn="ctr">
              <a:buNone/>
            </a:pPr>
            <a:endParaRPr lang="en-GB" sz="22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05046" y="649571"/>
            <a:ext cx="7772400" cy="953017"/>
          </a:xfrm>
        </p:spPr>
        <p:txBody>
          <a:bodyPr/>
          <a:lstStyle/>
          <a:p>
            <a:r>
              <a:rPr lang="en-GB" dirty="0" smtClean="0"/>
              <a:t>Why people buy</a:t>
            </a:r>
            <a:endParaRPr lang="en-GB" dirty="0"/>
          </a:p>
        </p:txBody>
      </p:sp>
      <p:sp>
        <p:nvSpPr>
          <p:cNvPr id="3" name="Subtitle 2"/>
          <p:cNvSpPr>
            <a:spLocks noGrp="1"/>
          </p:cNvSpPr>
          <p:nvPr>
            <p:ph type="subTitle" idx="1"/>
          </p:nvPr>
        </p:nvSpPr>
        <p:spPr>
          <a:xfrm>
            <a:off x="770860" y="1885901"/>
            <a:ext cx="7692656" cy="3820633"/>
          </a:xfrm>
        </p:spPr>
        <p:txBody>
          <a:bodyPr>
            <a:normAutofit/>
          </a:bodyPr>
          <a:lstStyle/>
          <a:p>
            <a:endParaRPr lang="en-GB" sz="1800" dirty="0">
              <a:solidFill>
                <a:schemeClr val="tx1"/>
              </a:solidFill>
            </a:endParaRPr>
          </a:p>
          <a:p>
            <a:r>
              <a:rPr lang="en-GB" dirty="0" smtClean="0">
                <a:solidFill>
                  <a:schemeClr val="tx1"/>
                </a:solidFill>
              </a:rPr>
              <a:t>Do you know the difference between an emotional purchase and a rational one?</a:t>
            </a:r>
          </a:p>
          <a:p>
            <a:endParaRPr lang="en-GB" b="1" dirty="0">
              <a:solidFill>
                <a:schemeClr val="tx1"/>
              </a:solidFill>
            </a:endParaRPr>
          </a:p>
          <a:p>
            <a:r>
              <a:rPr lang="en-GB" dirty="0" smtClean="0">
                <a:solidFill>
                  <a:schemeClr val="tx1"/>
                </a:solidFill>
              </a:rPr>
              <a:t>Think about the last thing you bought, what made you buy it? Did you need it or was it on impulse?</a:t>
            </a:r>
            <a:endParaRPr lang="en-GB" dirty="0">
              <a:solidFill>
                <a:schemeClr val="tx1"/>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1083"/>
            <a:ext cx="8229600" cy="1143000"/>
          </a:xfrm>
        </p:spPr>
        <p:txBody>
          <a:bodyPr>
            <a:normAutofit fontScale="90000"/>
          </a:bodyPr>
          <a:lstStyle/>
          <a:p>
            <a:r>
              <a:rPr lang="en-GB" dirty="0"/>
              <a:t/>
            </a:r>
            <a:br>
              <a:rPr lang="en-GB" dirty="0"/>
            </a:br>
            <a:r>
              <a:rPr lang="en-GB" sz="4900" dirty="0" smtClean="0"/>
              <a:t>Why people buy</a:t>
            </a:r>
            <a:endParaRPr lang="en-GB" sz="49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116152503"/>
              </p:ext>
            </p:extLst>
          </p:nvPr>
        </p:nvGraphicFramePr>
        <p:xfrm>
          <a:off x="457200" y="2524125"/>
          <a:ext cx="8229600" cy="2272395"/>
        </p:xfrm>
        <a:graphic>
          <a:graphicData uri="http://schemas.openxmlformats.org/drawingml/2006/table">
            <a:tbl>
              <a:tblPr firstRow="1" bandRow="1">
                <a:tableStyleId>{5940675A-B579-460E-94D1-54222C63F5DA}</a:tableStyleId>
              </a:tblPr>
              <a:tblGrid>
                <a:gridCol w="2057400"/>
                <a:gridCol w="2057400"/>
                <a:gridCol w="2057400"/>
                <a:gridCol w="2057400"/>
              </a:tblGrid>
              <a:tr h="454479">
                <a:tc gridSpan="2">
                  <a:txBody>
                    <a:bodyPr/>
                    <a:lstStyle/>
                    <a:p>
                      <a:pPr algn="ctr"/>
                      <a:r>
                        <a:rPr lang="en-GB" dirty="0" smtClean="0"/>
                        <a:t>Rational</a:t>
                      </a:r>
                      <a:endParaRPr lang="en-GB" dirty="0"/>
                    </a:p>
                  </a:txBody>
                  <a:tcPr anchor="ctr">
                    <a:solidFill>
                      <a:schemeClr val="accent5">
                        <a:lumMod val="75000"/>
                      </a:schemeClr>
                    </a:solidFill>
                  </a:tcPr>
                </a:tc>
                <a:tc hMerge="1">
                  <a:txBody>
                    <a:bodyPr/>
                    <a:lstStyle/>
                    <a:p>
                      <a:endParaRPr lang="en-GB" dirty="0"/>
                    </a:p>
                  </a:txBody>
                  <a:tcPr/>
                </a:tc>
                <a:tc gridSpan="2">
                  <a:txBody>
                    <a:bodyPr/>
                    <a:lstStyle/>
                    <a:p>
                      <a:pPr algn="ctr"/>
                      <a:r>
                        <a:rPr lang="en-GB" dirty="0" smtClean="0"/>
                        <a:t>Emotional</a:t>
                      </a:r>
                      <a:endParaRPr lang="en-GB" dirty="0"/>
                    </a:p>
                  </a:txBody>
                  <a:tcPr anchor="ctr">
                    <a:solidFill>
                      <a:srgbClr val="FF33CC"/>
                    </a:solidFill>
                  </a:tcPr>
                </a:tc>
                <a:tc hMerge="1">
                  <a:txBody>
                    <a:bodyPr/>
                    <a:lstStyle/>
                    <a:p>
                      <a:endParaRPr lang="en-GB" dirty="0"/>
                    </a:p>
                  </a:txBody>
                  <a:tcPr/>
                </a:tc>
              </a:tr>
              <a:tr h="454479">
                <a:tc>
                  <a:txBody>
                    <a:bodyPr/>
                    <a:lstStyle/>
                    <a:p>
                      <a:pPr algn="ctr"/>
                      <a:r>
                        <a:rPr lang="en-GB" dirty="0" smtClean="0"/>
                        <a:t>Quality</a:t>
                      </a:r>
                      <a:endParaRPr lang="en-GB" dirty="0"/>
                    </a:p>
                  </a:txBody>
                  <a:tcPr anchor="ctr">
                    <a:solidFill>
                      <a:schemeClr val="accent5">
                        <a:lumMod val="40000"/>
                        <a:lumOff val="60000"/>
                      </a:schemeClr>
                    </a:solidFill>
                  </a:tcPr>
                </a:tc>
                <a:tc>
                  <a:txBody>
                    <a:bodyPr/>
                    <a:lstStyle/>
                    <a:p>
                      <a:pPr algn="ctr"/>
                      <a:r>
                        <a:rPr lang="en-GB" dirty="0" smtClean="0"/>
                        <a:t>Guarantee</a:t>
                      </a:r>
                      <a:endParaRPr lang="en-GB" dirty="0"/>
                    </a:p>
                  </a:txBody>
                  <a:tcPr anchor="ctr">
                    <a:solidFill>
                      <a:schemeClr val="accent5">
                        <a:lumMod val="40000"/>
                        <a:lumOff val="60000"/>
                      </a:schemeClr>
                    </a:solidFill>
                  </a:tcPr>
                </a:tc>
                <a:tc>
                  <a:txBody>
                    <a:bodyPr/>
                    <a:lstStyle/>
                    <a:p>
                      <a:pPr algn="ctr"/>
                      <a:r>
                        <a:rPr lang="en-GB" dirty="0" smtClean="0"/>
                        <a:t>To look good</a:t>
                      </a:r>
                      <a:endParaRPr lang="en-GB" dirty="0"/>
                    </a:p>
                  </a:txBody>
                  <a:tcPr anchor="ctr">
                    <a:solidFill>
                      <a:srgbClr val="FF99FF"/>
                    </a:solidFill>
                  </a:tcPr>
                </a:tc>
                <a:tc>
                  <a:txBody>
                    <a:bodyPr/>
                    <a:lstStyle/>
                    <a:p>
                      <a:pPr algn="ctr"/>
                      <a:r>
                        <a:rPr lang="en-GB" dirty="0" smtClean="0"/>
                        <a:t>To feel good</a:t>
                      </a:r>
                      <a:endParaRPr lang="en-GB" dirty="0"/>
                    </a:p>
                  </a:txBody>
                  <a:tcPr anchor="ctr">
                    <a:solidFill>
                      <a:srgbClr val="FF99FF"/>
                    </a:solidFill>
                  </a:tcPr>
                </a:tc>
              </a:tr>
              <a:tr h="454479">
                <a:tc>
                  <a:txBody>
                    <a:bodyPr/>
                    <a:lstStyle/>
                    <a:p>
                      <a:pPr algn="ctr"/>
                      <a:r>
                        <a:rPr lang="en-GB" dirty="0" smtClean="0"/>
                        <a:t>Speed</a:t>
                      </a:r>
                      <a:endParaRPr lang="en-GB" dirty="0"/>
                    </a:p>
                  </a:txBody>
                  <a:tcPr anchor="ctr">
                    <a:solidFill>
                      <a:schemeClr val="accent5">
                        <a:lumMod val="40000"/>
                        <a:lumOff val="60000"/>
                      </a:schemeClr>
                    </a:solidFill>
                  </a:tcPr>
                </a:tc>
                <a:tc>
                  <a:txBody>
                    <a:bodyPr/>
                    <a:lstStyle/>
                    <a:p>
                      <a:pPr algn="ctr"/>
                      <a:r>
                        <a:rPr lang="en-GB" dirty="0" smtClean="0"/>
                        <a:t>Price</a:t>
                      </a:r>
                      <a:endParaRPr lang="en-GB" dirty="0"/>
                    </a:p>
                  </a:txBody>
                  <a:tcPr anchor="ctr">
                    <a:solidFill>
                      <a:schemeClr val="accent5">
                        <a:lumMod val="40000"/>
                        <a:lumOff val="60000"/>
                      </a:schemeClr>
                    </a:solidFill>
                  </a:tcPr>
                </a:tc>
                <a:tc>
                  <a:txBody>
                    <a:bodyPr/>
                    <a:lstStyle/>
                    <a:p>
                      <a:pPr algn="ctr"/>
                      <a:r>
                        <a:rPr lang="en-GB" dirty="0" smtClean="0"/>
                        <a:t>Current trend</a:t>
                      </a:r>
                      <a:endParaRPr lang="en-GB" dirty="0"/>
                    </a:p>
                  </a:txBody>
                  <a:tcPr anchor="ctr">
                    <a:solidFill>
                      <a:srgbClr val="FF99FF"/>
                    </a:solidFill>
                  </a:tcPr>
                </a:tc>
                <a:tc>
                  <a:txBody>
                    <a:bodyPr/>
                    <a:lstStyle/>
                    <a:p>
                      <a:pPr algn="ctr"/>
                      <a:r>
                        <a:rPr lang="en-GB" dirty="0" smtClean="0"/>
                        <a:t>Impress others</a:t>
                      </a:r>
                      <a:endParaRPr lang="en-GB" dirty="0"/>
                    </a:p>
                  </a:txBody>
                  <a:tcPr anchor="ctr">
                    <a:solidFill>
                      <a:srgbClr val="FF99FF"/>
                    </a:solidFill>
                  </a:tcPr>
                </a:tc>
              </a:tr>
              <a:tr h="454479">
                <a:tc>
                  <a:txBody>
                    <a:bodyPr/>
                    <a:lstStyle/>
                    <a:p>
                      <a:pPr algn="ctr"/>
                      <a:r>
                        <a:rPr lang="en-GB" dirty="0" smtClean="0"/>
                        <a:t>Limited offer</a:t>
                      </a:r>
                      <a:endParaRPr lang="en-GB" dirty="0"/>
                    </a:p>
                  </a:txBody>
                  <a:tcPr anchor="ctr">
                    <a:solidFill>
                      <a:schemeClr val="accent5">
                        <a:lumMod val="40000"/>
                        <a:lumOff val="60000"/>
                      </a:schemeClr>
                    </a:solidFill>
                  </a:tcPr>
                </a:tc>
                <a:tc>
                  <a:txBody>
                    <a:bodyPr/>
                    <a:lstStyle/>
                    <a:p>
                      <a:pPr algn="ctr"/>
                      <a:r>
                        <a:rPr lang="en-GB" dirty="0" smtClean="0"/>
                        <a:t>Payment terms</a:t>
                      </a:r>
                      <a:endParaRPr lang="en-GB" dirty="0"/>
                    </a:p>
                  </a:txBody>
                  <a:tcPr anchor="ctr">
                    <a:solidFill>
                      <a:schemeClr val="accent5">
                        <a:lumMod val="40000"/>
                        <a:lumOff val="60000"/>
                      </a:schemeClr>
                    </a:solidFill>
                  </a:tcPr>
                </a:tc>
                <a:tc>
                  <a:txBody>
                    <a:bodyPr/>
                    <a:lstStyle/>
                    <a:p>
                      <a:pPr algn="ctr"/>
                      <a:r>
                        <a:rPr lang="en-GB" dirty="0" smtClean="0"/>
                        <a:t>Status symbol</a:t>
                      </a:r>
                      <a:endParaRPr lang="en-GB" dirty="0"/>
                    </a:p>
                  </a:txBody>
                  <a:tcPr anchor="ctr">
                    <a:solidFill>
                      <a:srgbClr val="FF99FF"/>
                    </a:solidFill>
                  </a:tcPr>
                </a:tc>
                <a:tc>
                  <a:txBody>
                    <a:bodyPr/>
                    <a:lstStyle/>
                    <a:p>
                      <a:pPr algn="ctr"/>
                      <a:r>
                        <a:rPr lang="en-GB" dirty="0" smtClean="0"/>
                        <a:t>A</a:t>
                      </a:r>
                      <a:r>
                        <a:rPr lang="en-GB" baseline="0" dirty="0" smtClean="0"/>
                        <a:t> luxury or treat</a:t>
                      </a:r>
                      <a:endParaRPr lang="en-GB" dirty="0"/>
                    </a:p>
                  </a:txBody>
                  <a:tcPr anchor="ctr">
                    <a:solidFill>
                      <a:srgbClr val="FF99FF"/>
                    </a:solidFill>
                  </a:tcPr>
                </a:tc>
              </a:tr>
              <a:tr h="454479">
                <a:tc>
                  <a:txBody>
                    <a:bodyPr/>
                    <a:lstStyle/>
                    <a:p>
                      <a:pPr algn="ctr"/>
                      <a:r>
                        <a:rPr lang="en-GB" dirty="0" smtClean="0"/>
                        <a:t>Customer support</a:t>
                      </a:r>
                      <a:endParaRPr lang="en-GB" dirty="0"/>
                    </a:p>
                  </a:txBody>
                  <a:tcPr anchor="ctr">
                    <a:solidFill>
                      <a:schemeClr val="accent5">
                        <a:lumMod val="40000"/>
                        <a:lumOff val="60000"/>
                      </a:schemeClr>
                    </a:solidFill>
                  </a:tcPr>
                </a:tc>
                <a:tc>
                  <a:txBody>
                    <a:bodyPr/>
                    <a:lstStyle/>
                    <a:p>
                      <a:pPr algn="ctr"/>
                      <a:r>
                        <a:rPr lang="en-GB" dirty="0" smtClean="0"/>
                        <a:t>Convenience</a:t>
                      </a:r>
                      <a:endParaRPr lang="en-GB" dirty="0"/>
                    </a:p>
                  </a:txBody>
                  <a:tcPr anchor="ctr">
                    <a:solidFill>
                      <a:schemeClr val="accent5">
                        <a:lumMod val="40000"/>
                        <a:lumOff val="60000"/>
                      </a:schemeClr>
                    </a:solidFill>
                  </a:tcPr>
                </a:tc>
                <a:tc>
                  <a:txBody>
                    <a:bodyPr/>
                    <a:lstStyle/>
                    <a:p>
                      <a:pPr algn="ctr"/>
                      <a:r>
                        <a:rPr lang="en-GB" dirty="0" smtClean="0"/>
                        <a:t>To feel unique</a:t>
                      </a:r>
                      <a:endParaRPr lang="en-GB" dirty="0"/>
                    </a:p>
                  </a:txBody>
                  <a:tcPr anchor="ctr">
                    <a:solidFill>
                      <a:srgbClr val="FF99FF"/>
                    </a:solidFill>
                  </a:tcPr>
                </a:tc>
                <a:tc>
                  <a:txBody>
                    <a:bodyPr/>
                    <a:lstStyle/>
                    <a:p>
                      <a:pPr algn="ctr"/>
                      <a:r>
                        <a:rPr lang="en-GB" dirty="0" smtClean="0"/>
                        <a:t>Latest</a:t>
                      </a:r>
                      <a:r>
                        <a:rPr lang="en-GB" baseline="0" dirty="0" smtClean="0"/>
                        <a:t> model</a:t>
                      </a:r>
                      <a:endParaRPr lang="en-GB" dirty="0"/>
                    </a:p>
                  </a:txBody>
                  <a:tcPr anchor="ctr">
                    <a:solidFill>
                      <a:srgbClr val="FF99FF"/>
                    </a:solidFill>
                  </a:tcPr>
                </a:tc>
              </a:tr>
            </a:tbl>
          </a:graphicData>
        </a:graphic>
      </p:graphicFrame>
      <p:pic>
        <p:nvPicPr>
          <p:cNvPr id="1026" name="Picture 2" descr="C:\Users\sallen\AppData\Local\Microsoft\Windows\Temporary Internet Files\Content.IE5\ZWWKNO4L\large-brain-human-man-0-9008[1].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95525" y="1740535"/>
            <a:ext cx="484800" cy="67064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Users\sallen\AppData\Local\Microsoft\Windows\Temporary Internet Files\Content.IE5\5K15T8BQ\large-heart-66.6-15703[1].gi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69724" y="1876425"/>
            <a:ext cx="609980" cy="53475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people Buy</a:t>
            </a:r>
            <a:endParaRPr lang="en-GB" dirty="0"/>
          </a:p>
        </p:txBody>
      </p:sp>
      <p:sp>
        <p:nvSpPr>
          <p:cNvPr id="3" name="Content Placeholder 2"/>
          <p:cNvSpPr>
            <a:spLocks noGrp="1"/>
          </p:cNvSpPr>
          <p:nvPr>
            <p:ph idx="1"/>
          </p:nvPr>
        </p:nvSpPr>
        <p:spPr>
          <a:xfrm>
            <a:off x="457200" y="1417638"/>
            <a:ext cx="8229600" cy="4361158"/>
          </a:xfrm>
        </p:spPr>
        <p:txBody>
          <a:bodyPr/>
          <a:lstStyle/>
          <a:p>
            <a:pPr marL="0" indent="0">
              <a:buNone/>
            </a:pPr>
            <a:endParaRPr lang="en-GB" dirty="0"/>
          </a:p>
          <a:p>
            <a:pPr marL="0" indent="0" algn="ctr">
              <a:buNone/>
            </a:pPr>
            <a:r>
              <a:rPr lang="en-GB" dirty="0" smtClean="0"/>
              <a:t>“90% of customers make decisions about a brand based on emotions”</a:t>
            </a:r>
          </a:p>
          <a:p>
            <a:pPr marL="0" indent="0" algn="ctr">
              <a:buNone/>
            </a:pPr>
            <a:endParaRPr lang="en-GB" dirty="0"/>
          </a:p>
          <a:p>
            <a:pPr marL="0" indent="0" algn="ctr">
              <a:buNone/>
            </a:pPr>
            <a:r>
              <a:rPr lang="en-GB" dirty="0" smtClean="0"/>
              <a:t>Think about the brands you buy, why do you really buy from them? Because they are the best option or for other reasons?</a:t>
            </a:r>
            <a:endParaRPr lang="en-GB" dirty="0"/>
          </a:p>
        </p:txBody>
      </p:sp>
    </p:spTree>
    <p:extLst>
      <p:ext uri="{BB962C8B-B14F-4D97-AF65-F5344CB8AC3E}">
        <p14:creationId xmlns:p14="http://schemas.microsoft.com/office/powerpoint/2010/main" val="31819842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4285"/>
            <a:ext cx="8229600" cy="894943"/>
          </a:xfrm>
        </p:spPr>
        <p:txBody>
          <a:bodyPr>
            <a:normAutofit fontScale="90000"/>
          </a:bodyPr>
          <a:lstStyle/>
          <a:p>
            <a:r>
              <a:rPr lang="en-GB" dirty="0"/>
              <a:t/>
            </a:r>
            <a:br>
              <a:rPr lang="en-GB" dirty="0"/>
            </a:br>
            <a:r>
              <a:rPr lang="en-GB" sz="4900" dirty="0" smtClean="0"/>
              <a:t>Why people buy?</a:t>
            </a:r>
            <a:endParaRPr lang="en-GB" dirty="0"/>
          </a:p>
        </p:txBody>
      </p:sp>
      <p:sp>
        <p:nvSpPr>
          <p:cNvPr id="3" name="Content Placeholder 2"/>
          <p:cNvSpPr>
            <a:spLocks noGrp="1"/>
          </p:cNvSpPr>
          <p:nvPr>
            <p:ph idx="1"/>
          </p:nvPr>
        </p:nvSpPr>
        <p:spPr/>
        <p:txBody>
          <a:bodyPr/>
          <a:lstStyle/>
          <a:p>
            <a:pPr algn="ctr">
              <a:buNone/>
            </a:pPr>
            <a:endParaRPr lang="en-GB" dirty="0">
              <a:latin typeface="FrankGoth BT"/>
            </a:endParaRPr>
          </a:p>
          <a:p>
            <a:pPr marL="0" indent="0" algn="ctr">
              <a:buNone/>
            </a:pPr>
            <a:r>
              <a:rPr lang="en-GB" dirty="0" smtClean="0"/>
              <a:t>Understanding why people buy can help you develop your brands identity and personality. </a:t>
            </a:r>
          </a:p>
          <a:p>
            <a:pPr marL="0" indent="0" algn="ctr">
              <a:buNone/>
            </a:pPr>
            <a:endParaRPr lang="en-GB" sz="1200" dirty="0" smtClean="0"/>
          </a:p>
          <a:p>
            <a:pPr marL="0" indent="0" algn="ctr">
              <a:buNone/>
            </a:pPr>
            <a:r>
              <a:rPr lang="en-GB" dirty="0" smtClean="0"/>
              <a:t>Think about your products and brand. Why are your target customers likely to buy from you? Is this likely to be an emotional or rational decision?</a:t>
            </a:r>
          </a:p>
          <a:p>
            <a:pPr marL="0" indent="0" algn="ctr">
              <a:buNone/>
            </a:pP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08505"/>
            <a:ext cx="8229600" cy="1143000"/>
          </a:xfrm>
        </p:spPr>
        <p:txBody>
          <a:bodyPr>
            <a:normAutofit fontScale="90000"/>
          </a:bodyPr>
          <a:lstStyle/>
          <a:p>
            <a:r>
              <a:rPr lang="en-GB" dirty="0"/>
              <a:t/>
            </a:r>
            <a:br>
              <a:rPr lang="en-GB" dirty="0"/>
            </a:br>
            <a:r>
              <a:rPr lang="en-GB" sz="4900" dirty="0" smtClean="0"/>
              <a:t>Defining your brand</a:t>
            </a:r>
            <a:endParaRPr lang="en-GB" dirty="0"/>
          </a:p>
        </p:txBody>
      </p:sp>
      <p:sp>
        <p:nvSpPr>
          <p:cNvPr id="3" name="Content Placeholder 2"/>
          <p:cNvSpPr>
            <a:spLocks noGrp="1"/>
          </p:cNvSpPr>
          <p:nvPr>
            <p:ph idx="1"/>
          </p:nvPr>
        </p:nvSpPr>
        <p:spPr/>
        <p:txBody>
          <a:bodyPr/>
          <a:lstStyle/>
          <a:p>
            <a:pPr marL="0" indent="0">
              <a:buNone/>
            </a:pPr>
            <a:endParaRPr lang="en-GB" dirty="0" smtClean="0"/>
          </a:p>
          <a:p>
            <a:pPr>
              <a:buFont typeface="Wingdings" panose="05000000000000000000" pitchFamily="2" charset="2"/>
              <a:buChar char="Ø"/>
            </a:pPr>
            <a:r>
              <a:rPr lang="en-GB" dirty="0" smtClean="0"/>
              <a:t>Your brand’s personality</a:t>
            </a:r>
            <a:endParaRPr lang="en-GB" dirty="0"/>
          </a:p>
          <a:p>
            <a:pPr>
              <a:buFont typeface="Wingdings" panose="05000000000000000000" pitchFamily="2" charset="2"/>
              <a:buChar char="Ø"/>
            </a:pPr>
            <a:r>
              <a:rPr lang="en-GB" dirty="0" smtClean="0"/>
              <a:t>Understand your features and benefits</a:t>
            </a:r>
          </a:p>
          <a:p>
            <a:pPr>
              <a:buFont typeface="Wingdings" panose="05000000000000000000" pitchFamily="2" charset="2"/>
              <a:buChar char="Ø"/>
            </a:pPr>
            <a:r>
              <a:rPr lang="en-GB" dirty="0" smtClean="0"/>
              <a:t>Create a tagline</a:t>
            </a:r>
          </a:p>
          <a:p>
            <a:pPr>
              <a:buFont typeface="Wingdings" panose="05000000000000000000" pitchFamily="2" charset="2"/>
              <a:buChar char="Ø"/>
            </a:pPr>
            <a:r>
              <a:rPr lang="en-GB" dirty="0" smtClean="0"/>
              <a:t>Make it visually recognisable</a:t>
            </a:r>
          </a:p>
          <a:p>
            <a:pPr marL="0" indent="0">
              <a:buNone/>
            </a:pPr>
            <a:endParaRPr lang="en-GB" dirty="0" smtClean="0"/>
          </a:p>
          <a:p>
            <a:pPr marL="0" indent="0">
              <a:buNone/>
            </a:pPr>
            <a:endParaRPr lang="en-GB" dirty="0" smtClean="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62661"/>
            <a:ext cx="8229600" cy="1143000"/>
          </a:xfrm>
        </p:spPr>
        <p:txBody>
          <a:bodyPr>
            <a:normAutofit/>
          </a:bodyPr>
          <a:lstStyle/>
          <a:p>
            <a:r>
              <a:rPr lang="en-GB" dirty="0" smtClean="0"/>
              <a:t>Brand personality</a:t>
            </a:r>
            <a:endParaRPr lang="en-GB" dirty="0"/>
          </a:p>
        </p:txBody>
      </p:sp>
      <p:sp>
        <p:nvSpPr>
          <p:cNvPr id="3" name="Content Placeholder 2"/>
          <p:cNvSpPr>
            <a:spLocks noGrp="1"/>
          </p:cNvSpPr>
          <p:nvPr>
            <p:ph idx="1"/>
          </p:nvPr>
        </p:nvSpPr>
        <p:spPr>
          <a:xfrm>
            <a:off x="457200" y="1859847"/>
            <a:ext cx="8229600" cy="4525963"/>
          </a:xfrm>
        </p:spPr>
        <p:txBody>
          <a:bodyPr>
            <a:normAutofit/>
          </a:bodyPr>
          <a:lstStyle/>
          <a:p>
            <a:pPr algn="ctr">
              <a:buNone/>
            </a:pPr>
            <a:r>
              <a:rPr lang="en-GB" dirty="0"/>
              <a:t>	</a:t>
            </a:r>
            <a:r>
              <a:rPr lang="en-GB" sz="2600" dirty="0"/>
              <a:t>	</a:t>
            </a:r>
            <a:r>
              <a:rPr lang="en-GB" dirty="0" smtClean="0"/>
              <a:t>Imagine your business is a person, what sort of person would it be? </a:t>
            </a:r>
            <a:endParaRPr lang="en-GB" dirty="0"/>
          </a:p>
          <a:p>
            <a:pPr algn="ctr">
              <a:buNone/>
            </a:pPr>
            <a:endParaRPr lang="en-GB" sz="2000" dirty="0"/>
          </a:p>
          <a:p>
            <a:pPr algn="ctr">
              <a:buNone/>
            </a:pPr>
            <a:r>
              <a:rPr lang="en-GB" dirty="0" smtClean="0"/>
              <a:t>Is the personality of your brand light hearted and fun for example, serious and corporate or down to earth? </a:t>
            </a:r>
            <a:r>
              <a:rPr lang="en-GB" dirty="0"/>
              <a:t>P</a:t>
            </a:r>
            <a:r>
              <a:rPr lang="en-GB" dirty="0" smtClean="0"/>
              <a:t>ersonality describes the way your brand acts, speaks, thinks, behaves and reacts.</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811989"/>
            <a:ext cx="7772400" cy="867955"/>
          </a:xfrm>
        </p:spPr>
        <p:txBody>
          <a:bodyPr/>
          <a:lstStyle/>
          <a:p>
            <a:r>
              <a:rPr lang="en-GB" dirty="0" smtClean="0"/>
              <a:t>Brand personality</a:t>
            </a:r>
            <a:endParaRPr lang="en-GB" dirty="0"/>
          </a:p>
        </p:txBody>
      </p:sp>
      <p:sp>
        <p:nvSpPr>
          <p:cNvPr id="3" name="Subtitle 2"/>
          <p:cNvSpPr>
            <a:spLocks noGrp="1"/>
          </p:cNvSpPr>
          <p:nvPr>
            <p:ph type="subTitle" idx="1"/>
          </p:nvPr>
        </p:nvSpPr>
        <p:spPr>
          <a:xfrm>
            <a:off x="999460" y="1860698"/>
            <a:ext cx="7230140" cy="3778102"/>
          </a:xfrm>
        </p:spPr>
        <p:txBody>
          <a:bodyPr>
            <a:normAutofit/>
          </a:bodyPr>
          <a:lstStyle/>
          <a:p>
            <a:r>
              <a:rPr lang="en-GB" sz="2600" dirty="0" smtClean="0">
                <a:solidFill>
                  <a:schemeClr val="tx1"/>
                </a:solidFill>
              </a:rPr>
              <a:t>Make sure your brands personality is…</a:t>
            </a:r>
          </a:p>
          <a:p>
            <a:endParaRPr lang="en-GB" sz="2600" dirty="0" smtClean="0">
              <a:solidFill>
                <a:schemeClr val="tx1"/>
              </a:solidFill>
            </a:endParaRPr>
          </a:p>
          <a:p>
            <a:r>
              <a:rPr lang="en-GB" sz="2400" b="1" dirty="0" smtClean="0">
                <a:solidFill>
                  <a:schemeClr val="tx1"/>
                </a:solidFill>
              </a:rPr>
              <a:t>Unique – </a:t>
            </a:r>
            <a:r>
              <a:rPr lang="en-GB" sz="2400" dirty="0" smtClean="0">
                <a:solidFill>
                  <a:schemeClr val="tx1"/>
                </a:solidFill>
              </a:rPr>
              <a:t>how is it different to competitors?</a:t>
            </a:r>
          </a:p>
          <a:p>
            <a:r>
              <a:rPr lang="en-GB" sz="2400" b="1" dirty="0" smtClean="0">
                <a:solidFill>
                  <a:schemeClr val="tx1"/>
                </a:solidFill>
              </a:rPr>
              <a:t>Meaningful – </a:t>
            </a:r>
            <a:r>
              <a:rPr lang="en-GB" sz="2400" dirty="0" smtClean="0">
                <a:solidFill>
                  <a:schemeClr val="tx1"/>
                </a:solidFill>
              </a:rPr>
              <a:t>Is it relevant to your target audience?</a:t>
            </a:r>
          </a:p>
          <a:p>
            <a:r>
              <a:rPr lang="en-GB" sz="2400" b="1" dirty="0" smtClean="0">
                <a:solidFill>
                  <a:schemeClr val="tx1"/>
                </a:solidFill>
              </a:rPr>
              <a:t>Consistent – </a:t>
            </a:r>
            <a:r>
              <a:rPr lang="en-GB" sz="2400" dirty="0" smtClean="0">
                <a:solidFill>
                  <a:schemeClr val="tx1"/>
                </a:solidFill>
              </a:rPr>
              <a:t>Is it delivered through all communications?</a:t>
            </a:r>
          </a:p>
          <a:p>
            <a:r>
              <a:rPr lang="en-GB" sz="2400" b="1" dirty="0" smtClean="0">
                <a:solidFill>
                  <a:schemeClr val="tx1"/>
                </a:solidFill>
              </a:rPr>
              <a:t>Authentic – </a:t>
            </a:r>
            <a:r>
              <a:rPr lang="en-GB" sz="2400" dirty="0" smtClean="0">
                <a:solidFill>
                  <a:schemeClr val="tx1"/>
                </a:solidFill>
              </a:rPr>
              <a:t>Is it credible and achievable?</a:t>
            </a:r>
          </a:p>
          <a:p>
            <a:r>
              <a:rPr lang="en-GB" sz="2400" b="1" dirty="0" smtClean="0">
                <a:solidFill>
                  <a:schemeClr val="tx1"/>
                </a:solidFill>
              </a:rPr>
              <a:t>Relatable – </a:t>
            </a:r>
            <a:r>
              <a:rPr lang="en-GB" sz="2400" dirty="0" smtClean="0">
                <a:solidFill>
                  <a:schemeClr val="tx1"/>
                </a:solidFill>
              </a:rPr>
              <a:t>to your target audience?</a:t>
            </a:r>
          </a:p>
          <a:p>
            <a:r>
              <a:rPr lang="en-GB" sz="2400" b="1" dirty="0" smtClean="0">
                <a:solidFill>
                  <a:schemeClr val="tx1"/>
                </a:solidFill>
              </a:rPr>
              <a:t>Sustainable – </a:t>
            </a:r>
            <a:r>
              <a:rPr lang="en-GB" sz="2400" dirty="0" smtClean="0">
                <a:solidFill>
                  <a:schemeClr val="tx1"/>
                </a:solidFill>
              </a:rPr>
              <a:t>Can you keep it going or grow it?</a:t>
            </a:r>
            <a:endParaRPr lang="en-GB" sz="2400" dirty="0">
              <a:solidFill>
                <a:schemeClr val="tx1"/>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92324"/>
            <a:ext cx="8229600" cy="1143000"/>
          </a:xfrm>
        </p:spPr>
        <p:txBody>
          <a:bodyPr/>
          <a:lstStyle/>
          <a:p>
            <a:r>
              <a:rPr lang="en-GB" dirty="0" smtClean="0"/>
              <a:t>Features and benefits</a:t>
            </a:r>
            <a:endParaRPr lang="en-GB" dirty="0"/>
          </a:p>
        </p:txBody>
      </p:sp>
      <p:sp>
        <p:nvSpPr>
          <p:cNvPr id="3" name="Content Placeholder 2"/>
          <p:cNvSpPr>
            <a:spLocks noGrp="1"/>
          </p:cNvSpPr>
          <p:nvPr>
            <p:ph idx="1"/>
          </p:nvPr>
        </p:nvSpPr>
        <p:spPr>
          <a:xfrm>
            <a:off x="457200" y="2028456"/>
            <a:ext cx="8229600" cy="3789363"/>
          </a:xfrm>
        </p:spPr>
        <p:txBody>
          <a:bodyPr>
            <a:normAutofit/>
          </a:bodyPr>
          <a:lstStyle/>
          <a:p>
            <a:pPr marL="0" indent="0" algn="ctr" fontAlgn="t">
              <a:buNone/>
            </a:pPr>
            <a:r>
              <a:rPr lang="en-GB" dirty="0"/>
              <a:t> </a:t>
            </a:r>
            <a:r>
              <a:rPr lang="en-GB" sz="4400" dirty="0" smtClean="0"/>
              <a:t>“Features tell, benefits sell”</a:t>
            </a:r>
            <a:endParaRPr lang="en-GB" sz="4400" dirty="0"/>
          </a:p>
          <a:p>
            <a:pPr>
              <a:buNone/>
            </a:pPr>
            <a:endParaRPr lang="en-GB" sz="1200" dirty="0" smtClean="0"/>
          </a:p>
          <a:p>
            <a:pPr algn="ctr">
              <a:buNone/>
            </a:pPr>
            <a:r>
              <a:rPr lang="en-GB" sz="2600" dirty="0" smtClean="0"/>
              <a:t>You should be promoting the benefit to your customers when promoting your products and brand. Take a company selling saucepans for example, a feature is that they are non stick, the benefit to the customer is they’re easy to clean </a:t>
            </a:r>
          </a:p>
          <a:p>
            <a:pPr algn="ctr">
              <a:buNone/>
            </a:pPr>
            <a:r>
              <a:rPr lang="en-GB" sz="2600" b="1" dirty="0" smtClean="0"/>
              <a:t>Come up with a tagline for this company?</a:t>
            </a:r>
            <a:endParaRPr lang="en-GB" sz="2600" b="1"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58464"/>
            <a:ext cx="8229600" cy="1143000"/>
          </a:xfrm>
        </p:spPr>
        <p:txBody>
          <a:bodyPr>
            <a:normAutofit/>
          </a:bodyPr>
          <a:lstStyle/>
          <a:p>
            <a:r>
              <a:rPr lang="en-GB" dirty="0" smtClean="0"/>
              <a:t>Creat</a:t>
            </a:r>
            <a:r>
              <a:rPr lang="en-GB" dirty="0" smtClean="0"/>
              <a:t>e your tagline</a:t>
            </a:r>
            <a:endParaRPr lang="en-GB" dirty="0"/>
          </a:p>
        </p:txBody>
      </p:sp>
      <p:sp>
        <p:nvSpPr>
          <p:cNvPr id="3" name="Content Placeholder 2"/>
          <p:cNvSpPr>
            <a:spLocks noGrp="1"/>
          </p:cNvSpPr>
          <p:nvPr>
            <p:ph idx="1"/>
          </p:nvPr>
        </p:nvSpPr>
        <p:spPr>
          <a:xfrm>
            <a:off x="526093" y="1772353"/>
            <a:ext cx="8229600" cy="4037719"/>
          </a:xfrm>
        </p:spPr>
        <p:txBody>
          <a:bodyPr/>
          <a:lstStyle/>
          <a:p>
            <a:pPr marL="0" indent="0" algn="ctr">
              <a:buNone/>
            </a:pPr>
            <a:r>
              <a:rPr lang="en-GB" sz="2600" dirty="0" smtClean="0"/>
              <a:t>All the best known businesses have equally well known taglines. Make sure yours covers all of the following:</a:t>
            </a:r>
          </a:p>
          <a:p>
            <a:pPr marL="0" indent="0" algn="ctr">
              <a:buNone/>
            </a:pPr>
            <a:endParaRPr lang="en-GB" sz="1800" dirty="0" smtClean="0"/>
          </a:p>
          <a:p>
            <a:pPr marL="0" indent="0">
              <a:buNone/>
            </a:pPr>
            <a:r>
              <a:rPr lang="en-GB" sz="2000" b="1" dirty="0" smtClean="0"/>
              <a:t>Make it memorable </a:t>
            </a:r>
            <a:r>
              <a:rPr lang="en-GB" sz="2000" dirty="0" smtClean="0"/>
              <a:t>– is it short, catchy and quickly recognisable?</a:t>
            </a:r>
          </a:p>
          <a:p>
            <a:pPr marL="0" indent="0">
              <a:buNone/>
            </a:pPr>
            <a:r>
              <a:rPr lang="en-GB" sz="2000" b="1" dirty="0"/>
              <a:t>I</a:t>
            </a:r>
            <a:r>
              <a:rPr lang="en-GB" sz="2000" b="1" dirty="0" smtClean="0"/>
              <a:t>nclude a benefit </a:t>
            </a:r>
            <a:r>
              <a:rPr lang="en-GB" sz="2000" dirty="0" smtClean="0"/>
              <a:t>– make the products benefits clear to the audience</a:t>
            </a:r>
          </a:p>
          <a:p>
            <a:pPr marL="0" indent="0">
              <a:buNone/>
            </a:pPr>
            <a:r>
              <a:rPr lang="en-GB" sz="2000" b="1" dirty="0" smtClean="0"/>
              <a:t>Differentiate yourself </a:t>
            </a:r>
            <a:r>
              <a:rPr lang="en-GB" sz="2000" dirty="0" smtClean="0"/>
              <a:t>– what sets your business apart from the competition?</a:t>
            </a:r>
          </a:p>
          <a:p>
            <a:pPr marL="0" indent="0">
              <a:buNone/>
            </a:pPr>
            <a:r>
              <a:rPr lang="en-GB" sz="2000" b="1" dirty="0" smtClean="0"/>
              <a:t>Make is positive </a:t>
            </a:r>
            <a:r>
              <a:rPr lang="en-GB" sz="2000" dirty="0" smtClean="0"/>
              <a:t>– the best taglines use positive, upbeat words</a:t>
            </a:r>
          </a:p>
          <a:p>
            <a:pPr marL="0" indent="0">
              <a:buNone/>
            </a:pPr>
            <a:endParaRPr lang="en-GB" sz="2000" dirty="0"/>
          </a:p>
          <a:p>
            <a:pPr marL="0" indent="0" algn="ctr">
              <a:buNone/>
            </a:pPr>
            <a:r>
              <a:rPr lang="en-GB" sz="2000" dirty="0" smtClean="0"/>
              <a:t>Have a go at answering the question sheet to see how many of these famous brand you recognise.</a:t>
            </a:r>
            <a:endParaRPr lang="en-GB" sz="2000" dirty="0"/>
          </a:p>
        </p:txBody>
      </p:sp>
    </p:spTree>
    <p:extLst>
      <p:ext uri="{BB962C8B-B14F-4D97-AF65-F5344CB8AC3E}">
        <p14:creationId xmlns:p14="http://schemas.microsoft.com/office/powerpoint/2010/main" val="8049425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Create your image</a:t>
            </a:r>
            <a:endParaRPr lang="en-GB" dirty="0"/>
          </a:p>
        </p:txBody>
      </p:sp>
      <p:sp>
        <p:nvSpPr>
          <p:cNvPr id="3" name="Content Placeholder 2"/>
          <p:cNvSpPr>
            <a:spLocks noGrp="1"/>
          </p:cNvSpPr>
          <p:nvPr>
            <p:ph idx="1"/>
          </p:nvPr>
        </p:nvSpPr>
        <p:spPr/>
        <p:txBody>
          <a:bodyPr>
            <a:normAutofit/>
          </a:bodyPr>
          <a:lstStyle/>
          <a:p>
            <a:pPr marL="0" indent="0" algn="ctr">
              <a:buNone/>
            </a:pPr>
            <a:r>
              <a:rPr lang="en-GB" sz="2800" dirty="0" smtClean="0"/>
              <a:t>Your business image is an important part of your brand and should reflect the companies core values and personality. From your logo to the colours used in marketing activity, it should all be consistent and recognisable</a:t>
            </a:r>
          </a:p>
          <a:p>
            <a:pPr marL="0" indent="0" algn="ctr">
              <a:buNone/>
            </a:pPr>
            <a:endParaRPr lang="en-GB" sz="2800" dirty="0" smtClean="0"/>
          </a:p>
          <a:p>
            <a:pPr marL="0" indent="0" algn="ctr">
              <a:buNone/>
            </a:pPr>
            <a:r>
              <a:rPr lang="en-GB" sz="2800" dirty="0" smtClean="0"/>
              <a:t>Think about Coke Cola, you can recognise their red colour without even seeing the shape of the logo.</a:t>
            </a:r>
            <a:endParaRPr lang="en-GB" sz="2800" dirty="0"/>
          </a:p>
        </p:txBody>
      </p:sp>
    </p:spTree>
    <p:extLst>
      <p:ext uri="{BB962C8B-B14F-4D97-AF65-F5344CB8AC3E}">
        <p14:creationId xmlns:p14="http://schemas.microsoft.com/office/powerpoint/2010/main" val="31412891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58210" y="426388"/>
            <a:ext cx="7772400" cy="910413"/>
          </a:xfrm>
        </p:spPr>
        <p:txBody>
          <a:bodyPr/>
          <a:lstStyle/>
          <a:p>
            <a:r>
              <a:rPr lang="en-GB" dirty="0" smtClean="0"/>
              <a:t>Create your image</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12680" y="1336801"/>
            <a:ext cx="5718640" cy="4241501"/>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80416"/>
            <a:ext cx="8229600" cy="1143000"/>
          </a:xfrm>
        </p:spPr>
        <p:txBody>
          <a:bodyPr/>
          <a:lstStyle/>
          <a:p>
            <a:r>
              <a:rPr lang="en-GB" dirty="0" smtClean="0"/>
              <a:t>Create your image</a:t>
            </a:r>
            <a:endParaRPr lang="en-GB" dirty="0"/>
          </a:p>
        </p:txBody>
      </p:sp>
      <p:pic>
        <p:nvPicPr>
          <p:cNvPr id="4" name="Content Placeholder 3"/>
          <p:cNvPicPr>
            <a:picLocks noGrp="1" noChangeAspect="1"/>
          </p:cNvPicPr>
          <p:nvPr>
            <p:ph idx="1"/>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tretch>
            <a:fillRect/>
          </a:stretch>
        </p:blipFill>
        <p:spPr>
          <a:xfrm>
            <a:off x="1304708" y="1425764"/>
            <a:ext cx="6534584" cy="4248535"/>
          </a:xfr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546601"/>
            <a:ext cx="7772400" cy="899854"/>
          </a:xfrm>
        </p:spPr>
        <p:txBody>
          <a:bodyPr/>
          <a:lstStyle/>
          <a:p>
            <a:r>
              <a:rPr lang="en-GB" dirty="0" smtClean="0"/>
              <a:t>Creating a logo</a:t>
            </a:r>
            <a:endParaRPr lang="en-GB" dirty="0"/>
          </a:p>
        </p:txBody>
      </p:sp>
      <p:sp>
        <p:nvSpPr>
          <p:cNvPr id="3" name="Subtitle 2"/>
          <p:cNvSpPr>
            <a:spLocks noGrp="1"/>
          </p:cNvSpPr>
          <p:nvPr>
            <p:ph type="subTitle" idx="1"/>
          </p:nvPr>
        </p:nvSpPr>
        <p:spPr>
          <a:xfrm>
            <a:off x="829340" y="1780889"/>
            <a:ext cx="7628860" cy="3948223"/>
          </a:xfrm>
        </p:spPr>
        <p:txBody>
          <a:bodyPr>
            <a:normAutofit/>
          </a:bodyPr>
          <a:lstStyle/>
          <a:p>
            <a:pPr marL="457200" indent="-457200">
              <a:buFont typeface="Wingdings" panose="05000000000000000000" pitchFamily="2" charset="2"/>
              <a:buChar char="Ø"/>
            </a:pPr>
            <a:r>
              <a:rPr lang="en-GB" sz="2200" dirty="0" smtClean="0">
                <a:solidFill>
                  <a:schemeClr val="tx1"/>
                </a:solidFill>
              </a:rPr>
              <a:t>Take a look at other logos in your industry for inspiration</a:t>
            </a:r>
            <a:endParaRPr lang="en-GB" sz="2200" dirty="0">
              <a:solidFill>
                <a:schemeClr val="tx1"/>
              </a:solidFill>
            </a:endParaRPr>
          </a:p>
          <a:p>
            <a:pPr marL="457200" indent="-457200">
              <a:buFont typeface="Wingdings" panose="05000000000000000000" pitchFamily="2" charset="2"/>
              <a:buChar char="Ø"/>
            </a:pPr>
            <a:r>
              <a:rPr lang="en-GB" sz="2200" dirty="0" smtClean="0">
                <a:solidFill>
                  <a:schemeClr val="tx1"/>
                </a:solidFill>
              </a:rPr>
              <a:t>Decide what colours best represent your brand</a:t>
            </a:r>
          </a:p>
          <a:p>
            <a:pPr marL="457200" indent="-457200">
              <a:buFont typeface="Wingdings" panose="05000000000000000000" pitchFamily="2" charset="2"/>
              <a:buChar char="Ø"/>
            </a:pPr>
            <a:r>
              <a:rPr lang="en-GB" sz="2200" dirty="0" smtClean="0">
                <a:solidFill>
                  <a:schemeClr val="tx1"/>
                </a:solidFill>
              </a:rPr>
              <a:t>Focus on your key message – consider your business values</a:t>
            </a:r>
          </a:p>
          <a:p>
            <a:pPr marL="457200" indent="-457200">
              <a:buFont typeface="Wingdings" panose="05000000000000000000" pitchFamily="2" charset="2"/>
              <a:buChar char="Ø"/>
            </a:pPr>
            <a:r>
              <a:rPr lang="en-GB" sz="2200" dirty="0" smtClean="0">
                <a:solidFill>
                  <a:schemeClr val="tx1"/>
                </a:solidFill>
              </a:rPr>
              <a:t>Incorporate your business’s key benefits in visual form</a:t>
            </a:r>
          </a:p>
          <a:p>
            <a:pPr marL="457200" indent="-457200">
              <a:buFont typeface="Wingdings" panose="05000000000000000000" pitchFamily="2" charset="2"/>
              <a:buChar char="Ø"/>
            </a:pPr>
            <a:r>
              <a:rPr lang="en-GB" sz="2200" dirty="0" smtClean="0">
                <a:solidFill>
                  <a:schemeClr val="tx1"/>
                </a:solidFill>
              </a:rPr>
              <a:t>Avoid trends, your don’t want your logo looking dated in a few years</a:t>
            </a:r>
          </a:p>
          <a:p>
            <a:pPr marL="457200" indent="-457200">
              <a:buFont typeface="Wingdings" panose="05000000000000000000" pitchFamily="2" charset="2"/>
              <a:buChar char="Ø"/>
            </a:pPr>
            <a:r>
              <a:rPr lang="en-GB" sz="2200" dirty="0" smtClean="0">
                <a:solidFill>
                  <a:schemeClr val="tx1"/>
                </a:solidFill>
              </a:rPr>
              <a:t>Make it clean and functional – a good logo should be scalable, memorable and distinctive</a:t>
            </a:r>
          </a:p>
          <a:p>
            <a:endParaRPr lang="en-GB" sz="2200" dirty="0" smtClean="0">
              <a:solidFill>
                <a:schemeClr val="tx1"/>
              </a:solidFill>
            </a:endParaRPr>
          </a:p>
          <a:p>
            <a:r>
              <a:rPr lang="en-GB" sz="2000" i="1" dirty="0" smtClean="0">
                <a:solidFill>
                  <a:schemeClr val="tx1"/>
                </a:solidFill>
              </a:rPr>
              <a:t>Have a go at the question sheet to see how many logos you recognise</a:t>
            </a:r>
          </a:p>
          <a:p>
            <a:pPr marL="457200" indent="-457200">
              <a:buFont typeface="Arial" panose="020B0604020202020204" pitchFamily="34" charset="0"/>
              <a:buChar char="•"/>
            </a:pPr>
            <a:endParaRPr lang="en-GB" sz="2200" dirty="0" smtClean="0">
              <a:solidFill>
                <a:schemeClr val="tx1"/>
              </a:solidFill>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52893"/>
            <a:ext cx="8229600" cy="960438"/>
          </a:xfrm>
        </p:spPr>
        <p:txBody>
          <a:bodyPr/>
          <a:lstStyle/>
          <a:p>
            <a:r>
              <a:rPr lang="en-GB" dirty="0" smtClean="0"/>
              <a:t>Make your message work</a:t>
            </a:r>
            <a:endParaRPr lang="en-GB" dirty="0"/>
          </a:p>
        </p:txBody>
      </p:sp>
      <p:sp>
        <p:nvSpPr>
          <p:cNvPr id="3" name="Content Placeholder 2"/>
          <p:cNvSpPr>
            <a:spLocks noGrp="1"/>
          </p:cNvSpPr>
          <p:nvPr>
            <p:ph idx="1"/>
          </p:nvPr>
        </p:nvSpPr>
        <p:spPr/>
        <p:txBody>
          <a:bodyPr/>
          <a:lstStyle/>
          <a:p>
            <a:pPr marL="0" indent="0" algn="ctr">
              <a:buNone/>
            </a:pPr>
            <a:r>
              <a:rPr lang="en-GB" sz="2800" dirty="0"/>
              <a:t>D</a:t>
            </a:r>
            <a:r>
              <a:rPr lang="en-GB" sz="2800" dirty="0" smtClean="0"/>
              <a:t>oes everyone involved in your company understand the core values of your brand? What do your customers think about your company. What do your staff think?</a:t>
            </a:r>
          </a:p>
          <a:p>
            <a:pPr marL="0" indent="0" algn="ctr">
              <a:buNone/>
            </a:pPr>
            <a:endParaRPr lang="en-GB" sz="2800" dirty="0"/>
          </a:p>
          <a:p>
            <a:pPr marL="0" indent="0" algn="ctr">
              <a:buNone/>
            </a:pPr>
            <a:r>
              <a:rPr lang="en-GB" sz="2800" dirty="0" smtClean="0"/>
              <a:t>Try and sum up your company in 3 words</a:t>
            </a:r>
          </a:p>
          <a:p>
            <a:pPr marL="0" indent="0" algn="ctr">
              <a:buNone/>
            </a:pPr>
            <a:endParaRPr lang="en-GB" sz="2800" dirty="0"/>
          </a:p>
          <a:p>
            <a:pPr marL="0" indent="0" algn="ctr">
              <a:buNone/>
            </a:pPr>
            <a:r>
              <a:rPr lang="en-GB" sz="2800" dirty="0" smtClean="0"/>
              <a:t>Would your staff and customers give you the same answers? </a:t>
            </a:r>
          </a:p>
          <a:p>
            <a:pPr marL="0" indent="0">
              <a:buNone/>
            </a:pPr>
            <a:endParaRPr lang="en-GB" dirty="0"/>
          </a:p>
        </p:txBody>
      </p:sp>
    </p:spTree>
    <p:extLst>
      <p:ext uri="{BB962C8B-B14F-4D97-AF65-F5344CB8AC3E}">
        <p14:creationId xmlns:p14="http://schemas.microsoft.com/office/powerpoint/2010/main" val="151463001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Final thought</a:t>
            </a:r>
            <a:endParaRPr lang="en-GB" dirty="0"/>
          </a:p>
        </p:txBody>
      </p:sp>
      <p:sp>
        <p:nvSpPr>
          <p:cNvPr id="3" name="Content Placeholder 2"/>
          <p:cNvSpPr>
            <a:spLocks noGrp="1"/>
          </p:cNvSpPr>
          <p:nvPr>
            <p:ph idx="1"/>
          </p:nvPr>
        </p:nvSpPr>
        <p:spPr/>
        <p:txBody>
          <a:bodyPr/>
          <a:lstStyle/>
          <a:p>
            <a:pPr marL="0" indent="0" algn="ctr">
              <a:buNone/>
            </a:pPr>
            <a:r>
              <a:rPr lang="en-GB" dirty="0" smtClean="0"/>
              <a:t>The ultimate goal of branding is “Loyalty”</a:t>
            </a:r>
          </a:p>
          <a:p>
            <a:pPr marL="0" indent="0" algn="ctr">
              <a:buNone/>
            </a:pPr>
            <a:endParaRPr lang="en-GB" dirty="0"/>
          </a:p>
          <a:p>
            <a:pPr marL="0" indent="0" algn="ctr">
              <a:buNone/>
            </a:pPr>
            <a:r>
              <a:rPr lang="en-GB" dirty="0" smtClean="0"/>
              <a:t>Loyal customers are repeat customers and encourage new customers</a:t>
            </a:r>
            <a:endParaRPr lang="en-GB" dirty="0"/>
          </a:p>
        </p:txBody>
      </p:sp>
    </p:spTree>
    <p:extLst>
      <p:ext uri="{BB962C8B-B14F-4D97-AF65-F5344CB8AC3E}">
        <p14:creationId xmlns:p14="http://schemas.microsoft.com/office/powerpoint/2010/main" val="14215851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Thanks </a:t>
            </a:r>
          </a:p>
        </p:txBody>
      </p:sp>
      <p:sp>
        <p:nvSpPr>
          <p:cNvPr id="3" name="Subtitle 2"/>
          <p:cNvSpPr>
            <a:spLocks noGrp="1"/>
          </p:cNvSpPr>
          <p:nvPr>
            <p:ph type="subTitle" idx="1"/>
          </p:nvPr>
        </p:nvSpPr>
        <p:spPr/>
        <p:txBody>
          <a:bodyPr/>
          <a:lstStyle/>
          <a:p>
            <a:endParaRPr lang="en-GB" dirty="0"/>
          </a:p>
          <a:p>
            <a:r>
              <a:rPr lang="en-GB" dirty="0"/>
              <a:t>Any questions?</a:t>
            </a:r>
          </a:p>
          <a:p>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486</TotalTime>
  <Words>809</Words>
  <Application>Microsoft Office PowerPoint</Application>
  <PresentationFormat>On-screen Show (4:3)</PresentationFormat>
  <Paragraphs>138</Paragraphs>
  <Slides>23</Slides>
  <Notes>0</Notes>
  <HiddenSlides>0</HiddenSlides>
  <MMClips>0</MMClips>
  <ScaleCrop>false</ScaleCrop>
  <HeadingPairs>
    <vt:vector size="4" baseType="variant">
      <vt:variant>
        <vt:lpstr>Theme</vt:lpstr>
      </vt:variant>
      <vt:variant>
        <vt:i4>1</vt:i4>
      </vt:variant>
      <vt:variant>
        <vt:lpstr>Slide Titles</vt:lpstr>
      </vt:variant>
      <vt:variant>
        <vt:i4>23</vt:i4>
      </vt:variant>
    </vt:vector>
  </HeadingPairs>
  <TitlesOfParts>
    <vt:vector size="24" baseType="lpstr">
      <vt:lpstr>Office Theme</vt:lpstr>
      <vt:lpstr>Building your brand</vt:lpstr>
      <vt:lpstr>Overview</vt:lpstr>
      <vt:lpstr>Building your brand</vt:lpstr>
      <vt:lpstr> What is a brand?</vt:lpstr>
      <vt:lpstr>What is a brand?</vt:lpstr>
      <vt:lpstr>Where to start</vt:lpstr>
      <vt:lpstr>Understand your customers</vt:lpstr>
      <vt:lpstr>Why people buy</vt:lpstr>
      <vt:lpstr> Why people buy</vt:lpstr>
      <vt:lpstr>Why people Buy</vt:lpstr>
      <vt:lpstr> Why people buy?</vt:lpstr>
      <vt:lpstr> Defining your brand</vt:lpstr>
      <vt:lpstr>Brand personality</vt:lpstr>
      <vt:lpstr>Brand personality</vt:lpstr>
      <vt:lpstr>Features and benefits</vt:lpstr>
      <vt:lpstr>Create your tagline</vt:lpstr>
      <vt:lpstr>Create your image</vt:lpstr>
      <vt:lpstr>Create your image</vt:lpstr>
      <vt:lpstr>Create your image</vt:lpstr>
      <vt:lpstr>Creating a logo</vt:lpstr>
      <vt:lpstr>Make your message work</vt:lpstr>
      <vt:lpstr>Final thought</vt:lpstr>
      <vt:lpstr>Thanks </vt:lpstr>
    </vt:vector>
  </TitlesOfParts>
  <Company>Menter a Busnes</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Amanda Graham</dc:creator>
  <cp:lastModifiedBy>Samantha Allen</cp:lastModifiedBy>
  <cp:revision>57</cp:revision>
  <cp:lastPrinted>2016-11-07T17:06:52Z</cp:lastPrinted>
  <dcterms:created xsi:type="dcterms:W3CDTF">2014-10-14T09:38:33Z</dcterms:created>
  <dcterms:modified xsi:type="dcterms:W3CDTF">2016-11-25T17:12:43Z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hecked by">
    <vt:lpwstr>32123</vt:lpwstr>
  </property>
  <property fmtid="{D5CDD505-2E9C-101B-9397-08002B2CF9AE}" pid="3" name="Objective-Id">
    <vt:lpwstr>A9433298</vt:lpwstr>
  </property>
  <property fmtid="{D5CDD505-2E9C-101B-9397-08002B2CF9AE}" pid="4" name="Objective-Title">
    <vt:lpwstr>Youth Entrepreneurship - Big Ideas Wales - PowerPoint Bilingual Template</vt:lpwstr>
  </property>
  <property fmtid="{D5CDD505-2E9C-101B-9397-08002B2CF9AE}" pid="5" name="Objective-Comment">
    <vt:lpwstr/>
  </property>
  <property fmtid="{D5CDD505-2E9C-101B-9397-08002B2CF9AE}" pid="6" name="Objective-CreationStamp">
    <vt:filetime>2014-12-08T11:52:29Z</vt:filetime>
  </property>
  <property fmtid="{D5CDD505-2E9C-101B-9397-08002B2CF9AE}" pid="7" name="Objective-IsApproved">
    <vt:bool>false</vt:bool>
  </property>
  <property fmtid="{D5CDD505-2E9C-101B-9397-08002B2CF9AE}" pid="8" name="Objective-IsPublished">
    <vt:bool>true</vt:bool>
  </property>
  <property fmtid="{D5CDD505-2E9C-101B-9397-08002B2CF9AE}" pid="9" name="Objective-DatePublished">
    <vt:filetime>2014-12-08T11:52:35Z</vt:filetime>
  </property>
  <property fmtid="{D5CDD505-2E9C-101B-9397-08002B2CF9AE}" pid="10" name="Objective-ModificationStamp">
    <vt:filetime>2014-12-08T11:52:31Z</vt:filetime>
  </property>
  <property fmtid="{D5CDD505-2E9C-101B-9397-08002B2CF9AE}" pid="11" name="Objective-Owner">
    <vt:lpwstr>Whitmore, Stephen (EST - Entrepreneurship &amp; Business)</vt:lpwstr>
  </property>
  <property fmtid="{D5CDD505-2E9C-101B-9397-08002B2CF9AE}" pid="12" name="Objective-Path">
    <vt:lpwstr>Objective Global Folder:Corporate File Plan:BUSINESS GOVERNANCE:Business Governance - Instructions &amp; Standard Information:BETS - Entrepreneurship &amp; Business Information - Standard Forms &amp; Templates - 2011-2016:Big Ideas Wales Templates:</vt:lpwstr>
  </property>
  <property fmtid="{D5CDD505-2E9C-101B-9397-08002B2CF9AE}" pid="13" name="Objective-Parent">
    <vt:lpwstr>Big Ideas Wales Templates</vt:lpwstr>
  </property>
  <property fmtid="{D5CDD505-2E9C-101B-9397-08002B2CF9AE}" pid="14" name="Objective-State">
    <vt:lpwstr>Published</vt:lpwstr>
  </property>
  <property fmtid="{D5CDD505-2E9C-101B-9397-08002B2CF9AE}" pid="15" name="Objective-Version">
    <vt:lpwstr>1.0</vt:lpwstr>
  </property>
  <property fmtid="{D5CDD505-2E9C-101B-9397-08002B2CF9AE}" pid="16" name="Objective-VersionNumber">
    <vt:r8>1</vt:r8>
  </property>
  <property fmtid="{D5CDD505-2E9C-101B-9397-08002B2CF9AE}" pid="17" name="Objective-VersionComment">
    <vt:lpwstr>First version</vt:lpwstr>
  </property>
  <property fmtid="{D5CDD505-2E9C-101B-9397-08002B2CF9AE}" pid="18" name="Objective-FileNumber">
    <vt:lpwstr/>
  </property>
  <property fmtid="{D5CDD505-2E9C-101B-9397-08002B2CF9AE}" pid="19" name="Objective-Classification">
    <vt:lpwstr>[Inherited - Official - Sensitive]</vt:lpwstr>
  </property>
  <property fmtid="{D5CDD505-2E9C-101B-9397-08002B2CF9AE}" pid="20" name="Objective-Caveats">
    <vt:lpwstr/>
  </property>
  <property fmtid="{D5CDD505-2E9C-101B-9397-08002B2CF9AE}" pid="21" name="Objective-Language [system]">
    <vt:lpwstr>English (eng)</vt:lpwstr>
  </property>
  <property fmtid="{D5CDD505-2E9C-101B-9397-08002B2CF9AE}" pid="22" name="Objective-Date Acquired [system]">
    <vt:filetime>2014-12-08T00:00:00Z</vt:filetime>
  </property>
  <property fmtid="{D5CDD505-2E9C-101B-9397-08002B2CF9AE}" pid="23" name="Objective-What to Keep [system]">
    <vt:lpwstr>No</vt:lpwstr>
  </property>
  <property fmtid="{D5CDD505-2E9C-101B-9397-08002B2CF9AE}" pid="24" name="Objective-Official Translation [system]">
    <vt:lpwstr/>
  </property>
</Properties>
</file>