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9"/>
  </p:sldMasterIdLst>
  <p:sldIdLst>
    <p:sldId id="256" r:id="rId30"/>
    <p:sldId id="259" r:id="rId31"/>
    <p:sldId id="257" r:id="rId32"/>
    <p:sldId id="258" r:id="rId33"/>
    <p:sldId id="261" r:id="rId34"/>
    <p:sldId id="263" r:id="rId35"/>
    <p:sldId id="262" r:id="rId36"/>
    <p:sldId id="264" r:id="rId37"/>
    <p:sldId id="266" r:id="rId38"/>
    <p:sldId id="268" r:id="rId39"/>
    <p:sldId id="267" r:id="rId40"/>
    <p:sldId id="265" r:id="rId41"/>
    <p:sldId id="270" r:id="rId42"/>
    <p:sldId id="260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5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26" Type="http://schemas.openxmlformats.org/officeDocument/2006/relationships/customXml" Target="../customXml/item26.xml"/><Relationship Id="rId39" Type="http://schemas.openxmlformats.org/officeDocument/2006/relationships/slide" Target="slides/slide10.xml"/><Relationship Id="rId3" Type="http://schemas.openxmlformats.org/officeDocument/2006/relationships/customXml" Target="../customXml/item3.xml"/><Relationship Id="rId21" Type="http://schemas.openxmlformats.org/officeDocument/2006/relationships/customXml" Target="../customXml/item21.xml"/><Relationship Id="rId34" Type="http://schemas.openxmlformats.org/officeDocument/2006/relationships/slide" Target="slides/slide5.xml"/><Relationship Id="rId42" Type="http://schemas.openxmlformats.org/officeDocument/2006/relationships/slide" Target="slides/slide13.xml"/><Relationship Id="rId47" Type="http://schemas.openxmlformats.org/officeDocument/2006/relationships/tableStyles" Target="tableStyles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slide" Target="slides/slide4.xml"/><Relationship Id="rId38" Type="http://schemas.openxmlformats.org/officeDocument/2006/relationships/slide" Target="slides/slide9.xml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customXml" Target="../customXml/item20.xml"/><Relationship Id="rId29" Type="http://schemas.openxmlformats.org/officeDocument/2006/relationships/slideMaster" Target="slideMasters/slideMaster1.xml"/><Relationship Id="rId41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slide" Target="slides/slide3.xml"/><Relationship Id="rId37" Type="http://schemas.openxmlformats.org/officeDocument/2006/relationships/slide" Target="slides/slide8.xml"/><Relationship Id="rId40" Type="http://schemas.openxmlformats.org/officeDocument/2006/relationships/slide" Target="slides/slide11.xml"/><Relationship Id="rId45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slide" Target="slides/slide7.xml"/><Relationship Id="rId10" Type="http://schemas.openxmlformats.org/officeDocument/2006/relationships/customXml" Target="../customXml/item10.xml"/><Relationship Id="rId19" Type="http://schemas.openxmlformats.org/officeDocument/2006/relationships/customXml" Target="../customXml/item19.xml"/><Relationship Id="rId31" Type="http://schemas.openxmlformats.org/officeDocument/2006/relationships/slide" Target="slides/slide2.xml"/><Relationship Id="rId44" Type="http://schemas.openxmlformats.org/officeDocument/2006/relationships/presProps" Target="presProp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slide" Target="slides/slide1.xml"/><Relationship Id="rId35" Type="http://schemas.openxmlformats.org/officeDocument/2006/relationships/slide" Target="slides/slide6.xml"/><Relationship Id="rId43" Type="http://schemas.openxmlformats.org/officeDocument/2006/relationships/slide" Target="slides/slide1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607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24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1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301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5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27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82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750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24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58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6232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81723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315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5334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4767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7525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05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0FACC-9C0E-4F4D-ADAE-F018E3B81D4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C9A4287-81D7-4E21-9911-DB71C6E4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652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6" Type="http://schemas.microsoft.com/office/2007/relationships/media" Target="../media/media1.mp4"/><Relationship Id="rId5" Type="http://schemas.openxmlformats.org/officeDocument/2006/relationships/tags" Target="../tags/tag2.xml"/><Relationship Id="rId4" Type="http://schemas.openxmlformats.org/officeDocument/2006/relationships/customXml" Target="../../customXml/item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customXml" Target="../../customXml/item4.xml"/><Relationship Id="rId6" Type="http://schemas.microsoft.com/office/2007/relationships/media" Target="../media/media2.mp4"/><Relationship Id="rId5" Type="http://schemas.openxmlformats.org/officeDocument/2006/relationships/tags" Target="../tags/tag4.xml"/><Relationship Id="rId4" Type="http://schemas.openxmlformats.org/officeDocument/2006/relationships/customXml" Target="../../customXml/item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geuk.org.uk/cymru/about-us/impact-report/" TargetMode="External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customXml" Target="../../customXml/item6.xml"/><Relationship Id="rId6" Type="http://schemas.microsoft.com/office/2007/relationships/media" Target="../media/media3.mp4"/><Relationship Id="rId5" Type="http://schemas.openxmlformats.org/officeDocument/2006/relationships/tags" Target="../tags/tag6.xml"/><Relationship Id="rId4" Type="http://schemas.openxmlformats.org/officeDocument/2006/relationships/customXml" Target="../../customXml/item5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thewallich.com/our-mission/" TargetMode="External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7.xml"/><Relationship Id="rId1" Type="http://schemas.openxmlformats.org/officeDocument/2006/relationships/customXml" Target="../../customXml/item8.xml"/><Relationship Id="rId6" Type="http://schemas.microsoft.com/office/2007/relationships/media" Target="../media/media4.mp4"/><Relationship Id="rId5" Type="http://schemas.openxmlformats.org/officeDocument/2006/relationships/tags" Target="../tags/tag8.xml"/><Relationship Id="rId4" Type="http://schemas.openxmlformats.org/officeDocument/2006/relationships/customXml" Target="../../customXml/item7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9.xml"/><Relationship Id="rId1" Type="http://schemas.openxmlformats.org/officeDocument/2006/relationships/customXml" Target="../../customXml/item10.xml"/><Relationship Id="rId6" Type="http://schemas.microsoft.com/office/2007/relationships/media" Target="../media/media5.mp4"/><Relationship Id="rId5" Type="http://schemas.openxmlformats.org/officeDocument/2006/relationships/tags" Target="../tags/tag10.xml"/><Relationship Id="rId4" Type="http://schemas.openxmlformats.org/officeDocument/2006/relationships/customXml" Target="../../customXml/item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11.xml"/><Relationship Id="rId1" Type="http://schemas.openxmlformats.org/officeDocument/2006/relationships/customXml" Target="../../customXml/item12.xml"/><Relationship Id="rId6" Type="http://schemas.microsoft.com/office/2007/relationships/media" Target="../media/media6.mp4"/><Relationship Id="rId5" Type="http://schemas.openxmlformats.org/officeDocument/2006/relationships/tags" Target="../tags/tag12.xml"/><Relationship Id="rId4" Type="http://schemas.openxmlformats.org/officeDocument/2006/relationships/customXml" Target="../../customXml/item1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13.xml"/><Relationship Id="rId1" Type="http://schemas.openxmlformats.org/officeDocument/2006/relationships/customXml" Target="../../customXml/item14.xml"/><Relationship Id="rId6" Type="http://schemas.microsoft.com/office/2007/relationships/media" Target="../media/media7.mp4"/><Relationship Id="rId5" Type="http://schemas.openxmlformats.org/officeDocument/2006/relationships/tags" Target="../tags/tag14.xml"/><Relationship Id="rId4" Type="http://schemas.openxmlformats.org/officeDocument/2006/relationships/customXml" Target="../../customXml/item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15.xml"/><Relationship Id="rId1" Type="http://schemas.openxmlformats.org/officeDocument/2006/relationships/customXml" Target="../../customXml/item16.xml"/><Relationship Id="rId6" Type="http://schemas.microsoft.com/office/2007/relationships/media" Target="../media/media8.mp4"/><Relationship Id="rId5" Type="http://schemas.openxmlformats.org/officeDocument/2006/relationships/tags" Target="../tags/tag16.xml"/><Relationship Id="rId4" Type="http://schemas.openxmlformats.org/officeDocument/2006/relationships/customXml" Target="../../customXml/item1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customXml" Target="../../customXml/item18.xml"/><Relationship Id="rId6" Type="http://schemas.microsoft.com/office/2007/relationships/media" Target="../media/media9.mp4"/><Relationship Id="rId5" Type="http://schemas.openxmlformats.org/officeDocument/2006/relationships/tags" Target="../tags/tag18.xml"/><Relationship Id="rId4" Type="http://schemas.openxmlformats.org/officeDocument/2006/relationships/customXml" Target="../../customXml/item1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19.xml"/><Relationship Id="rId1" Type="http://schemas.openxmlformats.org/officeDocument/2006/relationships/customXml" Target="../../customXml/item20.xml"/><Relationship Id="rId6" Type="http://schemas.microsoft.com/office/2007/relationships/media" Target="../media/media10.mp4"/><Relationship Id="rId5" Type="http://schemas.openxmlformats.org/officeDocument/2006/relationships/tags" Target="../tags/tag20.xml"/><Relationship Id="rId4" Type="http://schemas.openxmlformats.org/officeDocument/2006/relationships/customXml" Target="../../customXml/item1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21.xml"/><Relationship Id="rId1" Type="http://schemas.openxmlformats.org/officeDocument/2006/relationships/customXml" Target="../../customXml/item22.xml"/><Relationship Id="rId6" Type="http://schemas.microsoft.com/office/2007/relationships/media" Target="../media/media11.mp4"/><Relationship Id="rId5" Type="http://schemas.openxmlformats.org/officeDocument/2006/relationships/tags" Target="../tags/tag22.xml"/><Relationship Id="rId4" Type="http://schemas.openxmlformats.org/officeDocument/2006/relationships/customXml" Target="../../customXml/item2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23.xml"/><Relationship Id="rId1" Type="http://schemas.openxmlformats.org/officeDocument/2006/relationships/customXml" Target="../../customXml/item24.xml"/><Relationship Id="rId6" Type="http://schemas.microsoft.com/office/2007/relationships/media" Target="../media/media12.mp4"/><Relationship Id="rId5" Type="http://schemas.openxmlformats.org/officeDocument/2006/relationships/tags" Target="../tags/tag24.xml"/><Relationship Id="rId4" Type="http://schemas.openxmlformats.org/officeDocument/2006/relationships/customXml" Target="../../customXml/item2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4.xml"/><Relationship Id="rId2" Type="http://schemas.openxmlformats.org/officeDocument/2006/relationships/tags" Target="../tags/tag25.xml"/><Relationship Id="rId1" Type="http://schemas.openxmlformats.org/officeDocument/2006/relationships/customXml" Target="../../customXml/item26.xml"/><Relationship Id="rId6" Type="http://schemas.microsoft.com/office/2007/relationships/media" Target="../media/media13.mp4"/><Relationship Id="rId5" Type="http://schemas.openxmlformats.org/officeDocument/2006/relationships/tags" Target="../tags/tag26.xml"/><Relationship Id="rId4" Type="http://schemas.openxmlformats.org/officeDocument/2006/relationships/customXml" Target="../../customXml/item2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bmchealthservres.biomedcentral.com/articles/10.1186/1472-6963-10-92%20Accessed%2021/09/2016" TargetMode="External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27.xml"/><Relationship Id="rId1" Type="http://schemas.openxmlformats.org/officeDocument/2006/relationships/customXml" Target="../../customXml/item28.xml"/><Relationship Id="rId6" Type="http://schemas.microsoft.com/office/2007/relationships/media" Target="../media/media14.mp4"/><Relationship Id="rId5" Type="http://schemas.openxmlformats.org/officeDocument/2006/relationships/tags" Target="../tags/tag28.xml"/><Relationship Id="rId4" Type="http://schemas.openxmlformats.org/officeDocument/2006/relationships/customXml" Target="../../customXml/item27.xm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cap="none" dirty="0" smtClean="0"/>
              <a:t>At Risk Groups</a:t>
            </a:r>
            <a:endParaRPr lang="en-GB" cap="none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SJSS4001</a:t>
            </a:r>
            <a:endParaRPr lang="en-GB" dirty="0"/>
          </a:p>
        </p:txBody>
      </p:sp>
      <p:pic>
        <p:nvPicPr>
          <p:cNvPr id="4" name="tmpD550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11.691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1919026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Labelling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651571"/>
          </a:xfrm>
        </p:spPr>
        <p:txBody>
          <a:bodyPr>
            <a:noAutofit/>
          </a:bodyPr>
          <a:lstStyle/>
          <a:p>
            <a:r>
              <a:rPr lang="en-GB" sz="2400" cap="none" dirty="0" smtClean="0"/>
              <a:t>The "hard-to-reach" label has been applied to many different audiences. </a:t>
            </a:r>
          </a:p>
          <a:p>
            <a:r>
              <a:rPr lang="en-GB" sz="2400" cap="none" dirty="0" smtClean="0"/>
              <a:t>E.G.</a:t>
            </a:r>
          </a:p>
          <a:p>
            <a:r>
              <a:rPr lang="en-GB" sz="2400" cap="none" dirty="0" smtClean="0"/>
              <a:t>Persons who have a low socioeconomic status (SES), members of ethnic minorities, and persons who have a low level of literacy often are tagged as ‘"hard-to-reach”’</a:t>
            </a:r>
          </a:p>
          <a:p>
            <a:r>
              <a:rPr lang="en-GB" sz="2400" cap="none" dirty="0" smtClean="0">
                <a:solidFill>
                  <a:srgbClr val="FF0000"/>
                </a:solidFill>
              </a:rPr>
              <a:t>Top Tip read up on ‘labelling theory’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endParaRPr lang="en-GB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GB" sz="2400" cap="none" dirty="0" smtClean="0"/>
              <a:t>(Freimuth &amp; Mettger, 1990)</a:t>
            </a:r>
            <a:endParaRPr lang="en-GB" sz="2400" cap="none" dirty="0"/>
          </a:p>
        </p:txBody>
      </p:sp>
      <p:pic>
        <p:nvPicPr>
          <p:cNvPr id="4" name="tmpE5BA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16.9863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660528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Elderly People in Society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4600" cap="none" dirty="0" smtClean="0"/>
              <a:t>‘We work to improve the lives of older people. We celebrate ageing and believe it presents unprecedented opportunities and challenges at home and abroad. We challenge ageist prejudice in society’</a:t>
            </a:r>
            <a:endParaRPr lang="en-GB" sz="2800" dirty="0"/>
          </a:p>
          <a:p>
            <a:pPr marL="0" indent="0" algn="r">
              <a:buNone/>
            </a:pPr>
            <a:r>
              <a:rPr lang="en-GB" sz="2800" dirty="0" smtClean="0"/>
              <a:t>(</a:t>
            </a:r>
            <a:r>
              <a:rPr lang="en-GB" sz="2800" cap="none" dirty="0" smtClean="0"/>
              <a:t>Age </a:t>
            </a:r>
            <a:r>
              <a:rPr lang="en-GB" sz="2800" cap="none" dirty="0"/>
              <a:t>C</a:t>
            </a:r>
            <a:r>
              <a:rPr lang="en-GB" sz="2800" cap="none" dirty="0" smtClean="0"/>
              <a:t>ymru</a:t>
            </a:r>
            <a:r>
              <a:rPr lang="en-GB" sz="2800" dirty="0" smtClean="0"/>
              <a:t>, 2016)</a:t>
            </a:r>
          </a:p>
          <a:p>
            <a:r>
              <a:rPr lang="en-GB" sz="2800" cap="none" dirty="0" smtClean="0"/>
              <a:t>Useful link </a:t>
            </a:r>
            <a:r>
              <a:rPr lang="en-GB" sz="2800" cap="none" dirty="0" smtClean="0">
                <a:hlinkClick r:id="rId8"/>
              </a:rPr>
              <a:t>http://www.Ageuk.Org.Uk/cymru/about-us/impact-report/</a:t>
            </a:r>
            <a:r>
              <a:rPr lang="en-GB" sz="2800" cap="none" dirty="0" smtClean="0"/>
              <a:t> </a:t>
            </a:r>
            <a:endParaRPr lang="en-GB" sz="2800" cap="none" dirty="0"/>
          </a:p>
        </p:txBody>
      </p:sp>
      <p:pic>
        <p:nvPicPr>
          <p:cNvPr id="4" name="tmpBAAB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6.9333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1184100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People Who Are Homeless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200" cap="none" dirty="0" smtClean="0"/>
              <a:t>‘We work tirelessly to get people off the streets,</a:t>
            </a:r>
            <a:br>
              <a:rPr lang="en-GB" sz="3200" cap="none" dirty="0" smtClean="0"/>
            </a:br>
            <a:r>
              <a:rPr lang="en-GB" sz="3200" cap="none" dirty="0" smtClean="0"/>
              <a:t>keep people off the streets and create opportunities for people’</a:t>
            </a:r>
          </a:p>
          <a:p>
            <a:pPr marL="0" indent="0" algn="r">
              <a:buNone/>
            </a:pPr>
            <a:r>
              <a:rPr lang="en-GB" sz="3200" cap="none" dirty="0" smtClean="0"/>
              <a:t>(The Wallich Group, 2016)</a:t>
            </a:r>
          </a:p>
          <a:p>
            <a:r>
              <a:rPr lang="en-GB" cap="none" dirty="0"/>
              <a:t>Useful link </a:t>
            </a:r>
            <a:r>
              <a:rPr lang="en-GB" cap="none" dirty="0">
                <a:hlinkClick r:id="rId8"/>
              </a:rPr>
              <a:t>https://thewallich.com/our-mission</a:t>
            </a:r>
            <a:r>
              <a:rPr lang="en-GB" cap="none" dirty="0" smtClean="0">
                <a:hlinkClick r:id="rId8"/>
              </a:rPr>
              <a:t>/</a:t>
            </a:r>
            <a:r>
              <a:rPr lang="en-GB" cap="none" dirty="0" smtClean="0"/>
              <a:t> </a:t>
            </a:r>
            <a:endParaRPr lang="en-GB" cap="none" dirty="0"/>
          </a:p>
        </p:txBody>
      </p:sp>
      <p:pic>
        <p:nvPicPr>
          <p:cNvPr id="4" name="tmp9B53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2.7981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591494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Low social economic status (SES)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4100" cap="none" dirty="0" smtClean="0"/>
              <a:t>A form of - Unspoken exclusion</a:t>
            </a:r>
          </a:p>
          <a:p>
            <a:r>
              <a:rPr lang="en-GB" sz="4100" cap="none" dirty="0" smtClean="0"/>
              <a:t>British class system</a:t>
            </a:r>
          </a:p>
          <a:p>
            <a:r>
              <a:rPr lang="en-GB" sz="4100" cap="none" dirty="0" smtClean="0"/>
              <a:t>Experiences of continued marginalisation from education among 'hard to reach' groups of adults and children in the UK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 algn="r">
              <a:buNone/>
            </a:pPr>
            <a:r>
              <a:rPr lang="en-GB" sz="3400" dirty="0" smtClean="0"/>
              <a:t>(</a:t>
            </a:r>
            <a:r>
              <a:rPr lang="en-GB" sz="3400" cap="none" dirty="0" smtClean="0"/>
              <a:t>Milbourne</a:t>
            </a:r>
            <a:r>
              <a:rPr lang="en-GB" sz="3400" dirty="0" smtClean="0"/>
              <a:t>, 2010</a:t>
            </a:r>
            <a:r>
              <a:rPr lang="en-GB" sz="2600" dirty="0" smtClean="0"/>
              <a:t>)</a:t>
            </a:r>
            <a:endParaRPr lang="en-GB" sz="2600" dirty="0"/>
          </a:p>
        </p:txBody>
      </p:sp>
      <p:pic>
        <p:nvPicPr>
          <p:cNvPr id="4" name="tmp476D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23.6462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1705385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>
                <a:solidFill>
                  <a:prstClr val="black"/>
                </a:solidFill>
              </a:rPr>
              <a:t>Low Social Economic Status (SES)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i="1" cap="none" dirty="0" smtClean="0"/>
              <a:t>It makes it sound like the fault of the non service-user - "you are hard to reach" - like they are sat up on a shelf and we have got to lure them down with biscuits, or something.... Actually if you just got a ladder and sat next to them that would be fine</a:t>
            </a:r>
            <a:r>
              <a:rPr lang="en-GB" sz="2800" cap="none" dirty="0" smtClean="0"/>
              <a:t>. (R1)</a:t>
            </a:r>
          </a:p>
          <a:p>
            <a:endParaRPr lang="en-GB" sz="2800" cap="none" dirty="0"/>
          </a:p>
          <a:p>
            <a:pPr marL="0" indent="0" algn="r">
              <a:buNone/>
            </a:pPr>
            <a:r>
              <a:rPr lang="en-GB" sz="2800" cap="none" dirty="0"/>
              <a:t>(</a:t>
            </a:r>
            <a:r>
              <a:rPr lang="en-GB" sz="2800" cap="none" dirty="0" smtClean="0"/>
              <a:t>Flanagan &amp; Hancock, 2010)</a:t>
            </a:r>
            <a:endParaRPr lang="en-GB" sz="2800" cap="none" dirty="0"/>
          </a:p>
        </p:txBody>
      </p:sp>
      <p:pic>
        <p:nvPicPr>
          <p:cNvPr id="4" name="tmpCF56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22.941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1590761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748575"/>
          </a:xfrm>
        </p:spPr>
        <p:txBody>
          <a:bodyPr>
            <a:normAutofit fontScale="90000"/>
          </a:bodyPr>
          <a:lstStyle/>
          <a:p>
            <a:pPr marL="228600" lvl="0" indent="-228600">
              <a:lnSpc>
                <a:spcPct val="120000"/>
              </a:lnSpc>
              <a:spcBef>
                <a:spcPts val="1000"/>
              </a:spcBef>
            </a:pPr>
            <a:r>
              <a:rPr lang="en-GB" sz="4000" cap="none" dirty="0" smtClean="0">
                <a:solidFill>
                  <a:prstClr val="black"/>
                </a:solidFill>
                <a:ea typeface="+mn-ea"/>
                <a:cs typeface="+mn-cs"/>
              </a:rPr>
              <a:t>'Hard To Reach' Understood From A Service And Societal Stance</a:t>
            </a:r>
            <a:r>
              <a:rPr lang="en-GB" sz="2000" cap="none" dirty="0" smtClean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en-GB" sz="2000" cap="none" dirty="0" smtClean="0">
                <a:solidFill>
                  <a:prstClr val="black"/>
                </a:solidFill>
                <a:ea typeface="+mn-ea"/>
                <a:cs typeface="+mn-cs"/>
              </a:rPr>
            </a:b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937982"/>
            <a:ext cx="10363826" cy="3853217"/>
          </a:xfrm>
        </p:spPr>
        <p:txBody>
          <a:bodyPr>
            <a:normAutofit fontScale="92500" lnSpcReduction="10000"/>
          </a:bodyPr>
          <a:lstStyle/>
          <a:p>
            <a:r>
              <a:rPr lang="en-GB" sz="3100" cap="none" dirty="0" smtClean="0"/>
              <a:t>It is difficult to define the 'hard to reach' without thinking of the wider societal issues that contribute to or create such conditions. </a:t>
            </a:r>
          </a:p>
          <a:p>
            <a:r>
              <a:rPr lang="en-GB" sz="3100" cap="none" dirty="0" smtClean="0"/>
              <a:t>Service restrictions and limitations may mean that it is the services themselves that are 'hard to reach.‘</a:t>
            </a:r>
          </a:p>
          <a:p>
            <a:r>
              <a:rPr lang="en-GB" sz="3100" cap="none" dirty="0" smtClean="0"/>
              <a:t>The term can mean "people to whom we put up some barriers"</a:t>
            </a:r>
            <a:endParaRPr lang="en-GB" cap="none" dirty="0"/>
          </a:p>
          <a:p>
            <a:endParaRPr lang="en-GB" cap="none" dirty="0" smtClean="0"/>
          </a:p>
          <a:p>
            <a:pPr marL="0" lvl="0" indent="0" algn="r">
              <a:buClr>
                <a:prstClr val="black"/>
              </a:buClr>
              <a:buNone/>
            </a:pPr>
            <a:r>
              <a:rPr lang="en-GB" sz="2800" cap="none" dirty="0">
                <a:solidFill>
                  <a:prstClr val="black"/>
                </a:solidFill>
              </a:rPr>
              <a:t>(Flanagan &amp; Hancock, 2010)</a:t>
            </a:r>
          </a:p>
          <a:p>
            <a:pPr marL="0" indent="0" algn="r">
              <a:buNone/>
            </a:pPr>
            <a:endParaRPr lang="en-GB" cap="none" dirty="0" smtClean="0"/>
          </a:p>
          <a:p>
            <a:endParaRPr lang="en-GB" dirty="0"/>
          </a:p>
        </p:txBody>
      </p:sp>
      <p:pic>
        <p:nvPicPr>
          <p:cNvPr id="4" name="tmpD8D8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5.9333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525673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Descriptions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746914"/>
            <a:ext cx="10363826" cy="4044286"/>
          </a:xfrm>
        </p:spPr>
        <p:txBody>
          <a:bodyPr>
            <a:normAutofit fontScale="92500"/>
          </a:bodyPr>
          <a:lstStyle/>
          <a:p>
            <a:r>
              <a:rPr lang="en-GB" sz="2800" cap="none" dirty="0">
                <a:solidFill>
                  <a:prstClr val="black"/>
                </a:solidFill>
              </a:rPr>
              <a:t>In terms of 'hard to reach' individuals having "fallen through the net</a:t>
            </a:r>
            <a:r>
              <a:rPr lang="en-GB" sz="2800" cap="none" dirty="0" smtClean="0">
                <a:solidFill>
                  <a:prstClr val="black"/>
                </a:solidFill>
              </a:rPr>
              <a:t>" </a:t>
            </a:r>
            <a:r>
              <a:rPr lang="en-GB" sz="2800" cap="none" dirty="0">
                <a:solidFill>
                  <a:prstClr val="black"/>
                </a:solidFill>
              </a:rPr>
              <a:t>or being "left out of the loop." </a:t>
            </a:r>
          </a:p>
          <a:p>
            <a:r>
              <a:rPr lang="en-GB" sz="2800" cap="none" dirty="0">
                <a:solidFill>
                  <a:prstClr val="black"/>
                </a:solidFill>
              </a:rPr>
              <a:t>This suggests a sense that certain groups or individuals are being excluded from services and this is the fault of the services themselves -</a:t>
            </a:r>
          </a:p>
          <a:p>
            <a:r>
              <a:rPr lang="en-GB" sz="2800" i="1" cap="none" dirty="0" smtClean="0">
                <a:solidFill>
                  <a:prstClr val="black"/>
                </a:solidFill>
              </a:rPr>
              <a:t>‘Organisations </a:t>
            </a:r>
            <a:r>
              <a:rPr lang="en-GB" sz="2800" i="1" cap="none" dirty="0">
                <a:solidFill>
                  <a:prstClr val="black"/>
                </a:solidFill>
              </a:rPr>
              <a:t>in the mainstream don't know ... how to reach them, how to engage them in activities, don't know where to find certain </a:t>
            </a:r>
            <a:r>
              <a:rPr lang="en-GB" sz="2800" i="1" cap="none" dirty="0" smtClean="0">
                <a:solidFill>
                  <a:prstClr val="black"/>
                </a:solidFill>
              </a:rPr>
              <a:t>people’. </a:t>
            </a:r>
            <a:endParaRPr lang="en-GB" sz="2800" i="1" cap="none" dirty="0">
              <a:solidFill>
                <a:prstClr val="black"/>
              </a:solidFill>
            </a:endParaRPr>
          </a:p>
          <a:p>
            <a:pPr marL="0" lvl="0" indent="0" algn="r">
              <a:buClr>
                <a:prstClr val="black"/>
              </a:buClr>
              <a:buNone/>
            </a:pPr>
            <a:r>
              <a:rPr lang="en-GB" sz="2800" cap="none" dirty="0">
                <a:solidFill>
                  <a:prstClr val="black"/>
                </a:solidFill>
              </a:rPr>
              <a:t>(Flanagan &amp; Hancock, 2010)</a:t>
            </a:r>
          </a:p>
          <a:p>
            <a:pPr marL="0" indent="0" algn="r">
              <a:buNone/>
            </a:pPr>
            <a:endParaRPr lang="en-GB" cap="none" dirty="0" smtClean="0"/>
          </a:p>
          <a:p>
            <a:endParaRPr lang="en-GB" dirty="0"/>
          </a:p>
        </p:txBody>
      </p:sp>
      <p:pic>
        <p:nvPicPr>
          <p:cNvPr id="4" name="tmpE623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14.9183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324733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Accessing Services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600" i="1" cap="none" dirty="0" smtClean="0"/>
              <a:t>‘The hardest to reach people who traditionally wouldn't seek support from the usual avenues and traditionally hadn't succeeded very well in either society or within the education system’</a:t>
            </a:r>
            <a:endParaRPr lang="en-GB" cap="none" dirty="0"/>
          </a:p>
          <a:p>
            <a:pPr marL="0" lvl="0" indent="0" algn="r">
              <a:buClr>
                <a:prstClr val="black"/>
              </a:buClr>
              <a:buNone/>
            </a:pPr>
            <a:r>
              <a:rPr lang="en-GB" sz="2800" cap="none" dirty="0">
                <a:solidFill>
                  <a:prstClr val="black"/>
                </a:solidFill>
              </a:rPr>
              <a:t>(Flanagan &amp; Hancock, 2010)</a:t>
            </a:r>
          </a:p>
          <a:p>
            <a:pPr marL="0" indent="0" algn="r">
              <a:buNone/>
            </a:pPr>
            <a:endParaRPr lang="en-GB" cap="none" dirty="0" smtClean="0"/>
          </a:p>
        </p:txBody>
      </p:sp>
      <p:pic>
        <p:nvPicPr>
          <p:cNvPr id="4" name="tmpFDAE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5.0068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3632874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cap="none" dirty="0" smtClean="0">
                <a:solidFill>
                  <a:prstClr val="black"/>
                </a:solidFill>
                <a:ea typeface="+mn-ea"/>
                <a:cs typeface="+mn-cs"/>
              </a:rPr>
              <a:t>The Problem May Be Systemic</a:t>
            </a:r>
            <a:endParaRPr lang="en-GB" sz="6000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600" cap="none" dirty="0">
                <a:solidFill>
                  <a:prstClr val="black"/>
                </a:solidFill>
              </a:rPr>
              <a:t>It's just about pushing them in that direction and perhaps that's where our school education doesn't quite serve everybody as well as it should.</a:t>
            </a:r>
          </a:p>
          <a:p>
            <a:pPr marL="0" indent="0" algn="ctr">
              <a:buNone/>
            </a:pPr>
            <a:r>
              <a:rPr lang="en-GB" sz="2600" i="1" cap="none" dirty="0">
                <a:solidFill>
                  <a:prstClr val="black"/>
                </a:solidFill>
              </a:rPr>
              <a:t>"we are very good at stereotyping and boxing people in" and he uses a quotation from a service user to demonstrate this notion</a:t>
            </a:r>
          </a:p>
          <a:p>
            <a:pPr marL="0" indent="0" algn="ctr">
              <a:buNone/>
            </a:pPr>
            <a:r>
              <a:rPr lang="en-GB" sz="2600" i="1" cap="none" dirty="0">
                <a:solidFill>
                  <a:prstClr val="black"/>
                </a:solidFill>
              </a:rPr>
              <a:t>‘I am not "hard to reach", generally people don't know how to reach me</a:t>
            </a:r>
            <a:r>
              <a:rPr lang="en-GB" sz="2600" i="1" cap="none" dirty="0" smtClean="0">
                <a:solidFill>
                  <a:prstClr val="black"/>
                </a:solidFill>
              </a:rPr>
              <a:t>’</a:t>
            </a:r>
            <a:endParaRPr lang="en-GB" sz="2600" i="1" cap="none" dirty="0">
              <a:solidFill>
                <a:prstClr val="black"/>
              </a:solidFill>
            </a:endParaRPr>
          </a:p>
          <a:p>
            <a:pPr marL="0" lvl="0" indent="0" algn="r">
              <a:buClr>
                <a:prstClr val="black"/>
              </a:buClr>
              <a:buNone/>
            </a:pPr>
            <a:r>
              <a:rPr lang="en-GB" sz="2600" cap="none" dirty="0">
                <a:solidFill>
                  <a:prstClr val="black"/>
                </a:solidFill>
              </a:rPr>
              <a:t>(Flanagan &amp; Hancock, 2010)</a:t>
            </a:r>
          </a:p>
          <a:p>
            <a:pPr marL="0" indent="0" algn="r">
              <a:buNone/>
            </a:pPr>
            <a:endParaRPr lang="en-GB" cap="none" dirty="0" smtClean="0"/>
          </a:p>
          <a:p>
            <a:endParaRPr lang="en-GB" cap="none" dirty="0"/>
          </a:p>
        </p:txBody>
      </p:sp>
      <p:pic>
        <p:nvPicPr>
          <p:cNvPr id="4" name="tmpFDE4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51.866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403916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Key points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sz="2600" cap="none" dirty="0">
                <a:solidFill>
                  <a:prstClr val="black"/>
                </a:solidFill>
              </a:rPr>
              <a:t>Being ‘Hard to Reach’ suggests that somebody is</a:t>
            </a:r>
          </a:p>
          <a:p>
            <a:pPr marL="0" indent="0">
              <a:buNone/>
            </a:pPr>
            <a:r>
              <a:rPr lang="en-GB" sz="2600" i="1" cap="none" dirty="0" smtClean="0">
                <a:solidFill>
                  <a:prstClr val="black"/>
                </a:solidFill>
              </a:rPr>
              <a:t>‘…</a:t>
            </a:r>
            <a:r>
              <a:rPr lang="en-GB" sz="2600" i="1" cap="none" dirty="0">
                <a:solidFill>
                  <a:prstClr val="black"/>
                </a:solidFill>
              </a:rPr>
              <a:t>on the margins of what is considered to be the mainstream of society with a </a:t>
            </a:r>
          </a:p>
          <a:p>
            <a:pPr marL="0" indent="0">
              <a:buNone/>
            </a:pPr>
            <a:r>
              <a:rPr lang="en-GB" sz="2600" i="1" cap="none" dirty="0">
                <a:solidFill>
                  <a:prstClr val="black"/>
                </a:solidFill>
              </a:rPr>
              <a:t>…sense that the reason for this maybe due to a failure in the </a:t>
            </a:r>
            <a:r>
              <a:rPr lang="en-GB" sz="2600" i="1" cap="none" dirty="0" smtClean="0">
                <a:solidFill>
                  <a:prstClr val="black"/>
                </a:solidFill>
              </a:rPr>
              <a:t>system…’</a:t>
            </a:r>
            <a:endParaRPr lang="en-GB" sz="2600" i="1" cap="none" dirty="0">
              <a:solidFill>
                <a:prstClr val="black"/>
              </a:solidFill>
            </a:endParaRPr>
          </a:p>
          <a:p>
            <a:pPr marL="0" lvl="0" indent="0" algn="r">
              <a:buClr>
                <a:prstClr val="black"/>
              </a:buClr>
              <a:buNone/>
            </a:pPr>
            <a:r>
              <a:rPr lang="en-GB" sz="2600" cap="none" dirty="0">
                <a:solidFill>
                  <a:prstClr val="black"/>
                </a:solidFill>
              </a:rPr>
              <a:t>(Flanagan &amp; Hancock, 2010)</a:t>
            </a:r>
          </a:p>
          <a:p>
            <a:pPr marL="0" indent="0">
              <a:buNone/>
            </a:pPr>
            <a:endParaRPr lang="en-GB" cap="none" dirty="0"/>
          </a:p>
        </p:txBody>
      </p:sp>
      <p:pic>
        <p:nvPicPr>
          <p:cNvPr id="4" name="tmp2F70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55.3922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930618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Let Down By The System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 marL="0" indent="0" algn="r">
              <a:buClr>
                <a:prstClr val="black"/>
              </a:buClr>
              <a:buNone/>
            </a:pPr>
            <a:r>
              <a:rPr lang="en-GB" sz="2800" cap="none" dirty="0">
                <a:solidFill>
                  <a:prstClr val="black"/>
                </a:solidFill>
              </a:rPr>
              <a:t>"For whatever circumstances [they] have been through the system and have either failed the system of the system has failed them." </a:t>
            </a:r>
          </a:p>
          <a:p>
            <a:pPr marL="0" indent="0" algn="ctr">
              <a:buClr>
                <a:prstClr val="black"/>
              </a:buClr>
              <a:buNone/>
            </a:pPr>
            <a:r>
              <a:rPr lang="en-GB" sz="2800" cap="none" dirty="0" smtClean="0">
                <a:solidFill>
                  <a:prstClr val="black"/>
                </a:solidFill>
              </a:rPr>
              <a:t>Is the term </a:t>
            </a:r>
            <a:r>
              <a:rPr lang="en-GB" sz="2800" cap="none" dirty="0">
                <a:solidFill>
                  <a:prstClr val="black"/>
                </a:solidFill>
              </a:rPr>
              <a:t>inappropriately attributed to groups and </a:t>
            </a:r>
            <a:r>
              <a:rPr lang="en-GB" sz="2800" cap="none" dirty="0" smtClean="0">
                <a:solidFill>
                  <a:prstClr val="black"/>
                </a:solidFill>
              </a:rPr>
              <a:t>communities? Or is it</a:t>
            </a:r>
          </a:p>
          <a:p>
            <a:pPr marL="0" indent="0" algn="ctr">
              <a:buClr>
                <a:prstClr val="black"/>
              </a:buClr>
              <a:buNone/>
            </a:pPr>
            <a:r>
              <a:rPr lang="en-GB" sz="2800" cap="none" dirty="0" smtClean="0">
                <a:solidFill>
                  <a:prstClr val="black"/>
                </a:solidFill>
              </a:rPr>
              <a:t> ‘…about </a:t>
            </a:r>
            <a:r>
              <a:rPr lang="en-GB" sz="2800" cap="none" dirty="0">
                <a:solidFill>
                  <a:prstClr val="black"/>
                </a:solidFill>
              </a:rPr>
              <a:t>looking </a:t>
            </a:r>
            <a:r>
              <a:rPr lang="en-GB" sz="2800" cap="none" dirty="0" smtClean="0">
                <a:solidFill>
                  <a:prstClr val="black"/>
                </a:solidFill>
              </a:rPr>
              <a:t>at services </a:t>
            </a:r>
            <a:r>
              <a:rPr lang="en-GB" sz="2800" cap="none" dirty="0">
                <a:solidFill>
                  <a:prstClr val="black"/>
                </a:solidFill>
              </a:rPr>
              <a:t>and looking at why individuals aren't </a:t>
            </a:r>
            <a:r>
              <a:rPr lang="en-GB" sz="2800" cap="none" dirty="0" smtClean="0">
                <a:solidFill>
                  <a:prstClr val="black"/>
                </a:solidFill>
              </a:rPr>
              <a:t>engaging’</a:t>
            </a:r>
            <a:endParaRPr lang="en-GB" sz="2800" cap="none" dirty="0">
              <a:solidFill>
                <a:prstClr val="black"/>
              </a:solidFill>
            </a:endParaRPr>
          </a:p>
          <a:p>
            <a:pPr marL="0" lvl="0" indent="0" algn="r">
              <a:buClr>
                <a:prstClr val="black"/>
              </a:buClr>
              <a:buNone/>
            </a:pPr>
            <a:r>
              <a:rPr lang="en-GB" sz="2800" cap="none" dirty="0">
                <a:solidFill>
                  <a:prstClr val="black"/>
                </a:solidFill>
              </a:rPr>
              <a:t>(Flanagan &amp; Hancock, 2010)</a:t>
            </a:r>
          </a:p>
          <a:p>
            <a:pPr marL="0" indent="0" algn="r">
              <a:buNone/>
            </a:pPr>
            <a:endParaRPr lang="en-GB" cap="none" dirty="0" smtClean="0"/>
          </a:p>
          <a:p>
            <a:endParaRPr lang="en-GB" dirty="0"/>
          </a:p>
        </p:txBody>
      </p:sp>
      <p:pic>
        <p:nvPicPr>
          <p:cNvPr id="4" name="tmp7E57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60.437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1243074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Influential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none" dirty="0"/>
              <a:t>Previous bad experiences with service providers</a:t>
            </a:r>
          </a:p>
          <a:p>
            <a:r>
              <a:rPr lang="en-GB" cap="none" dirty="0"/>
              <a:t>Physical factors</a:t>
            </a:r>
          </a:p>
          <a:p>
            <a:r>
              <a:rPr lang="en-GB" cap="none" dirty="0"/>
              <a:t>Funding and partnership working</a:t>
            </a:r>
          </a:p>
          <a:p>
            <a:r>
              <a:rPr lang="en-GB" cap="none" dirty="0"/>
              <a:t>Attitudes and constraints of the statutory services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cap="none" dirty="0"/>
              <a:t>Expectations/limitations of services</a:t>
            </a:r>
          </a:p>
          <a:p>
            <a:r>
              <a:rPr lang="en-GB" cap="none" dirty="0"/>
              <a:t>Facilitators/flexibility</a:t>
            </a:r>
          </a:p>
          <a:p>
            <a:r>
              <a:rPr lang="en-GB" cap="none" dirty="0"/>
              <a:t>Treatment of clients - trust, respect</a:t>
            </a:r>
          </a:p>
          <a:p>
            <a:r>
              <a:rPr lang="en-GB" cap="none" dirty="0"/>
              <a:t>User involvement</a:t>
            </a:r>
          </a:p>
          <a:p>
            <a:endParaRPr lang="en-GB" dirty="0"/>
          </a:p>
        </p:txBody>
      </p:sp>
      <p:pic>
        <p:nvPicPr>
          <p:cNvPr id="5" name="tmpB293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24.1333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3692549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78675" y="764275"/>
            <a:ext cx="94442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References</a:t>
            </a:r>
          </a:p>
          <a:p>
            <a:r>
              <a:rPr lang="en-GB" dirty="0" smtClean="0"/>
              <a:t>Flanagan, S.M. &amp; Hancock, B (2010) </a:t>
            </a:r>
            <a:r>
              <a:rPr lang="en-GB" dirty="0"/>
              <a:t>'Reaching the hard to reach' - lessons learned from the VCS (voluntary and community Sector). A qualitative </a:t>
            </a:r>
            <a:r>
              <a:rPr lang="en-GB" dirty="0" smtClean="0"/>
              <a:t>study. </a:t>
            </a:r>
            <a:r>
              <a:rPr lang="en-GB" dirty="0"/>
              <a:t>Available at </a:t>
            </a:r>
            <a:r>
              <a:rPr lang="en-GB" dirty="0">
                <a:hlinkClick r:id="rId8"/>
              </a:rPr>
              <a:t>http://</a:t>
            </a:r>
            <a:r>
              <a:rPr lang="en-GB" dirty="0" smtClean="0">
                <a:hlinkClick r:id="rId8"/>
              </a:rPr>
              <a:t>bmchealthservres.biomedcentral.com/articles/10.1186/1472-6963-10-92 Accessed 21/09/2016</a:t>
            </a:r>
            <a:r>
              <a:rPr lang="en-GB" dirty="0" smtClean="0"/>
              <a:t> </a:t>
            </a:r>
          </a:p>
          <a:p>
            <a:r>
              <a:rPr lang="en-GB" dirty="0"/>
              <a:t>Freimuth, V.S. &amp; Mettger, W (1990) Public Health Rep. 1990 May-Jun; 105(3): 232–238. Is there a hard-to-reach audience</a:t>
            </a:r>
            <a:r>
              <a:rPr lang="en-GB" dirty="0" smtClean="0"/>
              <a:t>?</a:t>
            </a:r>
          </a:p>
          <a:p>
            <a:r>
              <a:rPr lang="en-GB" dirty="0" smtClean="0"/>
              <a:t>Milbourne, L (2010) </a:t>
            </a:r>
            <a:r>
              <a:rPr lang="en-GB" dirty="0"/>
              <a:t>Unspoken Exclusion: Experiences of continued marginalisation from education among 'hard to reach' groups of adults and children in the </a:t>
            </a:r>
            <a:r>
              <a:rPr lang="en-GB" dirty="0" smtClean="0"/>
              <a:t>UK.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tmp16F1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33.9333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3071840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9442B021-6F0A-45B8-8BC6-5DCE5C90ECCD}"/>
  <p:tag name="ATHENA.CUSTOMXMLCONTENT" val="&lt;?xml version=&quot;1.0&quot;?&gt;&lt;athena xmlns=&quot;http://schemas.microsoft.com/edu/athena&quot; version=&quot;0.1.3517.0&quot;&gt;&lt;timings duration=&quot;90614&quot;/&gt;&lt;/athena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72F28EBE-348B-48AE-A643-9418F5F1CA1F}"/>
  <p:tag name="ATHENA.CUSTOMXMLCONTENT" val="&lt;?xml version=&quot;1.0&quot;?&gt;&lt;athena xmlns=&quot;http://schemas.microsoft.com/edu/athena&quot; version=&quot;0.1.3517.0&quot;&gt;&lt;media streamable=&quot;true&quot; recordStart=&quot;0&quot; recordEnd=&quot;90614&quot; recordLength=&quot;90625&quot; audioOnly=&quot;true&quot;/&gt;&lt;/athena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2100DCB7-8D9C-4B17-A975-BBEAB7907FEB}"/>
  <p:tag name="ATHENA.CUSTOMXMLCONTENT" val="&lt;?xml version=&quot;1.0&quot;?&gt;&lt;athena xmlns=&quot;http://schemas.microsoft.com/edu/athena&quot; version=&quot;0.1.3517.0&quot;&gt;&lt;timings duration=&quot;51279&quot;/&gt;&lt;/athena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882DE711-B7CF-4D92-9E97-BE9C6E8C265F}"/>
  <p:tag name="ATHENA.CUSTOMXMLCONTENT" val="&lt;?xml version=&quot;1.0&quot;?&gt;&lt;athena xmlns=&quot;http://schemas.microsoft.com/edu/athena&quot; version=&quot;0.1.3517.0&quot;&gt;&lt;media streamable=&quot;true&quot; recordStart=&quot;0&quot; recordEnd=&quot;51279&quot; recordLength=&quot;51295&quot; audioOnly=&quot;true&quot;/&gt;&lt;/athena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EDA6C0BF-8BE8-4C1A-8919-829E57AE742A}"/>
  <p:tag name="ATHENA.CUSTOMXMLCONTENT" val="&lt;?xml version=&quot;1.0&quot;?&gt;&lt;athena xmlns=&quot;http://schemas.microsoft.com/edu/athena&quot; version=&quot;0.1.3517.0&quot;&gt;&lt;timings duration=&quot;54153&quot;/&gt;&lt;/athena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686A9CFC-FCEE-4FC4-846A-C18A48ACA648}"/>
  <p:tag name="ATHENA.CUSTOMXMLCONTENT" val="&lt;?xml version=&quot;1.0&quot;?&gt;&lt;athena xmlns=&quot;http://schemas.microsoft.com/edu/athena&quot; version=&quot;0.1.3517.0&quot;&gt;&lt;media streamable=&quot;true&quot; recordStart=&quot;0&quot; recordEnd=&quot;54153&quot; recordLength=&quot;54199&quot; audioOnly=&quot;true&quot;/&gt;&lt;/athena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B47DA93E-FC9B-452F-B7BC-8CA85E067675}"/>
  <p:tag name="ATHENA.CUSTOMXMLCONTENT" val="&lt;?xml version=&quot;1.0&quot;?&gt;&lt;athena xmlns=&quot;http://schemas.microsoft.com/edu/athena&quot; version=&quot;0.1.3517.0&quot;&gt;&lt;timings duration=&quot;101366&quot;/&gt;&lt;/athena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39778173-84CD-40F8-A39F-DCD7ADB381C6}"/>
  <p:tag name="ATHENA.CUSTOMXMLCONTENT" val="&lt;?xml version=&quot;1.0&quot;?&gt;&lt;athena xmlns=&quot;http://schemas.microsoft.com/edu/athena&quot; version=&quot;0.1.3517.0&quot;&gt;&lt;media streamable=&quot;true&quot; recordStart=&quot;0&quot; recordEnd=&quot;101366&quot; recordLength=&quot;101408&quot; audioOnly=&quot;true&quot;/&gt;&lt;/athena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A3D40486-A68C-47B0-9EB5-4EB20D35F7A8}"/>
  <p:tag name="ATHENA.CUSTOMXMLCONTENT" val="&lt;?xml version=&quot;1.0&quot;?&gt;&lt;athena xmlns=&quot;http://schemas.microsoft.com/edu/athena&quot; version=&quot;0.1.3517.0&quot;&gt;&lt;timings duration=&quot;92742&quot;/&gt;&lt;/athena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DE2D9CF6-6240-4ED1-B008-9B45D5117874}"/>
  <p:tag name="ATHENA.CUSTOMXMLCONTENT" val="&lt;?xml version=&quot;1.0&quot;?&gt;&lt;athena xmlns=&quot;http://schemas.microsoft.com/edu/athena&quot; version=&quot;0.1.3517.0&quot;&gt;&lt;media streamable=&quot;true&quot; recordStart=&quot;0&quot; recordEnd=&quot;92742&quot; recordLength=&quot;92765&quot; audioOnly=&quot;true&quot;/&gt;&lt;/athena&gt;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A83221C2-6339-4393-B619-9383039FD1CD}"/>
  <p:tag name="ATHENA.CUSTOMXMLCONTENT" val="&lt;?xml version=&quot;1.0&quot;?&gt;&lt;athena xmlns=&quot;http://schemas.microsoft.com/edu/athena&quot; version=&quot;0.1.3517.0&quot;&gt;&lt;timings duration=&quot;58003&quot;/&gt;&lt;/athena&gt;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D282DEBA-B40E-4C09-A604-0E44FFA3D18D}"/>
  <p:tag name="ATHENA.CUSTOMXMLCONTENT" val="&lt;?xml version=&quot;1.0&quot;?&gt;&lt;athena xmlns=&quot;http://schemas.microsoft.com/edu/athena&quot; version=&quot;0.1.3517.0&quot;&gt;&lt;media streamable=&quot;true&quot; recordStart=&quot;0&quot; recordEnd=&quot;58003&quot; recordLength=&quot;58025&quot; audioOnly=&quot;true&quot;/&gt;&lt;/athena&gt;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A118554C-1B7E-4D8A-B456-CD1565B8C0F6}"/>
  <p:tag name="ATHENA.CUSTOMXMLCONTENT" val="&lt;?xml version=&quot;1.0&quot;?&gt;&lt;athena xmlns=&quot;http://schemas.microsoft.com/edu/athena&quot; version=&quot;0.1.3517.0&quot;&gt;&lt;timings duration=&quot;62954&quot;/&gt;&lt;/athena&gt;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6B2D65D3-9A93-4A24-950F-BF845A1B308C}"/>
  <p:tag name="ATHENA.CUSTOMXMLCONTENT" val="&lt;?xml version=&quot;1.0&quot;?&gt;&lt;athena xmlns=&quot;http://schemas.microsoft.com/edu/athena&quot; version=&quot;0.1.3517.0&quot;&gt;&lt;media streamable=&quot;true&quot; recordStart=&quot;0&quot; recordEnd=&quot;62954&quot; recordLength=&quot;62999&quot; audioOnly=&quot;true&quot;/&gt;&lt;/athena&gt;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80AEF14A-C2E8-4AD7-9CE6-2FC1320E9933}"/>
  <p:tag name="ATHENA.CUSTOMXMLCONTENT" val="&lt;?xml version=&quot;1.0&quot;?&gt;&lt;athena xmlns=&quot;http://schemas.microsoft.com/edu/athena&quot; version=&quot;0.1.3517.0&quot;&gt;&lt;timings duration=&quot;62261&quot;/&gt;&lt;/athena&gt;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F54DDA32-FDA5-4F47-8730-C150EC3EAFB0}"/>
  <p:tag name="ATHENA.CUSTOMXMLCONTENT" val="&lt;?xml version=&quot;1.0&quot;?&gt;&lt;athena xmlns=&quot;http://schemas.microsoft.com/edu/athena&quot; version=&quot;0.1.3517.0&quot;&gt;&lt;media streamable=&quot;true&quot; recordStart=&quot;0&quot; recordEnd=&quot;62261&quot; recordLength=&quot;62275&quot; audioOnly=&quot;true&quot;/&gt;&lt;/athena&gt;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70D6529C-03A3-45E2-87DA-543E9B2C8517}"/>
  <p:tag name="ATHENA.CUSTOMXMLCONTENT" val="&lt;?xml version=&quot;1.0&quot;?&gt;&lt;athena xmlns=&quot;http://schemas.microsoft.com/edu/athena&quot; version=&quot;0.1.3517.0&quot;&gt;&lt;timings duration=&quot;125582&quot;/&gt;&lt;/athena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F2D9285E-7A2D-4A45-A717-7DD433EAA444}"/>
  <p:tag name="ATHENA.CUSTOMXMLCONTENT" val="&lt;?xml version=&quot;1.0&quot;?&gt;&lt;athena xmlns=&quot;http://schemas.microsoft.com/edu/athena&quot; version=&quot;0.1.3517.0&quot;&gt;&lt;media streamable=&quot;true&quot; recordStart=&quot;0&quot; recordEnd=&quot;125582&quot; recordLength=&quot;125627&quot; audioOnly=&quot;true&quot;/&gt;&lt;/athena&gt;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73D7634E-8D5A-4C49-B57F-3B602B892109}"/>
  <p:tag name="ATHENA.CUSTOMXMLCONTENT" val="&lt;?xml version=&quot;1.0&quot;?&gt;&lt;athena xmlns=&quot;http://schemas.microsoft.com/edu/athena&quot; version=&quot;0.1.3517.0&quot;&gt;&lt;timings duration=&quot;72148&quot;/&gt;&lt;/athena&gt;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2E477409-BA9F-4813-B6A1-B87D6D98DDFA}"/>
  <p:tag name="ATHENA.CUSTOMXMLCONTENT" val="&lt;?xml version=&quot;1.0&quot;?&gt;&lt;athena xmlns=&quot;http://schemas.microsoft.com/edu/athena&quot; version=&quot;0.1.3517.0&quot;&gt;&lt;media streamable=&quot;true&quot; recordStart=&quot;0&quot; recordEnd=&quot;72148&quot; recordLength=&quot;72199&quot; audioOnly=&quot;true&quot;/&gt;&lt;/athena&gt;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24977B74-3F37-4B29-A8FB-AF7EE39935C2}"/>
  <p:tag name="ATHENA.CUSTOMXMLCONTENT" val="&lt;?xml version=&quot;1.0&quot;?&gt;&lt;athena xmlns=&quot;http://schemas.microsoft.com/edu/athena&quot; version=&quot;0.1.3517.0&quot;&gt;&lt;timings duration=&quot;78922&quot;/&gt;&lt;/athena&gt;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7499B58A-13AC-4496-BD17-64FEF080BAB5}"/>
  <p:tag name="ATHENA.CUSTOMXMLCONTENT" val="&lt;?xml version=&quot;1.0&quot;?&gt;&lt;athena xmlns=&quot;http://schemas.microsoft.com/edu/athena&quot; version=&quot;0.1.3517.0&quot;&gt;&lt;media streamable=&quot;true&quot; recordStart=&quot;0&quot; recordEnd=&quot;78922&quot; recordLength=&quot;78977&quot; audioOnly=&quot;true&quot;/&gt;&lt;/athena&gt;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80206E2D-291C-449D-B45B-516970A0E978}"/>
  <p:tag name="ATHENA.CUSTOMXMLCONTENT" val="&lt;?xml version=&quot;1.0&quot;?&gt;&lt;athena xmlns=&quot;http://schemas.microsoft.com/edu/athena&quot; version=&quot;0.1.3517.0&quot;&gt;&lt;timings duration=&quot;72457&quot;/&gt;&lt;/athena&gt;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51C843C9-508B-48D0-A59F-D3674AF70A47}"/>
  <p:tag name="ATHENA.CUSTOMXMLCONTENT" val="&lt;?xml version=&quot;1.0&quot;?&gt;&lt;athena xmlns=&quot;http://schemas.microsoft.com/edu/athena&quot; version=&quot;0.1.3517.0&quot;&gt;&lt;media streamable=&quot;true&quot; recordStart=&quot;0&quot; recordEnd=&quot;72457&quot; recordLength=&quot;72517&quot; audioOnly=&quot;true&quot;/&gt;&lt;/athena&gt;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121636D0-A3DC-4A94-90DC-BB2F96376073}"/>
  <p:tag name="ATHENA.CUSTOMXMLCONTENT" val="&lt;?xml version=&quot;1.0&quot;?&gt;&lt;athena xmlns=&quot;http://schemas.microsoft.com/edu/athena&quot; version=&quot;0.1.3517.0&quot;&gt;&lt;timings duration=&quot;146509&quot;/&gt;&lt;/athena&gt;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64AF91AC-331F-4CD9-80A8-88CC00F56054}"/>
  <p:tag name="ATHENA.CUSTOMXMLCONTENT" val="&lt;?xml version=&quot;1.0&quot;?&gt;&lt;athena xmlns=&quot;http://schemas.microsoft.com/edu/athena&quot; version=&quot;0.1.3517.0&quot;&gt;&lt;media streamable=&quot;true&quot; recordStart=&quot;0&quot; recordEnd=&quot;146509&quot; recordLength=&quot;146533&quot; audioOnly=&quot;true&quot;/&gt;&lt;/athena&gt;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A8D73058-447B-40E2-BE6B-E8AA32781C33}"/>
  <p:tag name="ATHENA.CUSTOMXMLCONTENT" val="&lt;?xml version=&quot;1.0&quot;?&gt;&lt;athena xmlns=&quot;http://schemas.microsoft.com/edu/athena&quot; version=&quot;0.1.3517.0&quot;&gt;&lt;timings duration=&quot;45766&quot;/&gt;&lt;/athena&gt;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09A4C213-F7BB-4CC0-A85C-92137715C7BC}"/>
  <p:tag name="ATHENA.CUSTOMXMLCONTENT" val="&lt;?xml version=&quot;1.0&quot;?&gt;&lt;athena xmlns=&quot;http://schemas.microsoft.com/edu/athena&quot; version=&quot;0.1.3517.0&quot;&gt;&lt;media streamable=&quot;true&quot; recordStart=&quot;0&quot; recordEnd=&quot;45766&quot; recordLength=&quot;45799&quot; audioOnly=&quot;true&quot;/&gt;&lt;/athena&gt;"/>
</p:tagLst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item1.xml><?xml version="1.0" encoding="utf-8"?>
<athena xmlns="http://schemas.microsoft.com/edu/athena" version="0.1.3517.0">
  <media streamable="true" recordStart="0" recordEnd="90614" recordLength="90625" audioOnly="true"/>
</athena>
</file>

<file path=customXml/item2.xml><?xml version="1.0" encoding="utf-8"?>
<athena xmlns="http://schemas.microsoft.com/edu/athena" version="0.1.3517.0">
  <timings duration="90614"/>
</athena>
</file>

<file path=customXml/item3.xml><?xml version="1.0" encoding="utf-8"?>
<athena xmlns="http://schemas.microsoft.com/edu/athena" version="0.1.3517.0">
  <media streamable="true" recordStart="0" recordEnd="51279" recordLength="51295" audioOnly="true"/>
</athena>
</file>

<file path=customXml/item4.xml><?xml version="1.0" encoding="utf-8"?>
<athena xmlns="http://schemas.microsoft.com/edu/athena" version="0.1.3517.0">
  <timings duration="51279"/>
</athena>
</file>

<file path=customXml/item5.xml><?xml version="1.0" encoding="utf-8"?>
<athena xmlns="http://schemas.microsoft.com/edu/athena" version="0.1.3517.0">
  <media streamable="true" recordStart="0" recordEnd="54153" recordLength="54199" audioOnly="true"/>
</athena>
</file>

<file path=customXml/item6.xml><?xml version="1.0" encoding="utf-8"?>
<athena xmlns="http://schemas.microsoft.com/edu/athena" version="0.1.3517.0">
  <timings duration="54153"/>
</athena>
</file>

<file path=customXml/item7.xml><?xml version="1.0" encoding="utf-8"?>
<athena xmlns="http://schemas.microsoft.com/edu/athena" version="0.1.3517.0">
  <media streamable="true" recordStart="0" recordEnd="101366" recordLength="101408" audioOnly="true"/>
</athena>
</file>

<file path=customXml/item8.xml><?xml version="1.0" encoding="utf-8"?>
<athena xmlns="http://schemas.microsoft.com/edu/athena" version="0.1.3517.0">
  <timings duration="101366"/>
</athena>
</file>

<file path=customXml/item9.xml><?xml version="1.0" encoding="utf-8"?>
<athena xmlns="http://schemas.microsoft.com/edu/athena" version="0.1.3517.0">
  <media streamable="true" recordStart="0" recordEnd="92742" recordLength="92765" audioOnly="true"/>
</athena>
</file>

<file path=customXml/item10.xml><?xml version="1.0" encoding="utf-8"?>
<athena xmlns="http://schemas.microsoft.com/edu/athena" version="0.1.3517.0">
  <timings duration="92742"/>
</athena>
</file>

<file path=customXml/item11.xml><?xml version="1.0" encoding="utf-8"?>
<athena xmlns="http://schemas.microsoft.com/edu/athena" version="0.1.3517.0">
  <media streamable="true" recordStart="0" recordEnd="58003" recordLength="58025" audioOnly="true"/>
</athena>
</file>

<file path=customXml/item12.xml><?xml version="1.0" encoding="utf-8"?>
<athena xmlns="http://schemas.microsoft.com/edu/athena" version="0.1.3517.0">
  <timings duration="58003"/>
</athena>
</file>

<file path=customXml/item13.xml><?xml version="1.0" encoding="utf-8"?>
<athena xmlns="http://schemas.microsoft.com/edu/athena" version="0.1.3517.0">
  <media streamable="true" recordStart="0" recordEnd="62954" recordLength="62999" audioOnly="true"/>
</athena>
</file>

<file path=customXml/item14.xml><?xml version="1.0" encoding="utf-8"?>
<athena xmlns="http://schemas.microsoft.com/edu/athena" version="0.1.3517.0">
  <timings duration="62954"/>
</athena>
</file>

<file path=customXml/item15.xml><?xml version="1.0" encoding="utf-8"?>
<athena xmlns="http://schemas.microsoft.com/edu/athena" version="0.1.3517.0">
  <media streamable="true" recordStart="0" recordEnd="62261" recordLength="62275" audioOnly="true"/>
</athena>
</file>

<file path=customXml/item16.xml><?xml version="1.0" encoding="utf-8"?>
<athena xmlns="http://schemas.microsoft.com/edu/athena" version="0.1.3517.0">
  <timings duration="62261"/>
</athena>
</file>

<file path=customXml/item17.xml><?xml version="1.0" encoding="utf-8"?>
<athena xmlns="http://schemas.microsoft.com/edu/athena" version="0.1.3517.0">
  <media streamable="true" recordStart="0" recordEnd="125582" recordLength="125627" audioOnly="true"/>
</athena>
</file>

<file path=customXml/item18.xml><?xml version="1.0" encoding="utf-8"?>
<athena xmlns="http://schemas.microsoft.com/edu/athena" version="0.1.3517.0">
  <timings duration="125582"/>
</athena>
</file>

<file path=customXml/item19.xml><?xml version="1.0" encoding="utf-8"?>
<athena xmlns="http://schemas.microsoft.com/edu/athena" version="0.1.3517.0">
  <media streamable="true" recordStart="0" recordEnd="72148" recordLength="72199" audioOnly="true"/>
</athena>
</file>

<file path=customXml/item20.xml><?xml version="1.0" encoding="utf-8"?>
<athena xmlns="http://schemas.microsoft.com/edu/athena" version="0.1.3517.0">
  <timings duration="72148"/>
</athena>
</file>

<file path=customXml/item21.xml><?xml version="1.0" encoding="utf-8"?>
<athena xmlns="http://schemas.microsoft.com/edu/athena" version="0.1.3517.0">
  <media streamable="true" recordStart="0" recordEnd="78922" recordLength="78977" audioOnly="true"/>
</athena>
</file>

<file path=customXml/item22.xml><?xml version="1.0" encoding="utf-8"?>
<athena xmlns="http://schemas.microsoft.com/edu/athena" version="0.1.3517.0">
  <timings duration="78922"/>
</athena>
</file>

<file path=customXml/item23.xml><?xml version="1.0" encoding="utf-8"?>
<athena xmlns="http://schemas.microsoft.com/edu/athena" version="0.1.3517.0">
  <media streamable="true" recordStart="0" recordEnd="72457" recordLength="72517" audioOnly="true"/>
</athena>
</file>

<file path=customXml/item24.xml><?xml version="1.0" encoding="utf-8"?>
<athena xmlns="http://schemas.microsoft.com/edu/athena" version="0.1.3517.0">
  <timings duration="72457"/>
</athena>
</file>

<file path=customXml/item25.xml><?xml version="1.0" encoding="utf-8"?>
<athena xmlns="http://schemas.microsoft.com/edu/athena" version="0.1.3517.0">
  <media streamable="true" recordStart="0" recordEnd="146509" recordLength="146533" audioOnly="true"/>
</athena>
</file>

<file path=customXml/item26.xml><?xml version="1.0" encoding="utf-8"?>
<athena xmlns="http://schemas.microsoft.com/edu/athena" version="0.1.3517.0">
  <timings duration="146509"/>
</athena>
</file>

<file path=customXml/item27.xml><?xml version="1.0" encoding="utf-8"?>
<athena xmlns="http://schemas.microsoft.com/edu/athena" version="0.1.3517.0">
  <media streamable="true" recordStart="0" recordEnd="45766" recordLength="45799" audioOnly="true"/>
</athena>
</file>

<file path=customXml/item28.xml><?xml version="1.0" encoding="utf-8"?>
<athena xmlns="http://schemas.microsoft.com/edu/athena" version="0.1.3517.0">
  <timings duration="45766"/>
</athena>
</file>

<file path=customXml/itemProps1.xml><?xml version="1.0" encoding="utf-8"?>
<ds:datastoreItem xmlns:ds="http://schemas.openxmlformats.org/officeDocument/2006/customXml" ds:itemID="{72F28EBE-348B-48AE-A643-9418F5F1CA1F}">
  <ds:schemaRefs>
    <ds:schemaRef ds:uri="http://schemas.microsoft.com/edu/athena"/>
  </ds:schemaRefs>
</ds:datastoreItem>
</file>

<file path=customXml/itemProps2.xml><?xml version="1.0" encoding="utf-8"?>
<ds:datastoreItem xmlns:ds="http://schemas.openxmlformats.org/officeDocument/2006/customXml" ds:itemID="{9442B021-6F0A-45B8-8BC6-5DCE5C90ECCD}">
  <ds:schemaRefs>
    <ds:schemaRef ds:uri="http://schemas.microsoft.com/edu/athena"/>
  </ds:schemaRefs>
</ds:datastoreItem>
</file>

<file path=customXml/itemProps3.xml><?xml version="1.0" encoding="utf-8"?>
<ds:datastoreItem xmlns:ds="http://schemas.openxmlformats.org/officeDocument/2006/customXml" ds:itemID="{882DE711-B7CF-4D92-9E97-BE9C6E8C265F}">
  <ds:schemaRefs>
    <ds:schemaRef ds:uri="http://schemas.microsoft.com/edu/athena"/>
  </ds:schemaRefs>
</ds:datastoreItem>
</file>

<file path=customXml/itemProps4.xml><?xml version="1.0" encoding="utf-8"?>
<ds:datastoreItem xmlns:ds="http://schemas.openxmlformats.org/officeDocument/2006/customXml" ds:itemID="{2100DCB7-8D9C-4B17-A975-BBEAB7907FEB}">
  <ds:schemaRefs>
    <ds:schemaRef ds:uri="http://schemas.microsoft.com/edu/athena"/>
  </ds:schemaRefs>
</ds:datastoreItem>
</file>

<file path=customXml/itemProps5.xml><?xml version="1.0" encoding="utf-8"?>
<ds:datastoreItem xmlns:ds="http://schemas.openxmlformats.org/officeDocument/2006/customXml" ds:itemID="{686A9CFC-FCEE-4FC4-846A-C18A48ACA648}">
  <ds:schemaRefs>
    <ds:schemaRef ds:uri="http://schemas.microsoft.com/edu/athena"/>
  </ds:schemaRefs>
</ds:datastoreItem>
</file>

<file path=customXml/itemProps6.xml><?xml version="1.0" encoding="utf-8"?>
<ds:datastoreItem xmlns:ds="http://schemas.openxmlformats.org/officeDocument/2006/customXml" ds:itemID="{EDA6C0BF-8BE8-4C1A-8919-829E57AE742A}">
  <ds:schemaRefs>
    <ds:schemaRef ds:uri="http://schemas.microsoft.com/edu/athena"/>
  </ds:schemaRefs>
</ds:datastoreItem>
</file>

<file path=customXml/itemProps7.xml><?xml version="1.0" encoding="utf-8"?>
<ds:datastoreItem xmlns:ds="http://schemas.openxmlformats.org/officeDocument/2006/customXml" ds:itemID="{39778173-84CD-40F8-A39F-DCD7ADB381C6}">
  <ds:schemaRefs>
    <ds:schemaRef ds:uri="http://schemas.microsoft.com/edu/athena"/>
  </ds:schemaRefs>
</ds:datastoreItem>
</file>

<file path=customXml/itemProps8.xml><?xml version="1.0" encoding="utf-8"?>
<ds:datastoreItem xmlns:ds="http://schemas.openxmlformats.org/officeDocument/2006/customXml" ds:itemID="{B47DA93E-FC9B-452F-B7BC-8CA85E067675}">
  <ds:schemaRefs>
    <ds:schemaRef ds:uri="http://schemas.microsoft.com/edu/athena"/>
  </ds:schemaRefs>
</ds:datastoreItem>
</file>

<file path=customXml/itemProps9.xml><?xml version="1.0" encoding="utf-8"?>
<ds:datastoreItem xmlns:ds="http://schemas.openxmlformats.org/officeDocument/2006/customXml" ds:itemID="{DE2D9CF6-6240-4ED1-B008-9B45D5117874}">
  <ds:schemaRefs>
    <ds:schemaRef ds:uri="http://schemas.microsoft.com/edu/athena"/>
  </ds:schemaRefs>
</ds:datastoreItem>
</file>

<file path=customXml/itemProps10.xml><?xml version="1.0" encoding="utf-8"?>
<ds:datastoreItem xmlns:ds="http://schemas.openxmlformats.org/officeDocument/2006/customXml" ds:itemID="{A3D40486-A68C-47B0-9EB5-4EB20D35F7A8}">
  <ds:schemaRefs>
    <ds:schemaRef ds:uri="http://schemas.microsoft.com/edu/athena"/>
  </ds:schemaRefs>
</ds:datastoreItem>
</file>

<file path=customXml/itemProps11.xml><?xml version="1.0" encoding="utf-8"?>
<ds:datastoreItem xmlns:ds="http://schemas.openxmlformats.org/officeDocument/2006/customXml" ds:itemID="{D282DEBA-B40E-4C09-A604-0E44FFA3D18D}">
  <ds:schemaRefs>
    <ds:schemaRef ds:uri="http://schemas.microsoft.com/edu/athena"/>
  </ds:schemaRefs>
</ds:datastoreItem>
</file>

<file path=customXml/itemProps12.xml><?xml version="1.0" encoding="utf-8"?>
<ds:datastoreItem xmlns:ds="http://schemas.openxmlformats.org/officeDocument/2006/customXml" ds:itemID="{A83221C2-6339-4393-B619-9383039FD1CD}">
  <ds:schemaRefs>
    <ds:schemaRef ds:uri="http://schemas.microsoft.com/edu/athena"/>
  </ds:schemaRefs>
</ds:datastoreItem>
</file>

<file path=customXml/itemProps13.xml><?xml version="1.0" encoding="utf-8"?>
<ds:datastoreItem xmlns:ds="http://schemas.openxmlformats.org/officeDocument/2006/customXml" ds:itemID="{6B2D65D3-9A93-4A24-950F-BF845A1B308C}">
  <ds:schemaRefs>
    <ds:schemaRef ds:uri="http://schemas.microsoft.com/edu/athena"/>
  </ds:schemaRefs>
</ds:datastoreItem>
</file>

<file path=customXml/itemProps14.xml><?xml version="1.0" encoding="utf-8"?>
<ds:datastoreItem xmlns:ds="http://schemas.openxmlformats.org/officeDocument/2006/customXml" ds:itemID="{A118554C-1B7E-4D8A-B456-CD1565B8C0F6}">
  <ds:schemaRefs>
    <ds:schemaRef ds:uri="http://schemas.microsoft.com/edu/athena"/>
  </ds:schemaRefs>
</ds:datastoreItem>
</file>

<file path=customXml/itemProps15.xml><?xml version="1.0" encoding="utf-8"?>
<ds:datastoreItem xmlns:ds="http://schemas.openxmlformats.org/officeDocument/2006/customXml" ds:itemID="{F54DDA32-FDA5-4F47-8730-C150EC3EAFB0}">
  <ds:schemaRefs>
    <ds:schemaRef ds:uri="http://schemas.microsoft.com/edu/athena"/>
  </ds:schemaRefs>
</ds:datastoreItem>
</file>

<file path=customXml/itemProps16.xml><?xml version="1.0" encoding="utf-8"?>
<ds:datastoreItem xmlns:ds="http://schemas.openxmlformats.org/officeDocument/2006/customXml" ds:itemID="{80AEF14A-C2E8-4AD7-9CE6-2FC1320E9933}">
  <ds:schemaRefs>
    <ds:schemaRef ds:uri="http://schemas.microsoft.com/edu/athena"/>
  </ds:schemaRefs>
</ds:datastoreItem>
</file>

<file path=customXml/itemProps17.xml><?xml version="1.0" encoding="utf-8"?>
<ds:datastoreItem xmlns:ds="http://schemas.openxmlformats.org/officeDocument/2006/customXml" ds:itemID="{F2D9285E-7A2D-4A45-A717-7DD433EAA444}">
  <ds:schemaRefs>
    <ds:schemaRef ds:uri="http://schemas.microsoft.com/edu/athena"/>
  </ds:schemaRefs>
</ds:datastoreItem>
</file>

<file path=customXml/itemProps18.xml><?xml version="1.0" encoding="utf-8"?>
<ds:datastoreItem xmlns:ds="http://schemas.openxmlformats.org/officeDocument/2006/customXml" ds:itemID="{70D6529C-03A3-45E2-87DA-543E9B2C8517}">
  <ds:schemaRefs>
    <ds:schemaRef ds:uri="http://schemas.microsoft.com/edu/athena"/>
  </ds:schemaRefs>
</ds:datastoreItem>
</file>

<file path=customXml/itemProps19.xml><?xml version="1.0" encoding="utf-8"?>
<ds:datastoreItem xmlns:ds="http://schemas.openxmlformats.org/officeDocument/2006/customXml" ds:itemID="{2E477409-BA9F-4813-B6A1-B87D6D98DDFA}">
  <ds:schemaRefs>
    <ds:schemaRef ds:uri="http://schemas.microsoft.com/edu/athena"/>
  </ds:schemaRefs>
</ds:datastoreItem>
</file>

<file path=customXml/itemProps20.xml><?xml version="1.0" encoding="utf-8"?>
<ds:datastoreItem xmlns:ds="http://schemas.openxmlformats.org/officeDocument/2006/customXml" ds:itemID="{73D7634E-8D5A-4C49-B57F-3B602B892109}">
  <ds:schemaRefs>
    <ds:schemaRef ds:uri="http://schemas.microsoft.com/edu/athena"/>
  </ds:schemaRefs>
</ds:datastoreItem>
</file>

<file path=customXml/itemProps21.xml><?xml version="1.0" encoding="utf-8"?>
<ds:datastoreItem xmlns:ds="http://schemas.openxmlformats.org/officeDocument/2006/customXml" ds:itemID="{7499B58A-13AC-4496-BD17-64FEF080BAB5}">
  <ds:schemaRefs>
    <ds:schemaRef ds:uri="http://schemas.microsoft.com/edu/athena"/>
  </ds:schemaRefs>
</ds:datastoreItem>
</file>

<file path=customXml/itemProps22.xml><?xml version="1.0" encoding="utf-8"?>
<ds:datastoreItem xmlns:ds="http://schemas.openxmlformats.org/officeDocument/2006/customXml" ds:itemID="{24977B74-3F37-4B29-A8FB-AF7EE39935C2}">
  <ds:schemaRefs>
    <ds:schemaRef ds:uri="http://schemas.microsoft.com/edu/athena"/>
  </ds:schemaRefs>
</ds:datastoreItem>
</file>

<file path=customXml/itemProps23.xml><?xml version="1.0" encoding="utf-8"?>
<ds:datastoreItem xmlns:ds="http://schemas.openxmlformats.org/officeDocument/2006/customXml" ds:itemID="{51C843C9-508B-48D0-A59F-D3674AF70A47}">
  <ds:schemaRefs>
    <ds:schemaRef ds:uri="http://schemas.microsoft.com/edu/athena"/>
  </ds:schemaRefs>
</ds:datastoreItem>
</file>

<file path=customXml/itemProps24.xml><?xml version="1.0" encoding="utf-8"?>
<ds:datastoreItem xmlns:ds="http://schemas.openxmlformats.org/officeDocument/2006/customXml" ds:itemID="{80206E2D-291C-449D-B45B-516970A0E978}">
  <ds:schemaRefs>
    <ds:schemaRef ds:uri="http://schemas.microsoft.com/edu/athena"/>
  </ds:schemaRefs>
</ds:datastoreItem>
</file>

<file path=customXml/itemProps25.xml><?xml version="1.0" encoding="utf-8"?>
<ds:datastoreItem xmlns:ds="http://schemas.openxmlformats.org/officeDocument/2006/customXml" ds:itemID="{64AF91AC-331F-4CD9-80A8-88CC00F56054}">
  <ds:schemaRefs>
    <ds:schemaRef ds:uri="http://schemas.microsoft.com/edu/athena"/>
  </ds:schemaRefs>
</ds:datastoreItem>
</file>

<file path=customXml/itemProps26.xml><?xml version="1.0" encoding="utf-8"?>
<ds:datastoreItem xmlns:ds="http://schemas.openxmlformats.org/officeDocument/2006/customXml" ds:itemID="{121636D0-A3DC-4A94-90DC-BB2F96376073}">
  <ds:schemaRefs>
    <ds:schemaRef ds:uri="http://schemas.microsoft.com/edu/athena"/>
  </ds:schemaRefs>
</ds:datastoreItem>
</file>

<file path=customXml/itemProps27.xml><?xml version="1.0" encoding="utf-8"?>
<ds:datastoreItem xmlns:ds="http://schemas.openxmlformats.org/officeDocument/2006/customXml" ds:itemID="{09A4C213-F7BB-4CC0-A85C-92137715C7BC}">
  <ds:schemaRefs>
    <ds:schemaRef ds:uri="http://schemas.microsoft.com/edu/athena"/>
  </ds:schemaRefs>
</ds:datastoreItem>
</file>

<file path=customXml/itemProps28.xml><?xml version="1.0" encoding="utf-8"?>
<ds:datastoreItem xmlns:ds="http://schemas.openxmlformats.org/officeDocument/2006/customXml" ds:itemID="{A8D73058-447B-40E2-BE6B-E8AA32781C33}">
  <ds:schemaRefs>
    <ds:schemaRef ds:uri="http://schemas.microsoft.com/edu/athen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131</TotalTime>
  <Words>775</Words>
  <Application>Microsoft Office PowerPoint</Application>
  <PresentationFormat>Widescreen</PresentationFormat>
  <Paragraphs>72</Paragraphs>
  <Slides>14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Tw Cen MT</vt:lpstr>
      <vt:lpstr>Droplet</vt:lpstr>
      <vt:lpstr>At Risk Groups</vt:lpstr>
      <vt:lpstr>Labelling</vt:lpstr>
      <vt:lpstr>Elderly People in Society </vt:lpstr>
      <vt:lpstr>People Who Are Homeless</vt:lpstr>
      <vt:lpstr>Low social economic status (SES)</vt:lpstr>
      <vt:lpstr>Low Social Economic Status (SES)</vt:lpstr>
      <vt:lpstr>'Hard To Reach' Understood From A Service And Societal Stance </vt:lpstr>
      <vt:lpstr>Descriptions </vt:lpstr>
      <vt:lpstr>Accessing Services</vt:lpstr>
      <vt:lpstr>The Problem May Be Systemic</vt:lpstr>
      <vt:lpstr>Key points</vt:lpstr>
      <vt:lpstr>Let Down By The System</vt:lpstr>
      <vt:lpstr>Influential Factors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 Risk Groups</dc:title>
  <dc:creator>Phill Morgan</dc:creator>
  <cp:lastModifiedBy>Phill Morgan</cp:lastModifiedBy>
  <cp:revision>18</cp:revision>
  <dcterms:created xsi:type="dcterms:W3CDTF">2016-09-20T21:55:22Z</dcterms:created>
  <dcterms:modified xsi:type="dcterms:W3CDTF">2018-03-01T11:34:57Z</dcterms:modified>
</cp:coreProperties>
</file>