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2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>
            <a:lvl1pPr>
              <a:defRPr sz="3200"/>
            </a:lvl1pPr>
            <a:lvl2pPr>
              <a:defRPr sz="3200"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ffingtonpost.com/kathleen-reardon/when-a-gift-becomes-a-bri_b_13504.html" TargetMode="External"/><Relationship Id="rId2" Type="http://schemas.openxmlformats.org/officeDocument/2006/relationships/hyperlink" Target="http://dictionary.cambridge.org/dictionary/english/brib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ransparency.org/cpi2016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Communications (Week </a:t>
            </a:r>
            <a:r>
              <a:rPr lang="en-GB" dirty="0" smtClean="0"/>
              <a:t>4)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Antje Cockrill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686" y="1573427"/>
            <a:ext cx="9090926" cy="433779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Discuss the role of gift giving in international business </a:t>
            </a:r>
            <a:r>
              <a:rPr lang="en-GB" dirty="0" err="1" smtClean="0"/>
              <a:t>communicationst</a:t>
            </a:r>
            <a:r>
              <a:rPr lang="en-GB" dirty="0" smtClean="0"/>
              <a:t> </a:t>
            </a:r>
          </a:p>
          <a:p>
            <a:r>
              <a:rPr lang="en-GB" dirty="0" smtClean="0"/>
              <a:t>Explore the differences between gifts and bribes</a:t>
            </a:r>
            <a:endParaRPr lang="en-GB" dirty="0" smtClean="0"/>
          </a:p>
          <a:p>
            <a:r>
              <a:rPr lang="en-GB" dirty="0" smtClean="0"/>
              <a:t>Discuss </a:t>
            </a:r>
            <a:r>
              <a:rPr lang="en-GB" dirty="0" smtClean="0"/>
              <a:t>the </a:t>
            </a:r>
            <a:r>
              <a:rPr lang="en-GB" dirty="0" smtClean="0"/>
              <a:t>impact of corruption on international business</a:t>
            </a:r>
          </a:p>
          <a:p>
            <a:r>
              <a:rPr lang="en-GB" dirty="0" smtClean="0"/>
              <a:t>Close with the do’s and don’ts of international gift giving.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Gift giving in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2574" y="1351722"/>
            <a:ext cx="8786191" cy="4343400"/>
          </a:xfrm>
        </p:spPr>
        <p:txBody>
          <a:bodyPr>
            <a:noAutofit/>
          </a:bodyPr>
          <a:lstStyle/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In many cultures the exchange of gifts is an integral part of doing </a:t>
            </a:r>
            <a:r>
              <a:rPr lang="en-GB" sz="2400" dirty="0" smtClean="0"/>
              <a:t>business.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Gifts are a key element in relationship building in </a:t>
            </a:r>
            <a:r>
              <a:rPr lang="en-GB" sz="2400" dirty="0"/>
              <a:t>business. They are used to build and maintain relationships, to show respect and appreciation, or to enhance the image or reputation of a company.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Gifts </a:t>
            </a:r>
            <a:r>
              <a:rPr lang="en-GB" sz="2400" dirty="0"/>
              <a:t>can be very effective at </a:t>
            </a:r>
            <a:r>
              <a:rPr lang="en-GB" sz="2400" dirty="0" smtClean="0"/>
              <a:t>communicating things that are difficult to communicate in words – showing the importance of a relationships, showing respect or enhancing the image of an organisation. 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A  </a:t>
            </a:r>
            <a:r>
              <a:rPr lang="en-GB" sz="2400" dirty="0"/>
              <a:t>business gift is a symbol of your relationship. It should reflect your understanding of the recipient’s culture and the value you place on the relationship. 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9745" y="2941982"/>
            <a:ext cx="1783713" cy="1414669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705712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Gift giving in business </a:t>
            </a:r>
            <a:r>
              <a:rPr lang="en-GB" dirty="0" err="1" smtClean="0"/>
              <a:t>cont</a:t>
            </a:r>
            <a:r>
              <a:rPr lang="en-GB" dirty="0" smtClean="0"/>
              <a:t>,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9409" y="1302026"/>
            <a:ext cx="9775203" cy="2584174"/>
          </a:xfrm>
        </p:spPr>
        <p:txBody>
          <a:bodyPr>
            <a:normAutofit fontScale="25000" lnSpcReduction="20000"/>
          </a:bodyPr>
          <a:lstStyle/>
          <a:p>
            <a:pPr fontAlgn="base"/>
            <a:endParaRPr lang="en-GB" dirty="0" smtClean="0"/>
          </a:p>
          <a:p>
            <a:pPr fontAlgn="base">
              <a:spcAft>
                <a:spcPts val="600"/>
              </a:spcAft>
            </a:pPr>
            <a:r>
              <a:rPr lang="en-GB" sz="9600" dirty="0" smtClean="0"/>
              <a:t>If you are thinking about giving a gift to a business associate, do your research – you do not want to offend the recipient! Avoid </a:t>
            </a:r>
            <a:r>
              <a:rPr lang="en-GB" sz="9600" dirty="0"/>
              <a:t>overly expensive gifts. Some </a:t>
            </a:r>
            <a:r>
              <a:rPr lang="en-GB" sz="9600" dirty="0" smtClean="0"/>
              <a:t>companies have a limit on what </a:t>
            </a:r>
            <a:r>
              <a:rPr lang="en-GB" sz="9600" dirty="0"/>
              <a:t>of what employees </a:t>
            </a:r>
            <a:r>
              <a:rPr lang="en-GB" sz="9600" dirty="0" smtClean="0"/>
              <a:t>can accept, </a:t>
            </a:r>
            <a:endParaRPr lang="en-GB" sz="9600" dirty="0"/>
          </a:p>
          <a:p>
            <a:pPr fontAlgn="base">
              <a:spcAft>
                <a:spcPts val="600"/>
              </a:spcAft>
            </a:pPr>
            <a:r>
              <a:rPr lang="en-GB" sz="9600" dirty="0" smtClean="0"/>
              <a:t>Make </a:t>
            </a:r>
            <a:r>
              <a:rPr lang="en-GB" sz="9600" dirty="0"/>
              <a:t>it portable. </a:t>
            </a:r>
            <a:r>
              <a:rPr lang="en-GB" sz="9600" dirty="0" smtClean="0"/>
              <a:t>If your business partner has to travel, gifts should not be heavy, bulky or need customs declarations!</a:t>
            </a:r>
          </a:p>
          <a:p>
            <a:pPr fontAlgn="base">
              <a:spcAft>
                <a:spcPts val="600"/>
              </a:spcAft>
            </a:pPr>
            <a:r>
              <a:rPr lang="en-GB" sz="9600" dirty="0" smtClean="0"/>
              <a:t>Providing </a:t>
            </a:r>
            <a:r>
              <a:rPr lang="en-GB" sz="9600" dirty="0"/>
              <a:t>an easy-to-carry bag or package to make handling your gift easy is always appreciated.</a:t>
            </a:r>
          </a:p>
          <a:p>
            <a:endParaRPr lang="en-GB" sz="9600" dirty="0"/>
          </a:p>
        </p:txBody>
      </p:sp>
      <p:pic>
        <p:nvPicPr>
          <p:cNvPr id="1030" name="Picture 6" descr="http://mediashift.org/wp-content/uploads/2016/02/unsplash-time-cc--624x379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2756" y="5327373"/>
            <a:ext cx="1768748" cy="107428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10" descr="Related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5" y="5197539"/>
            <a:ext cx="1552006" cy="1293338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7" name="Rectangle 6"/>
          <p:cNvSpPr/>
          <p:nvPr/>
        </p:nvSpPr>
        <p:spPr>
          <a:xfrm>
            <a:off x="2592925" y="6396335"/>
            <a:ext cx="14265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https://expatbostonians.com/2016/08/20/superstitions-the-number-13/</a:t>
            </a:r>
          </a:p>
        </p:txBody>
      </p:sp>
    </p:spTree>
    <p:extLst>
      <p:ext uri="{BB962C8B-B14F-4D97-AF65-F5344CB8AC3E}">
        <p14:creationId xmlns:p14="http://schemas.microsoft.com/office/powerpoint/2010/main" val="416608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it becomes complicated…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4" y="1520687"/>
            <a:ext cx="8911687" cy="439053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 gift may be an expected social gesture in some countries but in others it could be considered a bribe. </a:t>
            </a:r>
          </a:p>
          <a:p>
            <a:r>
              <a:rPr lang="en-GB" dirty="0" smtClean="0"/>
              <a:t>Some </a:t>
            </a:r>
            <a:r>
              <a:rPr lang="en-GB" dirty="0"/>
              <a:t>multi-national companies and some governments have very strict policies regarding their employees accepting </a:t>
            </a:r>
            <a:r>
              <a:rPr lang="en-GB" dirty="0" smtClean="0"/>
              <a:t>and giving gifts</a:t>
            </a:r>
          </a:p>
          <a:p>
            <a:r>
              <a:rPr lang="en-GB" dirty="0" smtClean="0"/>
              <a:t>In some countries like Malaysia </a:t>
            </a:r>
            <a:r>
              <a:rPr lang="en-GB" dirty="0"/>
              <a:t>and Paraguay, </a:t>
            </a:r>
            <a:r>
              <a:rPr lang="en-GB" dirty="0" smtClean="0"/>
              <a:t>where corruption is a problem, any gift is suspect as it could be a bribe – therefore a gift would not be given unless there is a relationship </a:t>
            </a:r>
            <a:r>
              <a:rPr lang="en-GB" dirty="0"/>
              <a:t>with the person. </a:t>
            </a:r>
            <a:endParaRPr lang="en-GB" dirty="0" smtClean="0"/>
          </a:p>
          <a:p>
            <a:r>
              <a:rPr lang="en-GB" dirty="0" smtClean="0"/>
              <a:t>However</a:t>
            </a:r>
            <a:r>
              <a:rPr lang="en-GB" dirty="0"/>
              <a:t>, in some countries like Japan, </a:t>
            </a:r>
            <a:r>
              <a:rPr lang="en-GB" dirty="0" smtClean="0"/>
              <a:t>China, Indonesia </a:t>
            </a:r>
            <a:r>
              <a:rPr lang="en-GB" dirty="0"/>
              <a:t>and the Philippines, exchanging gifts is </a:t>
            </a:r>
            <a:r>
              <a:rPr lang="en-GB" dirty="0" smtClean="0"/>
              <a:t>part of social customs.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= so where is the line between gifts and bribes??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109825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“Bribe”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1417" y="1401417"/>
            <a:ext cx="10346635" cy="4509805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“to</a:t>
            </a:r>
            <a:r>
              <a:rPr lang="en-GB" sz="2800" dirty="0"/>
              <a:t> try to make someone do something for you by giving them money</a:t>
            </a:r>
            <a:r>
              <a:rPr lang="en-GB" sz="2800" dirty="0" smtClean="0"/>
              <a:t>, presents</a:t>
            </a:r>
            <a:r>
              <a:rPr lang="en-GB" sz="2800" dirty="0"/>
              <a:t>, or </a:t>
            </a:r>
            <a:r>
              <a:rPr lang="en-GB" sz="2800" dirty="0" smtClean="0"/>
              <a:t>something</a:t>
            </a:r>
            <a:r>
              <a:rPr lang="en-GB" sz="2800" dirty="0"/>
              <a:t> else that they </a:t>
            </a:r>
            <a:r>
              <a:rPr lang="en-GB" sz="2800" dirty="0" smtClean="0"/>
              <a:t>want</a:t>
            </a:r>
            <a:r>
              <a:rPr lang="en-GB" sz="1000" dirty="0" smtClean="0"/>
              <a:t>.”</a:t>
            </a:r>
            <a:r>
              <a:rPr lang="en-GB" sz="1000" dirty="0"/>
              <a:t> </a:t>
            </a:r>
            <a:endParaRPr lang="en-GB" sz="1000" dirty="0" smtClean="0"/>
          </a:p>
          <a:p>
            <a:pPr marL="0" indent="0">
              <a:buNone/>
            </a:pPr>
            <a:r>
              <a:rPr lang="en-GB" sz="1000" dirty="0" smtClean="0"/>
              <a:t>Cambridge Dictionary (2017) </a:t>
            </a:r>
            <a:r>
              <a:rPr lang="en-GB" sz="1000" u="sng" dirty="0" smtClean="0"/>
              <a:t>(</a:t>
            </a:r>
            <a:r>
              <a:rPr lang="en-GB" sz="1000" u="sng" dirty="0" smtClean="0">
                <a:hlinkClick r:id="rId2"/>
              </a:rPr>
              <a:t>http</a:t>
            </a:r>
            <a:r>
              <a:rPr lang="en-GB" sz="1000" u="sng" dirty="0">
                <a:hlinkClick r:id="rId2"/>
              </a:rPr>
              <a:t>://</a:t>
            </a:r>
            <a:r>
              <a:rPr lang="en-GB" sz="1000" u="sng" dirty="0" smtClean="0">
                <a:hlinkClick r:id="rId2"/>
              </a:rPr>
              <a:t>dictionary.cambridge.org/dictionary/english/bribe</a:t>
            </a:r>
            <a:endParaRPr lang="en-GB" sz="1000" u="sng" dirty="0" smtClean="0"/>
          </a:p>
          <a:p>
            <a:pPr marL="0" indent="0">
              <a:buNone/>
            </a:pPr>
            <a:endParaRPr lang="en-GB" sz="2600" dirty="0" smtClean="0"/>
          </a:p>
          <a:p>
            <a:r>
              <a:rPr lang="en-GB" sz="2600" dirty="0" smtClean="0"/>
              <a:t>“money </a:t>
            </a:r>
            <a:r>
              <a:rPr lang="en-GB" sz="2600" dirty="0"/>
              <a:t>or </a:t>
            </a:r>
            <a:r>
              <a:rPr lang="en-GB" sz="2600" dirty="0" smtClean="0"/>
              <a:t>favour </a:t>
            </a:r>
            <a:r>
              <a:rPr lang="en-GB" sz="2600" dirty="0"/>
              <a:t>given or promised in order to influence the judgment or conduct of a person in a position of </a:t>
            </a:r>
            <a:r>
              <a:rPr lang="en-GB" sz="2600" dirty="0" smtClean="0"/>
              <a:t>trust”</a:t>
            </a:r>
            <a:r>
              <a:rPr lang="en-GB" sz="2600" dirty="0"/>
              <a:t> </a:t>
            </a:r>
          </a:p>
          <a:p>
            <a:pPr marL="0" indent="0">
              <a:buNone/>
            </a:pPr>
            <a:r>
              <a:rPr lang="en-GB" sz="1000" dirty="0" smtClean="0"/>
              <a:t>Merriam-Webster </a:t>
            </a:r>
            <a:r>
              <a:rPr lang="en-GB" sz="1000" dirty="0"/>
              <a:t>Dictionary </a:t>
            </a:r>
            <a:r>
              <a:rPr lang="en-GB" sz="1000" dirty="0" smtClean="0"/>
              <a:t>(2017) https</a:t>
            </a:r>
            <a:r>
              <a:rPr lang="en-GB" sz="1000" dirty="0"/>
              <a:t>://www.merriam-webster.com/dictionary/bribe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2800" dirty="0"/>
              <a:t>There is a point at which gifts no longer reciprocate for courtesy or kindness and become strategic - incurring some obligation or invoking a </a:t>
            </a:r>
            <a:r>
              <a:rPr lang="en-GB" sz="2800" dirty="0" err="1"/>
              <a:t>favor</a:t>
            </a:r>
            <a:r>
              <a:rPr lang="en-GB" sz="2800" dirty="0"/>
              <a:t> - or ulterior motive gifts - obvious bribes.</a:t>
            </a:r>
          </a:p>
          <a:p>
            <a:pPr marL="0" indent="0">
              <a:buNone/>
            </a:pPr>
            <a:r>
              <a:rPr lang="en-GB" sz="1200" u="sng" dirty="0" smtClean="0">
                <a:hlinkClick r:id="rId3"/>
              </a:rPr>
              <a:t>https</a:t>
            </a:r>
            <a:r>
              <a:rPr lang="en-GB" sz="1200" u="sng" dirty="0">
                <a:hlinkClick r:id="rId3"/>
              </a:rPr>
              <a:t>://www.huffingtonpost.com/kathleen-reardon/when-a-gift-becomes-a-bri_b_13504.html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08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Gift giving process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25" y="1474305"/>
            <a:ext cx="2315845" cy="47244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271591" y="1729409"/>
            <a:ext cx="4323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motive determines if a gift or a favour is a bribe</a:t>
            </a:r>
            <a:endParaRPr lang="en-GB" dirty="0"/>
          </a:p>
        </p:txBody>
      </p:sp>
      <p:sp>
        <p:nvSpPr>
          <p:cNvPr id="6" name="Left Arrow 5"/>
          <p:cNvSpPr/>
          <p:nvPr/>
        </p:nvSpPr>
        <p:spPr>
          <a:xfrm>
            <a:off x="5146920" y="1873526"/>
            <a:ext cx="886521" cy="30811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11347" y="3031435"/>
            <a:ext cx="481053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Disclosure test:</a:t>
            </a:r>
          </a:p>
          <a:p>
            <a:endParaRPr lang="en-GB" dirty="0"/>
          </a:p>
          <a:p>
            <a:r>
              <a:rPr lang="en-GB" dirty="0" smtClean="0"/>
              <a:t>If both giver and recipient are happy to openly declare the giving and receiving of the gift/favour and there are no adverse effects on the company reputation, it is likely that the gift/favour has remained in accepted cultural norms. </a:t>
            </a:r>
          </a:p>
          <a:p>
            <a:r>
              <a:rPr lang="en-GB" dirty="0" smtClean="0"/>
              <a:t>If one of the parties needs to conceal, it is a bribe.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652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Bribes and Corruption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5421" y="1497496"/>
            <a:ext cx="8915400" cy="377762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So when the line has been crossed, gifts become bribes and gift giving turns into </a:t>
            </a:r>
            <a:r>
              <a:rPr lang="en-GB" i="1" dirty="0" smtClean="0"/>
              <a:t>corruption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“dishonest </a:t>
            </a:r>
            <a:r>
              <a:rPr lang="en-GB" dirty="0"/>
              <a:t>or illegal </a:t>
            </a:r>
            <a:r>
              <a:rPr lang="en-GB" dirty="0" err="1"/>
              <a:t>behavior</a:t>
            </a:r>
            <a:r>
              <a:rPr lang="en-GB" dirty="0"/>
              <a:t> especially by powerful people (such as government officials or police officers</a:t>
            </a:r>
            <a:r>
              <a:rPr lang="en-GB" dirty="0" smtClean="0"/>
              <a:t>)” </a:t>
            </a:r>
            <a:endParaRPr lang="en-GB" dirty="0"/>
          </a:p>
          <a:p>
            <a:pPr marL="0" indent="0">
              <a:buNone/>
            </a:pPr>
            <a:r>
              <a:rPr lang="en-GB" sz="1800" dirty="0"/>
              <a:t>Merriam-Webster Dictionary </a:t>
            </a:r>
            <a:r>
              <a:rPr lang="en-GB" sz="1800" dirty="0" smtClean="0"/>
              <a:t>(2017) </a:t>
            </a:r>
            <a:r>
              <a:rPr lang="en-GB" sz="1800" u="sng" dirty="0" smtClean="0"/>
              <a:t>https</a:t>
            </a:r>
            <a:r>
              <a:rPr lang="en-GB" sz="1800" u="sng" dirty="0"/>
              <a:t>://</a:t>
            </a:r>
            <a:r>
              <a:rPr lang="en-GB" sz="1800" u="sng" dirty="0" smtClean="0"/>
              <a:t>www.merriam-webster.com/dictionary/corruption</a:t>
            </a:r>
          </a:p>
          <a:p>
            <a:pPr marL="0" indent="0">
              <a:buNone/>
            </a:pPr>
            <a:endParaRPr lang="en-GB" sz="1800" u="sng" dirty="0"/>
          </a:p>
          <a:p>
            <a:pPr marL="0" indent="0">
              <a:buNone/>
            </a:pPr>
            <a:r>
              <a:rPr lang="en-GB" dirty="0"/>
              <a:t> “active or passive misuse of the powers of Public officials (appointed or elected) for private financial or other benefits”. </a:t>
            </a:r>
            <a:r>
              <a:rPr lang="en-GB" sz="2100" dirty="0"/>
              <a:t>OECD (2013) https://stats.oecd.org/glossary/detail.asp?ID=4773</a:t>
            </a:r>
          </a:p>
          <a:p>
            <a:endParaRPr lang="en-GB" dirty="0"/>
          </a:p>
        </p:txBody>
      </p:sp>
      <p:pic>
        <p:nvPicPr>
          <p:cNvPr id="2050" name="Picture 2" descr="Image result for bribes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2661" y="4949634"/>
            <a:ext cx="2579066" cy="172124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996673" y="6563159"/>
            <a:ext cx="298829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http://www.elllo.org/english/1001/1037-Aiman-Bribes.htm</a:t>
            </a:r>
          </a:p>
        </p:txBody>
      </p:sp>
    </p:spTree>
    <p:extLst>
      <p:ext uri="{BB962C8B-B14F-4D97-AF65-F5344CB8AC3E}">
        <p14:creationId xmlns:p14="http://schemas.microsoft.com/office/powerpoint/2010/main" val="3066251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Corruption Index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www.transparency.org/cpi2016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Transparency International is a global anti-corruption organisation that collects data on corruption and helps with campaigns against corruption.</a:t>
            </a:r>
          </a:p>
          <a:p>
            <a:pPr marL="0" indent="0">
              <a:buNone/>
            </a:pPr>
            <a:r>
              <a:rPr lang="en-GB" dirty="0" smtClean="0"/>
              <a:t>They produce an annual corruption index for each country.</a:t>
            </a:r>
            <a:endParaRPr lang="en-GB" dirty="0"/>
          </a:p>
          <a:p>
            <a:r>
              <a:rPr lang="en-GB" dirty="0" smtClean="0"/>
              <a:t>No country free of corruption</a:t>
            </a:r>
          </a:p>
          <a:p>
            <a:r>
              <a:rPr lang="en-GB" dirty="0" smtClean="0"/>
              <a:t>100 = perfectly free of corruption</a:t>
            </a:r>
          </a:p>
          <a:p>
            <a:r>
              <a:rPr lang="en-GB" dirty="0" smtClean="0"/>
              <a:t>0 = entirely corrupt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680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 of corruption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Linked to weak/ineffective legal systems</a:t>
            </a:r>
          </a:p>
          <a:p>
            <a:r>
              <a:rPr lang="en-GB" dirty="0" smtClean="0"/>
              <a:t>Linked to low income – government officials more likely to be corrupt if wages are very low</a:t>
            </a:r>
          </a:p>
          <a:p>
            <a:r>
              <a:rPr lang="en-GB" dirty="0" smtClean="0"/>
              <a:t>Linked to cultural elements – there is a fine line between trusting and relying more on family and friends and accepting/giving unfair favours</a:t>
            </a:r>
          </a:p>
          <a:p>
            <a:r>
              <a:rPr lang="en-GB" dirty="0" smtClean="0"/>
              <a:t>Many countries have a long history of corruption – it’s the way things always been done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359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 of Corruption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4" y="1679713"/>
            <a:ext cx="8911687" cy="4231509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 dirty="0"/>
              <a:t>Corruption </a:t>
            </a:r>
            <a:r>
              <a:rPr lang="en-GB" dirty="0" err="1" smtClean="0"/>
              <a:t>sestabilises</a:t>
            </a:r>
            <a:r>
              <a:rPr lang="en-GB" dirty="0" smtClean="0"/>
              <a:t> legal and political systems</a:t>
            </a:r>
          </a:p>
          <a:p>
            <a:pPr fontAlgn="base"/>
            <a:r>
              <a:rPr lang="en-GB" dirty="0" smtClean="0"/>
              <a:t>It affects poor people more as they depend on public resources more than people better off.</a:t>
            </a:r>
          </a:p>
          <a:p>
            <a:pPr fontAlgn="base"/>
            <a:r>
              <a:rPr lang="en-GB" dirty="0" smtClean="0"/>
              <a:t>It can threaten </a:t>
            </a:r>
            <a:r>
              <a:rPr lang="en-GB" dirty="0" err="1" smtClean="0"/>
              <a:t>lifes</a:t>
            </a:r>
            <a:r>
              <a:rPr lang="en-GB" dirty="0" smtClean="0"/>
              <a:t> if regulations meant to protect populations are circumvented – building regulations, health &amp; safety regulations, environmental protection.</a:t>
            </a:r>
            <a:r>
              <a:rPr lang="en-GB" dirty="0"/>
              <a:t> </a:t>
            </a:r>
            <a:endParaRPr lang="en-GB" dirty="0" smtClean="0"/>
          </a:p>
          <a:p>
            <a:pPr fontAlgn="base"/>
            <a:r>
              <a:rPr lang="en-GB" dirty="0" smtClean="0"/>
              <a:t>It </a:t>
            </a:r>
            <a:r>
              <a:rPr lang="en-GB" dirty="0"/>
              <a:t>maintains or increases inequalities</a:t>
            </a:r>
          </a:p>
          <a:p>
            <a:pPr fontAlgn="base"/>
            <a:r>
              <a:rPr lang="en-GB" dirty="0" smtClean="0"/>
              <a:t>In the short term it can appear to help business along but in the long term it </a:t>
            </a:r>
            <a:r>
              <a:rPr lang="en-GB" dirty="0"/>
              <a:t>can seriously harm </a:t>
            </a:r>
            <a:r>
              <a:rPr lang="en-GB" dirty="0" smtClean="0"/>
              <a:t>the reputation </a:t>
            </a:r>
            <a:r>
              <a:rPr lang="en-GB" dirty="0"/>
              <a:t>of a government or company</a:t>
            </a:r>
          </a:p>
          <a:p>
            <a:pPr fontAlgn="base"/>
            <a:endParaRPr lang="en-GB" dirty="0"/>
          </a:p>
          <a:p>
            <a:pPr fontAlgn="base"/>
            <a:endParaRPr lang="en-GB" dirty="0" smtClean="0"/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860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Anti Corruption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4843" y="1956981"/>
            <a:ext cx="9029769" cy="391601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UK Bribery Act 2010 </a:t>
            </a:r>
          </a:p>
          <a:p>
            <a:r>
              <a:rPr lang="en-GB" sz="3100" dirty="0" smtClean="0"/>
              <a:t>criminalises </a:t>
            </a:r>
            <a:r>
              <a:rPr lang="en-GB" sz="3100" dirty="0"/>
              <a:t>private, commercial bribery. </a:t>
            </a:r>
            <a:endParaRPr lang="en-GB" sz="3100" dirty="0" smtClean="0"/>
          </a:p>
          <a:p>
            <a:r>
              <a:rPr lang="en-GB" sz="3100" dirty="0" smtClean="0"/>
              <a:t>it </a:t>
            </a:r>
            <a:r>
              <a:rPr lang="en-GB" sz="3100" dirty="0"/>
              <a:t>states that it is a crime to accept a </a:t>
            </a:r>
            <a:r>
              <a:rPr lang="en-GB" sz="3100" dirty="0" smtClean="0"/>
              <a:t>bribe </a:t>
            </a:r>
          </a:p>
          <a:p>
            <a:r>
              <a:rPr lang="en-GB" sz="3100" dirty="0" smtClean="0"/>
              <a:t>It </a:t>
            </a:r>
            <a:r>
              <a:rPr lang="en-GB" sz="3100" dirty="0"/>
              <a:t>prohibits bribery of foreign public officials, akin to the United States Foreign Corrupt Practices Act (FCPA). </a:t>
            </a:r>
            <a:endParaRPr lang="en-GB" sz="3100" dirty="0" smtClean="0"/>
          </a:p>
          <a:p>
            <a:r>
              <a:rPr lang="en-GB" sz="3100" dirty="0" smtClean="0"/>
              <a:t>The </a:t>
            </a:r>
            <a:r>
              <a:rPr lang="en-GB" sz="3100" dirty="0"/>
              <a:t>Act also establishes strict liability for corporations for failing to prevent acts of bribery unless a corporation can demonstrate that it had “adequate procedures [to prevent bribery]” in place</a:t>
            </a:r>
            <a:r>
              <a:rPr lang="en-GB" sz="3100" dirty="0" smtClean="0"/>
              <a:t>.</a:t>
            </a:r>
          </a:p>
          <a:p>
            <a:pPr marL="0" indent="0">
              <a:buNone/>
            </a:pPr>
            <a:r>
              <a:rPr lang="en-GB" sz="1300" dirty="0" smtClean="0"/>
              <a:t>From: https</a:t>
            </a:r>
            <a:r>
              <a:rPr lang="en-GB" sz="1300" dirty="0"/>
              <a:t>://www.americanbar.org/content/dam/aba/events/criminal_justice/2015/2015shanghai_BriberyAct_FCPA_Compared.authcheckdam.pdf </a:t>
            </a:r>
          </a:p>
        </p:txBody>
      </p:sp>
    </p:spTree>
    <p:extLst>
      <p:ext uri="{BB962C8B-B14F-4D97-AF65-F5344CB8AC3E}">
        <p14:creationId xmlns:p14="http://schemas.microsoft.com/office/powerpoint/2010/main" val="2537139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 Foreign Corrupt Practices Act (FCPA) (1997)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 Focuses </a:t>
            </a:r>
            <a:r>
              <a:rPr lang="en-GB" dirty="0"/>
              <a:t>on bribery of government </a:t>
            </a:r>
            <a:r>
              <a:rPr lang="en-GB" dirty="0" smtClean="0"/>
              <a:t>officials</a:t>
            </a:r>
          </a:p>
          <a:p>
            <a:r>
              <a:rPr lang="en-GB" dirty="0"/>
              <a:t>Does not include private or commercial bribery</a:t>
            </a:r>
          </a:p>
          <a:p>
            <a:r>
              <a:rPr lang="en-GB" dirty="0"/>
              <a:t>Allows ‘facilitation’ </a:t>
            </a:r>
            <a:r>
              <a:rPr lang="en-GB" dirty="0" smtClean="0"/>
              <a:t>payments</a:t>
            </a:r>
          </a:p>
          <a:p>
            <a:r>
              <a:rPr lang="en-GB" dirty="0" smtClean="0"/>
              <a:t>Only </a:t>
            </a:r>
            <a:r>
              <a:rPr lang="en-GB" dirty="0"/>
              <a:t>covers active (giving) of </a:t>
            </a:r>
            <a:r>
              <a:rPr lang="en-GB" dirty="0" smtClean="0"/>
              <a:t>bribery</a:t>
            </a:r>
          </a:p>
          <a:p>
            <a:pPr marL="0" indent="0">
              <a:buNone/>
            </a:pPr>
            <a:r>
              <a:rPr lang="en-GB" sz="1300" dirty="0"/>
              <a:t>Differences between the UK Bribery Act and the US Foreign Corrupt Practices </a:t>
            </a:r>
            <a:r>
              <a:rPr lang="en-GB" sz="1300" dirty="0"/>
              <a:t>Act (2011) http://www.nortonrosefulbright.com/knowledge/publications/52195/differences-between-the-uk-bribery-act-and-the-us-foreign-corrupt-practices-act</a:t>
            </a:r>
            <a:endParaRPr lang="en-GB" sz="1300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4010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5087" y="1351722"/>
            <a:ext cx="9069525" cy="498196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Gift giving is an important social activity in many cultures</a:t>
            </a:r>
          </a:p>
          <a:p>
            <a:r>
              <a:rPr lang="en-GB" dirty="0" smtClean="0"/>
              <a:t>If gifts are given as part of business dealings, they must be appropriate</a:t>
            </a:r>
          </a:p>
          <a:p>
            <a:r>
              <a:rPr lang="en-GB" dirty="0" smtClean="0"/>
              <a:t>The difference between a gift and a bribe is in the intent- if the recipient is meant to alter their behaviour, it is a bribe</a:t>
            </a:r>
          </a:p>
          <a:p>
            <a:r>
              <a:rPr lang="en-GB" dirty="0" smtClean="0"/>
              <a:t>Bribes lead to corruption which has extensive negative consequences for the economy, society and legal system</a:t>
            </a:r>
          </a:p>
          <a:p>
            <a:pPr marL="0" indent="0">
              <a:buNone/>
            </a:pPr>
            <a:r>
              <a:rPr lang="en-GB" dirty="0" smtClean="0"/>
              <a:t>At the end – ensure that your gift </a:t>
            </a:r>
          </a:p>
          <a:p>
            <a:pPr marL="0" indent="0">
              <a:buNone/>
            </a:pPr>
            <a:r>
              <a:rPr lang="en-GB" dirty="0" smtClean="0"/>
              <a:t>remains a gift and does not </a:t>
            </a:r>
          </a:p>
          <a:p>
            <a:pPr marL="0" indent="0">
              <a:buNone/>
            </a:pPr>
            <a:r>
              <a:rPr lang="en-GB" dirty="0" smtClean="0"/>
              <a:t>become a bribe!</a:t>
            </a:r>
          </a:p>
          <a:p>
            <a:endParaRPr lang="en-GB" dirty="0"/>
          </a:p>
        </p:txBody>
      </p:sp>
      <p:sp>
        <p:nvSpPr>
          <p:cNvPr id="4" name="AutoShape 2" descr="Image result for gifts creative common licens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522" y="4868740"/>
            <a:ext cx="2201311" cy="1464948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1329107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1337</TotalTime>
  <Words>933</Words>
  <Application>Microsoft Office PowerPoint</Application>
  <PresentationFormat>Widescreen</PresentationFormat>
  <Paragraphs>88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Wingdings 3</vt:lpstr>
      <vt:lpstr>Wisp</vt:lpstr>
      <vt:lpstr>International Business Communications (Week 4)</vt:lpstr>
      <vt:lpstr>This week, we will:</vt:lpstr>
      <vt:lpstr>Gift giving in business</vt:lpstr>
      <vt:lpstr>Gift giving in business cont,</vt:lpstr>
      <vt:lpstr>When it becomes complicated…</vt:lpstr>
      <vt:lpstr>Definition of “Bribe”</vt:lpstr>
      <vt:lpstr>Gift giving process</vt:lpstr>
      <vt:lpstr>Bribes and Corruption</vt:lpstr>
      <vt:lpstr>Global Corruption Index</vt:lpstr>
      <vt:lpstr>Causes of corruption</vt:lpstr>
      <vt:lpstr>Consequences of Corruption</vt:lpstr>
      <vt:lpstr>Anti Corruption legislation</vt:lpstr>
      <vt:lpstr>US Foreign Corrupt Practices Act (FCPA) (1997) </vt:lpstr>
      <vt:lpstr>In summary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Antje Cockrill</cp:lastModifiedBy>
  <cp:revision>18</cp:revision>
  <cp:lastPrinted>2017-10-16T09:34:58Z</cp:lastPrinted>
  <dcterms:created xsi:type="dcterms:W3CDTF">2017-09-25T13:12:20Z</dcterms:created>
  <dcterms:modified xsi:type="dcterms:W3CDTF">2017-10-23T12:30:58Z</dcterms:modified>
</cp:coreProperties>
</file>