
<file path=[Content_Types].xml><?xml version="1.0" encoding="utf-8"?>
<Types xmlns="http://schemas.openxmlformats.org/package/2006/content-types">
  <Default Extension="png" ContentType="image/png"/>
  <Default Extension="jpeg" ContentType="image/jpeg"/>
  <Default Extension="wmf" ContentType="image/x-wmf"/>
  <Default Extension="emf" ContentType="image/x-emf"/>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56" r:id="rId2"/>
    <p:sldId id="258" r:id="rId3"/>
    <p:sldId id="268" r:id="rId4"/>
    <p:sldId id="269" r:id="rId5"/>
    <p:sldId id="296" r:id="rId6"/>
    <p:sldId id="297" r:id="rId7"/>
    <p:sldId id="263" r:id="rId8"/>
    <p:sldId id="298" r:id="rId9"/>
    <p:sldId id="301" r:id="rId10"/>
    <p:sldId id="302" r:id="rId11"/>
    <p:sldId id="300" r:id="rId12"/>
    <p:sldId id="273" r:id="rId13"/>
    <p:sldId id="309" r:id="rId14"/>
    <p:sldId id="283" r:id="rId15"/>
    <p:sldId id="284" r:id="rId16"/>
    <p:sldId id="285" r:id="rId17"/>
    <p:sldId id="288" r:id="rId18"/>
    <p:sldId id="289" r:id="rId19"/>
    <p:sldId id="290" r:id="rId20"/>
    <p:sldId id="291" r:id="rId21"/>
    <p:sldId id="303" r:id="rId22"/>
    <p:sldId id="304" r:id="rId23"/>
    <p:sldId id="308" r:id="rId24"/>
    <p:sldId id="266" r:id="rId25"/>
    <p:sldId id="277"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56" d="100"/>
          <a:sy n="56" d="100"/>
        </p:scale>
        <p:origin x="68" y="122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08D4E3-FBE2-4D00-B597-1F949B6DFFF4}" type="datetimeFigureOut">
              <a:rPr lang="cy-GB" smtClean="0"/>
              <a:t>18/03/2020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BE2AEFFE-DF3D-4B03-AE7F-DB17DC12ED3B}" type="slidenum">
              <a:rPr lang="cy-GB" smtClean="0"/>
              <a:t>‹#›</a:t>
            </a:fld>
            <a:endParaRPr lang="cy-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357420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08D4E3-FBE2-4D00-B597-1F949B6DFFF4}" type="datetimeFigureOut">
              <a:rPr lang="cy-GB" smtClean="0"/>
              <a:t>18/03/2020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BE2AEFFE-DF3D-4B03-AE7F-DB17DC12ED3B}" type="slidenum">
              <a:rPr lang="cy-GB" smtClean="0"/>
              <a:t>‹#›</a:t>
            </a:fld>
            <a:endParaRPr lang="cy-GB"/>
          </a:p>
        </p:txBody>
      </p:sp>
    </p:spTree>
    <p:extLst>
      <p:ext uri="{BB962C8B-B14F-4D97-AF65-F5344CB8AC3E}">
        <p14:creationId xmlns:p14="http://schemas.microsoft.com/office/powerpoint/2010/main" val="38427334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B608D4E3-FBE2-4D00-B597-1F949B6DFFF4}" type="datetimeFigureOut">
              <a:rPr lang="cy-GB" smtClean="0"/>
              <a:t>18/03/2020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BE2AEFFE-DF3D-4B03-AE7F-DB17DC12ED3B}" type="slidenum">
              <a:rPr lang="cy-GB" smtClean="0"/>
              <a:t>‹#›</a:t>
            </a:fld>
            <a:endParaRPr lang="cy-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117749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22960" y="1845735"/>
            <a:ext cx="370332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08D4E3-FBE2-4D00-B597-1F949B6DFFF4}" type="datetimeFigureOut">
              <a:rPr lang="cy-GB" smtClean="0"/>
              <a:t>18/03/2020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BE2AEFFE-DF3D-4B03-AE7F-DB17DC12ED3B}" type="slidenum">
              <a:rPr lang="cy-GB" smtClean="0"/>
              <a:t>‹#›</a:t>
            </a:fld>
            <a:endParaRPr lang="cy-GB"/>
          </a:p>
        </p:txBody>
      </p:sp>
    </p:spTree>
    <p:extLst>
      <p:ext uri="{BB962C8B-B14F-4D97-AF65-F5344CB8AC3E}">
        <p14:creationId xmlns:p14="http://schemas.microsoft.com/office/powerpoint/2010/main" val="36858229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22960" y="2582335"/>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4663440" y="2582334"/>
            <a:ext cx="370332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08D4E3-FBE2-4D00-B597-1F949B6DFFF4}" type="datetimeFigureOut">
              <a:rPr lang="cy-GB" smtClean="0"/>
              <a:t>18/03/2020</a:t>
            </a:fld>
            <a:endParaRPr lang="cy-GB"/>
          </a:p>
        </p:txBody>
      </p:sp>
      <p:sp>
        <p:nvSpPr>
          <p:cNvPr id="8" name="Footer Placeholder 7"/>
          <p:cNvSpPr>
            <a:spLocks noGrp="1"/>
          </p:cNvSpPr>
          <p:nvPr>
            <p:ph type="ftr" sz="quarter" idx="11"/>
          </p:nvPr>
        </p:nvSpPr>
        <p:spPr/>
        <p:txBody>
          <a:bodyPr/>
          <a:lstStyle/>
          <a:p>
            <a:endParaRPr lang="cy-GB"/>
          </a:p>
        </p:txBody>
      </p:sp>
      <p:sp>
        <p:nvSpPr>
          <p:cNvPr id="9" name="Slide Number Placeholder 8"/>
          <p:cNvSpPr>
            <a:spLocks noGrp="1"/>
          </p:cNvSpPr>
          <p:nvPr>
            <p:ph type="sldNum" sz="quarter" idx="12"/>
          </p:nvPr>
        </p:nvSpPr>
        <p:spPr/>
        <p:txBody>
          <a:bodyPr/>
          <a:lstStyle/>
          <a:p>
            <a:fld id="{BE2AEFFE-DF3D-4B03-AE7F-DB17DC12ED3B}" type="slidenum">
              <a:rPr lang="cy-GB" smtClean="0"/>
              <a:t>‹#›</a:t>
            </a:fld>
            <a:endParaRPr lang="cy-GB"/>
          </a:p>
        </p:txBody>
      </p:sp>
    </p:spTree>
    <p:extLst>
      <p:ext uri="{BB962C8B-B14F-4D97-AF65-F5344CB8AC3E}">
        <p14:creationId xmlns:p14="http://schemas.microsoft.com/office/powerpoint/2010/main" val="219076633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08D4E3-FBE2-4D00-B597-1F949B6DFFF4}" type="datetimeFigureOut">
              <a:rPr lang="cy-GB" smtClean="0"/>
              <a:t>18/03/2020</a:t>
            </a:fld>
            <a:endParaRPr lang="cy-GB"/>
          </a:p>
        </p:txBody>
      </p:sp>
      <p:sp>
        <p:nvSpPr>
          <p:cNvPr id="4" name="Footer Placeholder 3"/>
          <p:cNvSpPr>
            <a:spLocks noGrp="1"/>
          </p:cNvSpPr>
          <p:nvPr>
            <p:ph type="ftr" sz="quarter" idx="11"/>
          </p:nvPr>
        </p:nvSpPr>
        <p:spPr/>
        <p:txBody>
          <a:bodyPr/>
          <a:lstStyle/>
          <a:p>
            <a:endParaRPr lang="cy-GB"/>
          </a:p>
        </p:txBody>
      </p:sp>
      <p:sp>
        <p:nvSpPr>
          <p:cNvPr id="5" name="Slide Number Placeholder 4"/>
          <p:cNvSpPr>
            <a:spLocks noGrp="1"/>
          </p:cNvSpPr>
          <p:nvPr>
            <p:ph type="sldNum" sz="quarter" idx="12"/>
          </p:nvPr>
        </p:nvSpPr>
        <p:spPr/>
        <p:txBody>
          <a:bodyPr/>
          <a:lstStyle/>
          <a:p>
            <a:fld id="{BE2AEFFE-DF3D-4B03-AE7F-DB17DC12ED3B}" type="slidenum">
              <a:rPr lang="cy-GB" smtClean="0"/>
              <a:t>‹#›</a:t>
            </a:fld>
            <a:endParaRPr lang="cy-GB"/>
          </a:p>
        </p:txBody>
      </p:sp>
    </p:spTree>
    <p:extLst>
      <p:ext uri="{BB962C8B-B14F-4D97-AF65-F5344CB8AC3E}">
        <p14:creationId xmlns:p14="http://schemas.microsoft.com/office/powerpoint/2010/main" val="42510618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B608D4E3-FBE2-4D00-B597-1F949B6DFFF4}" type="datetimeFigureOut">
              <a:rPr lang="cy-GB" smtClean="0"/>
              <a:t>18/03/2020</a:t>
            </a:fld>
            <a:endParaRPr lang="cy-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cy-GB"/>
          </a:p>
        </p:txBody>
      </p:sp>
      <p:sp>
        <p:nvSpPr>
          <p:cNvPr id="9" name="Slide Number Placeholder 8"/>
          <p:cNvSpPr>
            <a:spLocks noGrp="1"/>
          </p:cNvSpPr>
          <p:nvPr>
            <p:ph type="sldNum" sz="quarter" idx="12"/>
          </p:nvPr>
        </p:nvSpPr>
        <p:spPr/>
        <p:txBody>
          <a:bodyPr/>
          <a:lstStyle/>
          <a:p>
            <a:fld id="{BE2AEFFE-DF3D-4B03-AE7F-DB17DC12ED3B}" type="slidenum">
              <a:rPr lang="cy-GB" smtClean="0"/>
              <a:t>‹#›</a:t>
            </a:fld>
            <a:endParaRPr lang="cy-GB"/>
          </a:p>
        </p:txBody>
      </p:sp>
    </p:spTree>
    <p:extLst>
      <p:ext uri="{BB962C8B-B14F-4D97-AF65-F5344CB8AC3E}">
        <p14:creationId xmlns:p14="http://schemas.microsoft.com/office/powerpoint/2010/main" val="2126791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B608D4E3-FBE2-4D00-B597-1F949B6DFFF4}" type="datetimeFigureOut">
              <a:rPr lang="cy-GB" smtClean="0"/>
              <a:t>18/03/2020</a:t>
            </a:fld>
            <a:endParaRPr lang="cy-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cy-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E2AEFFE-DF3D-4B03-AE7F-DB17DC12ED3B}" type="slidenum">
              <a:rPr lang="cy-GB" smtClean="0"/>
              <a:t>‹#›</a:t>
            </a:fld>
            <a:endParaRPr lang="cy-GB"/>
          </a:p>
        </p:txBody>
      </p:sp>
    </p:spTree>
    <p:extLst>
      <p:ext uri="{BB962C8B-B14F-4D97-AF65-F5344CB8AC3E}">
        <p14:creationId xmlns:p14="http://schemas.microsoft.com/office/powerpoint/2010/main" val="31288327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9520"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B608D4E3-FBE2-4D00-B597-1F949B6DFFF4}" type="datetimeFigureOut">
              <a:rPr lang="cy-GB" smtClean="0"/>
              <a:t>18/03/2020</a:t>
            </a:fld>
            <a:endParaRPr lang="cy-GB"/>
          </a:p>
        </p:txBody>
      </p:sp>
      <p:sp>
        <p:nvSpPr>
          <p:cNvPr id="6" name="Footer Placeholder 5"/>
          <p:cNvSpPr>
            <a:spLocks noGrp="1"/>
          </p:cNvSpPr>
          <p:nvPr>
            <p:ph type="ftr" sz="quarter" idx="11"/>
          </p:nvPr>
        </p:nvSpPr>
        <p:spPr/>
        <p:txBody>
          <a:bodyPr/>
          <a:lstStyle/>
          <a:p>
            <a:endParaRPr lang="cy-GB"/>
          </a:p>
        </p:txBody>
      </p:sp>
      <p:sp>
        <p:nvSpPr>
          <p:cNvPr id="7" name="Slide Number Placeholder 6"/>
          <p:cNvSpPr>
            <a:spLocks noGrp="1"/>
          </p:cNvSpPr>
          <p:nvPr>
            <p:ph type="sldNum" sz="quarter" idx="12"/>
          </p:nvPr>
        </p:nvSpPr>
        <p:spPr/>
        <p:txBody>
          <a:bodyPr/>
          <a:lstStyle/>
          <a:p>
            <a:fld id="{BE2AEFFE-DF3D-4B03-AE7F-DB17DC12ED3B}" type="slidenum">
              <a:rPr lang="cy-GB" smtClean="0"/>
              <a:t>‹#›</a:t>
            </a:fld>
            <a:endParaRPr lang="cy-GB"/>
          </a:p>
        </p:txBody>
      </p:sp>
    </p:spTree>
    <p:extLst>
      <p:ext uri="{BB962C8B-B14F-4D97-AF65-F5344CB8AC3E}">
        <p14:creationId xmlns:p14="http://schemas.microsoft.com/office/powerpoint/2010/main" val="8621358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08D4E3-FBE2-4D00-B597-1F949B6DFFF4}" type="datetimeFigureOut">
              <a:rPr lang="cy-GB" smtClean="0"/>
              <a:t>18/03/2020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BE2AEFFE-DF3D-4B03-AE7F-DB17DC12ED3B}" type="slidenum">
              <a:rPr lang="cy-GB" smtClean="0"/>
              <a:t>‹#›</a:t>
            </a:fld>
            <a:endParaRPr lang="cy-GB"/>
          </a:p>
        </p:txBody>
      </p:sp>
    </p:spTree>
    <p:extLst>
      <p:ext uri="{BB962C8B-B14F-4D97-AF65-F5344CB8AC3E}">
        <p14:creationId xmlns:p14="http://schemas.microsoft.com/office/powerpoint/2010/main" val="36113942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08D4E3-FBE2-4D00-B597-1F949B6DFFF4}" type="datetimeFigureOut">
              <a:rPr lang="cy-GB" smtClean="0"/>
              <a:t>18/03/2020</a:t>
            </a:fld>
            <a:endParaRPr lang="cy-GB"/>
          </a:p>
        </p:txBody>
      </p:sp>
      <p:sp>
        <p:nvSpPr>
          <p:cNvPr id="5" name="Footer Placeholder 4"/>
          <p:cNvSpPr>
            <a:spLocks noGrp="1"/>
          </p:cNvSpPr>
          <p:nvPr>
            <p:ph type="ftr" sz="quarter" idx="11"/>
          </p:nvPr>
        </p:nvSpPr>
        <p:spPr/>
        <p:txBody>
          <a:bodyPr/>
          <a:lstStyle/>
          <a:p>
            <a:endParaRPr lang="cy-GB"/>
          </a:p>
        </p:txBody>
      </p:sp>
      <p:sp>
        <p:nvSpPr>
          <p:cNvPr id="6" name="Slide Number Placeholder 5"/>
          <p:cNvSpPr>
            <a:spLocks noGrp="1"/>
          </p:cNvSpPr>
          <p:nvPr>
            <p:ph type="sldNum" sz="quarter" idx="12"/>
          </p:nvPr>
        </p:nvSpPr>
        <p:spPr/>
        <p:txBody>
          <a:bodyPr/>
          <a:lstStyle/>
          <a:p>
            <a:fld id="{BE2AEFFE-DF3D-4B03-AE7F-DB17DC12ED3B}" type="slidenum">
              <a:rPr lang="cy-GB" smtClean="0"/>
              <a:t>‹#›</a:t>
            </a:fld>
            <a:endParaRPr lang="cy-GB"/>
          </a:p>
        </p:txBody>
      </p:sp>
    </p:spTree>
    <p:extLst>
      <p:ext uri="{BB962C8B-B14F-4D97-AF65-F5344CB8AC3E}">
        <p14:creationId xmlns:p14="http://schemas.microsoft.com/office/powerpoint/2010/main" val="39440527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woObj">
  <p:cSld name="1_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75779B43-CA7A-455C-ABA1-8379DC736556}" type="datetimeFigureOut">
              <a:rPr lang="en-GB" smtClean="0"/>
              <a:t>18/03/2020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935741-5D89-4008-8F08-26031587A366}" type="slidenum">
              <a:rPr lang="en-GB" smtClean="0"/>
              <a:t>‹#›</a:t>
            </a:fld>
            <a:endParaRPr lang="en-GB"/>
          </a:p>
        </p:txBody>
      </p:sp>
      <p:sp>
        <p:nvSpPr>
          <p:cNvPr id="13" name="Content Placeholder 12"/>
          <p:cNvSpPr>
            <a:spLocks noGrp="1"/>
          </p:cNvSpPr>
          <p:nvPr>
            <p:ph sz="quarter" idx="13"/>
          </p:nvPr>
        </p:nvSpPr>
        <p:spPr>
          <a:xfrm>
            <a:off x="6858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15" name="Content Placeholder 14"/>
          <p:cNvSpPr>
            <a:spLocks noGrp="1"/>
          </p:cNvSpPr>
          <p:nvPr>
            <p:ph sz="quarter" idx="14"/>
          </p:nvPr>
        </p:nvSpPr>
        <p:spPr>
          <a:xfrm>
            <a:off x="4800600" y="1536192"/>
            <a:ext cx="3657600" cy="3877056"/>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extLst>
      <p:ext uri="{BB962C8B-B14F-4D97-AF65-F5344CB8AC3E}">
        <p14:creationId xmlns:p14="http://schemas.microsoft.com/office/powerpoint/2010/main" val="5402584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9144001"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B608D4E3-FBE2-4D00-B597-1F949B6DFFF4}" type="datetimeFigureOut">
              <a:rPr lang="cy-GB" smtClean="0"/>
              <a:t>18/03/2020</a:t>
            </a:fld>
            <a:endParaRPr lang="cy-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cy-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E2AEFFE-DF3D-4B03-AE7F-DB17DC12ED3B}" type="slidenum">
              <a:rPr lang="cy-GB" smtClean="0"/>
              <a:t>‹#›</a:t>
            </a:fld>
            <a:endParaRPr lang="cy-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66985036"/>
      </p:ext>
    </p:extLst>
  </p:cSld>
  <p:clrMap bg1="lt1" tx1="dk1" bg2="lt2" tx2="dk2" accent1="accent1" accent2="accent2" accent3="accent3" accent4="accent4" accent5="accent5" accent6="accent6" hlink="hlink" folHlink="folHlink"/>
  <p:sldLayoutIdLst>
    <p:sldLayoutId id="2147483687" r:id="rId1"/>
    <p:sldLayoutId id="2147483688" r:id="rId2"/>
    <p:sldLayoutId id="2147483689" r:id="rId3"/>
    <p:sldLayoutId id="2147483690" r:id="rId4"/>
    <p:sldLayoutId id="2147483691" r:id="rId5"/>
    <p:sldLayoutId id="2147483692" r:id="rId6"/>
    <p:sldLayoutId id="2147483693" r:id="rId7"/>
    <p:sldLayoutId id="2147483694" r:id="rId8"/>
    <p:sldLayoutId id="2147483695" r:id="rId9"/>
    <p:sldLayoutId id="2147483696" r:id="rId10"/>
    <p:sldLayoutId id="2147483697" r:id="rId11"/>
    <p:sldLayoutId id="2147483698" r:id="rId12"/>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2.wmf"/><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hyperlink" Target="https://www.childcomwales.org.uk/wp-content/uploads/2019/10/Annual-Report-2018-19.pdf" TargetMode="External"/><Relationship Id="rId2" Type="http://schemas.openxmlformats.org/officeDocument/2006/relationships/hyperlink" Target="https://www.childcomwales.org.uk/wp-content/uploads/2019/10/Adroddiad-Blynyddol-2018-19.pdf" TargetMode="External"/><Relationship Id="rId1" Type="http://schemas.openxmlformats.org/officeDocument/2006/relationships/slideLayout" Target="../slideLayouts/slideLayout4.xml"/><Relationship Id="rId4" Type="http://schemas.openxmlformats.org/officeDocument/2006/relationships/image" Target="../media/image1.jpe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www.anti-bullyingalliance.org.uk/anti-bullying-week/school-tools/schools-wales/primary-school-pack-wales" TargetMode="Externa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5.emf"/><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hparliament.wales/" TargetMode="External"/><Relationship Id="rId2" Type="http://schemas.openxmlformats.org/officeDocument/2006/relationships/hyperlink" Target="https://www.seneddieuenctid.cymru/hafan/"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s://www.meiccymru.org/"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beta.gov.wales/sites/default/files/publications/2018-06/aln-factsheet-how-will-the-act-affect-children-young-people-and-parents-carers.pdf" TargetMode="Externa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2" Type="http://schemas.openxmlformats.org/officeDocument/2006/relationships/hyperlink" Target="https://gov.wales/sites/default/files/publications/2019-01/person-centred-practice-in-education-a-guide-for-early-years-schools-and-colleges-in-wales.pdf"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funkydragon.org/en/" TargetMode="External"/><Relationship Id="rId2" Type="http://schemas.openxmlformats.org/officeDocument/2006/relationships/hyperlink" Target="http://wales.gov.uk/newsroom/childrenandyoungpeople/2014/140911-voice-of-children/?lang=en" TargetMode="External"/><Relationship Id="rId1" Type="http://schemas.openxmlformats.org/officeDocument/2006/relationships/slideLayout" Target="../slideLayouts/slideLayout2.xml"/><Relationship Id="rId4" Type="http://schemas.openxmlformats.org/officeDocument/2006/relationships/hyperlink" Target="https://gov.wales/docs/dsjlg/publications/cyp/170314-participation-good-practice-2016-en.pdf"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conwyyouthcouncil.org.uk/conwy-funky-dragon-reps/" TargetMode="External"/><Relationship Id="rId2" Type="http://schemas.openxmlformats.org/officeDocument/2006/relationships/hyperlink" Target="http://www.estyn.gov.uk/" TargetMode="External"/><Relationship Id="rId1" Type="http://schemas.openxmlformats.org/officeDocument/2006/relationships/slideLayout" Target="../slideLayouts/slideLayout2.xml"/><Relationship Id="rId5" Type="http://schemas.openxmlformats.org/officeDocument/2006/relationships/hyperlink" Target="http://www.thewaleswewant.co.uk/about/well-being-future-generations-wales-act-2015" TargetMode="External"/><Relationship Id="rId4" Type="http://schemas.openxmlformats.org/officeDocument/2006/relationships/hyperlink" Target="http://www.wales.nhs.uk/sites3/home.cfm?orgid=97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sz="4400" dirty="0" smtClean="0"/>
              <a:t>ECES6009/C</a:t>
            </a:r>
            <a:r>
              <a:rPr lang="en-GB" sz="4400" dirty="0"/>
              <a:t/>
            </a:r>
            <a:br>
              <a:rPr lang="en-GB" sz="4400" dirty="0"/>
            </a:br>
            <a:r>
              <a:rPr lang="en-GB" sz="4400" dirty="0" smtClean="0"/>
              <a:t>Making a Difference/ </a:t>
            </a:r>
            <a:br>
              <a:rPr lang="en-GB" sz="4400" dirty="0" smtClean="0"/>
            </a:br>
            <a:r>
              <a:rPr lang="en-GB" sz="4400" dirty="0" err="1" smtClean="0"/>
              <a:t>Gwneud</a:t>
            </a:r>
            <a:r>
              <a:rPr lang="en-GB" sz="4400" dirty="0" smtClean="0"/>
              <a:t> </a:t>
            </a:r>
            <a:r>
              <a:rPr lang="en-GB" sz="4400" dirty="0" err="1" smtClean="0"/>
              <a:t>Gwahaniaeth</a:t>
            </a:r>
            <a:r>
              <a:rPr lang="en-GB" sz="4400" dirty="0" smtClean="0"/>
              <a:t> </a:t>
            </a:r>
            <a:endParaRPr lang="cy-GB" sz="4400" dirty="0"/>
          </a:p>
        </p:txBody>
      </p:sp>
      <p:sp>
        <p:nvSpPr>
          <p:cNvPr id="3" name="Subtitle 2"/>
          <p:cNvSpPr>
            <a:spLocks noGrp="1"/>
          </p:cNvSpPr>
          <p:nvPr>
            <p:ph type="subTitle" idx="1"/>
          </p:nvPr>
        </p:nvSpPr>
        <p:spPr/>
        <p:txBody>
          <a:bodyPr/>
          <a:lstStyle/>
          <a:p>
            <a:r>
              <a:rPr lang="en-GB" dirty="0" smtClean="0"/>
              <a:t>Sesiwn </a:t>
            </a:r>
            <a:r>
              <a:rPr lang="en-GB" dirty="0" smtClean="0"/>
              <a:t>10/ </a:t>
            </a:r>
            <a:r>
              <a:rPr lang="en-GB" i="1" dirty="0" smtClean="0"/>
              <a:t>Session </a:t>
            </a:r>
            <a:r>
              <a:rPr lang="en-GB" i="1" dirty="0" smtClean="0"/>
              <a:t>10</a:t>
            </a:r>
            <a:r>
              <a:rPr lang="en-GB" dirty="0" smtClean="0"/>
              <a:t> </a:t>
            </a:r>
            <a:endParaRPr lang="cy-GB" dirty="0"/>
          </a:p>
        </p:txBody>
      </p:sp>
    </p:spTree>
    <p:extLst>
      <p:ext uri="{BB962C8B-B14F-4D97-AF65-F5344CB8AC3E}">
        <p14:creationId xmlns:p14="http://schemas.microsoft.com/office/powerpoint/2010/main" val="285094662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Gorolwg</a:t>
            </a:r>
            <a:r>
              <a:rPr lang="en-GB" dirty="0" smtClean="0"/>
              <a:t> / Overview</a:t>
            </a:r>
            <a:endParaRPr lang="cy-GB" dirty="0"/>
          </a:p>
        </p:txBody>
      </p:sp>
      <p:sp>
        <p:nvSpPr>
          <p:cNvPr id="3" name="Content Placeholder 2"/>
          <p:cNvSpPr>
            <a:spLocks noGrp="1"/>
          </p:cNvSpPr>
          <p:nvPr>
            <p:ph sz="half" idx="1"/>
          </p:nvPr>
        </p:nvSpPr>
        <p:spPr/>
        <p:txBody>
          <a:bodyPr/>
          <a:lstStyle/>
          <a:p>
            <a:r>
              <a:rPr lang="en-GB" dirty="0" err="1" smtClean="0"/>
              <a:t>Cyfeiriadau</a:t>
            </a:r>
            <a:r>
              <a:rPr lang="en-GB" dirty="0" smtClean="0"/>
              <a:t> </a:t>
            </a:r>
            <a:r>
              <a:rPr lang="en-GB" dirty="0" err="1"/>
              <a:t>i</a:t>
            </a:r>
            <a:r>
              <a:rPr lang="en-GB" dirty="0" err="1" smtClean="0"/>
              <a:t>’r</a:t>
            </a:r>
            <a:r>
              <a:rPr lang="en-GB" dirty="0" smtClean="0"/>
              <a:t> </a:t>
            </a:r>
            <a:r>
              <a:rPr lang="en-GB" dirty="0" err="1" smtClean="0"/>
              <a:t>Dyfodol</a:t>
            </a:r>
            <a:endParaRPr lang="en-GB" dirty="0" smtClean="0"/>
          </a:p>
          <a:p>
            <a:r>
              <a:rPr lang="en-GB" dirty="0" err="1" smtClean="0"/>
              <a:t>Agweddau</a:t>
            </a:r>
            <a:r>
              <a:rPr lang="en-GB" dirty="0" smtClean="0"/>
              <a:t> o </a:t>
            </a:r>
            <a:r>
              <a:rPr lang="en-GB" dirty="0" err="1" smtClean="0"/>
              <a:t>Arfer</a:t>
            </a:r>
            <a:r>
              <a:rPr lang="en-GB" dirty="0" smtClean="0"/>
              <a:t> </a:t>
            </a:r>
            <a:r>
              <a:rPr lang="en-GB" dirty="0" err="1" smtClean="0"/>
              <a:t>Dda</a:t>
            </a:r>
            <a:endParaRPr lang="en-GB" dirty="0" smtClean="0"/>
          </a:p>
          <a:p>
            <a:r>
              <a:rPr lang="en-GB" dirty="0" err="1" smtClean="0"/>
              <a:t>Deddfwriaeth</a:t>
            </a:r>
            <a:r>
              <a:rPr lang="en-GB" dirty="0" smtClean="0"/>
              <a:t> </a:t>
            </a:r>
            <a:r>
              <a:rPr lang="en-GB" dirty="0" err="1"/>
              <a:t>sy’n</a:t>
            </a:r>
            <a:r>
              <a:rPr lang="en-GB" dirty="0"/>
              <a:t> </a:t>
            </a:r>
            <a:r>
              <a:rPr lang="en-GB" dirty="0" err="1"/>
              <a:t>datblygu</a:t>
            </a:r>
            <a:endParaRPr lang="en-GB" dirty="0"/>
          </a:p>
          <a:p>
            <a:endParaRPr lang="cy-GB" dirty="0"/>
          </a:p>
        </p:txBody>
      </p:sp>
      <p:sp>
        <p:nvSpPr>
          <p:cNvPr id="4" name="Content Placeholder 3"/>
          <p:cNvSpPr>
            <a:spLocks noGrp="1"/>
          </p:cNvSpPr>
          <p:nvPr>
            <p:ph sz="half" idx="2"/>
          </p:nvPr>
        </p:nvSpPr>
        <p:spPr/>
        <p:txBody>
          <a:bodyPr/>
          <a:lstStyle/>
          <a:p>
            <a:r>
              <a:rPr lang="en-GB" i="1" dirty="0" smtClean="0"/>
              <a:t>Future Directions</a:t>
            </a:r>
          </a:p>
          <a:p>
            <a:r>
              <a:rPr lang="en-GB" i="1" dirty="0" smtClean="0"/>
              <a:t>Examples of Good Practice</a:t>
            </a:r>
          </a:p>
          <a:p>
            <a:r>
              <a:rPr lang="en-GB" i="1" dirty="0" smtClean="0"/>
              <a:t>Evolving </a:t>
            </a:r>
            <a:r>
              <a:rPr lang="en-GB" i="1" dirty="0"/>
              <a:t>Legislation</a:t>
            </a:r>
            <a:r>
              <a:rPr lang="en-GB" dirty="0"/>
              <a:t> </a:t>
            </a:r>
          </a:p>
          <a:p>
            <a:pPr marL="64008" indent="0">
              <a:buNone/>
            </a:pPr>
            <a:endParaRPr lang="cy-GB" dirty="0"/>
          </a:p>
        </p:txBody>
      </p:sp>
      <p:pic>
        <p:nvPicPr>
          <p:cNvPr id="1027" name="Picture 3" descr="C:\Users\l.roberts\AppData\Local\Microsoft\Windows\Temporary Internet Files\Content.IE5\S9T0P2O1\MP900438811[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43000" y="3645024"/>
            <a:ext cx="6858000" cy="28803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59254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2800" dirty="0" smtClean="0"/>
              <a:t/>
            </a:r>
            <a:br>
              <a:rPr lang="en-GB" sz="2800" dirty="0" smtClean="0"/>
            </a:br>
            <a:r>
              <a:rPr lang="en-GB" sz="3600" dirty="0" err="1" smtClean="0"/>
              <a:t>Cymru</a:t>
            </a:r>
            <a:r>
              <a:rPr lang="en-GB" sz="3600" dirty="0" smtClean="0"/>
              <a:t/>
            </a:r>
            <a:br>
              <a:rPr lang="en-GB" sz="3600" dirty="0" smtClean="0"/>
            </a:br>
            <a:r>
              <a:rPr lang="en-GB" sz="3600" dirty="0" smtClean="0"/>
              <a:t>Wales</a:t>
            </a:r>
            <a:endParaRPr lang="cy-GB" sz="3600" dirty="0"/>
          </a:p>
        </p:txBody>
      </p:sp>
      <p:sp>
        <p:nvSpPr>
          <p:cNvPr id="3" name="Content Placeholder 2"/>
          <p:cNvSpPr>
            <a:spLocks noGrp="1"/>
          </p:cNvSpPr>
          <p:nvPr>
            <p:ph sz="half" idx="1"/>
          </p:nvPr>
        </p:nvSpPr>
        <p:spPr/>
        <p:txBody>
          <a:bodyPr>
            <a:normAutofit/>
          </a:bodyPr>
          <a:lstStyle/>
          <a:p>
            <a:r>
              <a:rPr lang="en-GB" dirty="0" err="1" smtClean="0"/>
              <a:t>Gwlad</a:t>
            </a:r>
            <a:r>
              <a:rPr lang="en-GB" dirty="0" smtClean="0"/>
              <a:t> </a:t>
            </a:r>
            <a:r>
              <a:rPr lang="en-GB" dirty="0" err="1" smtClean="0"/>
              <a:t>gynta’r</a:t>
            </a:r>
            <a:r>
              <a:rPr lang="en-GB" dirty="0" smtClean="0"/>
              <a:t> DU </a:t>
            </a:r>
            <a:r>
              <a:rPr lang="en-GB" dirty="0" err="1" smtClean="0"/>
              <a:t>i</a:t>
            </a:r>
            <a:r>
              <a:rPr lang="en-GB" dirty="0" smtClean="0"/>
              <a:t> </a:t>
            </a:r>
            <a:r>
              <a:rPr lang="en-GB" dirty="0" err="1" smtClean="0"/>
              <a:t>apwyntio</a:t>
            </a:r>
            <a:r>
              <a:rPr lang="en-GB" dirty="0" smtClean="0"/>
              <a:t> </a:t>
            </a:r>
            <a:r>
              <a:rPr lang="en-GB" dirty="0" err="1" smtClean="0"/>
              <a:t>Comisiynydd</a:t>
            </a:r>
            <a:r>
              <a:rPr lang="en-GB" dirty="0" smtClean="0"/>
              <a:t> Plant</a:t>
            </a:r>
          </a:p>
          <a:p>
            <a:r>
              <a:rPr lang="en-GB" dirty="0" err="1" smtClean="0"/>
              <a:t>Gwlad</a:t>
            </a:r>
            <a:r>
              <a:rPr lang="en-GB" dirty="0" smtClean="0"/>
              <a:t> </a:t>
            </a:r>
            <a:r>
              <a:rPr lang="en-GB" dirty="0" err="1" smtClean="0"/>
              <a:t>gyntaf</a:t>
            </a:r>
            <a:r>
              <a:rPr lang="en-GB" dirty="0" smtClean="0"/>
              <a:t> y </a:t>
            </a:r>
            <a:r>
              <a:rPr lang="en-GB" dirty="0" err="1" smtClean="0"/>
              <a:t>byd</a:t>
            </a:r>
            <a:r>
              <a:rPr lang="en-GB" dirty="0" smtClean="0"/>
              <a:t> </a:t>
            </a:r>
            <a:r>
              <a:rPr lang="en-GB" dirty="0" err="1" smtClean="0"/>
              <a:t>i</a:t>
            </a:r>
            <a:r>
              <a:rPr lang="en-GB" dirty="0" smtClean="0"/>
              <a:t> </a:t>
            </a:r>
            <a:r>
              <a:rPr lang="en-GB" dirty="0" err="1" smtClean="0"/>
              <a:t>ddeddfu</a:t>
            </a:r>
            <a:r>
              <a:rPr lang="en-GB" dirty="0" smtClean="0"/>
              <a:t> </a:t>
            </a:r>
            <a:r>
              <a:rPr lang="en-GB" dirty="0" err="1" smtClean="0"/>
              <a:t>ar</a:t>
            </a:r>
            <a:r>
              <a:rPr lang="en-GB" dirty="0" smtClean="0"/>
              <a:t> </a:t>
            </a:r>
            <a:r>
              <a:rPr lang="en-GB" dirty="0" err="1" smtClean="0"/>
              <a:t>chwarae</a:t>
            </a:r>
            <a:endParaRPr lang="en-GB" dirty="0" smtClean="0"/>
          </a:p>
          <a:p>
            <a:r>
              <a:rPr lang="en-GB" dirty="0" err="1" smtClean="0"/>
              <a:t>Gwlad</a:t>
            </a:r>
            <a:r>
              <a:rPr lang="en-GB" dirty="0" smtClean="0"/>
              <a:t> </a:t>
            </a:r>
            <a:r>
              <a:rPr lang="en-GB" dirty="0" err="1" smtClean="0"/>
              <a:t>gyntaf</a:t>
            </a:r>
            <a:r>
              <a:rPr lang="en-GB" dirty="0" smtClean="0"/>
              <a:t> y DU </a:t>
            </a:r>
            <a:r>
              <a:rPr lang="en-GB" dirty="0" err="1" smtClean="0"/>
              <a:t>i</a:t>
            </a:r>
            <a:r>
              <a:rPr lang="en-GB" dirty="0" smtClean="0"/>
              <a:t> </a:t>
            </a:r>
            <a:r>
              <a:rPr lang="en-GB" dirty="0" err="1" smtClean="0"/>
              <a:t>mewnosod</a:t>
            </a:r>
            <a:r>
              <a:rPr lang="en-GB" dirty="0" smtClean="0"/>
              <a:t> </a:t>
            </a:r>
            <a:r>
              <a:rPr lang="en-GB" dirty="0" err="1" smtClean="0"/>
              <a:t>Confensiwn</a:t>
            </a:r>
            <a:r>
              <a:rPr lang="en-GB" dirty="0" smtClean="0"/>
              <a:t> y </a:t>
            </a:r>
            <a:r>
              <a:rPr lang="en-GB" dirty="0" err="1" smtClean="0"/>
              <a:t>Cenhedloedd</a:t>
            </a:r>
            <a:r>
              <a:rPr lang="en-GB" dirty="0" smtClean="0"/>
              <a:t> </a:t>
            </a:r>
            <a:r>
              <a:rPr lang="en-GB" dirty="0" err="1" smtClean="0"/>
              <a:t>Unedig</a:t>
            </a:r>
            <a:r>
              <a:rPr lang="en-GB" dirty="0" smtClean="0"/>
              <a:t> </a:t>
            </a:r>
            <a:r>
              <a:rPr lang="en-GB" dirty="0" err="1" smtClean="0"/>
              <a:t>ar</a:t>
            </a:r>
            <a:r>
              <a:rPr lang="en-GB" dirty="0" smtClean="0"/>
              <a:t> </a:t>
            </a:r>
            <a:r>
              <a:rPr lang="en-GB" dirty="0" err="1" smtClean="0"/>
              <a:t>Hawliau</a:t>
            </a:r>
            <a:r>
              <a:rPr lang="en-GB" dirty="0" smtClean="0"/>
              <a:t> Plant </a:t>
            </a:r>
            <a:r>
              <a:rPr lang="en-GB" dirty="0" err="1" smtClean="0"/>
              <a:t>i</a:t>
            </a:r>
            <a:r>
              <a:rPr lang="en-GB" dirty="0" smtClean="0"/>
              <a:t> </a:t>
            </a:r>
            <a:r>
              <a:rPr lang="en-GB" dirty="0" err="1" smtClean="0"/>
              <a:t>gyfraith</a:t>
            </a:r>
            <a:endParaRPr lang="cy-GB" dirty="0"/>
          </a:p>
        </p:txBody>
      </p:sp>
      <p:sp>
        <p:nvSpPr>
          <p:cNvPr id="4" name="Content Placeholder 3"/>
          <p:cNvSpPr>
            <a:spLocks noGrp="1"/>
          </p:cNvSpPr>
          <p:nvPr>
            <p:ph sz="half" idx="2"/>
          </p:nvPr>
        </p:nvSpPr>
        <p:spPr/>
        <p:txBody>
          <a:bodyPr>
            <a:normAutofit/>
          </a:bodyPr>
          <a:lstStyle/>
          <a:p>
            <a:r>
              <a:rPr lang="cy-GB" i="1" dirty="0"/>
              <a:t>T</a:t>
            </a:r>
            <a:r>
              <a:rPr lang="cy-GB" i="1" dirty="0" smtClean="0"/>
              <a:t>he </a:t>
            </a:r>
            <a:r>
              <a:rPr lang="cy-GB" i="1" dirty="0" err="1" smtClean="0"/>
              <a:t>first</a:t>
            </a:r>
            <a:r>
              <a:rPr lang="cy-GB" i="1" dirty="0"/>
              <a:t> </a:t>
            </a:r>
            <a:r>
              <a:rPr lang="en-US" i="1" dirty="0" smtClean="0"/>
              <a:t>UK </a:t>
            </a:r>
            <a:r>
              <a:rPr lang="en-US" i="1" dirty="0"/>
              <a:t>country to appoint a </a:t>
            </a:r>
            <a:r>
              <a:rPr lang="en-US" i="1" dirty="0" smtClean="0"/>
              <a:t>Children’s Commissioner </a:t>
            </a:r>
          </a:p>
          <a:p>
            <a:r>
              <a:rPr lang="en-US" i="1" dirty="0"/>
              <a:t>T</a:t>
            </a:r>
            <a:r>
              <a:rPr lang="en-US" i="1" dirty="0" smtClean="0"/>
              <a:t>he </a:t>
            </a:r>
            <a:r>
              <a:rPr lang="en-US" i="1" dirty="0"/>
              <a:t>first country in </a:t>
            </a:r>
            <a:r>
              <a:rPr lang="en-US" i="1" dirty="0" smtClean="0"/>
              <a:t>the world </a:t>
            </a:r>
            <a:r>
              <a:rPr lang="en-US" i="1" dirty="0"/>
              <a:t>to legislate on </a:t>
            </a:r>
            <a:r>
              <a:rPr lang="en-US" i="1" dirty="0" smtClean="0"/>
              <a:t>play </a:t>
            </a:r>
          </a:p>
          <a:p>
            <a:r>
              <a:rPr lang="en-US" i="1" dirty="0"/>
              <a:t>T</a:t>
            </a:r>
            <a:r>
              <a:rPr lang="en-US" i="1" dirty="0" smtClean="0"/>
              <a:t>he first in </a:t>
            </a:r>
            <a:r>
              <a:rPr lang="en-US" i="1" dirty="0"/>
              <a:t>the UK to embed the UN </a:t>
            </a:r>
            <a:r>
              <a:rPr lang="en-US" i="1" dirty="0" smtClean="0"/>
              <a:t>Convention on </a:t>
            </a:r>
            <a:r>
              <a:rPr lang="en-US" i="1" dirty="0"/>
              <a:t>the Rights of the Child into </a:t>
            </a:r>
            <a:r>
              <a:rPr lang="en-US" i="1" dirty="0" smtClean="0"/>
              <a:t>law</a:t>
            </a:r>
            <a:endParaRPr lang="cy-GB" i="1" dirty="0"/>
          </a:p>
        </p:txBody>
      </p:sp>
      <p:pic>
        <p:nvPicPr>
          <p:cNvPr id="2050" name="Picture 2" descr="C:\Users\l.roberts\AppData\Local\Microsoft\Windows\Temporary Internet Files\Content.IE5\FDGQFACQ\MC90032697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0" y="67241"/>
            <a:ext cx="1115616" cy="13455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921075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dirty="0" err="1" smtClean="0"/>
              <a:t>Ond</a:t>
            </a:r>
            <a:r>
              <a:rPr lang="en-GB" dirty="0" smtClean="0"/>
              <a:t>: </a:t>
            </a:r>
            <a:r>
              <a:rPr lang="en-GB" dirty="0" err="1" smtClean="0"/>
              <a:t>Cymru</a:t>
            </a:r>
            <a:r>
              <a:rPr lang="en-GB" dirty="0" smtClean="0"/>
              <a:t/>
            </a:r>
            <a:br>
              <a:rPr lang="en-GB" dirty="0" smtClean="0"/>
            </a:br>
            <a:r>
              <a:rPr lang="en-GB" dirty="0" smtClean="0"/>
              <a:t>But : Wales</a:t>
            </a:r>
            <a:endParaRPr lang="cy-GB" dirty="0"/>
          </a:p>
        </p:txBody>
      </p:sp>
      <p:sp>
        <p:nvSpPr>
          <p:cNvPr id="3" name="Content Placeholder 2"/>
          <p:cNvSpPr>
            <a:spLocks noGrp="1"/>
          </p:cNvSpPr>
          <p:nvPr>
            <p:ph sz="half" idx="1"/>
          </p:nvPr>
        </p:nvSpPr>
        <p:spPr>
          <a:xfrm>
            <a:off x="457200" y="1722437"/>
            <a:ext cx="4038600" cy="4730899"/>
          </a:xfrm>
        </p:spPr>
        <p:txBody>
          <a:bodyPr>
            <a:normAutofit lnSpcReduction="10000"/>
          </a:bodyPr>
          <a:lstStyle/>
          <a:p>
            <a:pPr>
              <a:lnSpc>
                <a:spcPct val="120000"/>
              </a:lnSpc>
            </a:pPr>
            <a:r>
              <a:rPr lang="en-GB" dirty="0" smtClean="0"/>
              <a:t>Un </a:t>
            </a:r>
            <a:r>
              <a:rPr lang="en-GB" dirty="0" err="1" smtClean="0"/>
              <a:t>o’r</a:t>
            </a:r>
            <a:r>
              <a:rPr lang="en-GB" dirty="0" smtClean="0"/>
              <a:t> </a:t>
            </a:r>
            <a:r>
              <a:rPr lang="en-GB" dirty="0" err="1" smtClean="0"/>
              <a:t>graddau</a:t>
            </a:r>
            <a:r>
              <a:rPr lang="en-GB" dirty="0" smtClean="0"/>
              <a:t> </a:t>
            </a:r>
            <a:r>
              <a:rPr lang="en-GB" dirty="0" err="1" smtClean="0"/>
              <a:t>uchaf</a:t>
            </a:r>
            <a:r>
              <a:rPr lang="en-GB" dirty="0" smtClean="0"/>
              <a:t> o </a:t>
            </a:r>
            <a:r>
              <a:rPr lang="en-GB" dirty="0" err="1" smtClean="0"/>
              <a:t>dlodi</a:t>
            </a:r>
            <a:r>
              <a:rPr lang="en-GB" dirty="0" smtClean="0"/>
              <a:t> plant </a:t>
            </a:r>
            <a:r>
              <a:rPr lang="en-GB" dirty="0" err="1" smtClean="0"/>
              <a:t>yn</a:t>
            </a:r>
            <a:r>
              <a:rPr lang="en-GB" dirty="0" smtClean="0"/>
              <a:t> y DU</a:t>
            </a:r>
          </a:p>
          <a:p>
            <a:pPr>
              <a:lnSpc>
                <a:spcPct val="120000"/>
              </a:lnSpc>
            </a:pPr>
            <a:r>
              <a:rPr lang="en-GB" dirty="0" err="1" smtClean="0"/>
              <a:t>Canlyniadau</a:t>
            </a:r>
            <a:r>
              <a:rPr lang="en-GB" dirty="0" smtClean="0"/>
              <a:t> </a:t>
            </a:r>
            <a:r>
              <a:rPr lang="en-GB" dirty="0" err="1" smtClean="0"/>
              <a:t>ar</a:t>
            </a:r>
            <a:r>
              <a:rPr lang="en-GB" dirty="0" smtClean="0"/>
              <a:t> </a:t>
            </a:r>
            <a:r>
              <a:rPr lang="en-GB" dirty="0" err="1" smtClean="0"/>
              <a:t>gyfer</a:t>
            </a:r>
            <a:r>
              <a:rPr lang="en-GB" dirty="0" smtClean="0"/>
              <a:t> plant a </a:t>
            </a:r>
            <a:r>
              <a:rPr lang="en-GB" dirty="0" err="1" smtClean="0"/>
              <a:t>phobl</a:t>
            </a:r>
            <a:r>
              <a:rPr lang="en-GB" dirty="0" smtClean="0"/>
              <a:t> </a:t>
            </a:r>
            <a:r>
              <a:rPr lang="en-GB" dirty="0" err="1" smtClean="0"/>
              <a:t>ifanc</a:t>
            </a:r>
            <a:r>
              <a:rPr lang="en-GB" dirty="0" smtClean="0"/>
              <a:t> </a:t>
            </a:r>
            <a:r>
              <a:rPr lang="en-GB" dirty="0" err="1" smtClean="0"/>
              <a:t>bregus</a:t>
            </a:r>
            <a:r>
              <a:rPr lang="en-GB" dirty="0" smtClean="0"/>
              <a:t> </a:t>
            </a:r>
            <a:r>
              <a:rPr lang="en-GB" dirty="0" err="1" smtClean="0"/>
              <a:t>ddim</a:t>
            </a:r>
            <a:r>
              <a:rPr lang="en-GB" dirty="0" smtClean="0"/>
              <a:t> </a:t>
            </a:r>
            <a:r>
              <a:rPr lang="en-GB" dirty="0" err="1" smtClean="0"/>
              <a:t>yn</a:t>
            </a:r>
            <a:r>
              <a:rPr lang="en-GB" dirty="0" smtClean="0"/>
              <a:t> </a:t>
            </a:r>
            <a:r>
              <a:rPr lang="en-GB" dirty="0" err="1" smtClean="0"/>
              <a:t>adlewyrchu</a:t>
            </a:r>
            <a:r>
              <a:rPr lang="en-GB" dirty="0" smtClean="0"/>
              <a:t> </a:t>
            </a:r>
            <a:r>
              <a:rPr lang="en-GB" dirty="0" err="1" smtClean="0"/>
              <a:t>ein</a:t>
            </a:r>
            <a:r>
              <a:rPr lang="en-GB" dirty="0" smtClean="0"/>
              <a:t> </a:t>
            </a:r>
            <a:r>
              <a:rPr lang="en-GB" dirty="0" err="1" smtClean="0"/>
              <a:t>ymrwymiad</a:t>
            </a:r>
            <a:r>
              <a:rPr lang="en-GB" dirty="0" smtClean="0"/>
              <a:t> </a:t>
            </a:r>
            <a:r>
              <a:rPr lang="en-GB" dirty="0" err="1" smtClean="0"/>
              <a:t>i</a:t>
            </a:r>
            <a:r>
              <a:rPr lang="en-GB" dirty="0" smtClean="0"/>
              <a:t> </a:t>
            </a:r>
            <a:r>
              <a:rPr lang="en-GB" dirty="0" err="1" smtClean="0"/>
              <a:t>hawliau</a:t>
            </a:r>
            <a:r>
              <a:rPr lang="en-GB" dirty="0" smtClean="0"/>
              <a:t> plant</a:t>
            </a:r>
          </a:p>
          <a:p>
            <a:pPr>
              <a:lnSpc>
                <a:spcPct val="120000"/>
              </a:lnSpc>
            </a:pPr>
            <a:r>
              <a:rPr lang="en-GB" dirty="0" err="1" smtClean="0"/>
              <a:t>Ymwybyddiaeth</a:t>
            </a:r>
            <a:r>
              <a:rPr lang="en-GB" dirty="0" smtClean="0"/>
              <a:t> </a:t>
            </a:r>
            <a:r>
              <a:rPr lang="en-GB" dirty="0" err="1"/>
              <a:t>ehangach</a:t>
            </a:r>
            <a:r>
              <a:rPr lang="en-GB" dirty="0"/>
              <a:t> o </a:t>
            </a:r>
            <a:r>
              <a:rPr lang="en-GB" dirty="0" err="1"/>
              <a:t>gamdrin</a:t>
            </a:r>
            <a:r>
              <a:rPr lang="en-GB" dirty="0"/>
              <a:t> </a:t>
            </a:r>
            <a:r>
              <a:rPr lang="en-GB" dirty="0" err="1" smtClean="0"/>
              <a:t>hanesyddol</a:t>
            </a:r>
            <a:endParaRPr lang="en-GB" dirty="0" smtClean="0"/>
          </a:p>
          <a:p>
            <a:pPr>
              <a:lnSpc>
                <a:spcPct val="120000"/>
              </a:lnSpc>
            </a:pPr>
            <a:r>
              <a:rPr lang="en-GB" dirty="0" smtClean="0"/>
              <a:t>Does dim </a:t>
            </a:r>
            <a:r>
              <a:rPr lang="en-GB" dirty="0" err="1"/>
              <a:t>G</a:t>
            </a:r>
            <a:r>
              <a:rPr lang="en-GB" dirty="0" err="1" smtClean="0"/>
              <a:t>weinidog</a:t>
            </a:r>
            <a:r>
              <a:rPr lang="en-GB" dirty="0" smtClean="0"/>
              <a:t> </a:t>
            </a:r>
            <a:r>
              <a:rPr lang="en-GB" dirty="0"/>
              <a:t>C</a:t>
            </a:r>
            <a:r>
              <a:rPr lang="en-GB" dirty="0" smtClean="0"/>
              <a:t>abinet </a:t>
            </a:r>
            <a:r>
              <a:rPr lang="en-GB" dirty="0" err="1" smtClean="0"/>
              <a:t>ar</a:t>
            </a:r>
            <a:r>
              <a:rPr lang="en-GB" dirty="0" smtClean="0"/>
              <a:t> gyfer plant a </a:t>
            </a:r>
            <a:r>
              <a:rPr lang="en-GB" dirty="0" err="1" smtClean="0"/>
              <a:t>phobl</a:t>
            </a:r>
            <a:r>
              <a:rPr lang="en-GB" dirty="0" smtClean="0"/>
              <a:t> </a:t>
            </a:r>
            <a:r>
              <a:rPr lang="en-GB" dirty="0" err="1" smtClean="0"/>
              <a:t>ifanc</a:t>
            </a:r>
            <a:r>
              <a:rPr lang="en-GB" dirty="0" smtClean="0"/>
              <a:t>, ond </a:t>
            </a:r>
            <a:r>
              <a:rPr lang="en-GB" dirty="0" err="1" smtClean="0"/>
              <a:t>mae</a:t>
            </a:r>
            <a:r>
              <a:rPr lang="en-GB" dirty="0" smtClean="0"/>
              <a:t> </a:t>
            </a:r>
            <a:r>
              <a:rPr lang="en-GB" dirty="0" err="1" smtClean="0"/>
              <a:t>gweinidog</a:t>
            </a:r>
            <a:r>
              <a:rPr lang="en-GB" dirty="0" smtClean="0"/>
              <a:t> </a:t>
            </a:r>
            <a:r>
              <a:rPr lang="en-GB" dirty="0" err="1" smtClean="0"/>
              <a:t>ar</a:t>
            </a:r>
            <a:r>
              <a:rPr lang="en-GB" dirty="0" smtClean="0"/>
              <a:t> gyfer </a:t>
            </a:r>
            <a:r>
              <a:rPr lang="en-GB" dirty="0" err="1" smtClean="0"/>
              <a:t>Iechyd</a:t>
            </a:r>
            <a:r>
              <a:rPr lang="en-GB" dirty="0" smtClean="0"/>
              <a:t> a </a:t>
            </a:r>
            <a:r>
              <a:rPr lang="en-GB" dirty="0" err="1" smtClean="0"/>
              <a:t>Gwasanaethau</a:t>
            </a:r>
            <a:r>
              <a:rPr lang="en-GB" dirty="0" smtClean="0"/>
              <a:t> </a:t>
            </a:r>
            <a:r>
              <a:rPr lang="en-GB" dirty="0" err="1" smtClean="0"/>
              <a:t>Cymedeithasol</a:t>
            </a:r>
            <a:r>
              <a:rPr lang="en-GB" dirty="0" smtClean="0"/>
              <a:t> – Vaughan </a:t>
            </a:r>
            <a:r>
              <a:rPr lang="en-GB" dirty="0" err="1" smtClean="0"/>
              <a:t>Gething</a:t>
            </a:r>
            <a:endParaRPr lang="en-GB" dirty="0" smtClean="0"/>
          </a:p>
        </p:txBody>
      </p:sp>
      <p:sp>
        <p:nvSpPr>
          <p:cNvPr id="4" name="Content Placeholder 3"/>
          <p:cNvSpPr>
            <a:spLocks noGrp="1"/>
          </p:cNvSpPr>
          <p:nvPr>
            <p:ph sz="half" idx="2"/>
          </p:nvPr>
        </p:nvSpPr>
        <p:spPr/>
        <p:txBody>
          <a:bodyPr>
            <a:noAutofit/>
          </a:bodyPr>
          <a:lstStyle/>
          <a:p>
            <a:r>
              <a:rPr lang="en-US" sz="2000" i="1" dirty="0"/>
              <a:t>O</a:t>
            </a:r>
            <a:r>
              <a:rPr lang="en-US" sz="2000" i="1" dirty="0" smtClean="0"/>
              <a:t>ne </a:t>
            </a:r>
            <a:r>
              <a:rPr lang="en-US" sz="2000" i="1" dirty="0"/>
              <a:t>of the highest rates of </a:t>
            </a:r>
            <a:r>
              <a:rPr lang="en-US" sz="2000" i="1" dirty="0" smtClean="0"/>
              <a:t>child </a:t>
            </a:r>
            <a:r>
              <a:rPr lang="cy-GB" sz="2000" i="1" dirty="0" err="1" smtClean="0"/>
              <a:t>poverty</a:t>
            </a:r>
            <a:r>
              <a:rPr lang="cy-GB" sz="2000" i="1" dirty="0" smtClean="0"/>
              <a:t> </a:t>
            </a:r>
            <a:r>
              <a:rPr lang="cy-GB" sz="2000" i="1" dirty="0" err="1"/>
              <a:t>in</a:t>
            </a:r>
            <a:r>
              <a:rPr lang="cy-GB" sz="2000" i="1" dirty="0"/>
              <a:t> the </a:t>
            </a:r>
            <a:r>
              <a:rPr lang="cy-GB" sz="2000" i="1" dirty="0" smtClean="0"/>
              <a:t>UK</a:t>
            </a:r>
          </a:p>
          <a:p>
            <a:r>
              <a:rPr lang="cy-GB" sz="2000" i="1" dirty="0" err="1"/>
              <a:t>O</a:t>
            </a:r>
            <a:r>
              <a:rPr lang="cy-GB" sz="2000" i="1" dirty="0" err="1" smtClean="0"/>
              <a:t>utcomes</a:t>
            </a:r>
            <a:r>
              <a:rPr lang="cy-GB" sz="2000" i="1" dirty="0" smtClean="0"/>
              <a:t> </a:t>
            </a:r>
            <a:r>
              <a:rPr lang="cy-GB" sz="2000" i="1" dirty="0" err="1" smtClean="0"/>
              <a:t>for</a:t>
            </a:r>
            <a:r>
              <a:rPr lang="cy-GB" sz="2000" i="1" dirty="0"/>
              <a:t> </a:t>
            </a:r>
            <a:r>
              <a:rPr lang="en-US" sz="2000" i="1" dirty="0" smtClean="0"/>
              <a:t>some </a:t>
            </a:r>
            <a:r>
              <a:rPr lang="en-US" sz="2000" i="1" dirty="0"/>
              <a:t>of our most vulnerable </a:t>
            </a:r>
            <a:r>
              <a:rPr lang="en-US" sz="2000" i="1" dirty="0" smtClean="0"/>
              <a:t>children and </a:t>
            </a:r>
            <a:r>
              <a:rPr lang="en-US" sz="2000" i="1" dirty="0"/>
              <a:t>young people don’t match </a:t>
            </a:r>
            <a:r>
              <a:rPr lang="en-US" sz="2000" i="1" dirty="0" smtClean="0"/>
              <a:t>our </a:t>
            </a:r>
            <a:r>
              <a:rPr lang="cy-GB" sz="2000" i="1" dirty="0" smtClean="0"/>
              <a:t>commitment </a:t>
            </a:r>
            <a:r>
              <a:rPr lang="cy-GB" sz="2000" i="1" dirty="0"/>
              <a:t>to children’s </a:t>
            </a:r>
            <a:r>
              <a:rPr lang="cy-GB" sz="2000" i="1" dirty="0" smtClean="0"/>
              <a:t>rights</a:t>
            </a:r>
          </a:p>
          <a:p>
            <a:r>
              <a:rPr lang="cy-GB" sz="2000" i="1" dirty="0"/>
              <a:t>An increasing awareness of historical </a:t>
            </a:r>
            <a:r>
              <a:rPr lang="cy-GB" sz="2000" i="1" dirty="0" smtClean="0"/>
              <a:t>abuse</a:t>
            </a:r>
          </a:p>
          <a:p>
            <a:r>
              <a:rPr lang="en-US" sz="2000" i="1" dirty="0"/>
              <a:t>We do not have a </a:t>
            </a:r>
            <a:r>
              <a:rPr lang="en-US" sz="2000" i="1" dirty="0" smtClean="0"/>
              <a:t>Cabinet </a:t>
            </a:r>
            <a:r>
              <a:rPr lang="en-US" sz="2000" i="1" dirty="0"/>
              <a:t>M</a:t>
            </a:r>
            <a:r>
              <a:rPr lang="en-US" sz="2000" i="1" dirty="0" smtClean="0"/>
              <a:t>inister for </a:t>
            </a:r>
            <a:r>
              <a:rPr lang="en-US" sz="2000" i="1" dirty="0"/>
              <a:t>children and young </a:t>
            </a:r>
            <a:r>
              <a:rPr lang="en-US" sz="2000" i="1" dirty="0" smtClean="0"/>
              <a:t>people, but we do have a Cabinet Minister </a:t>
            </a:r>
            <a:r>
              <a:rPr lang="en-US" sz="2000" i="1" dirty="0" smtClean="0"/>
              <a:t>for Health and Social Services – Vaughan </a:t>
            </a:r>
            <a:r>
              <a:rPr lang="en-US" sz="2000" i="1" dirty="0" err="1" smtClean="0"/>
              <a:t>Gething</a:t>
            </a:r>
            <a:endParaRPr lang="en-US" sz="2000" i="1" dirty="0" smtClean="0"/>
          </a:p>
        </p:txBody>
      </p:sp>
      <p:pic>
        <p:nvPicPr>
          <p:cNvPr id="3074" name="Picture 2" descr="C:\Users\l.roberts\AppData\Local\Microsoft\Windows\Temporary Internet Files\Content.IE5\FDGQFACQ\MC900326970[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437712" y="228518"/>
            <a:ext cx="1467612" cy="13973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984904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22960" y="620688"/>
            <a:ext cx="7543800" cy="1450757"/>
          </a:xfrm>
        </p:spPr>
        <p:txBody>
          <a:bodyPr>
            <a:normAutofit fontScale="90000"/>
          </a:bodyPr>
          <a:lstStyle/>
          <a:p>
            <a:pPr algn="r"/>
            <a:r>
              <a:rPr lang="en-GB" dirty="0" smtClean="0"/>
              <a:t>Y </a:t>
            </a:r>
            <a:r>
              <a:rPr lang="en-GB" dirty="0" err="1" smtClean="0"/>
              <a:t>sefyllfa</a:t>
            </a:r>
            <a:r>
              <a:rPr lang="en-GB" dirty="0" smtClean="0"/>
              <a:t> </a:t>
            </a:r>
            <a:r>
              <a:rPr lang="en-GB" dirty="0" err="1" smtClean="0"/>
              <a:t>gyfredol</a:t>
            </a:r>
            <a:r>
              <a:rPr lang="en-GB" dirty="0" smtClean="0"/>
              <a:t/>
            </a:r>
            <a:br>
              <a:rPr lang="en-GB" dirty="0" smtClean="0"/>
            </a:br>
            <a:r>
              <a:rPr lang="en-GB" dirty="0" smtClean="0"/>
              <a:t>The current situation</a:t>
            </a:r>
            <a:br>
              <a:rPr lang="en-GB" dirty="0" smtClean="0"/>
            </a:br>
            <a:endParaRPr lang="en-US" dirty="0"/>
          </a:p>
        </p:txBody>
      </p:sp>
      <p:sp>
        <p:nvSpPr>
          <p:cNvPr id="6" name="Content Placeholder 5"/>
          <p:cNvSpPr>
            <a:spLocks noGrp="1"/>
          </p:cNvSpPr>
          <p:nvPr>
            <p:ph sz="half" idx="1"/>
          </p:nvPr>
        </p:nvSpPr>
        <p:spPr/>
        <p:txBody>
          <a:bodyPr/>
          <a:lstStyle/>
          <a:p>
            <a:r>
              <a:rPr lang="en-GB" dirty="0" err="1" smtClean="0"/>
              <a:t>Comisiynydd</a:t>
            </a:r>
            <a:r>
              <a:rPr lang="en-GB" dirty="0" smtClean="0"/>
              <a:t> Plant </a:t>
            </a:r>
            <a:r>
              <a:rPr lang="en-GB" dirty="0" err="1" smtClean="0"/>
              <a:t>Cymru</a:t>
            </a:r>
            <a:endParaRPr lang="en-GB" dirty="0" smtClean="0"/>
          </a:p>
          <a:p>
            <a:r>
              <a:rPr lang="en-GB" dirty="0" err="1" smtClean="0"/>
              <a:t>Adroddiad</a:t>
            </a:r>
            <a:r>
              <a:rPr lang="en-GB" dirty="0" smtClean="0"/>
              <a:t> </a:t>
            </a:r>
            <a:r>
              <a:rPr lang="en-GB" dirty="0" err="1" smtClean="0"/>
              <a:t>Blynyddol</a:t>
            </a:r>
            <a:endParaRPr lang="en-GB" dirty="0" smtClean="0"/>
          </a:p>
          <a:p>
            <a:r>
              <a:rPr lang="en-GB" u="sng" dirty="0" err="1" smtClean="0">
                <a:solidFill>
                  <a:srgbClr val="C00000"/>
                </a:solidFill>
                <a:hlinkClick r:id="rId2"/>
              </a:rPr>
              <a:t>Adroddiad</a:t>
            </a:r>
            <a:r>
              <a:rPr lang="en-GB" u="sng" dirty="0" smtClean="0">
                <a:solidFill>
                  <a:srgbClr val="C00000"/>
                </a:solidFill>
                <a:hlinkClick r:id="rId2"/>
              </a:rPr>
              <a:t> </a:t>
            </a:r>
            <a:r>
              <a:rPr lang="en-GB" u="sng" dirty="0" err="1" smtClean="0">
                <a:solidFill>
                  <a:srgbClr val="C00000"/>
                </a:solidFill>
                <a:hlinkClick r:id="rId2"/>
              </a:rPr>
              <a:t>Blynyddol</a:t>
            </a:r>
            <a:r>
              <a:rPr lang="en-GB" u="sng" dirty="0" smtClean="0">
                <a:solidFill>
                  <a:srgbClr val="C00000"/>
                </a:solidFill>
                <a:hlinkClick r:id="rId2"/>
              </a:rPr>
              <a:t> </a:t>
            </a:r>
            <a:r>
              <a:rPr lang="en-GB" u="sng" dirty="0" smtClean="0">
                <a:solidFill>
                  <a:srgbClr val="C00000"/>
                </a:solidFill>
                <a:hlinkClick r:id="rId2"/>
              </a:rPr>
              <a:t>2018</a:t>
            </a:r>
            <a:r>
              <a:rPr lang="en-GB" u="sng" dirty="0" smtClean="0">
                <a:solidFill>
                  <a:srgbClr val="C00000"/>
                </a:solidFill>
              </a:rPr>
              <a:t>-19</a:t>
            </a:r>
            <a:endParaRPr lang="en-GB" u="sng" dirty="0" smtClean="0">
              <a:solidFill>
                <a:srgbClr val="C00000"/>
              </a:solidFill>
            </a:endParaRPr>
          </a:p>
          <a:p>
            <a:endParaRPr lang="en-GB" dirty="0" smtClean="0"/>
          </a:p>
          <a:p>
            <a:endParaRPr lang="en-GB" dirty="0"/>
          </a:p>
        </p:txBody>
      </p:sp>
      <p:sp>
        <p:nvSpPr>
          <p:cNvPr id="7" name="Content Placeholder 6"/>
          <p:cNvSpPr>
            <a:spLocks noGrp="1"/>
          </p:cNvSpPr>
          <p:nvPr>
            <p:ph sz="half" idx="2"/>
          </p:nvPr>
        </p:nvSpPr>
        <p:spPr/>
        <p:txBody>
          <a:bodyPr/>
          <a:lstStyle/>
          <a:p>
            <a:r>
              <a:rPr lang="en-GB" dirty="0"/>
              <a:t>Children’s Commissioner for </a:t>
            </a:r>
            <a:r>
              <a:rPr lang="en-GB" dirty="0" smtClean="0"/>
              <a:t>Wales</a:t>
            </a:r>
          </a:p>
          <a:p>
            <a:r>
              <a:rPr lang="en-GB" dirty="0" smtClean="0"/>
              <a:t>Annual Review</a:t>
            </a:r>
          </a:p>
          <a:p>
            <a:r>
              <a:rPr lang="en-GB" u="sng" dirty="0" smtClean="0">
                <a:solidFill>
                  <a:srgbClr val="C00000"/>
                </a:solidFill>
                <a:hlinkClick r:id="rId3"/>
              </a:rPr>
              <a:t>Annual Report </a:t>
            </a:r>
            <a:r>
              <a:rPr lang="en-GB" u="sng" dirty="0" smtClean="0">
                <a:solidFill>
                  <a:srgbClr val="C00000"/>
                </a:solidFill>
                <a:hlinkClick r:id="rId3"/>
              </a:rPr>
              <a:t>2018</a:t>
            </a:r>
            <a:r>
              <a:rPr lang="en-GB" u="sng" dirty="0">
                <a:solidFill>
                  <a:srgbClr val="C00000"/>
                </a:solidFill>
              </a:rPr>
              <a:t>-</a:t>
            </a:r>
            <a:r>
              <a:rPr lang="en-GB" u="sng" dirty="0" smtClean="0">
                <a:solidFill>
                  <a:srgbClr val="C00000"/>
                </a:solidFill>
              </a:rPr>
              <a:t>19</a:t>
            </a:r>
            <a:endParaRPr lang="en-GB" u="sng" dirty="0" smtClean="0">
              <a:solidFill>
                <a:srgbClr val="C00000"/>
              </a:solidFill>
            </a:endParaRPr>
          </a:p>
          <a:p>
            <a:endParaRPr lang="en-GB" dirty="0" smtClean="0"/>
          </a:p>
          <a:p>
            <a:endParaRPr lang="en-GB" dirty="0"/>
          </a:p>
          <a:p>
            <a:endParaRPr lang="en-GB" dirty="0"/>
          </a:p>
          <a:p>
            <a:endParaRPr lang="en-US" dirty="0"/>
          </a:p>
        </p:txBody>
      </p:sp>
      <p:pic>
        <p:nvPicPr>
          <p:cNvPr id="8" name="Picture 3" descr="C:\Users\l.roberts\AppData\Local\Microsoft\Windows\Temporary Internet Files\Content.IE5\S9T0P2O1\MP900438811[1].jp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71600" y="3807231"/>
            <a:ext cx="6858000" cy="20882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92101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2019- </a:t>
            </a:r>
            <a:r>
              <a:rPr lang="en-GB" dirty="0" err="1" smtClean="0"/>
              <a:t>Blwyddyn</a:t>
            </a:r>
            <a:r>
              <a:rPr lang="en-GB" dirty="0" smtClean="0"/>
              <a:t> y </a:t>
            </a:r>
            <a:r>
              <a:rPr lang="en-GB" dirty="0" err="1" smtClean="0"/>
              <a:t>Bwli</a:t>
            </a:r>
            <a:r>
              <a:rPr lang="en-GB" dirty="0" smtClean="0"/>
              <a:t>?</a:t>
            </a:r>
            <a:br>
              <a:rPr lang="en-GB" dirty="0" smtClean="0"/>
            </a:br>
            <a:r>
              <a:rPr lang="en-GB" dirty="0" smtClean="0"/>
              <a:t>2019 </a:t>
            </a:r>
            <a:r>
              <a:rPr lang="en-GB" dirty="0" smtClean="0"/>
              <a:t>– The Year of the Bully?</a:t>
            </a:r>
            <a:endParaRPr lang="en-US" dirty="0"/>
          </a:p>
        </p:txBody>
      </p:sp>
      <p:sp>
        <p:nvSpPr>
          <p:cNvPr id="3" name="Content Placeholder 2"/>
          <p:cNvSpPr>
            <a:spLocks noGrp="1"/>
          </p:cNvSpPr>
          <p:nvPr>
            <p:ph sz="half" idx="1"/>
          </p:nvPr>
        </p:nvSpPr>
        <p:spPr/>
        <p:txBody>
          <a:bodyPr/>
          <a:lstStyle/>
          <a:p>
            <a:r>
              <a:rPr lang="en-GB" dirty="0" smtClean="0"/>
              <a:t>Sally Holland</a:t>
            </a:r>
          </a:p>
          <a:p>
            <a:r>
              <a:rPr lang="en-US" dirty="0" err="1" smtClean="0"/>
              <a:t>Wythnos</a:t>
            </a:r>
            <a:r>
              <a:rPr lang="en-US" dirty="0" smtClean="0"/>
              <a:t> </a:t>
            </a:r>
            <a:r>
              <a:rPr lang="en-US" dirty="0" err="1" smtClean="0"/>
              <a:t>Gwrth-fwlio</a:t>
            </a:r>
            <a:endParaRPr lang="en-US" dirty="0"/>
          </a:p>
        </p:txBody>
      </p:sp>
      <p:sp>
        <p:nvSpPr>
          <p:cNvPr id="4" name="Content Placeholder 3"/>
          <p:cNvSpPr>
            <a:spLocks noGrp="1"/>
          </p:cNvSpPr>
          <p:nvPr>
            <p:ph sz="half" idx="2"/>
          </p:nvPr>
        </p:nvSpPr>
        <p:spPr/>
        <p:txBody>
          <a:bodyPr/>
          <a:lstStyle/>
          <a:p>
            <a:r>
              <a:rPr lang="en-GB" dirty="0" smtClean="0"/>
              <a:t>Sally Holland</a:t>
            </a:r>
          </a:p>
          <a:p>
            <a:r>
              <a:rPr lang="en-US" dirty="0" smtClean="0">
                <a:hlinkClick r:id="rId2"/>
              </a:rPr>
              <a:t>Anti-bullying week</a:t>
            </a:r>
            <a:endParaRPr lang="en-US" dirty="0"/>
          </a:p>
        </p:txBody>
      </p:sp>
      <p:pic>
        <p:nvPicPr>
          <p:cNvPr id="6" name="Picture 5"/>
          <p:cNvPicPr>
            <a:picLocks noChangeAspect="1"/>
          </p:cNvPicPr>
          <p:nvPr/>
        </p:nvPicPr>
        <p:blipFill>
          <a:blip r:embed="rId3"/>
          <a:stretch>
            <a:fillRect/>
          </a:stretch>
        </p:blipFill>
        <p:spPr>
          <a:xfrm>
            <a:off x="2915816" y="3573016"/>
            <a:ext cx="2743438" cy="2511770"/>
          </a:xfrm>
          <a:prstGeom prst="rect">
            <a:avLst/>
          </a:prstGeom>
        </p:spPr>
      </p:pic>
    </p:spTree>
    <p:extLst>
      <p:ext uri="{BB962C8B-B14F-4D97-AF65-F5344CB8AC3E}">
        <p14:creationId xmlns:p14="http://schemas.microsoft.com/office/powerpoint/2010/main" val="105211309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US" sz="3200" dirty="0"/>
              <a:t>Minister for Communities and Tackling </a:t>
            </a:r>
            <a:r>
              <a:rPr lang="en-US" sz="3200" dirty="0" smtClean="0"/>
              <a:t>Poverty,  </a:t>
            </a:r>
            <a:r>
              <a:rPr lang="en-US" sz="3200" dirty="0"/>
              <a:t>Jeff </a:t>
            </a:r>
            <a:r>
              <a:rPr lang="en-US" sz="3200" dirty="0" smtClean="0"/>
              <a:t>Cuthbert</a:t>
            </a:r>
            <a:endParaRPr lang="cy-GB" sz="3200" b="1" dirty="0">
              <a:solidFill>
                <a:srgbClr val="FF0000"/>
              </a:solidFill>
            </a:endParaRPr>
          </a:p>
        </p:txBody>
      </p:sp>
      <p:sp>
        <p:nvSpPr>
          <p:cNvPr id="6" name="Content Placeholder 5"/>
          <p:cNvSpPr>
            <a:spLocks noGrp="1"/>
          </p:cNvSpPr>
          <p:nvPr>
            <p:ph idx="1"/>
          </p:nvPr>
        </p:nvSpPr>
        <p:spPr/>
        <p:txBody>
          <a:bodyPr/>
          <a:lstStyle/>
          <a:p>
            <a:r>
              <a:rPr lang="en-GB" dirty="0"/>
              <a:t>"I am also seeing that now, more than ever, children and young people’s views and opinions are being sought to influence the government’s work, ensuring that the final product is the best it can be</a:t>
            </a:r>
            <a:r>
              <a:rPr lang="en-GB" dirty="0" smtClean="0"/>
              <a:t>.“</a:t>
            </a:r>
          </a:p>
          <a:p>
            <a:pPr marL="64008" indent="0">
              <a:buNone/>
            </a:pPr>
            <a:r>
              <a:rPr lang="en-US" sz="3200" b="1" dirty="0" smtClean="0">
                <a:solidFill>
                  <a:srgbClr val="FF0000"/>
                </a:solidFill>
              </a:rPr>
              <a:t>(</a:t>
            </a:r>
            <a:r>
              <a:rPr lang="en-US" sz="3200" b="1" dirty="0">
                <a:solidFill>
                  <a:srgbClr val="FF0000"/>
                </a:solidFill>
              </a:rPr>
              <a:t>11 </a:t>
            </a:r>
            <a:r>
              <a:rPr lang="en-US" sz="3200" b="1" dirty="0" smtClean="0">
                <a:solidFill>
                  <a:srgbClr val="FF0000"/>
                </a:solidFill>
              </a:rPr>
              <a:t>September </a:t>
            </a:r>
            <a:r>
              <a:rPr lang="en-US" sz="3200" b="1" dirty="0">
                <a:solidFill>
                  <a:srgbClr val="FF0000"/>
                </a:solidFill>
              </a:rPr>
              <a:t>2014).</a:t>
            </a:r>
            <a:endParaRPr lang="en-GB" dirty="0" smtClean="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681286" y="4941168"/>
            <a:ext cx="3781425" cy="1512168"/>
          </a:xfrm>
          <a:prstGeom prst="rect">
            <a:avLst/>
          </a:prstGeom>
        </p:spPr>
      </p:pic>
    </p:spTree>
    <p:extLst>
      <p:ext uri="{BB962C8B-B14F-4D97-AF65-F5344CB8AC3E}">
        <p14:creationId xmlns:p14="http://schemas.microsoft.com/office/powerpoint/2010/main" val="311698441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 name="Title 18"/>
          <p:cNvSpPr>
            <a:spLocks noGrp="1"/>
          </p:cNvSpPr>
          <p:nvPr>
            <p:ph type="title"/>
          </p:nvPr>
        </p:nvSpPr>
        <p:spPr/>
        <p:txBody>
          <a:bodyPr/>
          <a:lstStyle/>
          <a:p>
            <a:endParaRPr lang="en-US" dirty="0"/>
          </a:p>
        </p:txBody>
      </p:sp>
      <p:sp>
        <p:nvSpPr>
          <p:cNvPr id="20" name="Content Placeholder 19"/>
          <p:cNvSpPr>
            <a:spLocks noGrp="1"/>
          </p:cNvSpPr>
          <p:nvPr>
            <p:ph sz="half" idx="1"/>
          </p:nvPr>
        </p:nvSpPr>
        <p:spPr>
          <a:xfrm>
            <a:off x="457200" y="1873298"/>
            <a:ext cx="4038600" cy="4652046"/>
          </a:xfrm>
        </p:spPr>
        <p:txBody>
          <a:bodyPr>
            <a:noAutofit/>
          </a:bodyPr>
          <a:lstStyle/>
          <a:p>
            <a:r>
              <a:rPr lang="en-GB" sz="1800" dirty="0" smtClean="0"/>
              <a:t>2016</a:t>
            </a:r>
          </a:p>
          <a:p>
            <a:pPr>
              <a:lnSpc>
                <a:spcPct val="120000"/>
              </a:lnSpc>
            </a:pPr>
            <a:r>
              <a:rPr lang="en-GB" sz="1800" dirty="0" err="1" smtClean="0"/>
              <a:t>Darpara</a:t>
            </a:r>
            <a:r>
              <a:rPr lang="en-GB" sz="1800" dirty="0" smtClean="0"/>
              <a:t> </a:t>
            </a:r>
            <a:r>
              <a:rPr lang="en-GB" sz="1800" dirty="0" err="1" smtClean="0"/>
              <a:t>Llywdraeth</a:t>
            </a:r>
            <a:r>
              <a:rPr lang="en-GB" sz="1800" dirty="0" smtClean="0"/>
              <a:t> </a:t>
            </a:r>
            <a:r>
              <a:rPr lang="en-GB" sz="1800" dirty="0" err="1" smtClean="0"/>
              <a:t>Cymru</a:t>
            </a:r>
            <a:r>
              <a:rPr lang="en-GB" sz="1800" dirty="0" smtClean="0"/>
              <a:t> </a:t>
            </a:r>
            <a:r>
              <a:rPr lang="en-GB" sz="1800" dirty="0" err="1" smtClean="0"/>
              <a:t>gyllid</a:t>
            </a:r>
            <a:r>
              <a:rPr lang="en-GB" sz="1800" dirty="0" smtClean="0"/>
              <a:t> </a:t>
            </a:r>
            <a:r>
              <a:rPr lang="en-GB" sz="1800" dirty="0" err="1" smtClean="0"/>
              <a:t>ar</a:t>
            </a:r>
            <a:r>
              <a:rPr lang="en-GB" sz="1800" dirty="0" smtClean="0"/>
              <a:t> </a:t>
            </a:r>
            <a:r>
              <a:rPr lang="en-GB" sz="1800" dirty="0" err="1" smtClean="0"/>
              <a:t>gyfer</a:t>
            </a:r>
            <a:r>
              <a:rPr lang="en-GB" sz="1800" dirty="0" smtClean="0"/>
              <a:t> </a:t>
            </a:r>
            <a:r>
              <a:rPr lang="en-GB" sz="1800" dirty="0" err="1" smtClean="0"/>
              <a:t>prosiect</a:t>
            </a:r>
            <a:r>
              <a:rPr lang="en-GB" sz="1800" dirty="0" smtClean="0"/>
              <a:t> </a:t>
            </a:r>
            <a:r>
              <a:rPr lang="en-GB" sz="1800" dirty="0" err="1" smtClean="0"/>
              <a:t>Cymru</a:t>
            </a:r>
            <a:r>
              <a:rPr lang="en-GB" sz="1800" dirty="0" smtClean="0"/>
              <a:t> </a:t>
            </a:r>
            <a:r>
              <a:rPr lang="en-GB" sz="1800" dirty="0" err="1" smtClean="0"/>
              <a:t>Ifanc</a:t>
            </a:r>
            <a:r>
              <a:rPr lang="en-GB" sz="1800" dirty="0" smtClean="0"/>
              <a:t>, a </a:t>
            </a:r>
            <a:r>
              <a:rPr lang="en-GB" sz="1800" dirty="0" err="1" smtClean="0"/>
              <a:t>hwylusir</a:t>
            </a:r>
            <a:r>
              <a:rPr lang="en-GB" sz="1800" dirty="0" smtClean="0"/>
              <a:t> </a:t>
            </a:r>
            <a:r>
              <a:rPr lang="en-GB" sz="1800" dirty="0" err="1" smtClean="0"/>
              <a:t>gan</a:t>
            </a:r>
            <a:r>
              <a:rPr lang="en-GB" sz="1800" dirty="0" smtClean="0"/>
              <a:t> Plant </a:t>
            </a:r>
            <a:r>
              <a:rPr lang="en-GB" sz="1800" dirty="0" err="1" smtClean="0"/>
              <a:t>yng</a:t>
            </a:r>
            <a:r>
              <a:rPr lang="en-GB" sz="1800" dirty="0" smtClean="0"/>
              <a:t> </a:t>
            </a:r>
            <a:r>
              <a:rPr lang="en-GB" sz="1800" dirty="0" err="1" smtClean="0"/>
              <a:t>Nghymru</a:t>
            </a:r>
            <a:r>
              <a:rPr lang="en-GB" sz="1800" dirty="0" smtClean="0"/>
              <a:t>, </a:t>
            </a:r>
            <a:r>
              <a:rPr lang="en-GB" sz="1800" dirty="0" err="1" smtClean="0"/>
              <a:t>sefydliad</a:t>
            </a:r>
            <a:r>
              <a:rPr lang="en-GB" sz="1800" dirty="0" smtClean="0"/>
              <a:t> </a:t>
            </a:r>
            <a:r>
              <a:rPr lang="en-GB" sz="1800" dirty="0" err="1" smtClean="0"/>
              <a:t>ymbarel</a:t>
            </a:r>
            <a:r>
              <a:rPr lang="en-GB" sz="1800" dirty="0" smtClean="0"/>
              <a:t> </a:t>
            </a:r>
            <a:r>
              <a:rPr lang="en-GB" sz="1800" dirty="0" err="1" smtClean="0"/>
              <a:t>ar</a:t>
            </a:r>
            <a:r>
              <a:rPr lang="en-GB" sz="1800" dirty="0" smtClean="0"/>
              <a:t> </a:t>
            </a:r>
            <a:r>
              <a:rPr lang="en-GB" sz="1800" dirty="0" err="1" smtClean="0"/>
              <a:t>gyfer</a:t>
            </a:r>
            <a:r>
              <a:rPr lang="en-GB" sz="1800" dirty="0" smtClean="0"/>
              <a:t> </a:t>
            </a:r>
            <a:r>
              <a:rPr lang="en-GB" sz="1800" dirty="0" err="1" smtClean="0"/>
              <a:t>sefydliadau</a:t>
            </a:r>
            <a:r>
              <a:rPr lang="en-GB" sz="1800" dirty="0" smtClean="0"/>
              <a:t> plant</a:t>
            </a:r>
          </a:p>
          <a:p>
            <a:pPr>
              <a:lnSpc>
                <a:spcPct val="120000"/>
              </a:lnSpc>
            </a:pPr>
            <a:r>
              <a:rPr lang="en-GB" sz="1800" dirty="0" err="1" smtClean="0"/>
              <a:t>Gweithia</a:t>
            </a:r>
            <a:r>
              <a:rPr lang="en-GB" sz="1800" dirty="0" smtClean="0"/>
              <a:t> </a:t>
            </a:r>
            <a:r>
              <a:rPr lang="en-GB" sz="1800" dirty="0" err="1" smtClean="0"/>
              <a:t>Cymru</a:t>
            </a:r>
            <a:r>
              <a:rPr lang="en-GB" sz="1800" dirty="0" smtClean="0"/>
              <a:t> </a:t>
            </a:r>
            <a:r>
              <a:rPr lang="en-GB" sz="1800" dirty="0" err="1" smtClean="0"/>
              <a:t>Ifanc</a:t>
            </a:r>
            <a:r>
              <a:rPr lang="en-GB" sz="1800" dirty="0" smtClean="0"/>
              <a:t> </a:t>
            </a:r>
            <a:r>
              <a:rPr lang="en-GB" sz="1800" dirty="0" err="1" smtClean="0"/>
              <a:t>gyda</a:t>
            </a:r>
            <a:r>
              <a:rPr lang="en-GB" sz="1800" dirty="0" smtClean="0"/>
              <a:t> </a:t>
            </a:r>
            <a:r>
              <a:rPr lang="en-GB" sz="1800" dirty="0" err="1" smtClean="0"/>
              <a:t>grwpiau</a:t>
            </a:r>
            <a:r>
              <a:rPr lang="en-GB" sz="1800" dirty="0" smtClean="0"/>
              <a:t>, </a:t>
            </a:r>
            <a:r>
              <a:rPr lang="en-GB" sz="1800" dirty="0" err="1" smtClean="0"/>
              <a:t>fforymau</a:t>
            </a:r>
            <a:r>
              <a:rPr lang="en-GB" sz="1800" dirty="0" smtClean="0"/>
              <a:t> a </a:t>
            </a:r>
            <a:r>
              <a:rPr lang="en-GB" sz="1800" dirty="0" err="1" smtClean="0"/>
              <a:t>chynghorau</a:t>
            </a:r>
            <a:r>
              <a:rPr lang="en-GB" sz="1800" dirty="0" smtClean="0"/>
              <a:t> </a:t>
            </a:r>
            <a:r>
              <a:rPr lang="en-GB" sz="1800" dirty="0" err="1" smtClean="0"/>
              <a:t>ieuenctid</a:t>
            </a:r>
            <a:r>
              <a:rPr lang="en-GB" sz="1800" dirty="0" smtClean="0"/>
              <a:t> </a:t>
            </a:r>
            <a:r>
              <a:rPr lang="en-GB" sz="1800" dirty="0" err="1" smtClean="0"/>
              <a:t>i</a:t>
            </a:r>
            <a:r>
              <a:rPr lang="en-GB" sz="1800" dirty="0" smtClean="0"/>
              <a:t> </a:t>
            </a:r>
            <a:r>
              <a:rPr lang="en-GB" sz="1800" dirty="0" err="1" smtClean="0"/>
              <a:t>gasglu</a:t>
            </a:r>
            <a:r>
              <a:rPr lang="en-GB" sz="1800" dirty="0"/>
              <a:t> </a:t>
            </a:r>
            <a:r>
              <a:rPr lang="en-GB" sz="1800" dirty="0" err="1" smtClean="0"/>
              <a:t>llais</a:t>
            </a:r>
            <a:r>
              <a:rPr lang="en-GB" sz="1800" dirty="0" smtClean="0"/>
              <a:t> plant a </a:t>
            </a:r>
            <a:r>
              <a:rPr lang="en-GB" sz="1800" dirty="0" err="1" smtClean="0"/>
              <a:t>phobl</a:t>
            </a:r>
            <a:r>
              <a:rPr lang="en-GB" sz="1800" dirty="0" smtClean="0"/>
              <a:t> </a:t>
            </a:r>
            <a:r>
              <a:rPr lang="en-GB" sz="1800" dirty="0" err="1" smtClean="0"/>
              <a:t>ifanc</a:t>
            </a:r>
            <a:r>
              <a:rPr lang="en-GB" sz="1800" dirty="0" smtClean="0"/>
              <a:t> </a:t>
            </a:r>
            <a:r>
              <a:rPr lang="en-GB" sz="1800" dirty="0" err="1" smtClean="0"/>
              <a:t>er</a:t>
            </a:r>
            <a:r>
              <a:rPr lang="en-GB" sz="1800" dirty="0" smtClean="0"/>
              <a:t> </a:t>
            </a:r>
            <a:r>
              <a:rPr lang="en-GB" sz="1800" dirty="0" err="1" smtClean="0"/>
              <a:t>mwyn</a:t>
            </a:r>
            <a:r>
              <a:rPr lang="en-GB" sz="1800" dirty="0" smtClean="0"/>
              <a:t> </a:t>
            </a:r>
            <a:r>
              <a:rPr lang="en-GB" sz="1800" dirty="0" err="1" smtClean="0"/>
              <a:t>cael</a:t>
            </a:r>
            <a:r>
              <a:rPr lang="en-GB" sz="1800" dirty="0" smtClean="0"/>
              <a:t> </a:t>
            </a:r>
            <a:r>
              <a:rPr lang="en-GB" sz="1800" dirty="0" err="1" smtClean="0"/>
              <a:t>dylanwad</a:t>
            </a:r>
            <a:r>
              <a:rPr lang="en-GB" sz="1800" dirty="0" smtClean="0"/>
              <a:t> </a:t>
            </a:r>
            <a:r>
              <a:rPr lang="en-GB" sz="1800" dirty="0" err="1" smtClean="0"/>
              <a:t>ar</a:t>
            </a:r>
            <a:r>
              <a:rPr lang="en-GB" sz="1800" dirty="0" smtClean="0"/>
              <a:t> </a:t>
            </a:r>
            <a:r>
              <a:rPr lang="en-GB" sz="1800" dirty="0" err="1" smtClean="0"/>
              <a:t>bolisiau</a:t>
            </a:r>
            <a:r>
              <a:rPr lang="en-GB" sz="1800" dirty="0" smtClean="0"/>
              <a:t> a </a:t>
            </a:r>
            <a:r>
              <a:rPr lang="en-GB" sz="1800" dirty="0" err="1" smtClean="0"/>
              <a:t>rhaglenni</a:t>
            </a:r>
            <a:endParaRPr lang="en-GB" sz="1800" dirty="0" smtClean="0"/>
          </a:p>
          <a:p>
            <a:pPr>
              <a:lnSpc>
                <a:spcPct val="120000"/>
              </a:lnSpc>
            </a:pPr>
            <a:r>
              <a:rPr lang="en-GB" sz="1800" dirty="0" err="1" smtClean="0"/>
              <a:t>Agweddau</a:t>
            </a:r>
            <a:r>
              <a:rPr lang="en-GB" sz="1800" dirty="0" smtClean="0"/>
              <a:t> </a:t>
            </a:r>
            <a:r>
              <a:rPr lang="en-GB" sz="1800" dirty="0" err="1" smtClean="0"/>
              <a:t>i</a:t>
            </a:r>
            <a:r>
              <a:rPr lang="en-GB" sz="1800" dirty="0" smtClean="0"/>
              <a:t> </a:t>
            </a:r>
            <a:r>
              <a:rPr lang="en-GB" sz="1800" dirty="0" err="1" smtClean="0"/>
              <a:t>ddathlu</a:t>
            </a:r>
            <a:r>
              <a:rPr lang="en-GB" sz="1800" dirty="0" smtClean="0"/>
              <a:t>?</a:t>
            </a:r>
          </a:p>
          <a:p>
            <a:pPr>
              <a:lnSpc>
                <a:spcPct val="120000"/>
              </a:lnSpc>
            </a:pPr>
            <a:r>
              <a:rPr lang="en-GB" sz="1800" dirty="0" err="1" smtClean="0"/>
              <a:t>Agweddau</a:t>
            </a:r>
            <a:r>
              <a:rPr lang="en-GB" sz="1800" dirty="0" smtClean="0"/>
              <a:t> o </a:t>
            </a:r>
            <a:r>
              <a:rPr lang="en-GB" sz="1800" dirty="0" err="1" smtClean="0"/>
              <a:t>ofid</a:t>
            </a:r>
            <a:r>
              <a:rPr lang="en-GB" sz="1800" dirty="0" smtClean="0"/>
              <a:t>? </a:t>
            </a:r>
          </a:p>
        </p:txBody>
      </p:sp>
      <p:sp>
        <p:nvSpPr>
          <p:cNvPr id="21" name="Content Placeholder 20"/>
          <p:cNvSpPr>
            <a:spLocks noGrp="1"/>
          </p:cNvSpPr>
          <p:nvPr>
            <p:ph sz="half" idx="2"/>
          </p:nvPr>
        </p:nvSpPr>
        <p:spPr>
          <a:xfrm>
            <a:off x="4648200" y="1873298"/>
            <a:ext cx="4038600" cy="4796062"/>
          </a:xfrm>
        </p:spPr>
        <p:txBody>
          <a:bodyPr>
            <a:noAutofit/>
          </a:bodyPr>
          <a:lstStyle/>
          <a:p>
            <a:r>
              <a:rPr lang="en-US" sz="1800" dirty="0" smtClean="0"/>
              <a:t>2016</a:t>
            </a:r>
          </a:p>
          <a:p>
            <a:r>
              <a:rPr lang="en-US" sz="1800" i="1" dirty="0" smtClean="0"/>
              <a:t>The </a:t>
            </a:r>
            <a:r>
              <a:rPr lang="en-US" sz="1800" i="1" dirty="0"/>
              <a:t>Welsh Government provides funding for the Young Wales project, facilitated </a:t>
            </a:r>
            <a:r>
              <a:rPr lang="en-US" sz="1800" i="1" dirty="0" smtClean="0"/>
              <a:t>by Children </a:t>
            </a:r>
            <a:r>
              <a:rPr lang="en-US" sz="1800" i="1" dirty="0"/>
              <a:t>in Wales, an umbrella </a:t>
            </a:r>
            <a:r>
              <a:rPr lang="en-US" sz="1800" i="1" dirty="0" err="1"/>
              <a:t>organisation</a:t>
            </a:r>
            <a:r>
              <a:rPr lang="en-US" sz="1800" i="1" dirty="0"/>
              <a:t> for children’s </a:t>
            </a:r>
            <a:r>
              <a:rPr lang="en-US" sz="1800" i="1" dirty="0" err="1"/>
              <a:t>organisations</a:t>
            </a:r>
            <a:r>
              <a:rPr lang="en-US" sz="1800" i="1" dirty="0"/>
              <a:t>.</a:t>
            </a:r>
          </a:p>
          <a:p>
            <a:r>
              <a:rPr lang="en-US" sz="1800" i="1" dirty="0"/>
              <a:t>Young Wales works with existing youth groups, forums and councils to gather </a:t>
            </a:r>
            <a:r>
              <a:rPr lang="en-US" sz="1800" i="1" dirty="0" smtClean="0"/>
              <a:t>the collective </a:t>
            </a:r>
            <a:r>
              <a:rPr lang="en-US" sz="1800" i="1" dirty="0"/>
              <a:t>voice of children and young people to influence legislation, policies </a:t>
            </a:r>
            <a:r>
              <a:rPr lang="en-US" sz="1800" i="1" dirty="0" smtClean="0"/>
              <a:t>and </a:t>
            </a:r>
            <a:r>
              <a:rPr lang="en-US" sz="1800" i="1" dirty="0" err="1" smtClean="0"/>
              <a:t>programmes</a:t>
            </a:r>
            <a:r>
              <a:rPr lang="en-US" sz="1800" i="1" dirty="0"/>
              <a:t>. </a:t>
            </a:r>
          </a:p>
          <a:p>
            <a:r>
              <a:rPr lang="en-GB" sz="1600" i="1" dirty="0" smtClean="0"/>
              <a:t>( </a:t>
            </a:r>
            <a:r>
              <a:rPr lang="en-GB" sz="1600" i="1" dirty="0"/>
              <a:t>Welsh Government 2016</a:t>
            </a:r>
            <a:r>
              <a:rPr lang="en-GB" sz="1600" i="1" dirty="0" smtClean="0"/>
              <a:t>)</a:t>
            </a:r>
            <a:endParaRPr lang="en-US" sz="1800" i="1" dirty="0" smtClean="0"/>
          </a:p>
          <a:p>
            <a:r>
              <a:rPr lang="en-GB" sz="1800" i="1" dirty="0" smtClean="0"/>
              <a:t>Issues to celebrate?</a:t>
            </a:r>
          </a:p>
          <a:p>
            <a:r>
              <a:rPr lang="en-GB" sz="1800" i="1" dirty="0" smtClean="0"/>
              <a:t>Issues of concern? </a:t>
            </a:r>
            <a:endParaRPr lang="en-US" sz="1800" i="1" dirty="0" smtClean="0"/>
          </a:p>
        </p:txBody>
      </p:sp>
      <p:pic>
        <p:nvPicPr>
          <p:cNvPr id="24" name="Content Placeholder 5"/>
          <p:cNvPicPr>
            <a:picLocks noGrp="1" noChangeAspect="1"/>
          </p:cNvPicPr>
          <p:nvPr>
            <p:ph idx="4294967295"/>
          </p:nvPr>
        </p:nvPicPr>
        <p:blipFill>
          <a:blip r:embed="rId2"/>
          <a:stretch>
            <a:fillRect/>
          </a:stretch>
        </p:blipFill>
        <p:spPr>
          <a:xfrm>
            <a:off x="0" y="115888"/>
            <a:ext cx="6346825" cy="1606550"/>
          </a:xfrm>
          <a:prstGeom prst="rect">
            <a:avLst/>
          </a:prstGeom>
        </p:spPr>
      </p:pic>
    </p:spTree>
    <p:extLst>
      <p:ext uri="{BB962C8B-B14F-4D97-AF65-F5344CB8AC3E}">
        <p14:creationId xmlns:p14="http://schemas.microsoft.com/office/powerpoint/2010/main" val="130659886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sz="half" idx="1"/>
          </p:nvPr>
        </p:nvSpPr>
        <p:spPr/>
        <p:txBody>
          <a:bodyPr>
            <a:normAutofit/>
          </a:bodyPr>
          <a:lstStyle/>
          <a:p>
            <a:r>
              <a:rPr lang="en-GB" sz="2800" dirty="0"/>
              <a:t>Mae hefyd yn </a:t>
            </a:r>
            <a:r>
              <a:rPr lang="en-GB" sz="2800" dirty="0" err="1"/>
              <a:t>defnyddio</a:t>
            </a:r>
            <a:r>
              <a:rPr lang="en-GB" sz="2800" dirty="0"/>
              <a:t> </a:t>
            </a:r>
            <a:r>
              <a:rPr lang="en-GB" sz="2800" dirty="0" err="1"/>
              <a:t>cyfryngau</a:t>
            </a:r>
            <a:r>
              <a:rPr lang="en-GB" sz="2800" dirty="0"/>
              <a:t> </a:t>
            </a:r>
            <a:r>
              <a:rPr lang="en-GB" sz="2800" dirty="0" err="1"/>
              <a:t>cymdeithasol</a:t>
            </a:r>
            <a:r>
              <a:rPr lang="en-GB" sz="2800" dirty="0"/>
              <a:t> </a:t>
            </a:r>
            <a:r>
              <a:rPr lang="en-GB" sz="2800" dirty="0" err="1"/>
              <a:t>i</a:t>
            </a:r>
            <a:r>
              <a:rPr lang="en-GB" sz="2800" dirty="0"/>
              <a:t> </a:t>
            </a:r>
            <a:r>
              <a:rPr lang="en-GB" sz="2800" dirty="0" err="1"/>
              <a:t>gyrraedd</a:t>
            </a:r>
            <a:r>
              <a:rPr lang="en-GB" sz="2800" dirty="0"/>
              <a:t> plant a </a:t>
            </a:r>
            <a:r>
              <a:rPr lang="en-GB" sz="2800" dirty="0" err="1"/>
              <a:t>phobl</a:t>
            </a:r>
            <a:r>
              <a:rPr lang="en-GB" sz="2800" dirty="0"/>
              <a:t> </a:t>
            </a:r>
            <a:r>
              <a:rPr lang="en-GB" sz="2800" dirty="0" err="1"/>
              <a:t>ifanc</a:t>
            </a:r>
            <a:r>
              <a:rPr lang="en-GB" sz="2800" dirty="0"/>
              <a:t> sydd wedi </a:t>
            </a:r>
            <a:r>
              <a:rPr lang="en-GB" sz="2800" dirty="0" err="1"/>
              <a:t>eu</a:t>
            </a:r>
            <a:r>
              <a:rPr lang="en-GB" sz="2800" dirty="0"/>
              <a:t> </a:t>
            </a:r>
            <a:r>
              <a:rPr lang="en-GB" sz="2800" dirty="0" err="1"/>
              <a:t>ymyleiddio</a:t>
            </a:r>
            <a:r>
              <a:rPr lang="en-GB" sz="2800" dirty="0"/>
              <a:t>, yn </a:t>
            </a:r>
            <a:r>
              <a:rPr lang="en-GB" sz="2800" dirty="0" err="1"/>
              <a:t>swil</a:t>
            </a:r>
            <a:r>
              <a:rPr lang="en-GB" sz="2800" dirty="0"/>
              <a:t>, </a:t>
            </a:r>
            <a:r>
              <a:rPr lang="en-GB" sz="2800" dirty="0" err="1"/>
              <a:t>dan</a:t>
            </a:r>
            <a:r>
              <a:rPr lang="en-GB" sz="2800" dirty="0"/>
              <a:t> </a:t>
            </a:r>
            <a:r>
              <a:rPr lang="en-GB" sz="2800" dirty="0" err="1"/>
              <a:t>anfantais</a:t>
            </a:r>
            <a:r>
              <a:rPr lang="en-GB" sz="2800" dirty="0"/>
              <a:t>, </a:t>
            </a:r>
            <a:r>
              <a:rPr lang="en-GB" sz="2800" dirty="0" smtClean="0"/>
              <a:t>yn </a:t>
            </a:r>
            <a:r>
              <a:rPr lang="en-GB" sz="2800" dirty="0" err="1" smtClean="0"/>
              <a:t>ddihyder</a:t>
            </a:r>
            <a:r>
              <a:rPr lang="en-GB" sz="2800" dirty="0" smtClean="0"/>
              <a:t> neu</a:t>
            </a:r>
            <a:r>
              <a:rPr lang="en-GB" sz="2800" dirty="0"/>
              <a:t> </a:t>
            </a:r>
            <a:r>
              <a:rPr lang="en-GB" sz="2800" dirty="0" smtClean="0"/>
              <a:t>wedi </a:t>
            </a:r>
            <a:r>
              <a:rPr lang="en-GB" sz="2800" dirty="0" err="1" smtClean="0"/>
              <a:t>eu</a:t>
            </a:r>
            <a:r>
              <a:rPr lang="en-GB" sz="2800" dirty="0" smtClean="0"/>
              <a:t> </a:t>
            </a:r>
            <a:r>
              <a:rPr lang="en-GB" sz="2800" dirty="0" err="1" smtClean="0"/>
              <a:t>neilltuo</a:t>
            </a:r>
            <a:r>
              <a:rPr lang="en-GB" sz="2800" dirty="0" smtClean="0"/>
              <a:t>, </a:t>
            </a:r>
            <a:r>
              <a:rPr lang="en-GB" sz="2800" dirty="0"/>
              <a:t>i’w </a:t>
            </a:r>
            <a:r>
              <a:rPr lang="en-GB" sz="2800" dirty="0" err="1"/>
              <a:t>galluogi</a:t>
            </a:r>
            <a:r>
              <a:rPr lang="en-GB" sz="2800" dirty="0"/>
              <a:t> </a:t>
            </a:r>
            <a:r>
              <a:rPr lang="en-GB" sz="2800" dirty="0" err="1"/>
              <a:t>i</a:t>
            </a:r>
            <a:r>
              <a:rPr lang="en-GB" sz="2800" dirty="0"/>
              <a:t> </a:t>
            </a:r>
            <a:r>
              <a:rPr lang="en-GB" sz="2800" dirty="0" err="1"/>
              <a:t>gael</a:t>
            </a:r>
            <a:r>
              <a:rPr lang="en-GB" sz="2800" dirty="0"/>
              <a:t> </a:t>
            </a:r>
            <a:r>
              <a:rPr lang="en-GB" sz="2800" dirty="0" err="1"/>
              <a:t>llais</a:t>
            </a:r>
            <a:endParaRPr lang="en-US" sz="2800" dirty="0"/>
          </a:p>
          <a:p>
            <a:endParaRPr lang="en-US" dirty="0"/>
          </a:p>
        </p:txBody>
      </p:sp>
      <p:sp>
        <p:nvSpPr>
          <p:cNvPr id="4" name="Content Placeholder 3"/>
          <p:cNvSpPr>
            <a:spLocks noGrp="1"/>
          </p:cNvSpPr>
          <p:nvPr>
            <p:ph sz="half" idx="2"/>
          </p:nvPr>
        </p:nvSpPr>
        <p:spPr/>
        <p:txBody>
          <a:bodyPr>
            <a:normAutofit/>
          </a:bodyPr>
          <a:lstStyle/>
          <a:p>
            <a:r>
              <a:rPr lang="en-US" sz="2800" dirty="0"/>
              <a:t>It also uses social media in order to reach children and young people who are </a:t>
            </a:r>
            <a:r>
              <a:rPr lang="en-US" sz="2800" dirty="0" err="1"/>
              <a:t>marginalised</a:t>
            </a:r>
            <a:r>
              <a:rPr lang="en-US" sz="2800" dirty="0"/>
              <a:t>, shy, disadvantaged, unconfident, or secluded, enabling them to also have a </a:t>
            </a:r>
            <a:r>
              <a:rPr lang="en-US" sz="2800" dirty="0" smtClean="0"/>
              <a:t>voice</a:t>
            </a:r>
          </a:p>
          <a:p>
            <a:pPr marL="64008" indent="0">
              <a:buNone/>
            </a:pPr>
            <a:r>
              <a:rPr lang="en-GB" sz="1900" dirty="0" smtClean="0"/>
              <a:t>( Welsh Government 2016) </a:t>
            </a:r>
            <a:endParaRPr lang="en-US" sz="1900" dirty="0"/>
          </a:p>
          <a:p>
            <a:endParaRPr lang="en-US" dirty="0"/>
          </a:p>
        </p:txBody>
      </p:sp>
      <p:pic>
        <p:nvPicPr>
          <p:cNvPr id="5" name="Content Placeholder 5"/>
          <p:cNvPicPr>
            <a:picLocks noGrp="1" noChangeAspect="1"/>
          </p:cNvPicPr>
          <p:nvPr>
            <p:ph idx="4294967295"/>
          </p:nvPr>
        </p:nvPicPr>
        <p:blipFill>
          <a:blip r:embed="rId2"/>
          <a:stretch>
            <a:fillRect/>
          </a:stretch>
        </p:blipFill>
        <p:spPr>
          <a:xfrm>
            <a:off x="0" y="115888"/>
            <a:ext cx="6346825" cy="1606550"/>
          </a:xfrm>
          <a:prstGeom prst="rect">
            <a:avLst/>
          </a:prstGeom>
        </p:spPr>
      </p:pic>
    </p:spTree>
    <p:extLst>
      <p:ext uri="{BB962C8B-B14F-4D97-AF65-F5344CB8AC3E}">
        <p14:creationId xmlns:p14="http://schemas.microsoft.com/office/powerpoint/2010/main" val="21902285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US" dirty="0" smtClean="0"/>
              <a:t> Y </a:t>
            </a:r>
            <a:r>
              <a:rPr lang="en-US" dirty="0" err="1" smtClean="0"/>
              <a:t>sefyllfa</a:t>
            </a:r>
            <a:r>
              <a:rPr lang="en-US" dirty="0" smtClean="0"/>
              <a:t> </a:t>
            </a:r>
            <a:r>
              <a:rPr lang="en-US" dirty="0" err="1" smtClean="0"/>
              <a:t>bresennol</a:t>
            </a:r>
            <a:r>
              <a:rPr lang="en-US" dirty="0" smtClean="0"/>
              <a:t>?</a:t>
            </a:r>
            <a:br>
              <a:rPr lang="en-US" dirty="0" smtClean="0"/>
            </a:br>
            <a:r>
              <a:rPr lang="en-US" dirty="0" smtClean="0"/>
              <a:t>The current situation? </a:t>
            </a:r>
            <a:endParaRPr lang="en-US" dirty="0"/>
          </a:p>
        </p:txBody>
      </p:sp>
      <p:sp>
        <p:nvSpPr>
          <p:cNvPr id="3" name="Content Placeholder 2"/>
          <p:cNvSpPr>
            <a:spLocks noGrp="1"/>
          </p:cNvSpPr>
          <p:nvPr>
            <p:ph sz="half" idx="1"/>
          </p:nvPr>
        </p:nvSpPr>
        <p:spPr/>
        <p:txBody>
          <a:bodyPr/>
          <a:lstStyle/>
          <a:p>
            <a:r>
              <a:rPr lang="en-GB" dirty="0" err="1" smtClean="0">
                <a:hlinkClick r:id="rId2"/>
              </a:rPr>
              <a:t>Senedd</a:t>
            </a:r>
            <a:r>
              <a:rPr lang="en-GB" dirty="0" smtClean="0">
                <a:hlinkClick r:id="rId2"/>
              </a:rPr>
              <a:t> </a:t>
            </a:r>
            <a:r>
              <a:rPr lang="en-GB" dirty="0" err="1" smtClean="0">
                <a:hlinkClick r:id="rId2"/>
              </a:rPr>
              <a:t>Ieuenctid</a:t>
            </a:r>
            <a:r>
              <a:rPr lang="en-GB" dirty="0" smtClean="0">
                <a:hlinkClick r:id="rId2"/>
              </a:rPr>
              <a:t> </a:t>
            </a:r>
            <a:r>
              <a:rPr lang="en-GB" dirty="0" err="1" smtClean="0">
                <a:hlinkClick r:id="rId2"/>
              </a:rPr>
              <a:t>Cymru</a:t>
            </a:r>
            <a:endParaRPr lang="en-GB" dirty="0"/>
          </a:p>
          <a:p>
            <a:r>
              <a:rPr lang="en-GB" dirty="0" smtClean="0"/>
              <a:t>Barn ?</a:t>
            </a:r>
          </a:p>
          <a:p>
            <a:r>
              <a:rPr lang="en-GB" dirty="0" err="1" smtClean="0"/>
              <a:t>Cyfle</a:t>
            </a:r>
            <a:r>
              <a:rPr lang="en-GB" dirty="0"/>
              <a:t> </a:t>
            </a:r>
            <a:r>
              <a:rPr lang="en-GB" dirty="0" smtClean="0"/>
              <a:t>?</a:t>
            </a:r>
          </a:p>
          <a:p>
            <a:r>
              <a:rPr lang="en-GB" dirty="0" err="1" smtClean="0"/>
              <a:t>Gofidiau</a:t>
            </a:r>
            <a:r>
              <a:rPr lang="en-GB" dirty="0" smtClean="0"/>
              <a:t>?</a:t>
            </a:r>
          </a:p>
          <a:p>
            <a:r>
              <a:rPr lang="en-GB" dirty="0" err="1" smtClean="0"/>
              <a:t>Materion</a:t>
            </a:r>
            <a:r>
              <a:rPr lang="en-GB" dirty="0" smtClean="0"/>
              <a:t> </a:t>
            </a:r>
            <a:r>
              <a:rPr lang="en-GB" dirty="0" err="1" smtClean="0"/>
              <a:t>aml-asiantaethol</a:t>
            </a:r>
            <a:r>
              <a:rPr lang="en-GB" dirty="0" smtClean="0"/>
              <a:t>?  </a:t>
            </a:r>
            <a:endParaRPr lang="en-US" dirty="0"/>
          </a:p>
        </p:txBody>
      </p:sp>
      <p:sp>
        <p:nvSpPr>
          <p:cNvPr id="4" name="Content Placeholder 3"/>
          <p:cNvSpPr>
            <a:spLocks noGrp="1"/>
          </p:cNvSpPr>
          <p:nvPr>
            <p:ph sz="half" idx="2"/>
          </p:nvPr>
        </p:nvSpPr>
        <p:spPr/>
        <p:txBody>
          <a:bodyPr/>
          <a:lstStyle/>
          <a:p>
            <a:r>
              <a:rPr lang="en-US" dirty="0" smtClean="0">
                <a:hlinkClick r:id="rId3"/>
              </a:rPr>
              <a:t>Welsh Youth Parliament </a:t>
            </a:r>
            <a:endParaRPr lang="en-US" dirty="0" smtClean="0"/>
          </a:p>
          <a:p>
            <a:r>
              <a:rPr lang="en-GB" dirty="0" smtClean="0"/>
              <a:t>Opinion?</a:t>
            </a:r>
          </a:p>
          <a:p>
            <a:r>
              <a:rPr lang="en-GB" dirty="0" smtClean="0"/>
              <a:t>Opportunities?</a:t>
            </a:r>
          </a:p>
          <a:p>
            <a:r>
              <a:rPr lang="en-GB" dirty="0" smtClean="0"/>
              <a:t>Concerns? </a:t>
            </a:r>
          </a:p>
          <a:p>
            <a:r>
              <a:rPr lang="en-GB" dirty="0" smtClean="0"/>
              <a:t>Multiagency </a:t>
            </a:r>
            <a:r>
              <a:rPr lang="en-GB" dirty="0" smtClean="0"/>
              <a:t>perspective? </a:t>
            </a:r>
            <a:endParaRPr lang="en-US" dirty="0"/>
          </a:p>
        </p:txBody>
      </p:sp>
    </p:spTree>
    <p:extLst>
      <p:ext uri="{BB962C8B-B14F-4D97-AF65-F5344CB8AC3E}">
        <p14:creationId xmlns:p14="http://schemas.microsoft.com/office/powerpoint/2010/main" val="38164547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Task</a:t>
            </a:r>
            <a:endParaRPr lang="cy-GB" dirty="0"/>
          </a:p>
        </p:txBody>
      </p:sp>
      <p:sp>
        <p:nvSpPr>
          <p:cNvPr id="3" name="Content Placeholder 2"/>
          <p:cNvSpPr>
            <a:spLocks noGrp="1"/>
          </p:cNvSpPr>
          <p:nvPr>
            <p:ph sz="half" idx="1"/>
          </p:nvPr>
        </p:nvSpPr>
        <p:spPr/>
        <p:txBody>
          <a:bodyPr/>
          <a:lstStyle/>
          <a:p>
            <a:r>
              <a:rPr lang="en-GB" dirty="0" err="1" smtClean="0"/>
              <a:t>Cysidrwch</a:t>
            </a:r>
            <a:r>
              <a:rPr lang="en-GB" dirty="0" smtClean="0"/>
              <a:t> y </a:t>
            </a:r>
            <a:r>
              <a:rPr lang="en-GB" dirty="0" err="1" smtClean="0"/>
              <a:t>cyfleoedd</a:t>
            </a:r>
            <a:r>
              <a:rPr lang="en-GB" dirty="0" smtClean="0"/>
              <a:t> </a:t>
            </a:r>
            <a:r>
              <a:rPr lang="en-GB" dirty="0" err="1" smtClean="0"/>
              <a:t>a’r</a:t>
            </a:r>
            <a:r>
              <a:rPr lang="en-GB" dirty="0" smtClean="0"/>
              <a:t> </a:t>
            </a:r>
            <a:r>
              <a:rPr lang="en-GB" dirty="0" err="1" smtClean="0"/>
              <a:t>heriau</a:t>
            </a:r>
            <a:r>
              <a:rPr lang="en-GB" dirty="0" smtClean="0"/>
              <a:t> o </a:t>
            </a:r>
            <a:r>
              <a:rPr lang="en-GB" dirty="0" err="1" smtClean="0"/>
              <a:t>wrando</a:t>
            </a:r>
            <a:r>
              <a:rPr lang="en-GB" dirty="0" smtClean="0"/>
              <a:t> </a:t>
            </a:r>
            <a:r>
              <a:rPr lang="en-GB" dirty="0" err="1" smtClean="0"/>
              <a:t>ar</a:t>
            </a:r>
            <a:r>
              <a:rPr lang="en-GB" dirty="0" smtClean="0"/>
              <a:t> </a:t>
            </a:r>
            <a:r>
              <a:rPr lang="en-GB" dirty="0" err="1" smtClean="0"/>
              <a:t>lais</a:t>
            </a:r>
            <a:r>
              <a:rPr lang="en-GB" dirty="0" smtClean="0"/>
              <a:t> y </a:t>
            </a:r>
            <a:r>
              <a:rPr lang="en-GB" dirty="0" err="1" smtClean="0"/>
              <a:t>dysgwr</a:t>
            </a:r>
            <a:endParaRPr lang="en-GB" dirty="0" smtClean="0"/>
          </a:p>
          <a:p>
            <a:r>
              <a:rPr lang="cy-GB" dirty="0" smtClean="0">
                <a:hlinkClick r:id="rId2"/>
              </a:rPr>
              <a:t>Meic</a:t>
            </a:r>
            <a:endParaRPr lang="cy-GB" dirty="0"/>
          </a:p>
        </p:txBody>
      </p:sp>
      <p:sp>
        <p:nvSpPr>
          <p:cNvPr id="4" name="Content Placeholder 3"/>
          <p:cNvSpPr>
            <a:spLocks noGrp="1"/>
          </p:cNvSpPr>
          <p:nvPr>
            <p:ph sz="half" idx="2"/>
          </p:nvPr>
        </p:nvSpPr>
        <p:spPr/>
        <p:txBody>
          <a:bodyPr/>
          <a:lstStyle/>
          <a:p>
            <a:r>
              <a:rPr lang="en-GB" i="1" dirty="0" smtClean="0"/>
              <a:t>Consider the opportunities and the challenges of listening to the learner voice</a:t>
            </a:r>
          </a:p>
          <a:p>
            <a:r>
              <a:rPr lang="cy-GB" i="1" dirty="0" smtClean="0">
                <a:hlinkClick r:id="rId2"/>
              </a:rPr>
              <a:t>Meic</a:t>
            </a:r>
            <a:endParaRPr lang="cy-GB" i="1" dirty="0"/>
          </a:p>
        </p:txBody>
      </p:sp>
      <p:pic>
        <p:nvPicPr>
          <p:cNvPr id="5122" name="Picture 2" descr="C:\Users\l.roberts\AppData\Local\Microsoft\Windows\Temporary Internet Files\Content.IE5\UU4Z21D1\MP900439239[1].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483768" y="3933056"/>
            <a:ext cx="3600399" cy="2664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1158626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2"/>
          <p:cNvSpPr>
            <a:spLocks noGrp="1" noChangeArrowheads="1"/>
          </p:cNvSpPr>
          <p:nvPr>
            <p:ph type="title"/>
          </p:nvPr>
        </p:nvSpPr>
        <p:spPr>
          <a:xfrm>
            <a:off x="323850" y="260350"/>
            <a:ext cx="7772400" cy="719138"/>
          </a:xfrm>
        </p:spPr>
        <p:txBody>
          <a:bodyPr>
            <a:normAutofit fontScale="90000"/>
          </a:bodyPr>
          <a:lstStyle/>
          <a:p>
            <a:pPr eaLnBrk="1" hangingPunct="1"/>
            <a:r>
              <a:rPr lang="en-GB" sz="3600" dirty="0" smtClean="0"/>
              <a:t/>
            </a:r>
            <a:br>
              <a:rPr lang="en-GB" sz="3600" dirty="0" smtClean="0"/>
            </a:br>
            <a:r>
              <a:rPr lang="en-GB" sz="3100" dirty="0" smtClean="0"/>
              <a:t>Working together to tackle the impact of poverty : </a:t>
            </a:r>
            <a:r>
              <a:rPr lang="en-GB" sz="3100" dirty="0" err="1" smtClean="0"/>
              <a:t>Estyn</a:t>
            </a:r>
            <a:r>
              <a:rPr lang="en-GB" sz="3100" dirty="0" smtClean="0"/>
              <a:t> thematic report : May 2014</a:t>
            </a:r>
            <a:endParaRPr lang="en-US" sz="3100" dirty="0" smtClean="0">
              <a:solidFill>
                <a:srgbClr val="015284"/>
              </a:solidFill>
            </a:endParaRPr>
          </a:p>
        </p:txBody>
      </p:sp>
      <p:sp>
        <p:nvSpPr>
          <p:cNvPr id="26626" name="Rectangle 4"/>
          <p:cNvSpPr>
            <a:spLocks noGrp="1" noChangeArrowheads="1"/>
          </p:cNvSpPr>
          <p:nvPr>
            <p:ph sz="half" idx="2"/>
          </p:nvPr>
        </p:nvSpPr>
        <p:spPr>
          <a:xfrm>
            <a:off x="323851" y="1844824"/>
            <a:ext cx="4176142" cy="4392464"/>
          </a:xfrm>
        </p:spPr>
        <p:txBody>
          <a:bodyPr>
            <a:normAutofit/>
          </a:bodyPr>
          <a:lstStyle/>
          <a:p>
            <a:pPr eaLnBrk="1" hangingPunct="1"/>
            <a:r>
              <a:rPr lang="cy-GB" sz="2000" dirty="0" smtClean="0">
                <a:cs typeface="Arial" charset="0"/>
              </a:rPr>
              <a:t>Nid yw awdurdodau lleol bob amser yn rhannu gwybodaeth am ddysgwyr difreintiedig gydag asiantaethau a gwasanaethau eraill. </a:t>
            </a:r>
          </a:p>
          <a:p>
            <a:pPr eaLnBrk="1" hangingPunct="1"/>
            <a:endParaRPr lang="cy-GB" sz="800" dirty="0" smtClean="0">
              <a:cs typeface="Arial" charset="0"/>
            </a:endParaRPr>
          </a:p>
          <a:p>
            <a:pPr eaLnBrk="1" hangingPunct="1"/>
            <a:r>
              <a:rPr lang="cy-GB" sz="2000" dirty="0" smtClean="0">
                <a:cs typeface="Arial" charset="0"/>
              </a:rPr>
              <a:t>At ei gilydd, nid yw gwasanaethau gwahanol mewn awdurdod lleol neu gonsortia yn alinio eu cynlluniau nac yn defnyddio dangosyddion perfformiad cyffredin ar gyfer mynd i’r afael â thlodi.  Mae hyn yn golygu ei bod </a:t>
            </a:r>
            <a:r>
              <a:rPr lang="cy-GB" sz="2000" dirty="0" err="1" smtClean="0">
                <a:cs typeface="Arial" charset="0"/>
              </a:rPr>
              <a:t>hi’n</a:t>
            </a:r>
            <a:r>
              <a:rPr lang="cy-GB" sz="2000" dirty="0" smtClean="0">
                <a:cs typeface="Arial" charset="0"/>
              </a:rPr>
              <a:t> anodd mesur cynnydd ar y cyd.  </a:t>
            </a:r>
          </a:p>
          <a:p>
            <a:pPr eaLnBrk="1" hangingPunct="1"/>
            <a:endParaRPr lang="cy-GB" sz="2000" dirty="0" smtClean="0"/>
          </a:p>
        </p:txBody>
      </p:sp>
      <p:sp>
        <p:nvSpPr>
          <p:cNvPr id="4" name="Rectangle 4"/>
          <p:cNvSpPr txBox="1">
            <a:spLocks noChangeArrowheads="1"/>
          </p:cNvSpPr>
          <p:nvPr/>
        </p:nvSpPr>
        <p:spPr bwMode="auto">
          <a:xfrm>
            <a:off x="4643438" y="1844824"/>
            <a:ext cx="4248150" cy="4544864"/>
          </a:xfrm>
          <a:prstGeom prst="rect">
            <a:avLst/>
          </a:prstGeom>
          <a:noFill/>
          <a:ln>
            <a:noFill/>
          </a:ln>
          <a:extLst/>
        </p:spPr>
        <p:txBody>
          <a:bodyPr/>
          <a:lstStyle>
            <a:lvl1pPr marL="342900" indent="-342900" algn="l" rtl="0" eaLnBrk="0" fontAlgn="base" hangingPunct="0">
              <a:spcBef>
                <a:spcPct val="20000"/>
              </a:spcBef>
              <a:spcAft>
                <a:spcPct val="0"/>
              </a:spcAft>
              <a:buChar char="•"/>
              <a:defRPr sz="2800">
                <a:solidFill>
                  <a:srgbClr val="015284"/>
                </a:solidFill>
                <a:latin typeface="+mn-lt"/>
                <a:ea typeface="+mn-ea"/>
                <a:cs typeface="+mn-cs"/>
              </a:defRPr>
            </a:lvl1pPr>
            <a:lvl2pPr marL="742950" indent="-285750" algn="l" rtl="0" eaLnBrk="0" fontAlgn="base" hangingPunct="0">
              <a:spcBef>
                <a:spcPct val="20000"/>
              </a:spcBef>
              <a:spcAft>
                <a:spcPct val="0"/>
              </a:spcAft>
              <a:buChar char="–"/>
              <a:defRPr sz="2400">
                <a:solidFill>
                  <a:srgbClr val="015284"/>
                </a:solidFill>
                <a:latin typeface="+mn-lt"/>
              </a:defRPr>
            </a:lvl2pPr>
            <a:lvl3pPr marL="1143000" indent="-228600" algn="l" rtl="0" eaLnBrk="0" fontAlgn="base" hangingPunct="0">
              <a:spcBef>
                <a:spcPct val="20000"/>
              </a:spcBef>
              <a:spcAft>
                <a:spcPct val="0"/>
              </a:spcAft>
              <a:buChar char="•"/>
              <a:defRPr sz="2000">
                <a:solidFill>
                  <a:srgbClr val="015284"/>
                </a:solidFill>
                <a:latin typeface="+mn-lt"/>
              </a:defRPr>
            </a:lvl3pPr>
            <a:lvl4pPr marL="1600200" indent="-228600" algn="l" rtl="0" eaLnBrk="0" fontAlgn="base" hangingPunct="0">
              <a:spcBef>
                <a:spcPct val="20000"/>
              </a:spcBef>
              <a:spcAft>
                <a:spcPct val="0"/>
              </a:spcAft>
              <a:buChar char="–"/>
              <a:defRPr sz="1800">
                <a:solidFill>
                  <a:srgbClr val="015284"/>
                </a:solidFill>
                <a:latin typeface="+mn-lt"/>
              </a:defRPr>
            </a:lvl4pPr>
            <a:lvl5pPr marL="2057400" indent="-228600" algn="l" rtl="0" eaLnBrk="0" fontAlgn="base" hangingPunct="0">
              <a:spcBef>
                <a:spcPct val="20000"/>
              </a:spcBef>
              <a:spcAft>
                <a:spcPct val="0"/>
              </a:spcAft>
              <a:buChar char="»"/>
              <a:defRPr sz="1800">
                <a:solidFill>
                  <a:srgbClr val="015284"/>
                </a:solidFill>
                <a:latin typeface="+mn-lt"/>
              </a:defRPr>
            </a:lvl5pPr>
            <a:lvl6pPr marL="2514600" indent="-228600" algn="l" rtl="0" fontAlgn="base">
              <a:spcBef>
                <a:spcPct val="20000"/>
              </a:spcBef>
              <a:spcAft>
                <a:spcPct val="0"/>
              </a:spcAft>
              <a:buChar char="»"/>
              <a:defRPr sz="1800">
                <a:solidFill>
                  <a:srgbClr val="015284"/>
                </a:solidFill>
                <a:latin typeface="+mn-lt"/>
              </a:defRPr>
            </a:lvl6pPr>
            <a:lvl7pPr marL="2971800" indent="-228600" algn="l" rtl="0" fontAlgn="base">
              <a:spcBef>
                <a:spcPct val="20000"/>
              </a:spcBef>
              <a:spcAft>
                <a:spcPct val="0"/>
              </a:spcAft>
              <a:buChar char="»"/>
              <a:defRPr sz="1800">
                <a:solidFill>
                  <a:srgbClr val="015284"/>
                </a:solidFill>
                <a:latin typeface="+mn-lt"/>
              </a:defRPr>
            </a:lvl7pPr>
            <a:lvl8pPr marL="3429000" indent="-228600" algn="l" rtl="0" fontAlgn="base">
              <a:spcBef>
                <a:spcPct val="20000"/>
              </a:spcBef>
              <a:spcAft>
                <a:spcPct val="0"/>
              </a:spcAft>
              <a:buChar char="»"/>
              <a:defRPr sz="1800">
                <a:solidFill>
                  <a:srgbClr val="015284"/>
                </a:solidFill>
                <a:latin typeface="+mn-lt"/>
              </a:defRPr>
            </a:lvl8pPr>
            <a:lvl9pPr marL="3886200" indent="-228600" algn="l" rtl="0" fontAlgn="base">
              <a:spcBef>
                <a:spcPct val="20000"/>
              </a:spcBef>
              <a:spcAft>
                <a:spcPct val="0"/>
              </a:spcAft>
              <a:buChar char="»"/>
              <a:defRPr sz="1800">
                <a:solidFill>
                  <a:srgbClr val="015284"/>
                </a:solidFill>
                <a:latin typeface="+mn-lt"/>
              </a:defRPr>
            </a:lvl9pPr>
          </a:lstStyle>
          <a:p>
            <a:pPr eaLnBrk="1" hangingPunct="1">
              <a:defRPr/>
            </a:pPr>
            <a:r>
              <a:rPr lang="en-GB" sz="2000" i="1" kern="0" dirty="0" smtClean="0">
                <a:solidFill>
                  <a:schemeClr val="tx1"/>
                </a:solidFill>
              </a:rPr>
              <a:t>Local authorities do not always share information about disadvantaged learners with other agencies and services. </a:t>
            </a:r>
          </a:p>
          <a:p>
            <a:pPr eaLnBrk="1" hangingPunct="1">
              <a:defRPr/>
            </a:pPr>
            <a:endParaRPr lang="en-GB" sz="800" i="1" kern="0" dirty="0" smtClean="0">
              <a:solidFill>
                <a:schemeClr val="tx1"/>
              </a:solidFill>
            </a:endParaRPr>
          </a:p>
          <a:p>
            <a:pPr eaLnBrk="1" hangingPunct="1">
              <a:defRPr/>
            </a:pPr>
            <a:r>
              <a:rPr lang="en-GB" sz="2000" i="1" kern="0" dirty="0" smtClean="0">
                <a:solidFill>
                  <a:schemeClr val="tx1"/>
                </a:solidFill>
              </a:rPr>
              <a:t>Generally, different services in a local authority or consortia do not align their plans or use common performance indicators for tackling poverty.  This means that it is difficult to measure progress jointly.  </a:t>
            </a:r>
          </a:p>
          <a:p>
            <a:pPr eaLnBrk="1" hangingPunct="1">
              <a:defRPr/>
            </a:pPr>
            <a:endParaRPr lang="en-GB" sz="2000" kern="0" dirty="0" smtClean="0">
              <a:solidFill>
                <a:srgbClr val="FF0000"/>
              </a:solidFill>
            </a:endParaRPr>
          </a:p>
          <a:p>
            <a:pPr eaLnBrk="1" hangingPunct="1">
              <a:defRPr/>
            </a:pPr>
            <a:endParaRPr lang="en-US" kern="0" dirty="0" smtClean="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372200" y="5517232"/>
            <a:ext cx="2232248" cy="1008112"/>
          </a:xfrm>
          <a:prstGeom prst="rect">
            <a:avLst/>
          </a:prstGeom>
        </p:spPr>
      </p:pic>
    </p:spTree>
    <p:extLst>
      <p:ext uri="{BB962C8B-B14F-4D97-AF65-F5344CB8AC3E}">
        <p14:creationId xmlns:p14="http://schemas.microsoft.com/office/powerpoint/2010/main" val="2750938521"/>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rotWithShape="1">
          <a:blip r:embed="rId2"/>
          <a:srcRect l="4969" t="17915" r="5879" b="10081"/>
          <a:stretch/>
        </p:blipFill>
        <p:spPr>
          <a:xfrm>
            <a:off x="683568" y="1484784"/>
            <a:ext cx="7776864" cy="4536504"/>
          </a:xfrm>
          <a:prstGeom prst="rect">
            <a:avLst/>
          </a:prstGeom>
        </p:spPr>
      </p:pic>
      <p:sp>
        <p:nvSpPr>
          <p:cNvPr id="6" name="TextBox 5"/>
          <p:cNvSpPr txBox="1"/>
          <p:nvPr/>
        </p:nvSpPr>
        <p:spPr>
          <a:xfrm>
            <a:off x="1619672" y="288405"/>
            <a:ext cx="5976664" cy="954107"/>
          </a:xfrm>
          <a:prstGeom prst="rect">
            <a:avLst/>
          </a:prstGeom>
          <a:noFill/>
        </p:spPr>
        <p:txBody>
          <a:bodyPr wrap="square" rtlCol="0">
            <a:spAutoFit/>
          </a:bodyPr>
          <a:lstStyle/>
          <a:p>
            <a:r>
              <a:rPr lang="en-GB" sz="2800" b="1" dirty="0" err="1" smtClean="0"/>
              <a:t>Deddf</a:t>
            </a:r>
            <a:r>
              <a:rPr lang="en-GB" sz="2800" b="1" dirty="0" smtClean="0"/>
              <a:t> </a:t>
            </a:r>
            <a:r>
              <a:rPr lang="en-GB" sz="2800" b="1" dirty="0" err="1" smtClean="0"/>
              <a:t>Llesiant</a:t>
            </a:r>
            <a:r>
              <a:rPr lang="en-GB" sz="2800" b="1" dirty="0" smtClean="0"/>
              <a:t> </a:t>
            </a:r>
            <a:r>
              <a:rPr lang="en-GB" sz="2800" b="1" dirty="0" err="1" smtClean="0"/>
              <a:t>Cenedlaethau’r</a:t>
            </a:r>
            <a:r>
              <a:rPr lang="en-GB" sz="2800" b="1" dirty="0" smtClean="0"/>
              <a:t> </a:t>
            </a:r>
            <a:r>
              <a:rPr lang="en-GB" sz="2800" b="1" dirty="0" err="1" smtClean="0"/>
              <a:t>Dyfodol</a:t>
            </a:r>
            <a:r>
              <a:rPr lang="en-GB" sz="2800" b="1" dirty="0" smtClean="0"/>
              <a:t> (</a:t>
            </a:r>
            <a:r>
              <a:rPr lang="en-GB" sz="2800" b="1" dirty="0" err="1" smtClean="0"/>
              <a:t>Cymru</a:t>
            </a:r>
            <a:r>
              <a:rPr lang="en-GB" sz="2800" b="1" dirty="0" smtClean="0"/>
              <a:t>) 2015: </a:t>
            </a:r>
            <a:r>
              <a:rPr lang="en-GB" sz="2800" b="1" dirty="0" err="1" smtClean="0"/>
              <a:t>Nodau</a:t>
            </a:r>
            <a:endParaRPr lang="en-GB" sz="2800" b="1" dirty="0"/>
          </a:p>
        </p:txBody>
      </p:sp>
    </p:spTree>
    <p:extLst>
      <p:ext uri="{BB962C8B-B14F-4D97-AF65-F5344CB8AC3E}">
        <p14:creationId xmlns:p14="http://schemas.microsoft.com/office/powerpoint/2010/main" val="780380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9552" y="568975"/>
            <a:ext cx="7543800" cy="1450757"/>
          </a:xfrm>
        </p:spPr>
        <p:txBody>
          <a:bodyPr>
            <a:normAutofit fontScale="90000"/>
          </a:bodyPr>
          <a:lstStyle/>
          <a:p>
            <a:r>
              <a:rPr lang="en-GB" b="1" dirty="0"/>
              <a:t/>
            </a:r>
            <a:br>
              <a:rPr lang="en-GB" b="1" dirty="0"/>
            </a:br>
            <a:r>
              <a:rPr lang="en-GB" dirty="0" smtClean="0"/>
              <a:t>Well- </a:t>
            </a:r>
            <a:r>
              <a:rPr lang="en-GB" dirty="0" smtClean="0"/>
              <a:t>being of Future Generations </a:t>
            </a:r>
            <a:br>
              <a:rPr lang="en-GB" dirty="0" smtClean="0"/>
            </a:br>
            <a:r>
              <a:rPr lang="en-GB" dirty="0" smtClean="0"/>
              <a:t>(Wales) Act 2015: Goals</a:t>
            </a:r>
            <a:endParaRPr lang="cy-GB" dirty="0"/>
          </a:p>
        </p:txBody>
      </p:sp>
      <p:pic>
        <p:nvPicPr>
          <p:cNvPr id="6" name="Content Placeholder 5"/>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43608" y="1628800"/>
            <a:ext cx="6768752" cy="5301208"/>
          </a:xfrm>
        </p:spPr>
      </p:pic>
      <p:sp>
        <p:nvSpPr>
          <p:cNvPr id="7" name="TextBox 6"/>
          <p:cNvSpPr txBox="1"/>
          <p:nvPr/>
        </p:nvSpPr>
        <p:spPr>
          <a:xfrm>
            <a:off x="4644008" y="6309320"/>
            <a:ext cx="3312368" cy="369332"/>
          </a:xfrm>
          <a:prstGeom prst="rect">
            <a:avLst/>
          </a:prstGeom>
          <a:noFill/>
        </p:spPr>
        <p:txBody>
          <a:bodyPr wrap="square" rtlCol="0">
            <a:spAutoFit/>
          </a:bodyPr>
          <a:lstStyle/>
          <a:p>
            <a:r>
              <a:rPr lang="en-GB" dirty="0" smtClean="0"/>
              <a:t>www.thewaleswewant.co.uk</a:t>
            </a:r>
            <a:endParaRPr lang="cy-GB" dirty="0"/>
          </a:p>
        </p:txBody>
      </p:sp>
    </p:spTree>
    <p:extLst>
      <p:ext uri="{BB962C8B-B14F-4D97-AF65-F5344CB8AC3E}">
        <p14:creationId xmlns:p14="http://schemas.microsoft.com/office/powerpoint/2010/main" val="100170147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Pam y </a:t>
            </a:r>
            <a:r>
              <a:rPr lang="en-GB" dirty="0" err="1" smtClean="0"/>
              <a:t>gyfraith</a:t>
            </a:r>
            <a:r>
              <a:rPr lang="en-GB" dirty="0" smtClean="0"/>
              <a:t> </a:t>
            </a:r>
            <a:r>
              <a:rPr lang="en-GB" dirty="0" err="1" smtClean="0"/>
              <a:t>hon</a:t>
            </a:r>
            <a:r>
              <a:rPr lang="en-GB" dirty="0" smtClean="0"/>
              <a:t>?</a:t>
            </a:r>
            <a:br>
              <a:rPr lang="en-GB" dirty="0" smtClean="0"/>
            </a:br>
            <a:r>
              <a:rPr lang="en-GB" dirty="0" smtClean="0"/>
              <a:t>Why do we need this law?</a:t>
            </a:r>
            <a:endParaRPr lang="cy-GB" dirty="0"/>
          </a:p>
        </p:txBody>
      </p:sp>
      <p:sp>
        <p:nvSpPr>
          <p:cNvPr id="3" name="Content Placeholder 2"/>
          <p:cNvSpPr>
            <a:spLocks noGrp="1"/>
          </p:cNvSpPr>
          <p:nvPr>
            <p:ph sz="half" idx="1"/>
          </p:nvPr>
        </p:nvSpPr>
        <p:spPr/>
        <p:txBody>
          <a:bodyPr>
            <a:normAutofit/>
          </a:bodyPr>
          <a:lstStyle/>
          <a:p>
            <a:r>
              <a:rPr lang="en-GB" dirty="0" smtClean="0"/>
              <a:t>Mae </a:t>
            </a:r>
            <a:r>
              <a:rPr lang="en-GB" dirty="0" err="1" smtClean="0"/>
              <a:t>Cymru</a:t>
            </a:r>
            <a:r>
              <a:rPr lang="en-GB" dirty="0" smtClean="0"/>
              <a:t> </a:t>
            </a:r>
            <a:r>
              <a:rPr lang="en-GB" dirty="0" err="1" smtClean="0"/>
              <a:t>yn</a:t>
            </a:r>
            <a:r>
              <a:rPr lang="en-GB" dirty="0" smtClean="0"/>
              <a:t> </a:t>
            </a:r>
            <a:r>
              <a:rPr lang="en-GB" dirty="0" err="1" smtClean="0"/>
              <a:t>wynebu</a:t>
            </a:r>
            <a:r>
              <a:rPr lang="en-GB" dirty="0" smtClean="0"/>
              <a:t> </a:t>
            </a:r>
            <a:r>
              <a:rPr lang="en-GB" dirty="0" err="1" smtClean="0"/>
              <a:t>nifer</a:t>
            </a:r>
            <a:r>
              <a:rPr lang="en-GB" dirty="0" smtClean="0"/>
              <a:t> o </a:t>
            </a:r>
            <a:r>
              <a:rPr lang="en-GB" dirty="0" err="1" smtClean="0"/>
              <a:t>heriau</a:t>
            </a:r>
            <a:r>
              <a:rPr lang="en-GB" dirty="0" smtClean="0"/>
              <a:t> </a:t>
            </a:r>
            <a:r>
              <a:rPr lang="en-GB" dirty="0" err="1" smtClean="0"/>
              <a:t>nawr</a:t>
            </a:r>
            <a:r>
              <a:rPr lang="en-GB" dirty="0" smtClean="0"/>
              <a:t> ac </a:t>
            </a:r>
            <a:r>
              <a:rPr lang="en-GB" dirty="0" err="1" smtClean="0"/>
              <a:t>yn</a:t>
            </a:r>
            <a:r>
              <a:rPr lang="en-GB" dirty="0" smtClean="0"/>
              <a:t> y </a:t>
            </a:r>
            <a:r>
              <a:rPr lang="en-GB" dirty="0" err="1" smtClean="0"/>
              <a:t>dyfodol</a:t>
            </a:r>
            <a:endParaRPr lang="en-GB" dirty="0" smtClean="0"/>
          </a:p>
          <a:p>
            <a:pPr lvl="1"/>
            <a:r>
              <a:rPr lang="en-GB" dirty="0" err="1" smtClean="0"/>
              <a:t>Newid</a:t>
            </a:r>
            <a:r>
              <a:rPr lang="en-GB" dirty="0" smtClean="0"/>
              <a:t> </a:t>
            </a:r>
            <a:r>
              <a:rPr lang="en-GB" dirty="0" err="1" smtClean="0"/>
              <a:t>hinsawdd</a:t>
            </a:r>
            <a:endParaRPr lang="en-GB" dirty="0" smtClean="0"/>
          </a:p>
          <a:p>
            <a:pPr lvl="1"/>
            <a:r>
              <a:rPr lang="en-GB" dirty="0" err="1" smtClean="0"/>
              <a:t>Tlodi</a:t>
            </a:r>
            <a:endParaRPr lang="en-GB" dirty="0" smtClean="0"/>
          </a:p>
          <a:p>
            <a:pPr lvl="1"/>
            <a:r>
              <a:rPr lang="en-GB" dirty="0" err="1" smtClean="0"/>
              <a:t>Anghyfartaledd</a:t>
            </a:r>
            <a:r>
              <a:rPr lang="en-GB" dirty="0" smtClean="0"/>
              <a:t> </a:t>
            </a:r>
            <a:r>
              <a:rPr lang="en-GB" dirty="0" err="1" smtClean="0"/>
              <a:t>iechyd</a:t>
            </a:r>
            <a:endParaRPr lang="en-GB" dirty="0" smtClean="0"/>
          </a:p>
          <a:p>
            <a:pPr lvl="1"/>
            <a:r>
              <a:rPr lang="en-GB" dirty="0" err="1" smtClean="0"/>
              <a:t>Swyddi</a:t>
            </a:r>
            <a:endParaRPr lang="en-GB" dirty="0" smtClean="0"/>
          </a:p>
          <a:p>
            <a:pPr lvl="1"/>
            <a:r>
              <a:rPr lang="en-GB" dirty="0" err="1" smtClean="0"/>
              <a:t>Tyfiant</a:t>
            </a:r>
            <a:endParaRPr lang="en-GB" dirty="0" smtClean="0"/>
          </a:p>
          <a:p>
            <a:r>
              <a:rPr lang="en-GB" dirty="0" err="1" smtClean="0"/>
              <a:t>Er</a:t>
            </a:r>
            <a:r>
              <a:rPr lang="en-GB" dirty="0" smtClean="0"/>
              <a:t> </a:t>
            </a:r>
            <a:r>
              <a:rPr lang="en-GB" dirty="0" err="1" smtClean="0"/>
              <a:t>mwyn</a:t>
            </a:r>
            <a:r>
              <a:rPr lang="en-GB" dirty="0" smtClean="0"/>
              <a:t> </a:t>
            </a:r>
            <a:r>
              <a:rPr lang="en-GB" dirty="0" err="1" smtClean="0"/>
              <a:t>taclo</a:t>
            </a:r>
            <a:r>
              <a:rPr lang="en-GB" dirty="0" smtClean="0"/>
              <a:t> </a:t>
            </a:r>
            <a:r>
              <a:rPr lang="en-GB" dirty="0" err="1" smtClean="0"/>
              <a:t>rhain</a:t>
            </a:r>
            <a:r>
              <a:rPr lang="en-GB" dirty="0" smtClean="0"/>
              <a:t> </a:t>
            </a:r>
            <a:r>
              <a:rPr lang="en-GB" dirty="0" err="1" smtClean="0"/>
              <a:t>rhaid</a:t>
            </a:r>
            <a:r>
              <a:rPr lang="en-GB" dirty="0" smtClean="0"/>
              <a:t> </a:t>
            </a:r>
            <a:r>
              <a:rPr lang="en-GB" dirty="0" err="1" smtClean="0"/>
              <a:t>i</a:t>
            </a:r>
            <a:r>
              <a:rPr lang="en-GB" dirty="0" smtClean="0"/>
              <a:t> </a:t>
            </a:r>
            <a:r>
              <a:rPr lang="en-GB" dirty="0" err="1" smtClean="0"/>
              <a:t>ni</a:t>
            </a:r>
            <a:r>
              <a:rPr lang="en-GB" dirty="0" smtClean="0"/>
              <a:t> </a:t>
            </a:r>
            <a:r>
              <a:rPr lang="en-GB" dirty="0" err="1" smtClean="0"/>
              <a:t>weithio</a:t>
            </a:r>
            <a:r>
              <a:rPr lang="en-GB" dirty="0" smtClean="0"/>
              <a:t> </a:t>
            </a:r>
            <a:r>
              <a:rPr lang="en-GB" dirty="0" err="1" smtClean="0"/>
              <a:t>gyda’n</a:t>
            </a:r>
            <a:r>
              <a:rPr lang="en-GB" dirty="0" smtClean="0"/>
              <a:t> </a:t>
            </a:r>
            <a:r>
              <a:rPr lang="en-GB" dirty="0" err="1" smtClean="0"/>
              <a:t>gilydd</a:t>
            </a:r>
            <a:endParaRPr lang="cy-GB" dirty="0"/>
          </a:p>
        </p:txBody>
      </p:sp>
      <p:sp>
        <p:nvSpPr>
          <p:cNvPr id="4" name="Content Placeholder 3"/>
          <p:cNvSpPr>
            <a:spLocks noGrp="1"/>
          </p:cNvSpPr>
          <p:nvPr>
            <p:ph sz="half" idx="2"/>
          </p:nvPr>
        </p:nvSpPr>
        <p:spPr/>
        <p:txBody>
          <a:bodyPr>
            <a:normAutofit/>
          </a:bodyPr>
          <a:lstStyle/>
          <a:p>
            <a:r>
              <a:rPr lang="en-GB" i="1" dirty="0" smtClean="0"/>
              <a:t>Wales faces a number of challenges now and in the future such as </a:t>
            </a:r>
          </a:p>
          <a:p>
            <a:pPr lvl="1"/>
            <a:r>
              <a:rPr lang="en-GB" i="1" dirty="0" smtClean="0"/>
              <a:t>Climate change</a:t>
            </a:r>
          </a:p>
          <a:p>
            <a:pPr lvl="1"/>
            <a:r>
              <a:rPr lang="en-GB" i="1" dirty="0" smtClean="0"/>
              <a:t>Poverty</a:t>
            </a:r>
          </a:p>
          <a:p>
            <a:pPr lvl="1"/>
            <a:r>
              <a:rPr lang="en-GB" i="1" dirty="0" smtClean="0"/>
              <a:t>Health inequalities</a:t>
            </a:r>
          </a:p>
          <a:p>
            <a:pPr lvl="1"/>
            <a:r>
              <a:rPr lang="en-GB" i="1" dirty="0" smtClean="0"/>
              <a:t>Jobs</a:t>
            </a:r>
          </a:p>
          <a:p>
            <a:pPr lvl="1"/>
            <a:r>
              <a:rPr lang="en-GB" i="1" dirty="0" smtClean="0"/>
              <a:t>Growth</a:t>
            </a:r>
            <a:endParaRPr lang="en-GB" i="1" dirty="0"/>
          </a:p>
          <a:p>
            <a:r>
              <a:rPr lang="en-GB" i="1" dirty="0" smtClean="0"/>
              <a:t>To tackle these we need to work together</a:t>
            </a:r>
          </a:p>
          <a:p>
            <a:r>
              <a:rPr lang="en-GB" sz="1800" i="1" dirty="0" smtClean="0"/>
              <a:t>WAG 2015</a:t>
            </a:r>
          </a:p>
        </p:txBody>
      </p:sp>
    </p:spTree>
    <p:extLst>
      <p:ext uri="{BB962C8B-B14F-4D97-AF65-F5344CB8AC3E}">
        <p14:creationId xmlns:p14="http://schemas.microsoft.com/office/powerpoint/2010/main" val="384426437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Pam y </a:t>
            </a:r>
            <a:r>
              <a:rPr lang="en-GB" dirty="0" err="1"/>
              <a:t>gyfraith</a:t>
            </a:r>
            <a:r>
              <a:rPr lang="en-GB" dirty="0"/>
              <a:t> </a:t>
            </a:r>
            <a:r>
              <a:rPr lang="en-GB" dirty="0" err="1"/>
              <a:t>hon</a:t>
            </a:r>
            <a:r>
              <a:rPr lang="en-GB" dirty="0"/>
              <a:t>?</a:t>
            </a:r>
            <a:br>
              <a:rPr lang="en-GB" dirty="0"/>
            </a:br>
            <a:r>
              <a:rPr lang="en-GB" dirty="0"/>
              <a:t>Why do we need this law?</a:t>
            </a:r>
            <a:endParaRPr lang="cy-GB" dirty="0"/>
          </a:p>
        </p:txBody>
      </p:sp>
      <p:sp>
        <p:nvSpPr>
          <p:cNvPr id="3" name="Content Placeholder 2"/>
          <p:cNvSpPr>
            <a:spLocks noGrp="1"/>
          </p:cNvSpPr>
          <p:nvPr>
            <p:ph sz="half" idx="1"/>
          </p:nvPr>
        </p:nvSpPr>
        <p:spPr/>
        <p:txBody>
          <a:bodyPr>
            <a:normAutofit/>
          </a:bodyPr>
          <a:lstStyle/>
          <a:p>
            <a:r>
              <a:rPr lang="en-GB" dirty="0" err="1" smtClean="0"/>
              <a:t>Er</a:t>
            </a:r>
            <a:r>
              <a:rPr lang="en-GB" dirty="0" smtClean="0"/>
              <a:t> </a:t>
            </a:r>
            <a:r>
              <a:rPr lang="en-GB" dirty="0" err="1" smtClean="0"/>
              <a:t>mwyn</a:t>
            </a:r>
            <a:r>
              <a:rPr lang="en-GB" dirty="0" smtClean="0"/>
              <a:t> </a:t>
            </a:r>
            <a:r>
              <a:rPr lang="en-GB" dirty="0" err="1" smtClean="0"/>
              <a:t>rhoi</a:t>
            </a:r>
            <a:r>
              <a:rPr lang="en-GB" dirty="0" smtClean="0"/>
              <a:t> </a:t>
            </a:r>
            <a:r>
              <a:rPr lang="en-GB" dirty="0" err="1" smtClean="0"/>
              <a:t>ansawdd</a:t>
            </a:r>
            <a:r>
              <a:rPr lang="en-GB" dirty="0" smtClean="0"/>
              <a:t> da o </a:t>
            </a:r>
            <a:r>
              <a:rPr lang="en-GB" dirty="0" err="1" smtClean="0"/>
              <a:t>fywyd</a:t>
            </a:r>
            <a:r>
              <a:rPr lang="en-GB" dirty="0" smtClean="0"/>
              <a:t> </a:t>
            </a:r>
            <a:r>
              <a:rPr lang="en-GB" dirty="0" err="1" smtClean="0"/>
              <a:t>i’n</a:t>
            </a:r>
            <a:r>
              <a:rPr lang="en-GB" dirty="0" smtClean="0"/>
              <a:t> plant ac </a:t>
            </a:r>
            <a:r>
              <a:rPr lang="en-GB" dirty="0" err="1" smtClean="0"/>
              <a:t>I’n</a:t>
            </a:r>
            <a:r>
              <a:rPr lang="en-GB" dirty="0" smtClean="0"/>
              <a:t> </a:t>
            </a:r>
            <a:r>
              <a:rPr lang="en-GB" dirty="0" err="1" smtClean="0"/>
              <a:t>hwyrion</a:t>
            </a:r>
            <a:r>
              <a:rPr lang="en-GB" dirty="0" smtClean="0"/>
              <a:t> </a:t>
            </a:r>
            <a:r>
              <a:rPr lang="en-GB" dirty="0" err="1" smtClean="0"/>
              <a:t>mae</a:t>
            </a:r>
            <a:r>
              <a:rPr lang="en-GB" dirty="0" smtClean="0"/>
              <a:t> </a:t>
            </a:r>
            <a:r>
              <a:rPr lang="en-GB" dirty="0" err="1" smtClean="0"/>
              <a:t>angen</a:t>
            </a:r>
            <a:r>
              <a:rPr lang="en-GB" dirty="0" smtClean="0"/>
              <a:t> </a:t>
            </a:r>
            <a:r>
              <a:rPr lang="en-GB" dirty="0" err="1" smtClean="0"/>
              <a:t>i</a:t>
            </a:r>
            <a:r>
              <a:rPr lang="en-GB" dirty="0" smtClean="0"/>
              <a:t> </a:t>
            </a:r>
            <a:r>
              <a:rPr lang="en-GB" dirty="0" err="1" smtClean="0"/>
              <a:t>ni</a:t>
            </a:r>
            <a:r>
              <a:rPr lang="en-GB" dirty="0" smtClean="0"/>
              <a:t> </a:t>
            </a:r>
            <a:r>
              <a:rPr lang="en-GB" dirty="0" err="1" smtClean="0"/>
              <a:t>ystyried</a:t>
            </a:r>
            <a:r>
              <a:rPr lang="en-GB" dirty="0" smtClean="0"/>
              <a:t> </a:t>
            </a:r>
            <a:r>
              <a:rPr lang="en-GB" dirty="0" err="1" smtClean="0"/>
              <a:t>sut</a:t>
            </a:r>
            <a:r>
              <a:rPr lang="en-GB" dirty="0" smtClean="0"/>
              <a:t> </a:t>
            </a:r>
            <a:r>
              <a:rPr lang="en-GB" dirty="0" err="1" smtClean="0"/>
              <a:t>mae’r</a:t>
            </a:r>
            <a:r>
              <a:rPr lang="en-GB" dirty="0" smtClean="0"/>
              <a:t> </a:t>
            </a:r>
            <a:r>
              <a:rPr lang="en-GB" dirty="0" err="1" smtClean="0"/>
              <a:t>penderfyniadau</a:t>
            </a:r>
            <a:r>
              <a:rPr lang="en-GB" dirty="0" smtClean="0"/>
              <a:t> y </a:t>
            </a:r>
            <a:r>
              <a:rPr lang="en-GB" dirty="0" err="1" smtClean="0"/>
              <a:t>gwnawn</a:t>
            </a:r>
            <a:r>
              <a:rPr lang="en-GB" dirty="0" smtClean="0"/>
              <a:t> </a:t>
            </a:r>
            <a:r>
              <a:rPr lang="en-GB" dirty="0" err="1" smtClean="0"/>
              <a:t>nawr</a:t>
            </a:r>
            <a:r>
              <a:rPr lang="en-GB" dirty="0" smtClean="0"/>
              <a:t> </a:t>
            </a:r>
            <a:r>
              <a:rPr lang="en-GB" dirty="0" err="1" smtClean="0"/>
              <a:t>yn</a:t>
            </a:r>
            <a:r>
              <a:rPr lang="en-GB" dirty="0" smtClean="0"/>
              <a:t> </a:t>
            </a:r>
            <a:r>
              <a:rPr lang="en-GB" dirty="0" err="1" smtClean="0"/>
              <a:t>cael</a:t>
            </a:r>
            <a:r>
              <a:rPr lang="en-GB" dirty="0" smtClean="0"/>
              <a:t> impact </a:t>
            </a:r>
            <a:r>
              <a:rPr lang="en-GB" dirty="0" err="1" smtClean="0"/>
              <a:t>arnyn</a:t>
            </a:r>
            <a:r>
              <a:rPr lang="en-GB" dirty="0" smtClean="0"/>
              <a:t> </a:t>
            </a:r>
            <a:r>
              <a:rPr lang="en-GB" dirty="0" err="1" smtClean="0"/>
              <a:t>nhw</a:t>
            </a:r>
            <a:endParaRPr lang="en-GB" dirty="0" smtClean="0"/>
          </a:p>
          <a:p>
            <a:r>
              <a:rPr lang="en-GB" dirty="0" smtClean="0"/>
              <a:t>Fe </a:t>
            </a:r>
            <a:r>
              <a:rPr lang="en-GB" dirty="0" err="1" smtClean="0"/>
              <a:t>fydd</a:t>
            </a:r>
            <a:r>
              <a:rPr lang="en-GB" dirty="0" smtClean="0"/>
              <a:t> y </a:t>
            </a:r>
            <a:r>
              <a:rPr lang="en-GB" dirty="0" err="1" smtClean="0"/>
              <a:t>gyfraith</a:t>
            </a:r>
            <a:r>
              <a:rPr lang="en-GB" dirty="0" smtClean="0"/>
              <a:t> </a:t>
            </a:r>
            <a:r>
              <a:rPr lang="en-GB" dirty="0" err="1" smtClean="0"/>
              <a:t>hon</a:t>
            </a:r>
            <a:r>
              <a:rPr lang="en-GB" dirty="0" smtClean="0"/>
              <a:t> </a:t>
            </a:r>
            <a:r>
              <a:rPr lang="en-GB" dirty="0" err="1" smtClean="0"/>
              <a:t>yn</a:t>
            </a:r>
            <a:r>
              <a:rPr lang="en-GB" dirty="0" smtClean="0"/>
              <a:t> </a:t>
            </a:r>
            <a:r>
              <a:rPr lang="en-GB" dirty="0" err="1" smtClean="0"/>
              <a:t>sicrhau</a:t>
            </a:r>
            <a:r>
              <a:rPr lang="en-GB" dirty="0" smtClean="0"/>
              <a:t> </a:t>
            </a:r>
            <a:r>
              <a:rPr lang="en-GB" dirty="0" err="1" smtClean="0"/>
              <a:t>fod</a:t>
            </a:r>
            <a:r>
              <a:rPr lang="en-GB" dirty="0" smtClean="0"/>
              <a:t> y sector </a:t>
            </a:r>
            <a:r>
              <a:rPr lang="en-GB" dirty="0" err="1" smtClean="0"/>
              <a:t>gyhoeddus</a:t>
            </a:r>
            <a:r>
              <a:rPr lang="en-GB" dirty="0" smtClean="0"/>
              <a:t> </a:t>
            </a:r>
            <a:r>
              <a:rPr lang="en-GB" dirty="0" err="1" smtClean="0"/>
              <a:t>yn</a:t>
            </a:r>
            <a:r>
              <a:rPr lang="en-GB" dirty="0" smtClean="0"/>
              <a:t> </a:t>
            </a:r>
            <a:r>
              <a:rPr lang="en-GB" dirty="0" err="1" smtClean="0"/>
              <a:t>gwneud</a:t>
            </a:r>
            <a:r>
              <a:rPr lang="en-GB" dirty="0" smtClean="0"/>
              <a:t> </a:t>
            </a:r>
            <a:r>
              <a:rPr lang="en-GB" dirty="0" err="1" smtClean="0"/>
              <a:t>hyn</a:t>
            </a:r>
            <a:endParaRPr lang="cy-GB" dirty="0"/>
          </a:p>
        </p:txBody>
      </p:sp>
      <p:sp>
        <p:nvSpPr>
          <p:cNvPr id="4" name="Content Placeholder 3"/>
          <p:cNvSpPr>
            <a:spLocks noGrp="1"/>
          </p:cNvSpPr>
          <p:nvPr>
            <p:ph sz="half" idx="2"/>
          </p:nvPr>
        </p:nvSpPr>
        <p:spPr/>
        <p:txBody>
          <a:bodyPr>
            <a:normAutofit/>
          </a:bodyPr>
          <a:lstStyle/>
          <a:p>
            <a:r>
              <a:rPr lang="en-GB" i="1" dirty="0" smtClean="0"/>
              <a:t>To give our children and grandchildren a good quality of life we need to think about how the decisions we make now will impact them</a:t>
            </a:r>
          </a:p>
          <a:p>
            <a:r>
              <a:rPr lang="en-GB" i="1" dirty="0" smtClean="0"/>
              <a:t>This law will make sure that our public sector does this</a:t>
            </a:r>
          </a:p>
          <a:p>
            <a:r>
              <a:rPr lang="en-GB" sz="1600" dirty="0" smtClean="0"/>
              <a:t>WAG 2015</a:t>
            </a:r>
            <a:endParaRPr lang="cy-GB" sz="1600" dirty="0"/>
          </a:p>
        </p:txBody>
      </p:sp>
    </p:spTree>
    <p:extLst>
      <p:ext uri="{BB962C8B-B14F-4D97-AF65-F5344CB8AC3E}">
        <p14:creationId xmlns:p14="http://schemas.microsoft.com/office/powerpoint/2010/main" val="4034382926"/>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7" name="Picture 3" descr="C:\Users\l.roberts\AppData\Local\Microsoft\Windows\Temporary Internet Files\Content.IE5\HEPN0LIZ\handsheart[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35696" y="4021781"/>
            <a:ext cx="4000500" cy="2322984"/>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p:cNvSpPr>
            <a:spLocks noGrp="1"/>
          </p:cNvSpPr>
          <p:nvPr>
            <p:ph type="title"/>
          </p:nvPr>
        </p:nvSpPr>
        <p:spPr>
          <a:xfrm>
            <a:off x="891540" y="620688"/>
            <a:ext cx="7543800" cy="1450757"/>
          </a:xfrm>
        </p:spPr>
        <p:txBody>
          <a:bodyPr>
            <a:normAutofit fontScale="90000"/>
          </a:bodyPr>
          <a:lstStyle/>
          <a:p>
            <a:r>
              <a:rPr lang="en-GB" dirty="0" err="1" smtClean="0"/>
              <a:t>Egwyddor</a:t>
            </a:r>
            <a:r>
              <a:rPr lang="en-GB" dirty="0" smtClean="0"/>
              <a:t> </a:t>
            </a:r>
            <a:r>
              <a:rPr lang="en-GB" dirty="0" err="1" smtClean="0"/>
              <a:t>Datblygiad</a:t>
            </a:r>
            <a:r>
              <a:rPr lang="en-GB" dirty="0" smtClean="0"/>
              <a:t> </a:t>
            </a:r>
            <a:r>
              <a:rPr lang="en-GB" dirty="0" err="1" smtClean="0"/>
              <a:t>Cynaladwy</a:t>
            </a:r>
            <a:r>
              <a:rPr lang="en-GB" dirty="0" smtClean="0"/>
              <a:t/>
            </a:r>
            <a:br>
              <a:rPr lang="en-GB" dirty="0" smtClean="0"/>
            </a:br>
            <a:r>
              <a:rPr lang="en-GB" dirty="0" smtClean="0"/>
              <a:t>Sustainable Development Principle</a:t>
            </a:r>
            <a:endParaRPr lang="cy-GB" dirty="0"/>
          </a:p>
        </p:txBody>
      </p:sp>
      <p:sp>
        <p:nvSpPr>
          <p:cNvPr id="3" name="Content Placeholder 2"/>
          <p:cNvSpPr>
            <a:spLocks noGrp="1"/>
          </p:cNvSpPr>
          <p:nvPr>
            <p:ph sz="half" idx="1"/>
          </p:nvPr>
        </p:nvSpPr>
        <p:spPr>
          <a:xfrm>
            <a:off x="822960" y="2353424"/>
            <a:ext cx="3703320" cy="4023359"/>
          </a:xfrm>
        </p:spPr>
        <p:txBody>
          <a:bodyPr/>
          <a:lstStyle/>
          <a:p>
            <a:r>
              <a:rPr lang="en-GB" dirty="0" err="1" smtClean="0"/>
              <a:t>Hir</a:t>
            </a:r>
            <a:r>
              <a:rPr lang="en-GB" dirty="0" smtClean="0"/>
              <a:t> </a:t>
            </a:r>
            <a:r>
              <a:rPr lang="en-GB" dirty="0" err="1" smtClean="0"/>
              <a:t>dymor</a:t>
            </a:r>
            <a:endParaRPr lang="en-GB" dirty="0" smtClean="0"/>
          </a:p>
          <a:p>
            <a:r>
              <a:rPr lang="en-GB" dirty="0" smtClean="0"/>
              <a:t>Atal</a:t>
            </a:r>
          </a:p>
          <a:p>
            <a:r>
              <a:rPr lang="en-GB" dirty="0" err="1" smtClean="0"/>
              <a:t>Integreiddio</a:t>
            </a:r>
            <a:endParaRPr lang="en-GB" dirty="0" smtClean="0"/>
          </a:p>
          <a:p>
            <a:r>
              <a:rPr lang="en-GB" dirty="0" err="1" smtClean="0"/>
              <a:t>Cydweithio</a:t>
            </a:r>
            <a:endParaRPr lang="en-GB" dirty="0" smtClean="0"/>
          </a:p>
          <a:p>
            <a:r>
              <a:rPr lang="en-GB" dirty="0" err="1" smtClean="0"/>
              <a:t>Ymwneud</a:t>
            </a:r>
            <a:endParaRPr lang="cy-GB" dirty="0"/>
          </a:p>
        </p:txBody>
      </p:sp>
      <p:sp>
        <p:nvSpPr>
          <p:cNvPr id="4" name="Content Placeholder 3"/>
          <p:cNvSpPr>
            <a:spLocks noGrp="1"/>
          </p:cNvSpPr>
          <p:nvPr>
            <p:ph sz="half" idx="2"/>
          </p:nvPr>
        </p:nvSpPr>
        <p:spPr>
          <a:xfrm>
            <a:off x="5440680" y="2353423"/>
            <a:ext cx="3703320" cy="4023360"/>
          </a:xfrm>
        </p:spPr>
        <p:txBody>
          <a:bodyPr/>
          <a:lstStyle/>
          <a:p>
            <a:r>
              <a:rPr lang="en-GB" i="1" dirty="0" smtClean="0"/>
              <a:t>Long term</a:t>
            </a:r>
          </a:p>
          <a:p>
            <a:r>
              <a:rPr lang="en-GB" i="1" dirty="0" smtClean="0"/>
              <a:t>Prevention</a:t>
            </a:r>
          </a:p>
          <a:p>
            <a:r>
              <a:rPr lang="en-GB" i="1" dirty="0" smtClean="0"/>
              <a:t>Integration</a:t>
            </a:r>
          </a:p>
          <a:p>
            <a:r>
              <a:rPr lang="en-GB" i="1" dirty="0" smtClean="0"/>
              <a:t>Collaboration</a:t>
            </a:r>
          </a:p>
          <a:p>
            <a:r>
              <a:rPr lang="en-GB" i="1" dirty="0" smtClean="0"/>
              <a:t>Involvement</a:t>
            </a:r>
          </a:p>
          <a:p>
            <a:r>
              <a:rPr lang="en-GB" sz="1800" i="1" dirty="0" smtClean="0"/>
              <a:t>WAG 2015</a:t>
            </a:r>
            <a:endParaRPr lang="cy-GB" sz="1800" i="1" dirty="0"/>
          </a:p>
        </p:txBody>
      </p:sp>
    </p:spTree>
    <p:extLst>
      <p:ext uri="{BB962C8B-B14F-4D97-AF65-F5344CB8AC3E}">
        <p14:creationId xmlns:p14="http://schemas.microsoft.com/office/powerpoint/2010/main" val="1450480764"/>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Egwyddorion</a:t>
            </a:r>
            <a:r>
              <a:rPr lang="en-GB" dirty="0" smtClean="0"/>
              <a:t> </a:t>
            </a:r>
            <a:r>
              <a:rPr lang="en-GB" dirty="0" err="1" smtClean="0"/>
              <a:t>eraill</a:t>
            </a:r>
            <a:r>
              <a:rPr lang="en-GB" dirty="0" smtClean="0"/>
              <a:t> y </a:t>
            </a:r>
            <a:r>
              <a:rPr lang="en-GB" dirty="0" err="1" smtClean="0"/>
              <a:t>Ddeddf</a:t>
            </a:r>
            <a:r>
              <a:rPr lang="en-GB" dirty="0" smtClean="0"/>
              <a:t/>
            </a:r>
            <a:br>
              <a:rPr lang="en-GB" dirty="0" smtClean="0"/>
            </a:br>
            <a:r>
              <a:rPr lang="en-GB" dirty="0" smtClean="0"/>
              <a:t>Other principles of the Act</a:t>
            </a:r>
            <a:endParaRPr lang="cy-GB" dirty="0"/>
          </a:p>
        </p:txBody>
      </p:sp>
      <p:sp>
        <p:nvSpPr>
          <p:cNvPr id="3" name="Content Placeholder 2"/>
          <p:cNvSpPr>
            <a:spLocks noGrp="1"/>
          </p:cNvSpPr>
          <p:nvPr>
            <p:ph sz="half" idx="1"/>
          </p:nvPr>
        </p:nvSpPr>
        <p:spPr/>
        <p:txBody>
          <a:bodyPr>
            <a:normAutofit/>
          </a:bodyPr>
          <a:lstStyle/>
          <a:p>
            <a:r>
              <a:rPr lang="en-GB" dirty="0" err="1" smtClean="0"/>
              <a:t>Dyletswydd</a:t>
            </a:r>
            <a:r>
              <a:rPr lang="en-GB" dirty="0" smtClean="0"/>
              <a:t> </a:t>
            </a:r>
            <a:r>
              <a:rPr lang="en-GB" dirty="0" err="1" smtClean="0"/>
              <a:t>lles</a:t>
            </a:r>
            <a:endParaRPr lang="en-GB" dirty="0" smtClean="0"/>
          </a:p>
          <a:p>
            <a:r>
              <a:rPr lang="en-GB" dirty="0" err="1" smtClean="0"/>
              <a:t>Tryloywder</a:t>
            </a:r>
            <a:endParaRPr lang="en-GB" dirty="0" smtClean="0"/>
          </a:p>
          <a:p>
            <a:r>
              <a:rPr lang="en-GB" dirty="0" err="1" smtClean="0"/>
              <a:t>Comisiynydd</a:t>
            </a:r>
            <a:r>
              <a:rPr lang="en-GB" dirty="0" smtClean="0"/>
              <a:t> </a:t>
            </a:r>
            <a:r>
              <a:rPr lang="en-GB" dirty="0" err="1" smtClean="0"/>
              <a:t>Cenedlaethau’r</a:t>
            </a:r>
            <a:r>
              <a:rPr lang="en-GB" dirty="0" smtClean="0"/>
              <a:t> </a:t>
            </a:r>
            <a:r>
              <a:rPr lang="en-GB" dirty="0" err="1" smtClean="0"/>
              <a:t>Dyfodol</a:t>
            </a:r>
            <a:endParaRPr lang="en-GB" dirty="0" smtClean="0"/>
          </a:p>
          <a:p>
            <a:r>
              <a:rPr lang="en-GB" dirty="0" err="1" smtClean="0"/>
              <a:t>Dangosyddion</a:t>
            </a:r>
            <a:r>
              <a:rPr lang="en-GB" dirty="0" smtClean="0"/>
              <a:t> a </a:t>
            </a:r>
            <a:r>
              <a:rPr lang="en-GB" dirty="0" err="1" smtClean="0"/>
              <a:t>cherrig</a:t>
            </a:r>
            <a:r>
              <a:rPr lang="en-GB" dirty="0" smtClean="0"/>
              <a:t> </a:t>
            </a:r>
            <a:r>
              <a:rPr lang="en-GB" dirty="0" err="1" smtClean="0"/>
              <a:t>milltir</a:t>
            </a:r>
            <a:r>
              <a:rPr lang="en-GB" dirty="0" smtClean="0"/>
              <a:t> </a:t>
            </a:r>
            <a:r>
              <a:rPr lang="en-GB" dirty="0" err="1" smtClean="0"/>
              <a:t>cenedlaethol</a:t>
            </a:r>
            <a:endParaRPr lang="en-GB" dirty="0" smtClean="0"/>
          </a:p>
          <a:p>
            <a:r>
              <a:rPr lang="en-GB" dirty="0" err="1" smtClean="0"/>
              <a:t>Adroddiad</a:t>
            </a:r>
            <a:r>
              <a:rPr lang="en-GB" dirty="0" smtClean="0"/>
              <a:t> </a:t>
            </a:r>
            <a:r>
              <a:rPr lang="en-GB" dirty="0" err="1" smtClean="0"/>
              <a:t>Tueddiadau’r</a:t>
            </a:r>
            <a:r>
              <a:rPr lang="en-GB" dirty="0" smtClean="0"/>
              <a:t> </a:t>
            </a:r>
            <a:r>
              <a:rPr lang="en-GB" dirty="0" err="1" smtClean="0"/>
              <a:t>Dyfodol</a:t>
            </a:r>
            <a:endParaRPr lang="en-GB" dirty="0" smtClean="0"/>
          </a:p>
          <a:p>
            <a:r>
              <a:rPr lang="en-GB" dirty="0" err="1" smtClean="0"/>
              <a:t>Byrddau</a:t>
            </a:r>
            <a:r>
              <a:rPr lang="en-GB" dirty="0" smtClean="0"/>
              <a:t> </a:t>
            </a:r>
            <a:r>
              <a:rPr lang="en-GB" dirty="0" err="1" smtClean="0"/>
              <a:t>Gwasanaethau</a:t>
            </a:r>
            <a:r>
              <a:rPr lang="en-GB" dirty="0" smtClean="0"/>
              <a:t> </a:t>
            </a:r>
            <a:r>
              <a:rPr lang="en-GB" dirty="0" err="1" smtClean="0"/>
              <a:t>Cyhoeddus</a:t>
            </a:r>
            <a:endParaRPr lang="cy-GB" dirty="0"/>
          </a:p>
        </p:txBody>
      </p:sp>
      <p:sp>
        <p:nvSpPr>
          <p:cNvPr id="4" name="Content Placeholder 3"/>
          <p:cNvSpPr>
            <a:spLocks noGrp="1"/>
          </p:cNvSpPr>
          <p:nvPr>
            <p:ph sz="half" idx="2"/>
          </p:nvPr>
        </p:nvSpPr>
        <p:spPr/>
        <p:txBody>
          <a:bodyPr>
            <a:normAutofit/>
          </a:bodyPr>
          <a:lstStyle/>
          <a:p>
            <a:r>
              <a:rPr lang="en-GB" i="1" dirty="0" smtClean="0"/>
              <a:t>Wellbeing </a:t>
            </a:r>
            <a:r>
              <a:rPr lang="en-GB" i="1" dirty="0" smtClean="0"/>
              <a:t>duty</a:t>
            </a:r>
          </a:p>
          <a:p>
            <a:r>
              <a:rPr lang="en-GB" i="1" dirty="0" smtClean="0"/>
              <a:t>Transparency </a:t>
            </a:r>
          </a:p>
          <a:p>
            <a:r>
              <a:rPr lang="en-GB" i="1" dirty="0" smtClean="0"/>
              <a:t>Future Generations Commissioner for Wales</a:t>
            </a:r>
          </a:p>
          <a:p>
            <a:r>
              <a:rPr lang="en-GB" i="1" dirty="0" smtClean="0"/>
              <a:t>National indicators and milestones</a:t>
            </a:r>
          </a:p>
          <a:p>
            <a:r>
              <a:rPr lang="en-GB" i="1" dirty="0" smtClean="0"/>
              <a:t>Future Trends report</a:t>
            </a:r>
          </a:p>
          <a:p>
            <a:r>
              <a:rPr lang="en-GB" i="1" dirty="0" smtClean="0"/>
              <a:t>Public Services Boards</a:t>
            </a:r>
            <a:endParaRPr lang="cy-GB" i="1" dirty="0"/>
          </a:p>
        </p:txBody>
      </p:sp>
    </p:spTree>
    <p:extLst>
      <p:ext uri="{BB962C8B-B14F-4D97-AF65-F5344CB8AC3E}">
        <p14:creationId xmlns:p14="http://schemas.microsoft.com/office/powerpoint/2010/main" val="32721107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Tasg</a:t>
            </a:r>
            <a:r>
              <a:rPr lang="en-GB" dirty="0" smtClean="0"/>
              <a:t> / Task</a:t>
            </a:r>
            <a:endParaRPr lang="cy-GB" dirty="0"/>
          </a:p>
        </p:txBody>
      </p:sp>
      <p:sp>
        <p:nvSpPr>
          <p:cNvPr id="3" name="Content Placeholder 2"/>
          <p:cNvSpPr>
            <a:spLocks noGrp="1"/>
          </p:cNvSpPr>
          <p:nvPr>
            <p:ph sz="half" idx="1"/>
          </p:nvPr>
        </p:nvSpPr>
        <p:spPr/>
        <p:txBody>
          <a:bodyPr/>
          <a:lstStyle/>
          <a:p>
            <a:r>
              <a:rPr lang="en-GB" dirty="0" err="1" smtClean="0"/>
              <a:t>Ystyriwch</a:t>
            </a:r>
            <a:r>
              <a:rPr lang="en-GB" dirty="0" smtClean="0"/>
              <a:t> y </a:t>
            </a:r>
            <a:r>
              <a:rPr lang="en-GB" dirty="0" err="1" smtClean="0"/>
              <a:t>Ddeddf</a:t>
            </a:r>
            <a:r>
              <a:rPr lang="en-GB" dirty="0" smtClean="0"/>
              <a:t> </a:t>
            </a:r>
            <a:r>
              <a:rPr lang="en-GB" dirty="0" err="1" smtClean="0"/>
              <a:t>newydd</a:t>
            </a:r>
            <a:endParaRPr lang="en-GB" dirty="0" smtClean="0"/>
          </a:p>
          <a:p>
            <a:r>
              <a:rPr lang="en-GB" dirty="0" smtClean="0"/>
              <a:t>Pa </a:t>
            </a:r>
            <a:r>
              <a:rPr lang="en-GB" dirty="0" smtClean="0"/>
              <a:t>effaith</a:t>
            </a:r>
            <a:r>
              <a:rPr lang="en-GB" dirty="0" smtClean="0"/>
              <a:t> </a:t>
            </a:r>
            <a:r>
              <a:rPr lang="en-GB" dirty="0" err="1" smtClean="0"/>
              <a:t>fedr</a:t>
            </a:r>
            <a:r>
              <a:rPr lang="en-GB" dirty="0" smtClean="0"/>
              <a:t> </a:t>
            </a:r>
            <a:r>
              <a:rPr lang="en-GB" dirty="0" err="1" smtClean="0"/>
              <a:t>gael</a:t>
            </a:r>
            <a:r>
              <a:rPr lang="en-GB" dirty="0" smtClean="0"/>
              <a:t> </a:t>
            </a:r>
            <a:r>
              <a:rPr lang="en-GB" dirty="0" err="1" smtClean="0"/>
              <a:t>ar</a:t>
            </a:r>
            <a:r>
              <a:rPr lang="en-GB" dirty="0" smtClean="0"/>
              <a:t> waith o </a:t>
            </a:r>
            <a:r>
              <a:rPr lang="en-GB" dirty="0" err="1" smtClean="0"/>
              <a:t>ddydd</a:t>
            </a:r>
            <a:r>
              <a:rPr lang="en-GB" dirty="0" smtClean="0"/>
              <a:t> </a:t>
            </a:r>
            <a:r>
              <a:rPr lang="en-GB" dirty="0" err="1" smtClean="0"/>
              <a:t>i</a:t>
            </a:r>
            <a:r>
              <a:rPr lang="en-GB" dirty="0" smtClean="0"/>
              <a:t> </a:t>
            </a:r>
            <a:r>
              <a:rPr lang="en-GB" dirty="0" err="1" smtClean="0"/>
              <a:t>ddydd</a:t>
            </a:r>
            <a:r>
              <a:rPr lang="en-GB" dirty="0" smtClean="0"/>
              <a:t> </a:t>
            </a:r>
            <a:r>
              <a:rPr lang="en-GB" dirty="0" err="1" smtClean="0"/>
              <a:t>yng</a:t>
            </a:r>
            <a:r>
              <a:rPr lang="en-GB" dirty="0" smtClean="0"/>
              <a:t> </a:t>
            </a:r>
            <a:r>
              <a:rPr lang="en-GB" dirty="0" err="1" smtClean="0"/>
              <a:t>nghyd</a:t>
            </a:r>
            <a:r>
              <a:rPr lang="en-GB" dirty="0" err="1"/>
              <a:t>-</a:t>
            </a:r>
            <a:r>
              <a:rPr lang="en-GB" dirty="0" err="1" smtClean="0"/>
              <a:t>destun</a:t>
            </a:r>
            <a:r>
              <a:rPr lang="en-GB" dirty="0" smtClean="0"/>
              <a:t> </a:t>
            </a:r>
            <a:r>
              <a:rPr lang="en-GB" dirty="0" smtClean="0"/>
              <a:t>gweithio </a:t>
            </a:r>
            <a:r>
              <a:rPr lang="en-GB" dirty="0" err="1" smtClean="0"/>
              <a:t>amlasiantaethol</a:t>
            </a:r>
            <a:r>
              <a:rPr lang="en-GB" dirty="0" smtClean="0"/>
              <a:t>?</a:t>
            </a:r>
            <a:endParaRPr lang="cy-GB" dirty="0"/>
          </a:p>
        </p:txBody>
      </p:sp>
      <p:sp>
        <p:nvSpPr>
          <p:cNvPr id="4" name="Content Placeholder 3"/>
          <p:cNvSpPr>
            <a:spLocks noGrp="1"/>
          </p:cNvSpPr>
          <p:nvPr>
            <p:ph sz="half" idx="2"/>
          </p:nvPr>
        </p:nvSpPr>
        <p:spPr/>
        <p:txBody>
          <a:bodyPr/>
          <a:lstStyle/>
          <a:p>
            <a:r>
              <a:rPr lang="en-GB" i="1" dirty="0" smtClean="0"/>
              <a:t>Consider the new Act</a:t>
            </a:r>
          </a:p>
          <a:p>
            <a:r>
              <a:rPr lang="en-GB" i="1" dirty="0" smtClean="0"/>
              <a:t>What impact could the Act have on day to day working in the context of </a:t>
            </a:r>
            <a:r>
              <a:rPr lang="en-GB" i="1" dirty="0" smtClean="0"/>
              <a:t>multi-agency </a:t>
            </a:r>
            <a:r>
              <a:rPr lang="en-GB" i="1" dirty="0" smtClean="0"/>
              <a:t>work?</a:t>
            </a:r>
            <a:endParaRPr lang="cy-GB" i="1" dirty="0"/>
          </a:p>
        </p:txBody>
      </p:sp>
      <p:pic>
        <p:nvPicPr>
          <p:cNvPr id="2050" name="Picture 2" descr="C:\Users\l.roberts\AppData\Local\Microsoft\Windows\Temporary Internet Files\Content.IE5\VT7L4AUG\blog-commenting[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195736" y="3857414"/>
            <a:ext cx="3895725"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5222148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Welsh Government- opportunities </a:t>
            </a:r>
            <a:r>
              <a:rPr lang="en-GB" dirty="0" smtClean="0">
                <a:hlinkClick r:id="rId2"/>
              </a:rPr>
              <a:t>2018</a:t>
            </a:r>
            <a:r>
              <a:rPr lang="en-GB" dirty="0" smtClean="0"/>
              <a:t/>
            </a:r>
            <a:br>
              <a:rPr lang="en-GB" dirty="0" smtClean="0"/>
            </a:br>
            <a:r>
              <a:rPr lang="en-GB" dirty="0" err="1" smtClean="0"/>
              <a:t>Llywodraeth</a:t>
            </a:r>
            <a:r>
              <a:rPr lang="en-GB" dirty="0" smtClean="0"/>
              <a:t> </a:t>
            </a:r>
            <a:r>
              <a:rPr lang="en-GB" dirty="0" err="1" smtClean="0"/>
              <a:t>Cymru</a:t>
            </a:r>
            <a:r>
              <a:rPr lang="en-GB" dirty="0" smtClean="0"/>
              <a:t> - </a:t>
            </a:r>
            <a:r>
              <a:rPr lang="en-GB" dirty="0" err="1" smtClean="0"/>
              <a:t>cyfleoedd</a:t>
            </a:r>
            <a:endParaRPr lang="en-GB" b="1" dirty="0">
              <a:solidFill>
                <a:srgbClr val="FF0000"/>
              </a:solidFill>
            </a:endParaRPr>
          </a:p>
        </p:txBody>
      </p:sp>
      <p:sp>
        <p:nvSpPr>
          <p:cNvPr id="3" name="Content Placeholder 2"/>
          <p:cNvSpPr>
            <a:spLocks noGrp="1"/>
          </p:cNvSpPr>
          <p:nvPr>
            <p:ph sz="half" idx="1"/>
          </p:nvPr>
        </p:nvSpPr>
        <p:spPr>
          <a:xfrm>
            <a:off x="685800" y="1844824"/>
            <a:ext cx="3657600" cy="4320480"/>
          </a:xfrm>
          <a:prstGeom prst="rect">
            <a:avLst/>
          </a:prstGeom>
        </p:spPr>
        <p:txBody>
          <a:bodyPr>
            <a:noAutofit/>
          </a:bodyPr>
          <a:lstStyle/>
          <a:p>
            <a:r>
              <a:rPr lang="cy-GB" sz="2400" dirty="0" smtClean="0"/>
              <a:t>Bil </a:t>
            </a:r>
            <a:r>
              <a:rPr lang="cy-GB" sz="2400" dirty="0"/>
              <a:t>Anghenion Dysgu Ychwanegol a’r Tribiwnlys Addysg (Cymru</a:t>
            </a:r>
            <a:r>
              <a:rPr lang="cy-GB" sz="2400" dirty="0" smtClean="0"/>
              <a:t>)</a:t>
            </a:r>
          </a:p>
          <a:p>
            <a:r>
              <a:rPr lang="en-GB" sz="2400" dirty="0" err="1" smtClean="0"/>
              <a:t>Cyflwyno'r</a:t>
            </a:r>
            <a:r>
              <a:rPr lang="en-GB" sz="2400" dirty="0" smtClean="0"/>
              <a:t> </a:t>
            </a:r>
            <a:r>
              <a:rPr lang="en-GB" sz="2400" dirty="0" err="1"/>
              <a:t>termau</a:t>
            </a:r>
            <a:r>
              <a:rPr lang="en-GB" sz="2400" dirty="0"/>
              <a:t> '</a:t>
            </a:r>
            <a:r>
              <a:rPr lang="en-GB" sz="2400" dirty="0" err="1"/>
              <a:t>anghenion</a:t>
            </a:r>
            <a:r>
              <a:rPr lang="en-GB" sz="2400" dirty="0"/>
              <a:t> </a:t>
            </a:r>
            <a:r>
              <a:rPr lang="en-GB" sz="2400" dirty="0" err="1"/>
              <a:t>dysgu</a:t>
            </a:r>
            <a:r>
              <a:rPr lang="en-GB" sz="2400" dirty="0"/>
              <a:t> </a:t>
            </a:r>
            <a:r>
              <a:rPr lang="en-GB" sz="2400" dirty="0" err="1"/>
              <a:t>ychwanegol</a:t>
            </a:r>
            <a:r>
              <a:rPr lang="en-GB" sz="2400" dirty="0"/>
              <a:t>' a '</a:t>
            </a:r>
            <a:r>
              <a:rPr lang="en-GB" sz="2400" dirty="0" err="1"/>
              <a:t>darpariaeth</a:t>
            </a:r>
            <a:r>
              <a:rPr lang="en-GB" sz="2400" dirty="0"/>
              <a:t> </a:t>
            </a:r>
            <a:r>
              <a:rPr lang="en-GB" sz="2400" dirty="0" err="1" smtClean="0"/>
              <a:t>ddysgu</a:t>
            </a:r>
            <a:r>
              <a:rPr lang="en-GB" sz="2400" dirty="0"/>
              <a:t> </a:t>
            </a:r>
            <a:r>
              <a:rPr lang="en-GB" sz="2400" dirty="0" err="1" smtClean="0"/>
              <a:t>ychwanegol</a:t>
            </a:r>
            <a:r>
              <a:rPr lang="en-GB" sz="2400" dirty="0"/>
              <a:t>' a </a:t>
            </a:r>
            <a:r>
              <a:rPr lang="en-GB" sz="2400" dirty="0" err="1"/>
              <a:t>fydd</a:t>
            </a:r>
            <a:r>
              <a:rPr lang="en-GB" sz="2400" dirty="0"/>
              <a:t> </a:t>
            </a:r>
            <a:r>
              <a:rPr lang="en-GB" sz="2400" dirty="0" err="1"/>
              <a:t>yn</a:t>
            </a:r>
            <a:r>
              <a:rPr lang="en-GB" sz="2400" dirty="0"/>
              <a:t> </a:t>
            </a:r>
            <a:r>
              <a:rPr lang="en-GB" sz="2400" b="1" dirty="0" err="1">
                <a:solidFill>
                  <a:srgbClr val="FF0000"/>
                </a:solidFill>
              </a:rPr>
              <a:t>disodli'r</a:t>
            </a:r>
            <a:r>
              <a:rPr lang="en-GB" sz="2400" dirty="0"/>
              <a:t> </a:t>
            </a:r>
            <a:r>
              <a:rPr lang="en-GB" sz="2400" dirty="0" err="1"/>
              <a:t>termau</a:t>
            </a:r>
            <a:r>
              <a:rPr lang="en-GB" sz="2400" dirty="0"/>
              <a:t> </a:t>
            </a:r>
            <a:r>
              <a:rPr lang="en-GB" sz="2400" dirty="0" err="1"/>
              <a:t>presennol</a:t>
            </a:r>
            <a:r>
              <a:rPr lang="en-GB" sz="2400" dirty="0"/>
              <a:t> </a:t>
            </a:r>
            <a:r>
              <a:rPr lang="en-GB" sz="2400" dirty="0" err="1"/>
              <a:t>sef</a:t>
            </a:r>
            <a:r>
              <a:rPr lang="en-GB" sz="2400" dirty="0"/>
              <a:t> '</a:t>
            </a:r>
            <a:r>
              <a:rPr lang="en-GB" sz="2400" dirty="0" err="1"/>
              <a:t>anghenion</a:t>
            </a:r>
            <a:r>
              <a:rPr lang="en-GB" sz="2400" dirty="0"/>
              <a:t> </a:t>
            </a:r>
            <a:r>
              <a:rPr lang="en-GB" sz="2400" dirty="0" err="1" smtClean="0"/>
              <a:t>addysgol</a:t>
            </a:r>
            <a:r>
              <a:rPr lang="en-GB" sz="2400" dirty="0"/>
              <a:t> </a:t>
            </a:r>
            <a:r>
              <a:rPr lang="en-GB" sz="2400" dirty="0" err="1" smtClean="0"/>
              <a:t>arbennig</a:t>
            </a:r>
            <a:r>
              <a:rPr lang="en-GB" sz="2400" dirty="0"/>
              <a:t>' a '</a:t>
            </a:r>
            <a:r>
              <a:rPr lang="en-GB" sz="2400" dirty="0" err="1"/>
              <a:t>darpariaeth</a:t>
            </a:r>
            <a:r>
              <a:rPr lang="en-GB" sz="2400" dirty="0"/>
              <a:t> </a:t>
            </a:r>
            <a:r>
              <a:rPr lang="en-GB" sz="2400" dirty="0" err="1"/>
              <a:t>addysgol</a:t>
            </a:r>
            <a:r>
              <a:rPr lang="en-GB" sz="2400" dirty="0"/>
              <a:t> </a:t>
            </a:r>
            <a:r>
              <a:rPr lang="en-GB" sz="2400" dirty="0" err="1"/>
              <a:t>arbennig</a:t>
            </a:r>
            <a:endParaRPr lang="en-GB" sz="2400" dirty="0"/>
          </a:p>
        </p:txBody>
      </p:sp>
      <p:sp>
        <p:nvSpPr>
          <p:cNvPr id="4" name="Content Placeholder 3"/>
          <p:cNvSpPr>
            <a:spLocks noGrp="1"/>
          </p:cNvSpPr>
          <p:nvPr>
            <p:ph sz="half" idx="2"/>
          </p:nvPr>
        </p:nvSpPr>
        <p:spPr>
          <a:xfrm>
            <a:off x="4800600" y="1916832"/>
            <a:ext cx="3657600" cy="4026768"/>
          </a:xfrm>
          <a:prstGeom prst="rect">
            <a:avLst/>
          </a:prstGeom>
        </p:spPr>
        <p:txBody>
          <a:bodyPr>
            <a:noAutofit/>
          </a:bodyPr>
          <a:lstStyle/>
          <a:p>
            <a:r>
              <a:rPr lang="en-GB" sz="2400" i="1" dirty="0" smtClean="0"/>
              <a:t>Additional Learning Needs and Education Tribunal ( Wales) Bill</a:t>
            </a:r>
          </a:p>
          <a:p>
            <a:r>
              <a:rPr lang="en-US" sz="2400" i="1" dirty="0" smtClean="0"/>
              <a:t>Introducing </a:t>
            </a:r>
            <a:r>
              <a:rPr lang="en-US" sz="2400" i="1" dirty="0"/>
              <a:t>the terms ‘additional learning needs’ and ‘additional learning </a:t>
            </a:r>
            <a:r>
              <a:rPr lang="en-US" sz="2400" i="1" dirty="0" smtClean="0"/>
              <a:t>provision’ to </a:t>
            </a:r>
            <a:r>
              <a:rPr lang="en-US" sz="2400" b="1" i="1" dirty="0">
                <a:solidFill>
                  <a:srgbClr val="FF0000"/>
                </a:solidFill>
              </a:rPr>
              <a:t>replace</a:t>
            </a:r>
            <a:r>
              <a:rPr lang="en-US" sz="2400" i="1" dirty="0"/>
              <a:t> the existing terms ‘special educational needs’ and ‘special </a:t>
            </a:r>
            <a:r>
              <a:rPr lang="en-US" sz="2400" i="1" dirty="0" smtClean="0"/>
              <a:t>educational </a:t>
            </a:r>
            <a:r>
              <a:rPr lang="en-GB" sz="2400" i="1" dirty="0" smtClean="0"/>
              <a:t>provision</a:t>
            </a:r>
            <a:endParaRPr lang="en-GB" sz="2400" i="1" dirty="0"/>
          </a:p>
        </p:txBody>
      </p:sp>
    </p:spTree>
    <p:extLst>
      <p:ext uri="{BB962C8B-B14F-4D97-AF65-F5344CB8AC3E}">
        <p14:creationId xmlns:p14="http://schemas.microsoft.com/office/powerpoint/2010/main" val="2225720689"/>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5" name="Title 4"/>
          <p:cNvSpPr>
            <a:spLocks noGrp="1"/>
          </p:cNvSpPr>
          <p:nvPr>
            <p:ph type="title"/>
          </p:nvPr>
        </p:nvSpPr>
        <p:spPr>
          <a:xfrm>
            <a:off x="685800" y="274638"/>
            <a:ext cx="7620000" cy="1143000"/>
          </a:xfrm>
        </p:spPr>
        <p:txBody>
          <a:bodyPr>
            <a:normAutofit fontScale="90000"/>
          </a:bodyPr>
          <a:lstStyle/>
          <a:p>
            <a:pPr algn="r"/>
            <a:r>
              <a:rPr lang="en-GB" sz="2400" dirty="0" smtClean="0"/>
              <a:t> </a:t>
            </a:r>
            <a:r>
              <a:rPr lang="en-GB" sz="2700" dirty="0" err="1" smtClean="0"/>
              <a:t>Lloegr-cyfleoedd</a:t>
            </a:r>
            <a:r>
              <a:rPr lang="en-GB" sz="2700" dirty="0" smtClean="0"/>
              <a:t/>
            </a:r>
            <a:br>
              <a:rPr lang="en-GB" sz="2700" dirty="0" smtClean="0"/>
            </a:br>
            <a:r>
              <a:rPr lang="en-GB" sz="2700" dirty="0" smtClean="0"/>
              <a:t>England-opportunities</a:t>
            </a:r>
            <a:r>
              <a:rPr lang="en-GB" dirty="0" smtClean="0"/>
              <a:t/>
            </a:r>
            <a:br>
              <a:rPr lang="en-GB" dirty="0" smtClean="0"/>
            </a:br>
            <a:endParaRPr lang="cy-GB" sz="2800" dirty="0"/>
          </a:p>
        </p:txBody>
      </p:sp>
      <p:sp>
        <p:nvSpPr>
          <p:cNvPr id="6" name="Content Placeholder 5"/>
          <p:cNvSpPr>
            <a:spLocks noGrp="1"/>
          </p:cNvSpPr>
          <p:nvPr>
            <p:ph idx="1"/>
          </p:nvPr>
        </p:nvSpPr>
        <p:spPr>
          <a:xfrm>
            <a:off x="685800" y="2132856"/>
            <a:ext cx="7772400" cy="4496544"/>
          </a:xfrm>
        </p:spPr>
        <p:txBody>
          <a:bodyPr>
            <a:normAutofit/>
          </a:bodyPr>
          <a:lstStyle/>
          <a:p>
            <a:r>
              <a:rPr lang="en-US" dirty="0"/>
              <a:t>One agency worked with a client with autism whose life goal was to be </a:t>
            </a:r>
            <a:r>
              <a:rPr lang="en-US" dirty="0" smtClean="0"/>
              <a:t>an airline </a:t>
            </a:r>
            <a:r>
              <a:rPr lang="en-US" dirty="0"/>
              <a:t>pilot. This was unrealistic, but the service wanted to make </a:t>
            </a:r>
            <a:r>
              <a:rPr lang="en-US" dirty="0" smtClean="0"/>
              <a:t>an appropriate </a:t>
            </a:r>
            <a:r>
              <a:rPr lang="en-US" dirty="0"/>
              <a:t>person-</a:t>
            </a:r>
            <a:r>
              <a:rPr lang="en-US" dirty="0" err="1"/>
              <a:t>centred</a:t>
            </a:r>
            <a:r>
              <a:rPr lang="en-US" dirty="0"/>
              <a:t> response. His support worker suggested </a:t>
            </a:r>
            <a:r>
              <a:rPr lang="en-US" dirty="0" smtClean="0"/>
              <a:t>they go </a:t>
            </a:r>
            <a:r>
              <a:rPr lang="en-US" dirty="0"/>
              <a:t>together to Heathrow for an afternoon each week to find out what </a:t>
            </a:r>
            <a:r>
              <a:rPr lang="en-US" dirty="0" smtClean="0"/>
              <a:t>it was </a:t>
            </a:r>
            <a:r>
              <a:rPr lang="en-US" dirty="0"/>
              <a:t>about being a pilot that really interested him – was it flying, </a:t>
            </a:r>
            <a:r>
              <a:rPr lang="en-US" dirty="0" smtClean="0"/>
              <a:t>the planes</a:t>
            </a:r>
            <a:r>
              <a:rPr lang="en-US" dirty="0"/>
              <a:t>, the uniforms or what? After weeks it was clear that he was </a:t>
            </a:r>
            <a:r>
              <a:rPr lang="en-US" dirty="0" smtClean="0"/>
              <a:t>most fascinated </a:t>
            </a:r>
            <a:r>
              <a:rPr lang="en-US" dirty="0"/>
              <a:t>by the baggage carousels and eventually he was supported </a:t>
            </a:r>
            <a:r>
              <a:rPr lang="en-US" dirty="0" smtClean="0"/>
              <a:t>to get </a:t>
            </a:r>
            <a:r>
              <a:rPr lang="en-US" dirty="0"/>
              <a:t>a part-time job as a baggage handler. Service providers </a:t>
            </a:r>
            <a:r>
              <a:rPr lang="en-US" dirty="0" smtClean="0"/>
              <a:t>can’t necessarily </a:t>
            </a:r>
            <a:r>
              <a:rPr lang="en-US" dirty="0"/>
              <a:t>make people’s ultimate dreams happen (in this case to be </a:t>
            </a:r>
            <a:r>
              <a:rPr lang="en-US" dirty="0" smtClean="0"/>
              <a:t>a pilot</a:t>
            </a:r>
            <a:r>
              <a:rPr lang="en-US" dirty="0"/>
              <a:t>) but person-</a:t>
            </a:r>
            <a:r>
              <a:rPr lang="en-US" dirty="0" err="1"/>
              <a:t>centred</a:t>
            </a:r>
            <a:r>
              <a:rPr lang="en-US" dirty="0"/>
              <a:t> planning enables them to get closer to them.</a:t>
            </a:r>
          </a:p>
          <a:p>
            <a:r>
              <a:rPr lang="cy-GB" dirty="0"/>
              <a:t>(</a:t>
            </a:r>
            <a:r>
              <a:rPr lang="cy-GB" dirty="0" err="1"/>
              <a:t>Todd</a:t>
            </a:r>
            <a:r>
              <a:rPr lang="cy-GB" dirty="0"/>
              <a:t>, </a:t>
            </a:r>
            <a:r>
              <a:rPr lang="cy-GB" dirty="0" smtClean="0"/>
              <a:t>2002, p. 23, </a:t>
            </a:r>
            <a:r>
              <a:rPr lang="cy-GB" dirty="0" err="1" smtClean="0"/>
              <a:t>cited</a:t>
            </a:r>
            <a:r>
              <a:rPr lang="cy-GB" dirty="0" smtClean="0"/>
              <a:t> </a:t>
            </a:r>
            <a:r>
              <a:rPr lang="cy-GB" dirty="0" err="1" smtClean="0"/>
              <a:t>in</a:t>
            </a:r>
            <a:r>
              <a:rPr lang="cy-GB" dirty="0" smtClean="0"/>
              <a:t> </a:t>
            </a:r>
            <a:r>
              <a:rPr lang="cy-GB" dirty="0" err="1" smtClean="0"/>
              <a:t>Dowling</a:t>
            </a:r>
            <a:r>
              <a:rPr lang="cy-GB" dirty="0" smtClean="0"/>
              <a:t> </a:t>
            </a:r>
            <a:r>
              <a:rPr lang="cy-GB" dirty="0" err="1" smtClean="0"/>
              <a:t>et</a:t>
            </a:r>
            <a:r>
              <a:rPr lang="cy-GB" dirty="0" smtClean="0"/>
              <a:t> </a:t>
            </a:r>
            <a:r>
              <a:rPr lang="cy-GB" dirty="0" err="1" smtClean="0"/>
              <a:t>al</a:t>
            </a:r>
            <a:r>
              <a:rPr lang="cy-GB" dirty="0" smtClean="0"/>
              <a:t> 2006 )</a:t>
            </a:r>
            <a:endParaRPr lang="cy-GB" dirty="0"/>
          </a:p>
        </p:txBody>
      </p:sp>
      <p:pic>
        <p:nvPicPr>
          <p:cNvPr id="7170" name="Picture 2" descr="C:\Users\l.roberts\AppData\Local\Microsoft\Windows\Temporary Internet Files\Content.IE5\HEPN0LIZ\3434945691_24cce9cf07_z[1].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2288"/>
            <a:ext cx="2971800" cy="15679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89557378"/>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cy-GB"/>
          </a:p>
        </p:txBody>
      </p:sp>
      <p:pic>
        <p:nvPicPr>
          <p:cNvPr id="3074" name="Picture 2" descr="C:\Users\l.roberts\AppData\Local\Microsoft\Windows\Temporary Internet Files\Content.IE5\VT7L4AUG\cr12_1_Self_advocacy_in_North_Lincolnshire[1].jpg"/>
          <p:cNvPicPr>
            <a:picLocks noGrp="1" noChangeAspect="1" noChangeArrowheads="1"/>
          </p:cNvPicPr>
          <p:nvPr>
            <p:ph sz="quarter" idx="13"/>
          </p:nvPr>
        </p:nvPicPr>
        <p:blipFill>
          <a:blip r:embed="rId2">
            <a:extLst>
              <a:ext uri="{28A0092B-C50C-407E-A947-70E740481C1C}">
                <a14:useLocalDpi xmlns:a14="http://schemas.microsoft.com/office/drawing/2010/main" val="0"/>
              </a:ext>
            </a:extLst>
          </a:blip>
          <a:srcRect/>
          <a:stretch>
            <a:fillRect/>
          </a:stretch>
        </p:blipFill>
        <p:spPr bwMode="auto">
          <a:xfrm>
            <a:off x="609600" y="1752600"/>
            <a:ext cx="3581400" cy="4572000"/>
          </a:xfrm>
          <a:prstGeom prst="rect">
            <a:avLst/>
          </a:prstGeom>
          <a:noFill/>
          <a:extLst>
            <a:ext uri="{909E8E84-426E-40DD-AFC4-6F175D3DCCD1}">
              <a14:hiddenFill xmlns:a14="http://schemas.microsoft.com/office/drawing/2010/main">
                <a:solidFill>
                  <a:srgbClr val="FFFFFF"/>
                </a:solidFill>
              </a14:hiddenFill>
            </a:ext>
          </a:extLst>
        </p:spPr>
      </p:pic>
      <p:sp>
        <p:nvSpPr>
          <p:cNvPr id="8" name="Content Placeholder 7"/>
          <p:cNvSpPr>
            <a:spLocks noGrp="1"/>
          </p:cNvSpPr>
          <p:nvPr>
            <p:ph sz="quarter" idx="14"/>
          </p:nvPr>
        </p:nvSpPr>
        <p:spPr>
          <a:xfrm>
            <a:off x="4800600" y="1988840"/>
            <a:ext cx="3657600" cy="4183360"/>
          </a:xfrm>
        </p:spPr>
        <p:txBody>
          <a:bodyPr/>
          <a:lstStyle/>
          <a:p>
            <a:r>
              <a:rPr lang="en-GB" sz="2800" dirty="0"/>
              <a:t>At its best, person centred planning lets disciplined imagination play in the lives of people profoundly vulnerable to low expectations and prejudices</a:t>
            </a:r>
          </a:p>
          <a:p>
            <a:r>
              <a:rPr lang="en-GB" sz="1600" dirty="0" err="1"/>
              <a:t>Holburn</a:t>
            </a:r>
            <a:r>
              <a:rPr lang="en-GB" sz="1600" dirty="0"/>
              <a:t> &amp; </a:t>
            </a:r>
            <a:r>
              <a:rPr lang="en-GB" sz="1600" dirty="0" err="1"/>
              <a:t>Vietze</a:t>
            </a:r>
            <a:r>
              <a:rPr lang="en-GB" sz="1600" dirty="0"/>
              <a:t>, 2002, p.146</a:t>
            </a:r>
            <a:endParaRPr lang="cy-GB" sz="1600" dirty="0"/>
          </a:p>
          <a:p>
            <a:endParaRPr lang="cy-GB" dirty="0"/>
          </a:p>
        </p:txBody>
      </p:sp>
    </p:spTree>
    <p:extLst>
      <p:ext uri="{BB962C8B-B14F-4D97-AF65-F5344CB8AC3E}">
        <p14:creationId xmlns:p14="http://schemas.microsoft.com/office/powerpoint/2010/main" val="825392759"/>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Useful Reading</a:t>
            </a:r>
            <a:br>
              <a:rPr lang="en-GB" dirty="0" smtClean="0"/>
            </a:br>
            <a:r>
              <a:rPr lang="en-GB" dirty="0" err="1" smtClean="0"/>
              <a:t>Darllen</a:t>
            </a:r>
            <a:r>
              <a:rPr lang="en-GB" dirty="0" smtClean="0"/>
              <a:t> </a:t>
            </a:r>
            <a:r>
              <a:rPr lang="en-GB" dirty="0" err="1" smtClean="0"/>
              <a:t>Defnyddiol</a:t>
            </a:r>
            <a:endParaRPr lang="en-GB" dirty="0"/>
          </a:p>
        </p:txBody>
      </p:sp>
      <p:sp>
        <p:nvSpPr>
          <p:cNvPr id="5" name="Content Placeholder 4"/>
          <p:cNvSpPr>
            <a:spLocks noGrp="1"/>
          </p:cNvSpPr>
          <p:nvPr>
            <p:ph idx="1"/>
          </p:nvPr>
        </p:nvSpPr>
        <p:spPr>
          <a:xfrm>
            <a:off x="3995936" y="2996952"/>
            <a:ext cx="7543801" cy="2440094"/>
          </a:xfrm>
        </p:spPr>
        <p:txBody>
          <a:bodyPr>
            <a:normAutofit lnSpcReduction="10000"/>
          </a:bodyPr>
          <a:lstStyle/>
          <a:p>
            <a:endParaRPr lang="en-GB" dirty="0" smtClean="0">
              <a:hlinkClick r:id="rId2"/>
            </a:endParaRPr>
          </a:p>
          <a:p>
            <a:endParaRPr lang="en-GB" dirty="0">
              <a:hlinkClick r:id="rId2"/>
            </a:endParaRPr>
          </a:p>
          <a:p>
            <a:endParaRPr lang="en-GB" dirty="0" smtClean="0">
              <a:hlinkClick r:id="rId2"/>
            </a:endParaRPr>
          </a:p>
          <a:p>
            <a:endParaRPr lang="en-GB" dirty="0">
              <a:hlinkClick r:id="rId2"/>
            </a:endParaRPr>
          </a:p>
          <a:p>
            <a:r>
              <a:rPr lang="en-GB" sz="4400" dirty="0" smtClean="0">
                <a:hlinkClick r:id="rId2"/>
              </a:rPr>
              <a:t>PCP </a:t>
            </a:r>
            <a:r>
              <a:rPr lang="en-GB" sz="4400" dirty="0" smtClean="0">
                <a:hlinkClick r:id="rId2"/>
              </a:rPr>
              <a:t>guide </a:t>
            </a:r>
            <a:endParaRPr lang="en-GB" sz="4400" dirty="0"/>
          </a:p>
        </p:txBody>
      </p:sp>
      <p:sp>
        <p:nvSpPr>
          <p:cNvPr id="3" name="Rectangle 2"/>
          <p:cNvSpPr/>
          <p:nvPr/>
        </p:nvSpPr>
        <p:spPr>
          <a:xfrm>
            <a:off x="853841" y="2420888"/>
            <a:ext cx="4572000" cy="707886"/>
          </a:xfrm>
          <a:prstGeom prst="rect">
            <a:avLst/>
          </a:prstGeom>
        </p:spPr>
        <p:txBody>
          <a:bodyPr>
            <a:spAutoFit/>
          </a:bodyPr>
          <a:lstStyle/>
          <a:p>
            <a:r>
              <a:rPr lang="en-GB" sz="4000" dirty="0" err="1" smtClean="0">
                <a:hlinkClick r:id="rId2"/>
              </a:rPr>
              <a:t>Canllaw</a:t>
            </a:r>
            <a:r>
              <a:rPr lang="en-GB" sz="4000" dirty="0" smtClean="0">
                <a:hlinkClick r:id="rId2"/>
              </a:rPr>
              <a:t> CPG</a:t>
            </a:r>
            <a:endParaRPr lang="en-GB" sz="4000" dirty="0"/>
          </a:p>
        </p:txBody>
      </p:sp>
    </p:spTree>
    <p:extLst>
      <p:ext uri="{BB962C8B-B14F-4D97-AF65-F5344CB8AC3E}">
        <p14:creationId xmlns:p14="http://schemas.microsoft.com/office/powerpoint/2010/main" val="1374393784"/>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err="1" smtClean="0"/>
              <a:t>Cyfeirnodau</a:t>
            </a:r>
            <a:r>
              <a:rPr lang="en-GB" dirty="0" smtClean="0"/>
              <a:t/>
            </a:r>
            <a:br>
              <a:rPr lang="en-GB" dirty="0" smtClean="0"/>
            </a:br>
            <a:r>
              <a:rPr lang="en-GB" dirty="0" smtClean="0"/>
              <a:t>References</a:t>
            </a:r>
            <a:endParaRPr lang="cy-GB" dirty="0"/>
          </a:p>
        </p:txBody>
      </p:sp>
      <p:sp>
        <p:nvSpPr>
          <p:cNvPr id="6" name="Content Placeholder 5"/>
          <p:cNvSpPr>
            <a:spLocks noGrp="1"/>
          </p:cNvSpPr>
          <p:nvPr>
            <p:ph idx="1"/>
          </p:nvPr>
        </p:nvSpPr>
        <p:spPr/>
        <p:txBody>
          <a:bodyPr>
            <a:normAutofit/>
          </a:bodyPr>
          <a:lstStyle/>
          <a:p>
            <a:pPr marL="107950" indent="0">
              <a:lnSpc>
                <a:spcPct val="80000"/>
              </a:lnSpc>
              <a:buNone/>
            </a:pPr>
            <a:r>
              <a:rPr lang="en-GB" altLang="en-US" sz="1600" dirty="0" smtClean="0">
                <a:ea typeface="ＭＳ Ｐゴシック" pitchFamily="34" charset="-128"/>
              </a:rPr>
              <a:t>Cuthbert, J. ( 2014) </a:t>
            </a:r>
            <a:r>
              <a:rPr lang="en-US" sz="1600" i="1" dirty="0"/>
              <a:t>Voice of children being heard loud and </a:t>
            </a:r>
            <a:r>
              <a:rPr lang="en-US" sz="1600" i="1" dirty="0" smtClean="0"/>
              <a:t>clear</a:t>
            </a:r>
            <a:r>
              <a:rPr lang="en-US" sz="1600" dirty="0" smtClean="0"/>
              <a:t>. Available at </a:t>
            </a:r>
            <a:r>
              <a:rPr lang="cy-GB" sz="1600" dirty="0">
                <a:hlinkClick r:id="rId2"/>
              </a:rPr>
              <a:t>http://wales.gov.uk/newsroom/childrenandyoungpeople/2014/140911-voice-of-children/?</a:t>
            </a:r>
            <a:r>
              <a:rPr lang="cy-GB" sz="1600" dirty="0" smtClean="0">
                <a:hlinkClick r:id="rId2"/>
              </a:rPr>
              <a:t>lang=en</a:t>
            </a:r>
            <a:r>
              <a:rPr lang="cy-GB" sz="1600" dirty="0" smtClean="0"/>
              <a:t> [ </a:t>
            </a:r>
            <a:r>
              <a:rPr lang="cy-GB" sz="1600" dirty="0" err="1" smtClean="0"/>
              <a:t>Accessed</a:t>
            </a:r>
            <a:r>
              <a:rPr lang="cy-GB" sz="1600" dirty="0" smtClean="0"/>
              <a:t> 28.11.14]</a:t>
            </a:r>
          </a:p>
          <a:p>
            <a:pPr marL="107950" indent="0">
              <a:lnSpc>
                <a:spcPct val="80000"/>
              </a:lnSpc>
              <a:buNone/>
            </a:pPr>
            <a:r>
              <a:rPr lang="en-GB" sz="1600" dirty="0" smtClean="0"/>
              <a:t>Funky Dragon (2014</a:t>
            </a:r>
            <a:r>
              <a:rPr lang="en-GB" sz="1600" i="1" dirty="0" smtClean="0"/>
              <a:t>) Home page</a:t>
            </a:r>
            <a:r>
              <a:rPr lang="en-GB" sz="1600" dirty="0" smtClean="0"/>
              <a:t>. Available at </a:t>
            </a:r>
            <a:r>
              <a:rPr lang="cy-GB" sz="1600" dirty="0">
                <a:hlinkClick r:id="rId3"/>
              </a:rPr>
              <a:t>http://www.funkydragon.org/en</a:t>
            </a:r>
            <a:r>
              <a:rPr lang="cy-GB" sz="1600" dirty="0" smtClean="0">
                <a:hlinkClick r:id="rId3"/>
              </a:rPr>
              <a:t>/</a:t>
            </a:r>
            <a:endParaRPr lang="cy-GB" sz="1600" dirty="0" smtClean="0"/>
          </a:p>
          <a:p>
            <a:pPr marL="107950" indent="0">
              <a:lnSpc>
                <a:spcPct val="80000"/>
              </a:lnSpc>
              <a:buNone/>
            </a:pPr>
            <a:r>
              <a:rPr lang="en-GB" sz="1600" dirty="0" smtClean="0"/>
              <a:t>[ Accessed 28.11.14]</a:t>
            </a:r>
          </a:p>
          <a:p>
            <a:pPr marL="64008" indent="0">
              <a:buNone/>
            </a:pPr>
            <a:r>
              <a:rPr lang="en-GB" sz="1600" dirty="0" smtClean="0"/>
              <a:t>Wales: Sustainable Development Branch ( 2015) </a:t>
            </a:r>
            <a:r>
              <a:rPr lang="en-GB" sz="1600" i="1" dirty="0" smtClean="0"/>
              <a:t>Well-being of Future Generations ( Wales) Act 2015 The Essentials.</a:t>
            </a:r>
            <a:r>
              <a:rPr lang="en-GB" sz="1600" dirty="0" smtClean="0"/>
              <a:t> Cardiff: WG</a:t>
            </a:r>
          </a:p>
          <a:p>
            <a:pPr marL="64008" indent="0">
              <a:buNone/>
            </a:pPr>
            <a:r>
              <a:rPr lang="en-GB" sz="1600" dirty="0" smtClean="0"/>
              <a:t>Welsh Government ( 2016) </a:t>
            </a:r>
            <a:r>
              <a:rPr lang="en-US" sz="1600" i="1" dirty="0"/>
              <a:t>Children and Young </a:t>
            </a:r>
            <a:r>
              <a:rPr lang="en-US" sz="1600" i="1" dirty="0" smtClean="0"/>
              <a:t>People’s Participation </a:t>
            </a:r>
            <a:r>
              <a:rPr lang="en-US" sz="1600" i="1" dirty="0"/>
              <a:t>in Wales </a:t>
            </a:r>
            <a:r>
              <a:rPr lang="en-US" sz="1600" i="1" dirty="0" smtClean="0"/>
              <a:t>... Good </a:t>
            </a:r>
            <a:r>
              <a:rPr lang="en-US" sz="1600" i="1" dirty="0"/>
              <a:t>Practice </a:t>
            </a:r>
            <a:r>
              <a:rPr lang="en-US" sz="1600" i="1" dirty="0" smtClean="0"/>
              <a:t>2016. </a:t>
            </a:r>
            <a:r>
              <a:rPr lang="en-US" sz="1600" dirty="0"/>
              <a:t>Available at </a:t>
            </a:r>
            <a:r>
              <a:rPr lang="en-US" sz="1600" dirty="0">
                <a:hlinkClick r:id="rId4"/>
              </a:rPr>
              <a:t>https://</a:t>
            </a:r>
            <a:r>
              <a:rPr lang="en-US" sz="1600" dirty="0" smtClean="0">
                <a:hlinkClick r:id="rId4"/>
              </a:rPr>
              <a:t>gov.wales/docs/dsjlg/publications/cyp/170314-participation-good-practice-2016-en.pdf</a:t>
            </a:r>
            <a:r>
              <a:rPr lang="en-US" sz="1600" dirty="0" smtClean="0"/>
              <a:t> ( Accessed 07/08/18)</a:t>
            </a:r>
            <a:endParaRPr lang="en-GB" sz="1600" dirty="0"/>
          </a:p>
          <a:p>
            <a:pPr marL="107950" indent="0">
              <a:lnSpc>
                <a:spcPct val="80000"/>
              </a:lnSpc>
              <a:buNone/>
            </a:pPr>
            <a:endParaRPr lang="en-GB" sz="1600" dirty="0" smtClean="0"/>
          </a:p>
          <a:p>
            <a:pPr marL="107950" indent="0">
              <a:lnSpc>
                <a:spcPct val="80000"/>
              </a:lnSpc>
              <a:buNone/>
            </a:pPr>
            <a:endParaRPr lang="en-GB" sz="1600" dirty="0"/>
          </a:p>
          <a:p>
            <a:pPr marL="107950" indent="0">
              <a:lnSpc>
                <a:spcPct val="80000"/>
              </a:lnSpc>
              <a:buNone/>
            </a:pPr>
            <a:endParaRPr lang="cy-GB" sz="1600" dirty="0"/>
          </a:p>
          <a:p>
            <a:pPr marL="107950" indent="0">
              <a:lnSpc>
                <a:spcPct val="80000"/>
              </a:lnSpc>
              <a:buNone/>
            </a:pPr>
            <a:endParaRPr lang="en-GB" altLang="en-US" sz="1600" dirty="0">
              <a:ea typeface="ＭＳ Ｐゴシック" pitchFamily="34" charset="-128"/>
            </a:endParaRPr>
          </a:p>
          <a:p>
            <a:endParaRPr lang="cy-GB" dirty="0"/>
          </a:p>
        </p:txBody>
      </p:sp>
    </p:spTree>
    <p:extLst>
      <p:ext uri="{BB962C8B-B14F-4D97-AF65-F5344CB8AC3E}">
        <p14:creationId xmlns:p14="http://schemas.microsoft.com/office/powerpoint/2010/main" val="136966999"/>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cy-GB"/>
          </a:p>
        </p:txBody>
      </p:sp>
      <p:sp>
        <p:nvSpPr>
          <p:cNvPr id="3" name="Content Placeholder 2"/>
          <p:cNvSpPr>
            <a:spLocks noGrp="1"/>
          </p:cNvSpPr>
          <p:nvPr>
            <p:ph idx="1"/>
          </p:nvPr>
        </p:nvSpPr>
        <p:spPr/>
        <p:txBody>
          <a:bodyPr>
            <a:normAutofit/>
          </a:bodyPr>
          <a:lstStyle/>
          <a:p>
            <a:pPr marL="107950" indent="0">
              <a:buNone/>
            </a:pPr>
            <a:r>
              <a:rPr lang="en-GB" sz="1600" dirty="0" smtClean="0"/>
              <a:t>Image </a:t>
            </a:r>
            <a:r>
              <a:rPr lang="en-GB" sz="1600" dirty="0"/>
              <a:t>: </a:t>
            </a:r>
            <a:r>
              <a:rPr lang="en-GB" sz="1600" dirty="0" err="1"/>
              <a:t>Estyn</a:t>
            </a:r>
            <a:r>
              <a:rPr lang="en-GB" sz="1600" dirty="0"/>
              <a:t> (2014) Available at </a:t>
            </a:r>
            <a:r>
              <a:rPr lang="en-GB" sz="1600" dirty="0">
                <a:hlinkClick r:id="rId2"/>
              </a:rPr>
              <a:t>http://www.estyn.gov.uk/</a:t>
            </a:r>
            <a:r>
              <a:rPr lang="en-GB" sz="1600" dirty="0"/>
              <a:t> [ Accessed 28.11.14]</a:t>
            </a:r>
          </a:p>
          <a:p>
            <a:pPr marL="107950" indent="0">
              <a:buNone/>
            </a:pPr>
            <a:r>
              <a:rPr lang="en-GB" sz="1600" dirty="0" smtClean="0"/>
              <a:t>Image </a:t>
            </a:r>
            <a:r>
              <a:rPr lang="en-GB" sz="1600" dirty="0"/>
              <a:t>: Funky Dragon(2012) Available at </a:t>
            </a:r>
            <a:r>
              <a:rPr lang="en-GB" sz="1600" dirty="0">
                <a:hlinkClick r:id="rId3"/>
              </a:rPr>
              <a:t>http://conwyyouthcouncil.org.uk/conwy-funky-dragon-reps/</a:t>
            </a:r>
            <a:r>
              <a:rPr lang="en-GB" sz="1600" dirty="0"/>
              <a:t> [ Accessed 28.11.14]</a:t>
            </a:r>
          </a:p>
          <a:p>
            <a:pPr marL="107950" indent="0">
              <a:buNone/>
            </a:pPr>
            <a:r>
              <a:rPr lang="en-GB" sz="1600" dirty="0" smtClean="0"/>
              <a:t>Image </a:t>
            </a:r>
            <a:r>
              <a:rPr lang="en-GB" sz="1600" dirty="0"/>
              <a:t>: Welsh Government ( 2014) Available at </a:t>
            </a:r>
            <a:r>
              <a:rPr lang="en-GB" sz="1600" dirty="0">
                <a:hlinkClick r:id="rId4"/>
              </a:rPr>
              <a:t>http://www.wales.nhs.uk/sites3/home.cfm?orgid=970</a:t>
            </a:r>
            <a:r>
              <a:rPr lang="en-GB" sz="1600" dirty="0"/>
              <a:t> [ Accessed 28.11.14</a:t>
            </a:r>
            <a:r>
              <a:rPr lang="en-GB" sz="1600" dirty="0" smtClean="0"/>
              <a:t>]</a:t>
            </a:r>
          </a:p>
          <a:p>
            <a:pPr marL="107950" indent="0">
              <a:buNone/>
            </a:pPr>
            <a:r>
              <a:rPr lang="en-GB" sz="1600" dirty="0" smtClean="0"/>
              <a:t>Image: Well-being of Future Generations ( Wales) Act 2015: Well being goals. </a:t>
            </a:r>
            <a:r>
              <a:rPr lang="en-GB" sz="1600" dirty="0"/>
              <a:t>Available at </a:t>
            </a:r>
            <a:r>
              <a:rPr lang="en-GB" sz="1600" dirty="0">
                <a:hlinkClick r:id="rId5"/>
              </a:rPr>
              <a:t>http://</a:t>
            </a:r>
            <a:r>
              <a:rPr lang="en-GB" sz="1600" dirty="0" smtClean="0">
                <a:hlinkClick r:id="rId5"/>
              </a:rPr>
              <a:t>www.thewaleswewant.co.uk/about/well-being-future-generations-wales-act-2015</a:t>
            </a:r>
            <a:r>
              <a:rPr lang="en-GB" sz="1600" dirty="0" smtClean="0"/>
              <a:t> ( Accessed 08.09.15)</a:t>
            </a:r>
            <a:endParaRPr lang="cy-GB" sz="1600" dirty="0"/>
          </a:p>
          <a:p>
            <a:endParaRPr lang="en-GB" sz="1600" dirty="0"/>
          </a:p>
          <a:p>
            <a:endParaRPr lang="cy-GB" sz="1600" dirty="0"/>
          </a:p>
        </p:txBody>
      </p:sp>
    </p:spTree>
    <p:extLst>
      <p:ext uri="{BB962C8B-B14F-4D97-AF65-F5344CB8AC3E}">
        <p14:creationId xmlns:p14="http://schemas.microsoft.com/office/powerpoint/2010/main" val="2976001200"/>
      </p:ext>
    </p:extLst>
  </p:cSld>
  <p:clrMapOvr>
    <a:masterClrMapping/>
  </p:clrMapOvr>
  <p:timing>
    <p:tnLst>
      <p:par>
        <p:cTn id="1" dur="indefinite" restart="never" nodeType="tmRoot"/>
      </p:par>
    </p:tnLst>
  </p:timing>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723</TotalTime>
  <Words>1465</Words>
  <Application>Microsoft Office PowerPoint</Application>
  <PresentationFormat>On-screen Show (4:3)</PresentationFormat>
  <Paragraphs>164</Paragraphs>
  <Slides>25</Slides>
  <Notes>0</Notes>
  <HiddenSlides>2</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ＭＳ Ｐゴシック</vt:lpstr>
      <vt:lpstr>Arial</vt:lpstr>
      <vt:lpstr>Calibri</vt:lpstr>
      <vt:lpstr>Calibri Light</vt:lpstr>
      <vt:lpstr>Retrospect</vt:lpstr>
      <vt:lpstr>ECES6009/C Making a Difference/  Gwneud Gwahaniaeth </vt:lpstr>
      <vt:lpstr>Gorolwg / Overview</vt:lpstr>
      <vt:lpstr> Cymru Wales</vt:lpstr>
      <vt:lpstr>Ond: Cymru But : Wales</vt:lpstr>
      <vt:lpstr>Y sefyllfa gyfredol The current situation </vt:lpstr>
      <vt:lpstr>2019- Blwyddyn y Bwli? 2019 – The Year of the Bully?</vt:lpstr>
      <vt:lpstr>Minister for Communities and Tackling Poverty,  Jeff Cuthbert</vt:lpstr>
      <vt:lpstr>PowerPoint Presentation</vt:lpstr>
      <vt:lpstr>PowerPoint Presentation</vt:lpstr>
      <vt:lpstr> Y sefyllfa bresennol? The current situation? </vt:lpstr>
      <vt:lpstr>Tasg/ Task</vt:lpstr>
      <vt:lpstr> Working together to tackle the impact of poverty : Estyn thematic report : May 2014</vt:lpstr>
      <vt:lpstr>PowerPoint Presentation</vt:lpstr>
      <vt:lpstr> Well- being of Future Generations  (Wales) Act 2015: Goals</vt:lpstr>
      <vt:lpstr>Pam y gyfraith hon? Why do we need this law?</vt:lpstr>
      <vt:lpstr>Pam y gyfraith hon? Why do we need this law?</vt:lpstr>
      <vt:lpstr>Egwyddor Datblygiad Cynaladwy Sustainable Development Principle</vt:lpstr>
      <vt:lpstr>Egwyddorion eraill y Ddeddf Other principles of the Act</vt:lpstr>
      <vt:lpstr>Tasg / Task</vt:lpstr>
      <vt:lpstr>Welsh Government- opportunities 2018 Llywodraeth Cymru - cyfleoedd</vt:lpstr>
      <vt:lpstr> Lloegr-cyfleoedd England-opportunities </vt:lpstr>
      <vt:lpstr>PowerPoint Presentation</vt:lpstr>
      <vt:lpstr>Useful Reading Darllen Defnyddiol</vt:lpstr>
      <vt:lpstr>Cyfeirnodau 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SJPE6011/C Agweddau ar Gydweithio  Dimensions of Collaboration</dc:title>
  <dc:creator>Administrator</dc:creator>
  <cp:lastModifiedBy>Helen A Griffiths</cp:lastModifiedBy>
  <cp:revision>35</cp:revision>
  <dcterms:created xsi:type="dcterms:W3CDTF">2014-11-28T08:37:01Z</dcterms:created>
  <dcterms:modified xsi:type="dcterms:W3CDTF">2020-03-18T12:42:57Z</dcterms:modified>
</cp:coreProperties>
</file>