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3" r:id="rId2"/>
    <p:sldId id="257" r:id="rId3"/>
    <p:sldId id="272" r:id="rId4"/>
    <p:sldId id="258" r:id="rId5"/>
    <p:sldId id="266" r:id="rId6"/>
    <p:sldId id="270" r:id="rId7"/>
    <p:sldId id="271" r:id="rId8"/>
    <p:sldId id="268" r:id="rId9"/>
    <p:sldId id="269"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5935C9-B92E-7212-BEBD-441AAAEBC18D}" v="9435" dt="2026-10-12T08:33:57.2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zia Parveen (2323635)" userId="S::2323635@student.uwtsd.ac.uk::2d041a2f-5eb8-4816-886b-841d7e59cc83" providerId="AD" clId="Web-{C05935C9-B92E-7212-BEBD-441AAAEBC18D}"/>
    <pc:docChg chg="addSld delSld modSld sldOrd modMainMaster">
      <pc:chgData name="Shazia Parveen (2323635)" userId="S::2323635@student.uwtsd.ac.uk::2d041a2f-5eb8-4816-886b-841d7e59cc83" providerId="AD" clId="Web-{C05935C9-B92E-7212-BEBD-441AAAEBC18D}" dt="2026-10-12T08:33:57.214" v="5517" actId="1076"/>
      <pc:docMkLst>
        <pc:docMk/>
      </pc:docMkLst>
      <pc:sldChg chg="addSp modSp del mod setBg">
        <pc:chgData name="Shazia Parveen (2323635)" userId="S::2323635@student.uwtsd.ac.uk::2d041a2f-5eb8-4816-886b-841d7e59cc83" providerId="AD" clId="Web-{C05935C9-B92E-7212-BEBD-441AAAEBC18D}" dt="2026-10-12T08:24:13.654" v="5389"/>
        <pc:sldMkLst>
          <pc:docMk/>
          <pc:sldMk cId="109857222" sldId="256"/>
        </pc:sldMkLst>
      </pc:sldChg>
      <pc:sldChg chg="addSp delSp modSp new mod setBg">
        <pc:chgData name="Shazia Parveen (2323635)" userId="S::2323635@student.uwtsd.ac.uk::2d041a2f-5eb8-4816-886b-841d7e59cc83" providerId="AD" clId="Web-{C05935C9-B92E-7212-BEBD-441AAAEBC18D}" dt="2026-10-11T15:12:28.149" v="3609" actId="20577"/>
        <pc:sldMkLst>
          <pc:docMk/>
          <pc:sldMk cId="2585786285" sldId="257"/>
        </pc:sldMkLst>
        <pc:spChg chg="add mod">
          <ac:chgData name="Shazia Parveen (2323635)" userId="S::2323635@student.uwtsd.ac.uk::2d041a2f-5eb8-4816-886b-841d7e59cc83" providerId="AD" clId="Web-{C05935C9-B92E-7212-BEBD-441AAAEBC18D}" dt="2026-10-11T15:07:55.331" v="3328" actId="20577"/>
          <ac:spMkLst>
            <pc:docMk/>
            <pc:sldMk cId="2585786285" sldId="257"/>
            <ac:spMk id="4" creationId="{C144FA0D-5342-5AB6-C3AC-1C310197594D}"/>
          </ac:spMkLst>
        </pc:spChg>
        <pc:spChg chg="add mod">
          <ac:chgData name="Shazia Parveen (2323635)" userId="S::2323635@student.uwtsd.ac.uk::2d041a2f-5eb8-4816-886b-841d7e59cc83" providerId="AD" clId="Web-{C05935C9-B92E-7212-BEBD-441AAAEBC18D}" dt="2026-10-11T15:12:28.149" v="3609" actId="20577"/>
          <ac:spMkLst>
            <pc:docMk/>
            <pc:sldMk cId="2585786285" sldId="257"/>
            <ac:spMk id="5" creationId="{3C22407F-8A59-DC04-92E9-BD189E07789F}"/>
          </ac:spMkLst>
        </pc:spChg>
        <pc:spChg chg="add">
          <ac:chgData name="Shazia Parveen (2323635)" userId="S::2323635@student.uwtsd.ac.uk::2d041a2f-5eb8-4816-886b-841d7e59cc83" providerId="AD" clId="Web-{C05935C9-B92E-7212-BEBD-441AAAEBC18D}" dt="2026-10-10T20:45:37.027" v="746"/>
          <ac:spMkLst>
            <pc:docMk/>
            <pc:sldMk cId="2585786285" sldId="257"/>
            <ac:spMk id="27" creationId="{A2679492-7988-4050-9056-542444452411}"/>
          </ac:spMkLst>
        </pc:spChg>
        <pc:spChg chg="add">
          <ac:chgData name="Shazia Parveen (2323635)" userId="S::2323635@student.uwtsd.ac.uk::2d041a2f-5eb8-4816-886b-841d7e59cc83" providerId="AD" clId="Web-{C05935C9-B92E-7212-BEBD-441AAAEBC18D}" dt="2026-10-10T20:45:37.027" v="746"/>
          <ac:spMkLst>
            <pc:docMk/>
            <pc:sldMk cId="2585786285" sldId="257"/>
            <ac:spMk id="29" creationId="{B091B163-7D61-4891-ABCF-5C13D9C418D0}"/>
          </ac:spMkLst>
        </pc:spChg>
      </pc:sldChg>
      <pc:sldChg chg="addSp delSp modSp new mod setBg">
        <pc:chgData name="Shazia Parveen (2323635)" userId="S::2323635@student.uwtsd.ac.uk::2d041a2f-5eb8-4816-886b-841d7e59cc83" providerId="AD" clId="Web-{C05935C9-B92E-7212-BEBD-441AAAEBC18D}" dt="2026-10-12T08:23:49.090" v="5388" actId="20577"/>
        <pc:sldMkLst>
          <pc:docMk/>
          <pc:sldMk cId="2790754807" sldId="258"/>
        </pc:sldMkLst>
        <pc:spChg chg="mod">
          <ac:chgData name="Shazia Parveen (2323635)" userId="S::2323635@student.uwtsd.ac.uk::2d041a2f-5eb8-4816-886b-841d7e59cc83" providerId="AD" clId="Web-{C05935C9-B92E-7212-BEBD-441AAAEBC18D}" dt="2026-10-11T14:49:19.135" v="2731"/>
          <ac:spMkLst>
            <pc:docMk/>
            <pc:sldMk cId="2790754807" sldId="258"/>
            <ac:spMk id="2" creationId="{599376A1-3462-DD0E-D3C2-E6C1ADBA5B85}"/>
          </ac:spMkLst>
        </pc:spChg>
        <pc:spChg chg="add mod">
          <ac:chgData name="Shazia Parveen (2323635)" userId="S::2323635@student.uwtsd.ac.uk::2d041a2f-5eb8-4816-886b-841d7e59cc83" providerId="AD" clId="Web-{C05935C9-B92E-7212-BEBD-441AAAEBC18D}" dt="2026-10-12T08:23:49.090" v="5388" actId="20577"/>
          <ac:spMkLst>
            <pc:docMk/>
            <pc:sldMk cId="2790754807" sldId="258"/>
            <ac:spMk id="5" creationId="{F050A3C0-2BA3-FDD1-5A0C-D20673098F83}"/>
          </ac:spMkLst>
        </pc:spChg>
        <pc:spChg chg="add">
          <ac:chgData name="Shazia Parveen (2323635)" userId="S::2323635@student.uwtsd.ac.uk::2d041a2f-5eb8-4816-886b-841d7e59cc83" providerId="AD" clId="Web-{C05935C9-B92E-7212-BEBD-441AAAEBC18D}" dt="2026-10-10T20:45:09.995" v="745"/>
          <ac:spMkLst>
            <pc:docMk/>
            <pc:sldMk cId="2790754807" sldId="258"/>
            <ac:spMk id="27" creationId="{A2679492-7988-4050-9056-542444452411}"/>
          </ac:spMkLst>
        </pc:spChg>
        <pc:spChg chg="add">
          <ac:chgData name="Shazia Parveen (2323635)" userId="S::2323635@student.uwtsd.ac.uk::2d041a2f-5eb8-4816-886b-841d7e59cc83" providerId="AD" clId="Web-{C05935C9-B92E-7212-BEBD-441AAAEBC18D}" dt="2026-10-10T20:45:09.995" v="745"/>
          <ac:spMkLst>
            <pc:docMk/>
            <pc:sldMk cId="2790754807" sldId="258"/>
            <ac:spMk id="29" creationId="{B091B163-7D61-4891-ABCF-5C13D9C418D0}"/>
          </ac:spMkLst>
        </pc:spChg>
      </pc:sldChg>
      <pc:sldChg chg="addSp delSp modSp new del mod setBg">
        <pc:chgData name="Shazia Parveen (2323635)" userId="S::2323635@student.uwtsd.ac.uk::2d041a2f-5eb8-4816-886b-841d7e59cc83" providerId="AD" clId="Web-{C05935C9-B92E-7212-BEBD-441AAAEBC18D}" dt="2026-10-11T14:19:09.980" v="1707"/>
        <pc:sldMkLst>
          <pc:docMk/>
          <pc:sldMk cId="3537923652" sldId="259"/>
        </pc:sldMkLst>
      </pc:sldChg>
      <pc:sldChg chg="addSp delSp modSp new del mod setBg">
        <pc:chgData name="Shazia Parveen (2323635)" userId="S::2323635@student.uwtsd.ac.uk::2d041a2f-5eb8-4816-886b-841d7e59cc83" providerId="AD" clId="Web-{C05935C9-B92E-7212-BEBD-441AAAEBC18D}" dt="2026-10-11T14:19:13.761" v="1709"/>
        <pc:sldMkLst>
          <pc:docMk/>
          <pc:sldMk cId="3203083861" sldId="260"/>
        </pc:sldMkLst>
      </pc:sldChg>
      <pc:sldChg chg="addSp delSp modSp new del mod setBg">
        <pc:chgData name="Shazia Parveen (2323635)" userId="S::2323635@student.uwtsd.ac.uk::2d041a2f-5eb8-4816-886b-841d7e59cc83" providerId="AD" clId="Web-{C05935C9-B92E-7212-BEBD-441AAAEBC18D}" dt="2026-10-11T14:19:11.980" v="1708"/>
        <pc:sldMkLst>
          <pc:docMk/>
          <pc:sldMk cId="2324532809" sldId="261"/>
        </pc:sldMkLst>
      </pc:sldChg>
      <pc:sldChg chg="addSp delSp modSp new del mod setBg">
        <pc:chgData name="Shazia Parveen (2323635)" userId="S::2323635@student.uwtsd.ac.uk::2d041a2f-5eb8-4816-886b-841d7e59cc83" providerId="AD" clId="Web-{C05935C9-B92E-7212-BEBD-441AAAEBC18D}" dt="2026-10-11T14:24:01.752" v="1761"/>
        <pc:sldMkLst>
          <pc:docMk/>
          <pc:sldMk cId="2000691523" sldId="262"/>
        </pc:sldMkLst>
      </pc:sldChg>
      <pc:sldChg chg="addSp delSp modSp new del mod setBg">
        <pc:chgData name="Shazia Parveen (2323635)" userId="S::2323635@student.uwtsd.ac.uk::2d041a2f-5eb8-4816-886b-841d7e59cc83" providerId="AD" clId="Web-{C05935C9-B92E-7212-BEBD-441AAAEBC18D}" dt="2026-10-11T15:18:03.097" v="3612"/>
        <pc:sldMkLst>
          <pc:docMk/>
          <pc:sldMk cId="216450952" sldId="263"/>
        </pc:sldMkLst>
        <pc:spChg chg="mod">
          <ac:chgData name="Shazia Parveen (2323635)" userId="S::2323635@student.uwtsd.ac.uk::2d041a2f-5eb8-4816-886b-841d7e59cc83" providerId="AD" clId="Web-{C05935C9-B92E-7212-BEBD-441AAAEBC18D}" dt="2026-10-11T12:56:25.273" v="1142" actId="1076"/>
          <ac:spMkLst>
            <pc:docMk/>
            <pc:sldMk cId="216450952" sldId="263"/>
            <ac:spMk id="2" creationId="{3DF9A0AA-9EA4-3FA9-9145-91C3C5D3E2BB}"/>
          </ac:spMkLst>
        </pc:spChg>
        <pc:spChg chg="add mod">
          <ac:chgData name="Shazia Parveen (2323635)" userId="S::2323635@student.uwtsd.ac.uk::2d041a2f-5eb8-4816-886b-841d7e59cc83" providerId="AD" clId="Web-{C05935C9-B92E-7212-BEBD-441AAAEBC18D}" dt="2026-10-11T13:02:21.345" v="1375" actId="1076"/>
          <ac:spMkLst>
            <pc:docMk/>
            <pc:sldMk cId="216450952" sldId="263"/>
            <ac:spMk id="3" creationId="{31CBAD76-6561-8BEF-9FD9-3059175A8264}"/>
          </ac:spMkLst>
        </pc:spChg>
      </pc:sldChg>
      <pc:sldChg chg="addSp delSp modSp new del mod setBg">
        <pc:chgData name="Shazia Parveen (2323635)" userId="S::2323635@student.uwtsd.ac.uk::2d041a2f-5eb8-4816-886b-841d7e59cc83" providerId="AD" clId="Web-{C05935C9-B92E-7212-BEBD-441AAAEBC18D}" dt="2026-10-11T14:19:15.574" v="1710"/>
        <pc:sldMkLst>
          <pc:docMk/>
          <pc:sldMk cId="1170409804" sldId="264"/>
        </pc:sldMkLst>
      </pc:sldChg>
      <pc:sldChg chg="modSp new mod">
        <pc:chgData name="Shazia Parveen (2323635)" userId="S::2323635@student.uwtsd.ac.uk::2d041a2f-5eb8-4816-886b-841d7e59cc83" providerId="AD" clId="Web-{C05935C9-B92E-7212-BEBD-441AAAEBC18D}" dt="2026-10-12T08:01:26.395" v="4639" actId="20577"/>
        <pc:sldMkLst>
          <pc:docMk/>
          <pc:sldMk cId="254982902" sldId="265"/>
        </pc:sldMkLst>
        <pc:spChg chg="mod">
          <ac:chgData name="Shazia Parveen (2323635)" userId="S::2323635@student.uwtsd.ac.uk::2d041a2f-5eb8-4816-886b-841d7e59cc83" providerId="AD" clId="Web-{C05935C9-B92E-7212-BEBD-441AAAEBC18D}" dt="2026-10-12T07:13:44.428" v="4054" actId="20577"/>
          <ac:spMkLst>
            <pc:docMk/>
            <pc:sldMk cId="254982902" sldId="265"/>
            <ac:spMk id="2" creationId="{B6E0A0E4-DC88-74CD-D898-31C3AD5FF9C0}"/>
          </ac:spMkLst>
        </pc:spChg>
        <pc:spChg chg="mod">
          <ac:chgData name="Shazia Parveen (2323635)" userId="S::2323635@student.uwtsd.ac.uk::2d041a2f-5eb8-4816-886b-841d7e59cc83" providerId="AD" clId="Web-{C05935C9-B92E-7212-BEBD-441AAAEBC18D}" dt="2026-10-12T08:01:26.395" v="4639" actId="20577"/>
          <ac:spMkLst>
            <pc:docMk/>
            <pc:sldMk cId="254982902" sldId="265"/>
            <ac:spMk id="3" creationId="{DBECD9D3-C985-DBDE-D1F9-63CDF6AA8A94}"/>
          </ac:spMkLst>
        </pc:spChg>
      </pc:sldChg>
      <pc:sldChg chg="addSp delSp modSp add replId">
        <pc:chgData name="Shazia Parveen (2323635)" userId="S::2323635@student.uwtsd.ac.uk::2d041a2f-5eb8-4816-886b-841d7e59cc83" providerId="AD" clId="Web-{C05935C9-B92E-7212-BEBD-441AAAEBC18D}" dt="2026-10-12T08:18:41.473" v="5153" actId="20577"/>
        <pc:sldMkLst>
          <pc:docMk/>
          <pc:sldMk cId="1629452815" sldId="266"/>
        </pc:sldMkLst>
        <pc:spChg chg="mod">
          <ac:chgData name="Shazia Parveen (2323635)" userId="S::2323635@student.uwtsd.ac.uk::2d041a2f-5eb8-4816-886b-841d7e59cc83" providerId="AD" clId="Web-{C05935C9-B92E-7212-BEBD-441AAAEBC18D}" dt="2026-10-11T14:49:47.185" v="2734"/>
          <ac:spMkLst>
            <pc:docMk/>
            <pc:sldMk cId="1629452815" sldId="266"/>
            <ac:spMk id="2" creationId="{E87AD029-89B8-44BA-EEDC-B454B3DB3A47}"/>
          </ac:spMkLst>
        </pc:spChg>
        <pc:spChg chg="add mod">
          <ac:chgData name="Shazia Parveen (2323635)" userId="S::2323635@student.uwtsd.ac.uk::2d041a2f-5eb8-4816-886b-841d7e59cc83" providerId="AD" clId="Web-{C05935C9-B92E-7212-BEBD-441AAAEBC18D}" dt="2026-10-12T08:18:41.473" v="5153" actId="20577"/>
          <ac:spMkLst>
            <pc:docMk/>
            <pc:sldMk cId="1629452815" sldId="266"/>
            <ac:spMk id="3" creationId="{F0AC0C42-E374-214F-633B-A16C3EAAED0F}"/>
          </ac:spMkLst>
        </pc:spChg>
        <pc:spChg chg="del mod">
          <ac:chgData name="Shazia Parveen (2323635)" userId="S::2323635@student.uwtsd.ac.uk::2d041a2f-5eb8-4816-886b-841d7e59cc83" providerId="AD" clId="Web-{C05935C9-B92E-7212-BEBD-441AAAEBC18D}" dt="2026-10-11T14:12:26.324" v="1395"/>
          <ac:spMkLst>
            <pc:docMk/>
            <pc:sldMk cId="1629452815" sldId="266"/>
            <ac:spMk id="5" creationId="{FD45CBD0-6821-DE6C-007C-1224F76B23F2}"/>
          </ac:spMkLst>
        </pc:spChg>
      </pc:sldChg>
      <pc:sldChg chg="add del replId">
        <pc:chgData name="Shazia Parveen (2323635)" userId="S::2323635@student.uwtsd.ac.uk::2d041a2f-5eb8-4816-886b-841d7e59cc83" providerId="AD" clId="Web-{C05935C9-B92E-7212-BEBD-441AAAEBC18D}" dt="2026-10-11T14:08:53.292" v="1377"/>
        <pc:sldMkLst>
          <pc:docMk/>
          <pc:sldMk cId="3869373702" sldId="266"/>
        </pc:sldMkLst>
      </pc:sldChg>
      <pc:sldChg chg="add del replId">
        <pc:chgData name="Shazia Parveen (2323635)" userId="S::2323635@student.uwtsd.ac.uk::2d041a2f-5eb8-4816-886b-841d7e59cc83" providerId="AD" clId="Web-{C05935C9-B92E-7212-BEBD-441AAAEBC18D}" dt="2026-10-11T14:26:16.966" v="1782"/>
        <pc:sldMkLst>
          <pc:docMk/>
          <pc:sldMk cId="2322541116" sldId="267"/>
        </pc:sldMkLst>
      </pc:sldChg>
      <pc:sldChg chg="addSp delSp modSp add replId">
        <pc:chgData name="Shazia Parveen (2323635)" userId="S::2323635@student.uwtsd.ac.uk::2d041a2f-5eb8-4816-886b-841d7e59cc83" providerId="AD" clId="Web-{C05935C9-B92E-7212-BEBD-441AAAEBC18D}" dt="2026-10-12T08:08:20.817" v="4852" actId="20577"/>
        <pc:sldMkLst>
          <pc:docMk/>
          <pc:sldMk cId="2231320137" sldId="268"/>
        </pc:sldMkLst>
        <pc:spChg chg="mod">
          <ac:chgData name="Shazia Parveen (2323635)" userId="S::2323635@student.uwtsd.ac.uk::2d041a2f-5eb8-4816-886b-841d7e59cc83" providerId="AD" clId="Web-{C05935C9-B92E-7212-BEBD-441AAAEBC18D}" dt="2026-10-11T14:19:56.905" v="1727" actId="20577"/>
          <ac:spMkLst>
            <pc:docMk/>
            <pc:sldMk cId="2231320137" sldId="268"/>
            <ac:spMk id="2" creationId="{854F6503-DA89-4DAF-6B5D-8386EA3C6D00}"/>
          </ac:spMkLst>
        </pc:spChg>
        <pc:spChg chg="del mod">
          <ac:chgData name="Shazia Parveen (2323635)" userId="S::2323635@student.uwtsd.ac.uk::2d041a2f-5eb8-4816-886b-841d7e59cc83" providerId="AD" clId="Web-{C05935C9-B92E-7212-BEBD-441AAAEBC18D}" dt="2026-10-11T14:20:06.890" v="1730"/>
          <ac:spMkLst>
            <pc:docMk/>
            <pc:sldMk cId="2231320137" sldId="268"/>
            <ac:spMk id="3" creationId="{F2FFA512-C598-6008-E7CC-44C545CCAF6D}"/>
          </ac:spMkLst>
        </pc:spChg>
        <pc:spChg chg="add del">
          <ac:chgData name="Shazia Parveen (2323635)" userId="S::2323635@student.uwtsd.ac.uk::2d041a2f-5eb8-4816-886b-841d7e59cc83" providerId="AD" clId="Web-{C05935C9-B92E-7212-BEBD-441AAAEBC18D}" dt="2026-10-11T14:20:16.469" v="1732"/>
          <ac:spMkLst>
            <pc:docMk/>
            <pc:sldMk cId="2231320137" sldId="268"/>
            <ac:spMk id="4" creationId="{28CC5799-F4B9-0BAB-9199-574DC9E177A8}"/>
          </ac:spMkLst>
        </pc:spChg>
        <pc:spChg chg="add del mod">
          <ac:chgData name="Shazia Parveen (2323635)" userId="S::2323635@student.uwtsd.ac.uk::2d041a2f-5eb8-4816-886b-841d7e59cc83" providerId="AD" clId="Web-{C05935C9-B92E-7212-BEBD-441AAAEBC18D}" dt="2026-10-11T14:21:26.084" v="1745"/>
          <ac:spMkLst>
            <pc:docMk/>
            <pc:sldMk cId="2231320137" sldId="268"/>
            <ac:spMk id="5" creationId="{81055855-6149-B8DD-4964-82C8246EFAF9}"/>
          </ac:spMkLst>
        </pc:spChg>
        <pc:spChg chg="add mod">
          <ac:chgData name="Shazia Parveen (2323635)" userId="S::2323635@student.uwtsd.ac.uk::2d041a2f-5eb8-4816-886b-841d7e59cc83" providerId="AD" clId="Web-{C05935C9-B92E-7212-BEBD-441AAAEBC18D}" dt="2026-10-12T08:05:55.337" v="4780" actId="20577"/>
          <ac:spMkLst>
            <pc:docMk/>
            <pc:sldMk cId="2231320137" sldId="268"/>
            <ac:spMk id="7" creationId="{5A7CF103-8FFB-EDA0-3E7E-BF2633F64836}"/>
          </ac:spMkLst>
        </pc:spChg>
        <pc:spChg chg="add mod">
          <ac:chgData name="Shazia Parveen (2323635)" userId="S::2323635@student.uwtsd.ac.uk::2d041a2f-5eb8-4816-886b-841d7e59cc83" providerId="AD" clId="Web-{C05935C9-B92E-7212-BEBD-441AAAEBC18D}" dt="2026-10-12T08:08:20.817" v="4852" actId="20577"/>
          <ac:spMkLst>
            <pc:docMk/>
            <pc:sldMk cId="2231320137" sldId="268"/>
            <ac:spMk id="9" creationId="{18ADC4DC-A50E-BA51-115C-91B292B1D8E9}"/>
          </ac:spMkLst>
        </pc:spChg>
      </pc:sldChg>
      <pc:sldChg chg="addSp delSp modSp add replId">
        <pc:chgData name="Shazia Parveen (2323635)" userId="S::2323635@student.uwtsd.ac.uk::2d041a2f-5eb8-4816-886b-841d7e59cc83" providerId="AD" clId="Web-{C05935C9-B92E-7212-BEBD-441AAAEBC18D}" dt="2026-10-12T08:03:03.636" v="4669" actId="20577"/>
        <pc:sldMkLst>
          <pc:docMk/>
          <pc:sldMk cId="3943875292" sldId="269"/>
        </pc:sldMkLst>
        <pc:spChg chg="mod">
          <ac:chgData name="Shazia Parveen (2323635)" userId="S::2323635@student.uwtsd.ac.uk::2d041a2f-5eb8-4816-886b-841d7e59cc83" providerId="AD" clId="Web-{C05935C9-B92E-7212-BEBD-441AAAEBC18D}" dt="2026-10-11T14:26:02.387" v="1781" actId="1076"/>
          <ac:spMkLst>
            <pc:docMk/>
            <pc:sldMk cId="3943875292" sldId="269"/>
            <ac:spMk id="2" creationId="{DAB14FAF-7F51-79B2-365E-B079FA5C01E4}"/>
          </ac:spMkLst>
        </pc:spChg>
        <pc:spChg chg="add mod">
          <ac:chgData name="Shazia Parveen (2323635)" userId="S::2323635@student.uwtsd.ac.uk::2d041a2f-5eb8-4816-886b-841d7e59cc83" providerId="AD" clId="Web-{C05935C9-B92E-7212-BEBD-441AAAEBC18D}" dt="2026-10-12T08:03:03.636" v="4669" actId="20577"/>
          <ac:spMkLst>
            <pc:docMk/>
            <pc:sldMk cId="3943875292" sldId="269"/>
            <ac:spMk id="4" creationId="{5E136A41-E234-7D9B-CE0F-0413176A9ADA}"/>
          </ac:spMkLst>
        </pc:spChg>
        <pc:spChg chg="del">
          <ac:chgData name="Shazia Parveen (2323635)" userId="S::2323635@student.uwtsd.ac.uk::2d041a2f-5eb8-4816-886b-841d7e59cc83" providerId="AD" clId="Web-{C05935C9-B92E-7212-BEBD-441AAAEBC18D}" dt="2026-10-11T14:24:52.850" v="1773"/>
          <ac:spMkLst>
            <pc:docMk/>
            <pc:sldMk cId="3943875292" sldId="269"/>
            <ac:spMk id="7" creationId="{55137654-DFEA-B5E7-958C-F94C2A7EE8A1}"/>
          </ac:spMkLst>
        </pc:spChg>
        <pc:spChg chg="del">
          <ac:chgData name="Shazia Parveen (2323635)" userId="S::2323635@student.uwtsd.ac.uk::2d041a2f-5eb8-4816-886b-841d7e59cc83" providerId="AD" clId="Web-{C05935C9-B92E-7212-BEBD-441AAAEBC18D}" dt="2026-10-11T14:24:55.538" v="1774"/>
          <ac:spMkLst>
            <pc:docMk/>
            <pc:sldMk cId="3943875292" sldId="269"/>
            <ac:spMk id="9" creationId="{A00D9CAA-A6E3-3261-5FC5-9152D2A30FF3}"/>
          </ac:spMkLst>
        </pc:spChg>
      </pc:sldChg>
      <pc:sldChg chg="modSp add replId">
        <pc:chgData name="Shazia Parveen (2323635)" userId="S::2323635@student.uwtsd.ac.uk::2d041a2f-5eb8-4816-886b-841d7e59cc83" providerId="AD" clId="Web-{C05935C9-B92E-7212-BEBD-441AAAEBC18D}" dt="2026-10-12T08:12:07.740" v="4949" actId="20577"/>
        <pc:sldMkLst>
          <pc:docMk/>
          <pc:sldMk cId="1951666351" sldId="270"/>
        </pc:sldMkLst>
        <pc:spChg chg="mod">
          <ac:chgData name="Shazia Parveen (2323635)" userId="S::2323635@student.uwtsd.ac.uk::2d041a2f-5eb8-4816-886b-841d7e59cc83" providerId="AD" clId="Web-{C05935C9-B92E-7212-BEBD-441AAAEBC18D}" dt="2026-10-11T14:50:46.877" v="2741"/>
          <ac:spMkLst>
            <pc:docMk/>
            <pc:sldMk cId="1951666351" sldId="270"/>
            <ac:spMk id="2" creationId="{57B20DD6-D9CD-9D6A-45E0-28180AF03D61}"/>
          </ac:spMkLst>
        </pc:spChg>
        <pc:spChg chg="mod">
          <ac:chgData name="Shazia Parveen (2323635)" userId="S::2323635@student.uwtsd.ac.uk::2d041a2f-5eb8-4816-886b-841d7e59cc83" providerId="AD" clId="Web-{C05935C9-B92E-7212-BEBD-441AAAEBC18D}" dt="2026-10-12T08:12:07.740" v="4949" actId="20577"/>
          <ac:spMkLst>
            <pc:docMk/>
            <pc:sldMk cId="1951666351" sldId="270"/>
            <ac:spMk id="3" creationId="{B608FD0E-FC3D-B219-B309-2A542C750739}"/>
          </ac:spMkLst>
        </pc:spChg>
      </pc:sldChg>
      <pc:sldChg chg="addSp delSp modSp add replId">
        <pc:chgData name="Shazia Parveen (2323635)" userId="S::2323635@student.uwtsd.ac.uk::2d041a2f-5eb8-4816-886b-841d7e59cc83" providerId="AD" clId="Web-{C05935C9-B92E-7212-BEBD-441AAAEBC18D}" dt="2026-10-12T08:10:28.233" v="4906" actId="20577"/>
        <pc:sldMkLst>
          <pc:docMk/>
          <pc:sldMk cId="4108740722" sldId="271"/>
        </pc:sldMkLst>
        <pc:spChg chg="del">
          <ac:chgData name="Shazia Parveen (2323635)" userId="S::2323635@student.uwtsd.ac.uk::2d041a2f-5eb8-4816-886b-841d7e59cc83" providerId="AD" clId="Web-{C05935C9-B92E-7212-BEBD-441AAAEBC18D}" dt="2026-10-11T14:27:27.081" v="1795"/>
          <ac:spMkLst>
            <pc:docMk/>
            <pc:sldMk cId="4108740722" sldId="271"/>
            <ac:spMk id="2" creationId="{16AE28E2-CE6D-9634-FE9A-EAA48589524C}"/>
          </ac:spMkLst>
        </pc:spChg>
        <pc:spChg chg="del">
          <ac:chgData name="Shazia Parveen (2323635)" userId="S::2323635@student.uwtsd.ac.uk::2d041a2f-5eb8-4816-886b-841d7e59cc83" providerId="AD" clId="Web-{C05935C9-B92E-7212-BEBD-441AAAEBC18D}" dt="2026-10-11T14:27:40.379" v="1797"/>
          <ac:spMkLst>
            <pc:docMk/>
            <pc:sldMk cId="4108740722" sldId="271"/>
            <ac:spMk id="3" creationId="{33148E8A-A50D-5C98-5B5B-EBA558D2062B}"/>
          </ac:spMkLst>
        </pc:spChg>
        <pc:spChg chg="add del mod">
          <ac:chgData name="Shazia Parveen (2323635)" userId="S::2323635@student.uwtsd.ac.uk::2d041a2f-5eb8-4816-886b-841d7e59cc83" providerId="AD" clId="Web-{C05935C9-B92E-7212-BEBD-441AAAEBC18D}" dt="2026-10-11T14:27:36.175" v="1796"/>
          <ac:spMkLst>
            <pc:docMk/>
            <pc:sldMk cId="4108740722" sldId="271"/>
            <ac:spMk id="5" creationId="{F2709075-712E-E3CC-55EC-31B8AC142B6F}"/>
          </ac:spMkLst>
        </pc:spChg>
        <pc:spChg chg="add mod">
          <ac:chgData name="Shazia Parveen (2323635)" userId="S::2323635@student.uwtsd.ac.uk::2d041a2f-5eb8-4816-886b-841d7e59cc83" providerId="AD" clId="Web-{C05935C9-B92E-7212-BEBD-441AAAEBC18D}" dt="2026-10-11T14:47:48.785" v="2720" actId="1076"/>
          <ac:spMkLst>
            <pc:docMk/>
            <pc:sldMk cId="4108740722" sldId="271"/>
            <ac:spMk id="6" creationId="{1C73BE96-8E30-ECA1-E54B-64A2CCA89F83}"/>
          </ac:spMkLst>
        </pc:spChg>
        <pc:spChg chg="add mod">
          <ac:chgData name="Shazia Parveen (2323635)" userId="S::2323635@student.uwtsd.ac.uk::2d041a2f-5eb8-4816-886b-841d7e59cc83" providerId="AD" clId="Web-{C05935C9-B92E-7212-BEBD-441AAAEBC18D}" dt="2026-10-12T08:10:28.233" v="4906" actId="20577"/>
          <ac:spMkLst>
            <pc:docMk/>
            <pc:sldMk cId="4108740722" sldId="271"/>
            <ac:spMk id="7" creationId="{12220938-5CFE-8F86-1F92-0FDEC79BAC80}"/>
          </ac:spMkLst>
        </pc:spChg>
      </pc:sldChg>
      <pc:sldChg chg="modSp add replId">
        <pc:chgData name="Shazia Parveen (2323635)" userId="S::2323635@student.uwtsd.ac.uk::2d041a2f-5eb8-4816-886b-841d7e59cc83" providerId="AD" clId="Web-{C05935C9-B92E-7212-BEBD-441AAAEBC18D}" dt="2026-10-11T21:04:28.249" v="3709" actId="1076"/>
        <pc:sldMkLst>
          <pc:docMk/>
          <pc:sldMk cId="1844599190" sldId="272"/>
        </pc:sldMkLst>
        <pc:spChg chg="mod">
          <ac:chgData name="Shazia Parveen (2323635)" userId="S::2323635@student.uwtsd.ac.uk::2d041a2f-5eb8-4816-886b-841d7e59cc83" providerId="AD" clId="Web-{C05935C9-B92E-7212-BEBD-441AAAEBC18D}" dt="2026-10-11T21:04:28.249" v="3709" actId="1076"/>
          <ac:spMkLst>
            <pc:docMk/>
            <pc:sldMk cId="1844599190" sldId="272"/>
            <ac:spMk id="5" creationId="{32973CFF-AB7E-95AA-3DE9-FE4DD644671D}"/>
          </ac:spMkLst>
        </pc:spChg>
      </pc:sldChg>
      <pc:sldChg chg="addSp delSp modSp new ord">
        <pc:chgData name="Shazia Parveen (2323635)" userId="S::2323635@student.uwtsd.ac.uk::2d041a2f-5eb8-4816-886b-841d7e59cc83" providerId="AD" clId="Web-{C05935C9-B92E-7212-BEBD-441AAAEBC18D}" dt="2026-10-12T08:33:57.214" v="5517" actId="1076"/>
        <pc:sldMkLst>
          <pc:docMk/>
          <pc:sldMk cId="2580416517" sldId="273"/>
        </pc:sldMkLst>
        <pc:spChg chg="del">
          <ac:chgData name="Shazia Parveen (2323635)" userId="S::2323635@student.uwtsd.ac.uk::2d041a2f-5eb8-4816-886b-841d7e59cc83" providerId="AD" clId="Web-{C05935C9-B92E-7212-BEBD-441AAAEBC18D}" dt="2026-10-12T08:24:29.140" v="5392"/>
          <ac:spMkLst>
            <pc:docMk/>
            <pc:sldMk cId="2580416517" sldId="273"/>
            <ac:spMk id="2" creationId="{9B7A52C4-E46E-E90C-3572-709681F6ACAB}"/>
          </ac:spMkLst>
        </pc:spChg>
        <pc:spChg chg="mod">
          <ac:chgData name="Shazia Parveen (2323635)" userId="S::2323635@student.uwtsd.ac.uk::2d041a2f-5eb8-4816-886b-841d7e59cc83" providerId="AD" clId="Web-{C05935C9-B92E-7212-BEBD-441AAAEBC18D}" dt="2026-10-12T08:30:04.009" v="5515" actId="20577"/>
          <ac:spMkLst>
            <pc:docMk/>
            <pc:sldMk cId="2580416517" sldId="273"/>
            <ac:spMk id="3" creationId="{271D2811-2911-C72A-2159-42DC4C55BB47}"/>
          </ac:spMkLst>
        </pc:spChg>
        <pc:picChg chg="add mod">
          <ac:chgData name="Shazia Parveen (2323635)" userId="S::2323635@student.uwtsd.ac.uk::2d041a2f-5eb8-4816-886b-841d7e59cc83" providerId="AD" clId="Web-{C05935C9-B92E-7212-BEBD-441AAAEBC18D}" dt="2026-10-12T08:33:57.214" v="5517" actId="1076"/>
          <ac:picMkLst>
            <pc:docMk/>
            <pc:sldMk cId="2580416517" sldId="273"/>
            <ac:picMk id="4" creationId="{F01F8C35-2A04-2E59-8447-774BC527822D}"/>
          </ac:picMkLst>
        </pc:picChg>
      </pc:sldChg>
      <pc:sldChg chg="add del replId">
        <pc:chgData name="Shazia Parveen (2323635)" userId="S::2323635@student.uwtsd.ac.uk::2d041a2f-5eb8-4816-886b-841d7e59cc83" providerId="AD" clId="Web-{C05935C9-B92E-7212-BEBD-441AAAEBC18D}" dt="2026-10-11T15:17:59.456" v="3611"/>
        <pc:sldMkLst>
          <pc:docMk/>
          <pc:sldMk cId="3862754505" sldId="273"/>
        </pc:sldMkLst>
      </pc:sldChg>
      <pc:sldMasterChg chg="mod setBg modSldLayout">
        <pc:chgData name="Shazia Parveen (2323635)" userId="S::2323635@student.uwtsd.ac.uk::2d041a2f-5eb8-4816-886b-841d7e59cc83" providerId="AD" clId="Web-{C05935C9-B92E-7212-BEBD-441AAAEBC18D}" dt="2026-10-10T21:00:49.877" v="1123"/>
        <pc:sldMasterMkLst>
          <pc:docMk/>
          <pc:sldMasterMk cId="2460954070" sldId="2147483660"/>
        </pc:sldMasterMkLst>
        <pc:sldLayoutChg chg="mod">
          <pc:chgData name="Shazia Parveen (2323635)" userId="S::2323635@student.uwtsd.ac.uk::2d041a2f-5eb8-4816-886b-841d7e59cc83" providerId="AD" clId="Web-{C05935C9-B92E-7212-BEBD-441AAAEBC18D}" dt="2026-10-10T21:00:49.877" v="1123"/>
          <pc:sldLayoutMkLst>
            <pc:docMk/>
            <pc:sldMasterMk cId="2460954070" sldId="2147483660"/>
            <pc:sldLayoutMk cId="2385387890" sldId="2147483661"/>
          </pc:sldLayoutMkLst>
        </pc:sldLayoutChg>
        <pc:sldLayoutChg chg="mod">
          <pc:chgData name="Shazia Parveen (2323635)" userId="S::2323635@student.uwtsd.ac.uk::2d041a2f-5eb8-4816-886b-841d7e59cc83" providerId="AD" clId="Web-{C05935C9-B92E-7212-BEBD-441AAAEBC18D}" dt="2026-10-10T21:00:49.877" v="1123"/>
          <pc:sldLayoutMkLst>
            <pc:docMk/>
            <pc:sldMasterMk cId="2460954070" sldId="2147483660"/>
            <pc:sldLayoutMk cId="949138452" sldId="2147483662"/>
          </pc:sldLayoutMkLst>
        </pc:sldLayoutChg>
        <pc:sldLayoutChg chg="mod">
          <pc:chgData name="Shazia Parveen (2323635)" userId="S::2323635@student.uwtsd.ac.uk::2d041a2f-5eb8-4816-886b-841d7e59cc83" providerId="AD" clId="Web-{C05935C9-B92E-7212-BEBD-441AAAEBC18D}" dt="2026-10-10T21:00:49.877" v="1123"/>
          <pc:sldLayoutMkLst>
            <pc:docMk/>
            <pc:sldMasterMk cId="2460954070" sldId="2147483660"/>
            <pc:sldLayoutMk cId="2591524520" sldId="2147483663"/>
          </pc:sldLayoutMkLst>
        </pc:sldLayoutChg>
        <pc:sldLayoutChg chg="mod">
          <pc:chgData name="Shazia Parveen (2323635)" userId="S::2323635@student.uwtsd.ac.uk::2d041a2f-5eb8-4816-886b-841d7e59cc83" providerId="AD" clId="Web-{C05935C9-B92E-7212-BEBD-441AAAEBC18D}" dt="2026-10-10T21:00:49.877" v="1123"/>
          <pc:sldLayoutMkLst>
            <pc:docMk/>
            <pc:sldMasterMk cId="2460954070" sldId="2147483660"/>
            <pc:sldLayoutMk cId="1203092039" sldId="2147483664"/>
          </pc:sldLayoutMkLst>
        </pc:sldLayoutChg>
        <pc:sldLayoutChg chg="mod">
          <pc:chgData name="Shazia Parveen (2323635)" userId="S::2323635@student.uwtsd.ac.uk::2d041a2f-5eb8-4816-886b-841d7e59cc83" providerId="AD" clId="Web-{C05935C9-B92E-7212-BEBD-441AAAEBC18D}" dt="2026-10-10T21:00:49.877" v="1123"/>
          <pc:sldLayoutMkLst>
            <pc:docMk/>
            <pc:sldMasterMk cId="2460954070" sldId="2147483660"/>
            <pc:sldLayoutMk cId="3733172339" sldId="2147483665"/>
          </pc:sldLayoutMkLst>
        </pc:sldLayoutChg>
        <pc:sldLayoutChg chg="mod">
          <pc:chgData name="Shazia Parveen (2323635)" userId="S::2323635@student.uwtsd.ac.uk::2d041a2f-5eb8-4816-886b-841d7e59cc83" providerId="AD" clId="Web-{C05935C9-B92E-7212-BEBD-441AAAEBC18D}" dt="2026-10-10T21:00:49.877" v="1123"/>
          <pc:sldLayoutMkLst>
            <pc:docMk/>
            <pc:sldMasterMk cId="2460954070" sldId="2147483660"/>
            <pc:sldLayoutMk cId="3210312558" sldId="2147483666"/>
          </pc:sldLayoutMkLst>
        </pc:sldLayoutChg>
        <pc:sldLayoutChg chg="mod">
          <pc:chgData name="Shazia Parveen (2323635)" userId="S::2323635@student.uwtsd.ac.uk::2d041a2f-5eb8-4816-886b-841d7e59cc83" providerId="AD" clId="Web-{C05935C9-B92E-7212-BEBD-441AAAEBC18D}" dt="2026-10-10T21:00:49.877" v="1123"/>
          <pc:sldLayoutMkLst>
            <pc:docMk/>
            <pc:sldMasterMk cId="2460954070" sldId="2147483660"/>
            <pc:sldLayoutMk cId="3146388984" sldId="2147483667"/>
          </pc:sldLayoutMkLst>
        </pc:sldLayoutChg>
        <pc:sldLayoutChg chg="mod">
          <pc:chgData name="Shazia Parveen (2323635)" userId="S::2323635@student.uwtsd.ac.uk::2d041a2f-5eb8-4816-886b-841d7e59cc83" providerId="AD" clId="Web-{C05935C9-B92E-7212-BEBD-441AAAEBC18D}" dt="2026-10-10T21:00:49.877" v="1123"/>
          <pc:sldLayoutMkLst>
            <pc:docMk/>
            <pc:sldMasterMk cId="2460954070" sldId="2147483660"/>
            <pc:sldLayoutMk cId="3171841454" sldId="2147483668"/>
          </pc:sldLayoutMkLst>
        </pc:sldLayoutChg>
        <pc:sldLayoutChg chg="mod">
          <pc:chgData name="Shazia Parveen (2323635)" userId="S::2323635@student.uwtsd.ac.uk::2d041a2f-5eb8-4816-886b-841d7e59cc83" providerId="AD" clId="Web-{C05935C9-B92E-7212-BEBD-441AAAEBC18D}" dt="2026-10-10T21:00:49.877" v="1123"/>
          <pc:sldLayoutMkLst>
            <pc:docMk/>
            <pc:sldMasterMk cId="2460954070" sldId="2147483660"/>
            <pc:sldLayoutMk cId="1718958274" sldId="2147483669"/>
          </pc:sldLayoutMkLst>
        </pc:sldLayoutChg>
        <pc:sldLayoutChg chg="mod">
          <pc:chgData name="Shazia Parveen (2323635)" userId="S::2323635@student.uwtsd.ac.uk::2d041a2f-5eb8-4816-886b-841d7e59cc83" providerId="AD" clId="Web-{C05935C9-B92E-7212-BEBD-441AAAEBC18D}" dt="2026-10-10T21:00:49.877" v="1123"/>
          <pc:sldLayoutMkLst>
            <pc:docMk/>
            <pc:sldMasterMk cId="2460954070" sldId="2147483660"/>
            <pc:sldLayoutMk cId="2202905451" sldId="2147483670"/>
          </pc:sldLayoutMkLst>
        </pc:sldLayoutChg>
        <pc:sldLayoutChg chg="mod">
          <pc:chgData name="Shazia Parveen (2323635)" userId="S::2323635@student.uwtsd.ac.uk::2d041a2f-5eb8-4816-886b-841d7e59cc83" providerId="AD" clId="Web-{C05935C9-B92E-7212-BEBD-441AAAEBC18D}" dt="2026-10-10T21:00:49.877" v="1123"/>
          <pc:sldLayoutMkLst>
            <pc:docMk/>
            <pc:sldMasterMk cId="2460954070" sldId="2147483660"/>
            <pc:sldLayoutMk cId="3479445657" sldId="2147483671"/>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12/10/2026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12/10/2026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12/10/2026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annualreviews.org/content/journals/devpsych/browse" TargetMode="External"/><Relationship Id="rId2" Type="http://schemas.openxmlformats.org/officeDocument/2006/relationships/hyperlink" Target="https://www.gov.uk/government/publications/development-matters--2/development-matters" TargetMode="External"/><Relationship Id="rId1" Type="http://schemas.openxmlformats.org/officeDocument/2006/relationships/slideLayout" Target="../slideLayouts/slideLayout2.xml"/><Relationship Id="rId6" Type="http://schemas.openxmlformats.org/officeDocument/2006/relationships/hyperlink" Target="https://doi.org/10.2307/1130396" TargetMode="External"/><Relationship Id="rId5" Type="http://schemas.openxmlformats.org/officeDocument/2006/relationships/hyperlink" Target="https://pubmed.ncbi.nlm.nih.gov/36722615/" TargetMode="External"/><Relationship Id="rId4" Type="http://schemas.openxmlformats.org/officeDocument/2006/relationships/hyperlink" Target="https://doi.org/10.1016/j.dr.2023.10109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1D2811-2911-C72A-2159-42DC4C55BB47}"/>
              </a:ext>
            </a:extLst>
          </p:cNvPr>
          <p:cNvSpPr>
            <a:spLocks noGrp="1"/>
          </p:cNvSpPr>
          <p:nvPr>
            <p:ph idx="1"/>
          </p:nvPr>
        </p:nvSpPr>
        <p:spPr>
          <a:xfrm>
            <a:off x="838200" y="2378858"/>
            <a:ext cx="10515600" cy="2430681"/>
          </a:xfrm>
        </p:spPr>
        <p:txBody>
          <a:bodyPr vert="horz" lIns="91440" tIns="45720" rIns="91440" bIns="45720" rtlCol="0" anchor="t">
            <a:normAutofit/>
          </a:bodyPr>
          <a:lstStyle/>
          <a:p>
            <a:pPr marL="0" indent="0">
              <a:buNone/>
            </a:pPr>
            <a:r>
              <a:rPr lang="en-GB" dirty="0"/>
              <a:t>Name- </a:t>
            </a:r>
            <a:r>
              <a:rPr lang="en-GB" dirty="0" err="1"/>
              <a:t>Sh</a:t>
            </a:r>
            <a:r>
              <a:rPr lang="en-GB"/>
              <a:t>azia Parveen</a:t>
            </a:r>
            <a:endParaRPr lang="en-GB" dirty="0"/>
          </a:p>
          <a:p>
            <a:pPr marL="0" indent="0">
              <a:buNone/>
            </a:pPr>
            <a:r>
              <a:rPr lang="en-GB"/>
              <a:t>Student number- 2323635</a:t>
            </a:r>
            <a:endParaRPr lang="en-GB" dirty="0"/>
          </a:p>
          <a:p>
            <a:pPr marL="0" indent="0">
              <a:buNone/>
            </a:pPr>
            <a:r>
              <a:rPr lang="en-GB" dirty="0"/>
              <a:t>Module code &amp; Title- LCHS4010 </a:t>
            </a:r>
            <a:r>
              <a:rPr lang="en-GB"/>
              <a:t>Psychology in Health &amp; Social Care</a:t>
            </a:r>
            <a:endParaRPr lang="en-GB" dirty="0"/>
          </a:p>
          <a:p>
            <a:pPr marL="0" indent="0">
              <a:buNone/>
            </a:pPr>
            <a:r>
              <a:rPr lang="en-GB"/>
              <a:t>Lecturer name- Helen Parsons</a:t>
            </a:r>
            <a:endParaRPr lang="en-GB" dirty="0"/>
          </a:p>
        </p:txBody>
      </p:sp>
      <p:pic>
        <p:nvPicPr>
          <p:cNvPr id="4" name="Picture 3">
            <a:extLst>
              <a:ext uri="{FF2B5EF4-FFF2-40B4-BE49-F238E27FC236}">
                <a16:creationId xmlns:a16="http://schemas.microsoft.com/office/drawing/2014/main" id="{F01F8C35-2A04-2E59-8447-774BC527822D}"/>
              </a:ext>
            </a:extLst>
          </p:cNvPr>
          <p:cNvPicPr>
            <a:picLocks noChangeAspect="1"/>
          </p:cNvPicPr>
          <p:nvPr/>
        </p:nvPicPr>
        <p:blipFill>
          <a:blip r:embed="rId2"/>
          <a:stretch>
            <a:fillRect/>
          </a:stretch>
        </p:blipFill>
        <p:spPr>
          <a:xfrm>
            <a:off x="4394939" y="785422"/>
            <a:ext cx="2838450" cy="923925"/>
          </a:xfrm>
          <a:prstGeom prst="rect">
            <a:avLst/>
          </a:prstGeom>
        </p:spPr>
      </p:pic>
    </p:spTree>
    <p:extLst>
      <p:ext uri="{BB962C8B-B14F-4D97-AF65-F5344CB8AC3E}">
        <p14:creationId xmlns:p14="http://schemas.microsoft.com/office/powerpoint/2010/main" val="25804165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TextBox 3">
            <a:extLst>
              <a:ext uri="{FF2B5EF4-FFF2-40B4-BE49-F238E27FC236}">
                <a16:creationId xmlns:a16="http://schemas.microsoft.com/office/drawing/2014/main" id="{C144FA0D-5342-5AB6-C3AC-1C310197594D}"/>
              </a:ext>
            </a:extLst>
          </p:cNvPr>
          <p:cNvSpPr txBox="1"/>
          <p:nvPr/>
        </p:nvSpPr>
        <p:spPr>
          <a:xfrm>
            <a:off x="697466" y="381935"/>
            <a:ext cx="4697514" cy="597441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4400">
                <a:solidFill>
                  <a:srgbClr val="FFFFFF"/>
                </a:solidFill>
                <a:latin typeface="Arial"/>
                <a:ea typeface="+mj-ea"/>
                <a:cs typeface="Arial"/>
              </a:rPr>
              <a:t>Introduction </a:t>
            </a:r>
            <a:endParaRPr lang="en-US" sz="4400" kern="1200" dirty="0">
              <a:solidFill>
                <a:srgbClr val="FFFFFF"/>
              </a:solidFill>
              <a:latin typeface="Arial"/>
              <a:ea typeface="+mj-ea"/>
              <a:cs typeface="Arial"/>
            </a:endParaRPr>
          </a:p>
        </p:txBody>
      </p:sp>
      <p:grpSp>
        <p:nvGrpSpPr>
          <p:cNvPr id="31" name="Group 30">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3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3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3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5" name="TextBox 4">
            <a:extLst>
              <a:ext uri="{FF2B5EF4-FFF2-40B4-BE49-F238E27FC236}">
                <a16:creationId xmlns:a16="http://schemas.microsoft.com/office/drawing/2014/main" id="{3C22407F-8A59-DC04-92E9-BD189E07789F}"/>
              </a:ext>
            </a:extLst>
          </p:cNvPr>
          <p:cNvSpPr txBox="1"/>
          <p:nvPr/>
        </p:nvSpPr>
        <p:spPr>
          <a:xfrm>
            <a:off x="6297233" y="518400"/>
            <a:ext cx="4771607" cy="583794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Wingdings" panose="020B0604020202020204" pitchFamily="34" charset="0"/>
              <a:buChar char="Ø"/>
            </a:pPr>
            <a:endParaRPr lang="en-US" sz="2000">
              <a:solidFill>
                <a:srgbClr val="000000">
                  <a:alpha val="80000"/>
                </a:srgbClr>
              </a:solidFill>
            </a:endParaRPr>
          </a:p>
          <a:p>
            <a:pPr>
              <a:lnSpc>
                <a:spcPct val="90000"/>
              </a:lnSpc>
              <a:spcAft>
                <a:spcPts val="600"/>
              </a:spcAft>
            </a:pPr>
            <a:r>
              <a:rPr lang="en-US" sz="2000" dirty="0">
                <a:solidFill>
                  <a:srgbClr val="000000">
                    <a:alpha val="80000"/>
                  </a:srgbClr>
                </a:solidFill>
                <a:latin typeface="Arial"/>
                <a:cs typeface="Arial"/>
              </a:rPr>
              <a:t>In </a:t>
            </a:r>
            <a:r>
              <a:rPr lang="en-US" sz="2000">
                <a:solidFill>
                  <a:srgbClr val="000000">
                    <a:alpha val="80000"/>
                  </a:srgbClr>
                </a:solidFill>
                <a:latin typeface="Arial"/>
                <a:cs typeface="Arial"/>
              </a:rPr>
              <a:t>this presentation I will- </a:t>
            </a:r>
            <a:endParaRPr lang="en-US" sz="2000" dirty="0">
              <a:solidFill>
                <a:srgbClr val="000000">
                  <a:alpha val="80000"/>
                </a:srgbClr>
              </a:solidFill>
              <a:latin typeface="Arial"/>
              <a:cs typeface="Arial"/>
            </a:endParaRPr>
          </a:p>
          <a:p>
            <a:pPr marL="342900" indent="-342900">
              <a:lnSpc>
                <a:spcPct val="90000"/>
              </a:lnSpc>
              <a:spcAft>
                <a:spcPts val="600"/>
              </a:spcAft>
              <a:buFont typeface="Wingdings"/>
              <a:buChar char="Ø"/>
            </a:pPr>
            <a:r>
              <a:rPr lang="en-US" sz="2000" dirty="0">
                <a:solidFill>
                  <a:srgbClr val="000000">
                    <a:alpha val="80000"/>
                  </a:srgbClr>
                </a:solidFill>
                <a:latin typeface="Arial"/>
                <a:cs typeface="Arial"/>
              </a:rPr>
              <a:t> Introduce Shona, a 3-year-old child who has recently joined nur</a:t>
            </a:r>
            <a:r>
              <a:rPr lang="en-US" sz="2000">
                <a:solidFill>
                  <a:srgbClr val="000000">
                    <a:alpha val="80000"/>
                  </a:srgbClr>
                </a:solidFill>
                <a:latin typeface="Arial"/>
                <a:cs typeface="Arial"/>
              </a:rPr>
              <a:t>sery</a:t>
            </a:r>
            <a:endParaRPr lang="en-US" sz="2000" dirty="0">
              <a:solidFill>
                <a:srgbClr val="000000">
                  <a:alpha val="80000"/>
                </a:srgbClr>
              </a:solidFill>
              <a:latin typeface="Arial"/>
              <a:cs typeface="Arial"/>
            </a:endParaRPr>
          </a:p>
          <a:p>
            <a:pPr marL="342900" indent="-342900">
              <a:lnSpc>
                <a:spcPct val="90000"/>
              </a:lnSpc>
              <a:spcAft>
                <a:spcPts val="600"/>
              </a:spcAft>
              <a:buFont typeface="Wingdings"/>
              <a:buChar char="Ø"/>
            </a:pPr>
            <a:r>
              <a:rPr lang="en-US" sz="2000">
                <a:solidFill>
                  <a:srgbClr val="000000">
                    <a:alpha val="80000"/>
                  </a:srgbClr>
                </a:solidFill>
                <a:latin typeface="Arial"/>
                <a:cs typeface="Arial"/>
              </a:rPr>
              <a:t>Identify Shona's developmental needs</a:t>
            </a:r>
            <a:endParaRPr lang="en-US" sz="2000" dirty="0">
              <a:solidFill>
                <a:srgbClr val="000000">
                  <a:alpha val="80000"/>
                </a:srgbClr>
              </a:solidFill>
              <a:latin typeface="Arial"/>
              <a:cs typeface="Arial"/>
            </a:endParaRPr>
          </a:p>
          <a:p>
            <a:pPr marL="342900" indent="-342900">
              <a:lnSpc>
                <a:spcPct val="90000"/>
              </a:lnSpc>
              <a:spcAft>
                <a:spcPts val="600"/>
              </a:spcAft>
              <a:buFont typeface="Wingdings"/>
              <a:buChar char="Ø"/>
            </a:pPr>
            <a:r>
              <a:rPr lang="en-US" sz="2000" dirty="0">
                <a:solidFill>
                  <a:srgbClr val="000000">
                    <a:alpha val="80000"/>
                  </a:srgbClr>
                </a:solidFill>
                <a:latin typeface="Arial"/>
                <a:cs typeface="Arial"/>
              </a:rPr>
              <a:t>Discuss John </a:t>
            </a:r>
            <a:r>
              <a:rPr lang="en-US" sz="2000">
                <a:solidFill>
                  <a:srgbClr val="000000">
                    <a:alpha val="80000"/>
                  </a:srgbClr>
                </a:solidFill>
                <a:latin typeface="Arial"/>
                <a:cs typeface="Arial"/>
              </a:rPr>
              <a:t>Bowlby's</a:t>
            </a:r>
            <a:r>
              <a:rPr lang="en-US" sz="2000" dirty="0">
                <a:solidFill>
                  <a:srgbClr val="000000">
                    <a:alpha val="80000"/>
                  </a:srgbClr>
                </a:solidFill>
                <a:latin typeface="Arial"/>
                <a:cs typeface="Arial"/>
              </a:rPr>
              <a:t> attachment </a:t>
            </a:r>
            <a:r>
              <a:rPr lang="en-US" sz="2000">
                <a:solidFill>
                  <a:srgbClr val="000000">
                    <a:alpha val="80000"/>
                  </a:srgbClr>
                </a:solidFill>
                <a:latin typeface="Arial"/>
                <a:cs typeface="Arial"/>
              </a:rPr>
              <a:t>theory and how it relates</a:t>
            </a:r>
            <a:r>
              <a:rPr lang="en-US" sz="2000" dirty="0">
                <a:solidFill>
                  <a:srgbClr val="000000">
                    <a:alpha val="80000"/>
                  </a:srgbClr>
                </a:solidFill>
                <a:latin typeface="Arial"/>
                <a:cs typeface="Arial"/>
              </a:rPr>
              <a:t> to Shona</a:t>
            </a:r>
          </a:p>
          <a:p>
            <a:pPr marL="342900" indent="-342900">
              <a:lnSpc>
                <a:spcPct val="90000"/>
              </a:lnSpc>
              <a:spcAft>
                <a:spcPts val="600"/>
              </a:spcAft>
              <a:buFont typeface="Wingdings"/>
              <a:buChar char="Ø"/>
            </a:pPr>
            <a:r>
              <a:rPr lang="en-US" sz="2000" dirty="0">
                <a:solidFill>
                  <a:srgbClr val="000000">
                    <a:alpha val="80000"/>
                  </a:srgbClr>
                </a:solidFill>
                <a:latin typeface="Arial"/>
                <a:cs typeface="Arial"/>
              </a:rPr>
              <a:t>Discuss the nature vs </a:t>
            </a:r>
            <a:r>
              <a:rPr lang="en-US" sz="2000">
                <a:solidFill>
                  <a:srgbClr val="000000">
                    <a:alpha val="80000"/>
                  </a:srgbClr>
                </a:solidFill>
                <a:latin typeface="Arial"/>
                <a:cs typeface="Arial"/>
              </a:rPr>
              <a:t>nurture debate</a:t>
            </a:r>
            <a:endParaRPr lang="en-US" sz="2000" dirty="0">
              <a:solidFill>
                <a:srgbClr val="000000">
                  <a:alpha val="80000"/>
                </a:srgbClr>
              </a:solidFill>
              <a:latin typeface="Arial"/>
              <a:cs typeface="Arial"/>
            </a:endParaRPr>
          </a:p>
          <a:p>
            <a:pPr marL="342900" indent="-342900">
              <a:lnSpc>
                <a:spcPct val="90000"/>
              </a:lnSpc>
              <a:spcAft>
                <a:spcPts val="600"/>
              </a:spcAft>
              <a:buFont typeface="Wingdings"/>
              <a:buChar char="Ø"/>
            </a:pPr>
            <a:r>
              <a:rPr lang="en-US" sz="2000">
                <a:solidFill>
                  <a:srgbClr val="000000">
                    <a:alpha val="80000"/>
                  </a:srgbClr>
                </a:solidFill>
                <a:latin typeface="Arial"/>
                <a:cs typeface="Arial"/>
              </a:rPr>
              <a:t>Provide support strategies to help Shona adjust</a:t>
            </a:r>
            <a:endParaRPr lang="en-US" sz="2000" dirty="0">
              <a:solidFill>
                <a:srgbClr val="000000">
                  <a:alpha val="80000"/>
                </a:srgbClr>
              </a:solidFill>
              <a:latin typeface="Arial"/>
              <a:cs typeface="Arial"/>
            </a:endParaRPr>
          </a:p>
          <a:p>
            <a:pPr marL="342900" indent="-342900">
              <a:lnSpc>
                <a:spcPct val="90000"/>
              </a:lnSpc>
              <a:spcAft>
                <a:spcPts val="600"/>
              </a:spcAft>
              <a:buFont typeface="Wingdings"/>
              <a:buChar char="Ø"/>
            </a:pPr>
            <a:r>
              <a:rPr lang="en-US" sz="2000" dirty="0">
                <a:solidFill>
                  <a:srgbClr val="000000">
                    <a:alpha val="80000"/>
                  </a:srgbClr>
                </a:solidFill>
                <a:latin typeface="Arial"/>
                <a:cs typeface="Arial"/>
              </a:rPr>
              <a:t>Discuss the usefulness and </a:t>
            </a:r>
            <a:r>
              <a:rPr lang="en-US" sz="2000">
                <a:solidFill>
                  <a:srgbClr val="000000">
                    <a:alpha val="80000"/>
                  </a:srgbClr>
                </a:solidFill>
                <a:latin typeface="Arial"/>
                <a:cs typeface="Arial"/>
              </a:rPr>
              <a:t>limitations surrounding Bowlby's theory</a:t>
            </a:r>
          </a:p>
          <a:p>
            <a:pPr marL="342900" indent="-342900">
              <a:lnSpc>
                <a:spcPct val="90000"/>
              </a:lnSpc>
              <a:spcAft>
                <a:spcPts val="600"/>
              </a:spcAft>
              <a:buFont typeface="Wingdings"/>
              <a:buChar char="Ø"/>
            </a:pPr>
            <a:endParaRPr lang="en-US" sz="2000" dirty="0">
              <a:solidFill>
                <a:srgbClr val="000000">
                  <a:alpha val="80000"/>
                </a:srgbClr>
              </a:solidFill>
            </a:endParaRPr>
          </a:p>
        </p:txBody>
      </p:sp>
      <p:cxnSp>
        <p:nvCxnSpPr>
          <p:cNvPr id="36" name="Straight Connector 3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57862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D2F8BB-C873-3729-3D78-5A0F5A601A56}"/>
            </a:ext>
          </a:extLst>
        </p:cNvPr>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6E11179-70B5-2B26-33A0-970DB4F2CC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5B733FEC-F0FB-65DB-D981-1A010C728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TextBox 3">
            <a:extLst>
              <a:ext uri="{FF2B5EF4-FFF2-40B4-BE49-F238E27FC236}">
                <a16:creationId xmlns:a16="http://schemas.microsoft.com/office/drawing/2014/main" id="{C6F3CDBB-0F4F-CF56-02E3-8276C156154C}"/>
              </a:ext>
            </a:extLst>
          </p:cNvPr>
          <p:cNvSpPr txBox="1"/>
          <p:nvPr/>
        </p:nvSpPr>
        <p:spPr>
          <a:xfrm>
            <a:off x="697466" y="381935"/>
            <a:ext cx="4697514" cy="597441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4400" kern="1200">
                <a:solidFill>
                  <a:srgbClr val="FFFFFF"/>
                </a:solidFill>
                <a:latin typeface="Arial"/>
                <a:ea typeface="+mj-ea"/>
                <a:cs typeface="Arial"/>
              </a:rPr>
              <a:t>Overview </a:t>
            </a:r>
          </a:p>
        </p:txBody>
      </p:sp>
      <p:grpSp>
        <p:nvGrpSpPr>
          <p:cNvPr id="31" name="Group 30">
            <a:extLst>
              <a:ext uri="{FF2B5EF4-FFF2-40B4-BE49-F238E27FC236}">
                <a16:creationId xmlns:a16="http://schemas.microsoft.com/office/drawing/2014/main" id="{9CD9921F-3884-D3A5-C2B5-10E8C3112E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32" name="Graphic 11">
              <a:extLst>
                <a:ext uri="{FF2B5EF4-FFF2-40B4-BE49-F238E27FC236}">
                  <a16:creationId xmlns:a16="http://schemas.microsoft.com/office/drawing/2014/main" id="{977C5FA4-04F3-050B-EA64-4BCFE9E74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33" name="Graphic 10">
              <a:extLst>
                <a:ext uri="{FF2B5EF4-FFF2-40B4-BE49-F238E27FC236}">
                  <a16:creationId xmlns:a16="http://schemas.microsoft.com/office/drawing/2014/main" id="{E669A241-4773-02EA-FF96-54BC2AD772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34" name="Graphic 12">
              <a:extLst>
                <a:ext uri="{FF2B5EF4-FFF2-40B4-BE49-F238E27FC236}">
                  <a16:creationId xmlns:a16="http://schemas.microsoft.com/office/drawing/2014/main" id="{8175424D-EA35-0468-08D3-96972CB2EF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5" name="TextBox 4">
            <a:extLst>
              <a:ext uri="{FF2B5EF4-FFF2-40B4-BE49-F238E27FC236}">
                <a16:creationId xmlns:a16="http://schemas.microsoft.com/office/drawing/2014/main" id="{32973CFF-AB7E-95AA-3DE9-FE4DD644671D}"/>
              </a:ext>
            </a:extLst>
          </p:cNvPr>
          <p:cNvSpPr txBox="1"/>
          <p:nvPr/>
        </p:nvSpPr>
        <p:spPr>
          <a:xfrm>
            <a:off x="6564963" y="384534"/>
            <a:ext cx="4771607" cy="400503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000">
              <a:solidFill>
                <a:schemeClr val="tx1">
                  <a:alpha val="80000"/>
                </a:schemeClr>
              </a:solidFill>
            </a:endParaRPr>
          </a:p>
          <a:p>
            <a:pPr indent="-228600">
              <a:lnSpc>
                <a:spcPct val="90000"/>
              </a:lnSpc>
              <a:spcAft>
                <a:spcPts val="600"/>
              </a:spcAft>
              <a:buFont typeface="Arial" panose="020B0604020202020204" pitchFamily="34" charset="0"/>
              <a:buChar char="•"/>
            </a:pPr>
            <a:r>
              <a:rPr lang="en-US" sz="1600">
                <a:solidFill>
                  <a:schemeClr val="tx1">
                    <a:alpha val="80000"/>
                  </a:schemeClr>
                </a:solidFill>
                <a:latin typeface="Arial"/>
                <a:cs typeface="Arial"/>
              </a:rPr>
              <a:t>Shona's developmental needs-</a:t>
            </a:r>
            <a:endParaRPr lang="en-US" sz="1600" dirty="0">
              <a:solidFill>
                <a:schemeClr val="tx1">
                  <a:alpha val="80000"/>
                </a:schemeClr>
              </a:solidFill>
              <a:latin typeface="Arial"/>
              <a:cs typeface="Arial"/>
            </a:endParaRPr>
          </a:p>
          <a:p>
            <a:pPr marL="285750" indent="-228600">
              <a:lnSpc>
                <a:spcPct val="90000"/>
              </a:lnSpc>
              <a:spcAft>
                <a:spcPts val="600"/>
              </a:spcAft>
              <a:buFont typeface="Arial" panose="020B0604020202020204" pitchFamily="34" charset="0"/>
              <a:buChar char="•"/>
            </a:pPr>
            <a:r>
              <a:rPr lang="en-US" sz="1600">
                <a:solidFill>
                  <a:schemeClr val="tx1">
                    <a:alpha val="80000"/>
                  </a:schemeClr>
                </a:solidFill>
                <a:latin typeface="Arial"/>
                <a:cs typeface="Arial"/>
              </a:rPr>
              <a:t>Emotional- she becomes anxious when her carers leave. </a:t>
            </a:r>
            <a:endParaRPr lang="en-US" sz="1600" dirty="0">
              <a:solidFill>
                <a:schemeClr val="tx1">
                  <a:alpha val="80000"/>
                </a:schemeClr>
              </a:solidFill>
              <a:latin typeface="Arial"/>
              <a:cs typeface="Arial"/>
            </a:endParaRPr>
          </a:p>
          <a:p>
            <a:pPr marL="285750" indent="-228600">
              <a:lnSpc>
                <a:spcPct val="90000"/>
              </a:lnSpc>
              <a:spcAft>
                <a:spcPts val="600"/>
              </a:spcAft>
              <a:buFont typeface="Arial" panose="020B0604020202020204" pitchFamily="34" charset="0"/>
              <a:buChar char="•"/>
            </a:pPr>
            <a:r>
              <a:rPr lang="en-US" sz="1600">
                <a:solidFill>
                  <a:schemeClr val="tx1">
                    <a:alpha val="80000"/>
                  </a:schemeClr>
                </a:solidFill>
                <a:latin typeface="Arial"/>
                <a:cs typeface="Arial"/>
              </a:rPr>
              <a:t>Communication- she has limited verbal communication.</a:t>
            </a:r>
            <a:endParaRPr lang="en-US" sz="1600" dirty="0">
              <a:solidFill>
                <a:schemeClr val="tx1">
                  <a:alpha val="80000"/>
                </a:schemeClr>
              </a:solidFill>
              <a:latin typeface="Arial"/>
              <a:cs typeface="Arial"/>
            </a:endParaRPr>
          </a:p>
          <a:p>
            <a:pPr marL="285750" indent="-228600">
              <a:lnSpc>
                <a:spcPct val="90000"/>
              </a:lnSpc>
              <a:spcAft>
                <a:spcPts val="600"/>
              </a:spcAft>
              <a:buFont typeface="Arial" panose="020B0604020202020204" pitchFamily="34" charset="0"/>
              <a:buChar char="•"/>
            </a:pPr>
            <a:r>
              <a:rPr lang="en-US" sz="1600">
                <a:solidFill>
                  <a:schemeClr val="tx1">
                    <a:alpha val="80000"/>
                  </a:schemeClr>
                </a:solidFill>
                <a:latin typeface="Arial"/>
                <a:cs typeface="Arial"/>
              </a:rPr>
              <a:t>Social- she finds it difficult to engage in group play.</a:t>
            </a:r>
            <a:endParaRPr lang="en-US" sz="1600" dirty="0">
              <a:solidFill>
                <a:schemeClr val="tx1">
                  <a:alpha val="80000"/>
                </a:schemeClr>
              </a:solidFill>
              <a:latin typeface="Arial"/>
              <a:cs typeface="Arial"/>
            </a:endParaRPr>
          </a:p>
          <a:p>
            <a:pPr marL="285750" indent="-228600">
              <a:lnSpc>
                <a:spcPct val="90000"/>
              </a:lnSpc>
              <a:spcAft>
                <a:spcPts val="600"/>
              </a:spcAft>
              <a:buFont typeface="Arial" panose="020B0604020202020204" pitchFamily="34" charset="0"/>
              <a:buChar char="•"/>
            </a:pPr>
            <a:r>
              <a:rPr lang="en-US" sz="1600">
                <a:solidFill>
                  <a:schemeClr val="tx1">
                    <a:alpha val="80000"/>
                  </a:schemeClr>
                </a:solidFill>
                <a:latin typeface="Arial"/>
                <a:cs typeface="Arial"/>
              </a:rPr>
              <a:t>Environmental- she has recently started nursery and is adjusting to a new setting.</a:t>
            </a:r>
            <a:endParaRPr lang="en-US" sz="1600" dirty="0">
              <a:solidFill>
                <a:schemeClr val="tx1">
                  <a:alpha val="80000"/>
                </a:schemeClr>
              </a:solidFill>
              <a:latin typeface="Arial"/>
              <a:cs typeface="Arial"/>
            </a:endParaRPr>
          </a:p>
          <a:p>
            <a:pPr marL="285750" indent="-228600">
              <a:lnSpc>
                <a:spcPct val="90000"/>
              </a:lnSpc>
              <a:spcAft>
                <a:spcPts val="600"/>
              </a:spcAft>
              <a:buFont typeface="Arial" panose="020B0604020202020204" pitchFamily="34" charset="0"/>
              <a:buChar char="•"/>
            </a:pPr>
            <a:endParaRPr lang="en-US" sz="1600" dirty="0">
              <a:solidFill>
                <a:schemeClr val="tx1">
                  <a:alpha val="80000"/>
                </a:schemeClr>
              </a:solidFill>
              <a:latin typeface="Arial"/>
              <a:cs typeface="Arial"/>
            </a:endParaRPr>
          </a:p>
          <a:p>
            <a:pPr>
              <a:lnSpc>
                <a:spcPct val="90000"/>
              </a:lnSpc>
              <a:spcAft>
                <a:spcPts val="600"/>
              </a:spcAft>
            </a:pPr>
            <a:r>
              <a:rPr lang="en-US" sz="1600">
                <a:solidFill>
                  <a:schemeClr val="tx1">
                    <a:alpha val="80000"/>
                  </a:schemeClr>
                </a:solidFill>
                <a:latin typeface="Arial"/>
                <a:cs typeface="Arial"/>
              </a:rPr>
              <a:t>My overall aim as a nursery practitioner </a:t>
            </a:r>
            <a:r>
              <a:rPr lang="en-US" sz="1600" dirty="0">
                <a:solidFill>
                  <a:schemeClr val="tx1">
                    <a:alpha val="80000"/>
                  </a:schemeClr>
                </a:solidFill>
                <a:latin typeface="Arial"/>
                <a:cs typeface="Arial"/>
              </a:rPr>
              <a:t>is to support Shona's emotional security, social skills, communication and </a:t>
            </a:r>
            <a:r>
              <a:rPr lang="en-US" sz="1600">
                <a:solidFill>
                  <a:schemeClr val="tx1">
                    <a:alpha val="80000"/>
                  </a:schemeClr>
                </a:solidFill>
                <a:latin typeface="Arial"/>
                <a:cs typeface="Arial"/>
              </a:rPr>
              <a:t>wellbeing (Department for Education</a:t>
            </a:r>
            <a:r>
              <a:rPr lang="en-US" sz="1600" dirty="0">
                <a:solidFill>
                  <a:schemeClr val="tx1">
                    <a:alpha val="80000"/>
                  </a:schemeClr>
                </a:solidFill>
                <a:latin typeface="Arial"/>
                <a:cs typeface="Arial"/>
              </a:rPr>
              <a:t>, 2023)</a:t>
            </a:r>
          </a:p>
        </p:txBody>
      </p:sp>
      <p:cxnSp>
        <p:nvCxnSpPr>
          <p:cNvPr id="36" name="Straight Connector 35">
            <a:extLst>
              <a:ext uri="{FF2B5EF4-FFF2-40B4-BE49-F238E27FC236}">
                <a16:creationId xmlns:a16="http://schemas.microsoft.com/office/drawing/2014/main" id="{982A338F-4895-78F2-905A-E5260BB128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45991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99376A1-3462-DD0E-D3C2-E6C1ADBA5B85}"/>
              </a:ext>
            </a:extLst>
          </p:cNvPr>
          <p:cNvSpPr>
            <a:spLocks noGrp="1"/>
          </p:cNvSpPr>
          <p:nvPr>
            <p:ph type="title"/>
          </p:nvPr>
        </p:nvSpPr>
        <p:spPr>
          <a:xfrm>
            <a:off x="1188069" y="381935"/>
            <a:ext cx="4008583" cy="5974414"/>
          </a:xfrm>
        </p:spPr>
        <p:txBody>
          <a:bodyPr vert="horz" lIns="91440" tIns="45720" rIns="91440" bIns="45720" rtlCol="0" anchor="ctr">
            <a:normAutofit/>
          </a:bodyPr>
          <a:lstStyle/>
          <a:p>
            <a:pPr algn="ctr"/>
            <a:r>
              <a:rPr lang="en-US" kern="1200">
                <a:solidFill>
                  <a:srgbClr val="FFFFFF"/>
                </a:solidFill>
                <a:latin typeface="Arial"/>
                <a:cs typeface="Arial"/>
              </a:rPr>
              <a:t>Explanation of Bowlby's Attachment Theory</a:t>
            </a:r>
          </a:p>
        </p:txBody>
      </p:sp>
      <p:grpSp>
        <p:nvGrpSpPr>
          <p:cNvPr id="31" name="Group 30">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3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3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3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5" name="TextBox 4">
            <a:extLst>
              <a:ext uri="{FF2B5EF4-FFF2-40B4-BE49-F238E27FC236}">
                <a16:creationId xmlns:a16="http://schemas.microsoft.com/office/drawing/2014/main" id="{F050A3C0-2BA3-FDD1-5A0C-D20673098F83}"/>
              </a:ext>
            </a:extLst>
          </p:cNvPr>
          <p:cNvSpPr txBox="1"/>
          <p:nvPr/>
        </p:nvSpPr>
        <p:spPr>
          <a:xfrm>
            <a:off x="6556641" y="424031"/>
            <a:ext cx="4771607" cy="601540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400" dirty="0">
                <a:solidFill>
                  <a:schemeClr val="tx1">
                    <a:alpha val="80000"/>
                  </a:schemeClr>
                </a:solidFill>
                <a:latin typeface="Arial"/>
                <a:cs typeface="Arial"/>
              </a:rPr>
              <a:t>John Bowlby created the Attachment Theory in order to help explain the importance of children's emotional bonds with their caregivers. He believed that attachments help children with seeing protection and comfort whenever they feel scared or unsafe. These emotional bonds also help with the child's healthy emotional development (Bowlby, 1988)</a:t>
            </a:r>
          </a:p>
          <a:p>
            <a:pPr indent="-228600">
              <a:lnSpc>
                <a:spcPct val="90000"/>
              </a:lnSpc>
              <a:spcAft>
                <a:spcPts val="600"/>
              </a:spcAft>
              <a:buFont typeface="Arial" panose="020B0604020202020204" pitchFamily="34" charset="0"/>
              <a:buChar char="•"/>
            </a:pPr>
            <a:endParaRPr lang="en-US" sz="1400" dirty="0">
              <a:solidFill>
                <a:schemeClr val="tx1">
                  <a:alpha val="80000"/>
                </a:schemeClr>
              </a:solidFill>
              <a:latin typeface="Arial"/>
              <a:cs typeface="Arial"/>
            </a:endParaRPr>
          </a:p>
          <a:p>
            <a:pPr indent="-228600">
              <a:lnSpc>
                <a:spcPct val="90000"/>
              </a:lnSpc>
              <a:spcAft>
                <a:spcPts val="600"/>
              </a:spcAft>
              <a:buFont typeface="Arial" panose="020B0604020202020204" pitchFamily="34" charset="0"/>
              <a:buChar char="•"/>
            </a:pPr>
            <a:r>
              <a:rPr lang="en-US" sz="1400">
                <a:solidFill>
                  <a:schemeClr val="tx1">
                    <a:alpha val="80000"/>
                  </a:schemeClr>
                </a:solidFill>
                <a:latin typeface="Arial"/>
                <a:cs typeface="Arial"/>
              </a:rPr>
              <a:t>There are four main concepts to this theory- </a:t>
            </a:r>
            <a:endParaRPr lang="en-US" sz="1400" dirty="0">
              <a:solidFill>
                <a:schemeClr val="tx1">
                  <a:alpha val="80000"/>
                </a:schemeClr>
              </a:solidFill>
              <a:latin typeface="Arial"/>
              <a:cs typeface="Arial"/>
            </a:endParaRPr>
          </a:p>
          <a:p>
            <a:pPr marL="285750" indent="-228600">
              <a:lnSpc>
                <a:spcPct val="90000"/>
              </a:lnSpc>
              <a:spcAft>
                <a:spcPts val="600"/>
              </a:spcAft>
              <a:buFont typeface="Arial" panose="020B0604020202020204" pitchFamily="34" charset="0"/>
              <a:buChar char="•"/>
            </a:pPr>
            <a:r>
              <a:rPr lang="en-US" sz="1400">
                <a:solidFill>
                  <a:schemeClr val="tx1">
                    <a:alpha val="80000"/>
                  </a:schemeClr>
                </a:solidFill>
                <a:latin typeface="Arial"/>
                <a:cs typeface="Arial"/>
              </a:rPr>
              <a:t>Attachment: emotional bond between a child and their caregiver</a:t>
            </a:r>
            <a:endParaRPr lang="en-US" sz="1400" dirty="0">
              <a:solidFill>
                <a:schemeClr val="tx1">
                  <a:alpha val="80000"/>
                </a:schemeClr>
              </a:solidFill>
              <a:latin typeface="Arial"/>
              <a:cs typeface="Arial"/>
            </a:endParaRPr>
          </a:p>
          <a:p>
            <a:pPr marL="285750" indent="-228600">
              <a:lnSpc>
                <a:spcPct val="90000"/>
              </a:lnSpc>
              <a:spcAft>
                <a:spcPts val="600"/>
              </a:spcAft>
              <a:buFont typeface="Arial" panose="020B0604020202020204" pitchFamily="34" charset="0"/>
              <a:buChar char="•"/>
            </a:pPr>
            <a:r>
              <a:rPr lang="en-US" sz="1400">
                <a:solidFill>
                  <a:schemeClr val="tx1">
                    <a:alpha val="80000"/>
                  </a:schemeClr>
                </a:solidFill>
                <a:latin typeface="Arial"/>
                <a:cs typeface="Arial"/>
              </a:rPr>
              <a:t>Secure base: a trusted adult who helps the child feel safe enough to explore their environment</a:t>
            </a:r>
            <a:endParaRPr lang="en-US" sz="1400" dirty="0">
              <a:solidFill>
                <a:schemeClr val="tx1">
                  <a:alpha val="80000"/>
                </a:schemeClr>
              </a:solidFill>
              <a:latin typeface="Arial"/>
              <a:cs typeface="Arial"/>
            </a:endParaRPr>
          </a:p>
          <a:p>
            <a:pPr marL="285750" indent="-228600">
              <a:lnSpc>
                <a:spcPct val="90000"/>
              </a:lnSpc>
              <a:spcAft>
                <a:spcPts val="600"/>
              </a:spcAft>
              <a:buFont typeface="Arial" panose="020B0604020202020204" pitchFamily="34" charset="0"/>
              <a:buChar char="•"/>
            </a:pPr>
            <a:r>
              <a:rPr lang="en-US" sz="1400" dirty="0">
                <a:solidFill>
                  <a:schemeClr val="tx1">
                    <a:alpha val="80000"/>
                  </a:schemeClr>
                </a:solidFill>
                <a:latin typeface="Arial"/>
                <a:cs typeface="Arial"/>
              </a:rPr>
              <a:t>Safe haven: A caregiver who provides comfort when a child is upset or frightened</a:t>
            </a:r>
          </a:p>
          <a:p>
            <a:pPr marL="285750" indent="-228600">
              <a:lnSpc>
                <a:spcPct val="90000"/>
              </a:lnSpc>
              <a:spcAft>
                <a:spcPts val="600"/>
              </a:spcAft>
              <a:buFont typeface="Arial" panose="020B0604020202020204" pitchFamily="34" charset="0"/>
              <a:buChar char="•"/>
            </a:pPr>
            <a:r>
              <a:rPr lang="en-US" sz="1400">
                <a:solidFill>
                  <a:schemeClr val="tx1">
                    <a:alpha val="80000"/>
                  </a:schemeClr>
                </a:solidFill>
                <a:latin typeface="Arial"/>
                <a:cs typeface="Arial"/>
              </a:rPr>
              <a:t>Internal working model: a child's developing expectations about themselves and other people </a:t>
            </a:r>
            <a:endParaRPr lang="en-US" sz="1400" dirty="0">
              <a:solidFill>
                <a:schemeClr val="tx1">
                  <a:alpha val="80000"/>
                </a:schemeClr>
              </a:solidFill>
              <a:latin typeface="Arial"/>
              <a:cs typeface="Arial"/>
            </a:endParaRPr>
          </a:p>
          <a:p>
            <a:pPr marL="57150">
              <a:lnSpc>
                <a:spcPct val="90000"/>
              </a:lnSpc>
              <a:spcAft>
                <a:spcPts val="600"/>
              </a:spcAft>
            </a:pPr>
            <a:r>
              <a:rPr lang="en-US" sz="1400" dirty="0">
                <a:solidFill>
                  <a:schemeClr val="tx1">
                    <a:alpha val="80000"/>
                  </a:schemeClr>
                </a:solidFill>
                <a:latin typeface="Arial"/>
                <a:cs typeface="Arial"/>
              </a:rPr>
              <a:t>It is important to understand that not every child that is upset or distressed has difficulties with attachment. Recent </a:t>
            </a:r>
            <a:r>
              <a:rPr lang="en-US" sz="1400">
                <a:solidFill>
                  <a:schemeClr val="tx1">
                    <a:alpha val="80000"/>
                  </a:schemeClr>
                </a:solidFill>
                <a:latin typeface="Arial"/>
                <a:cs typeface="Arial"/>
              </a:rPr>
              <a:t>research conducted by Dozier and Bernard (2023) discusses interventions the support between caregivers and children</a:t>
            </a:r>
            <a:r>
              <a:rPr lang="en-US" sz="1400" dirty="0">
                <a:solidFill>
                  <a:schemeClr val="tx1">
                    <a:alpha val="80000"/>
                  </a:schemeClr>
                </a:solidFill>
                <a:latin typeface="Arial"/>
                <a:cs typeface="Arial"/>
              </a:rPr>
              <a:t>.</a:t>
            </a:r>
          </a:p>
          <a:p>
            <a:pPr marL="57150">
              <a:lnSpc>
                <a:spcPct val="90000"/>
              </a:lnSpc>
              <a:spcAft>
                <a:spcPts val="600"/>
              </a:spcAft>
            </a:pPr>
            <a:endParaRPr lang="en-US" sz="1400" dirty="0">
              <a:solidFill>
                <a:srgbClr val="000000">
                  <a:alpha val="80000"/>
                </a:srgbClr>
              </a:solidFill>
              <a:latin typeface="Arial"/>
              <a:cs typeface="Arial"/>
            </a:endParaRPr>
          </a:p>
          <a:p>
            <a:pPr marL="57150" algn="ctr">
              <a:lnSpc>
                <a:spcPct val="90000"/>
              </a:lnSpc>
              <a:spcAft>
                <a:spcPts val="600"/>
              </a:spcAft>
            </a:pPr>
            <a:r>
              <a:rPr lang="en-US" sz="1050">
                <a:solidFill>
                  <a:srgbClr val="000000">
                    <a:alpha val="80000"/>
                  </a:srgbClr>
                </a:solidFill>
                <a:latin typeface="Arial"/>
                <a:cs typeface="Arial"/>
              </a:rPr>
              <a:t>(Bowlby, 1988; Dozier and Bernard, 2023)</a:t>
            </a:r>
          </a:p>
        </p:txBody>
      </p:sp>
      <p:cxnSp>
        <p:nvCxnSpPr>
          <p:cNvPr id="36" name="Straight Connector 3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07548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99A0C2-44AB-A5E7-8517-326BD3C055A0}"/>
            </a:ext>
          </a:extLst>
        </p:cNvPr>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DDF60979-8A06-37D7-75CC-F9C1354F37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92C566C3-8875-A548-DC2D-A354A392C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87AD029-89B8-44BA-EEDC-B454B3DB3A47}"/>
              </a:ext>
            </a:extLst>
          </p:cNvPr>
          <p:cNvSpPr>
            <a:spLocks noGrp="1"/>
          </p:cNvSpPr>
          <p:nvPr>
            <p:ph type="title"/>
          </p:nvPr>
        </p:nvSpPr>
        <p:spPr>
          <a:xfrm>
            <a:off x="1188069" y="381935"/>
            <a:ext cx="4008583" cy="5974414"/>
          </a:xfrm>
        </p:spPr>
        <p:txBody>
          <a:bodyPr vert="horz" lIns="91440" tIns="45720" rIns="91440" bIns="45720" rtlCol="0" anchor="ctr">
            <a:normAutofit/>
          </a:bodyPr>
          <a:lstStyle/>
          <a:p>
            <a:pPr algn="ctr"/>
            <a:r>
              <a:rPr lang="en-US" dirty="0">
                <a:solidFill>
                  <a:srgbClr val="FFFFFF"/>
                </a:solidFill>
                <a:latin typeface="Arial"/>
                <a:cs typeface="Arial"/>
              </a:rPr>
              <a:t>How does this theory </a:t>
            </a:r>
            <a:r>
              <a:rPr lang="en-US">
                <a:solidFill>
                  <a:srgbClr val="FFFFFF"/>
                </a:solidFill>
                <a:latin typeface="Arial"/>
                <a:cs typeface="Arial"/>
              </a:rPr>
              <a:t>apply to Shona?</a:t>
            </a:r>
            <a:endParaRPr lang="en-US" kern="1200" dirty="0">
              <a:solidFill>
                <a:srgbClr val="FFFFFF"/>
              </a:solidFill>
              <a:latin typeface="Arial"/>
              <a:cs typeface="Arial"/>
            </a:endParaRPr>
          </a:p>
        </p:txBody>
      </p:sp>
      <p:grpSp>
        <p:nvGrpSpPr>
          <p:cNvPr id="31" name="Group 30">
            <a:extLst>
              <a:ext uri="{FF2B5EF4-FFF2-40B4-BE49-F238E27FC236}">
                <a16:creationId xmlns:a16="http://schemas.microsoft.com/office/drawing/2014/main" id="{371EAC74-5C9C-E1C0-0D8F-6D45CCD74F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32" name="Graphic 11">
              <a:extLst>
                <a:ext uri="{FF2B5EF4-FFF2-40B4-BE49-F238E27FC236}">
                  <a16:creationId xmlns:a16="http://schemas.microsoft.com/office/drawing/2014/main" id="{542955BF-1588-57AC-8A44-A0AC7D06F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33" name="Graphic 10">
              <a:extLst>
                <a:ext uri="{FF2B5EF4-FFF2-40B4-BE49-F238E27FC236}">
                  <a16:creationId xmlns:a16="http://schemas.microsoft.com/office/drawing/2014/main" id="{0CB93E33-9184-F184-1A10-14489200DE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34" name="Graphic 12">
              <a:extLst>
                <a:ext uri="{FF2B5EF4-FFF2-40B4-BE49-F238E27FC236}">
                  <a16:creationId xmlns:a16="http://schemas.microsoft.com/office/drawing/2014/main" id="{89F2C825-9C7E-1015-0AF3-0C078E34A9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cxnSp>
        <p:nvCxnSpPr>
          <p:cNvPr id="36" name="Straight Connector 35">
            <a:extLst>
              <a:ext uri="{FF2B5EF4-FFF2-40B4-BE49-F238E27FC236}">
                <a16:creationId xmlns:a16="http://schemas.microsoft.com/office/drawing/2014/main" id="{B16B4B59-0BC6-58E7-B66C-C5B7D8EB95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F0AC0C42-E374-214F-633B-A16C3EAAED0F}"/>
              </a:ext>
            </a:extLst>
          </p:cNvPr>
          <p:cNvSpPr txBox="1"/>
          <p:nvPr/>
        </p:nvSpPr>
        <p:spPr>
          <a:xfrm>
            <a:off x="6324103" y="965885"/>
            <a:ext cx="5096333" cy="54784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sz="1400">
                <a:latin typeface="Arial"/>
                <a:cs typeface="Arial"/>
              </a:rPr>
              <a:t>Separation anxiety-</a:t>
            </a:r>
            <a:endParaRPr lang="en-US" sz="1400">
              <a:latin typeface="Arial"/>
              <a:cs typeface="Arial"/>
            </a:endParaRPr>
          </a:p>
          <a:p>
            <a:r>
              <a:rPr lang="en-GB" sz="1400">
                <a:latin typeface="Arial"/>
                <a:cs typeface="Arial"/>
              </a:rPr>
              <a:t>Shona may not feel secure in </a:t>
            </a:r>
            <a:r>
              <a:rPr lang="en-GB" sz="1400" dirty="0">
                <a:latin typeface="Arial"/>
                <a:cs typeface="Arial"/>
              </a:rPr>
              <a:t>the nursery environment yet. She may need reassurance and </a:t>
            </a:r>
            <a:r>
              <a:rPr lang="en-GB" sz="1400">
                <a:latin typeface="Arial"/>
                <a:cs typeface="Arial"/>
              </a:rPr>
              <a:t>time to build trust with the nursery practitioners. </a:t>
            </a:r>
            <a:endParaRPr lang="en-GB" sz="1400" dirty="0">
              <a:latin typeface="Arial"/>
              <a:cs typeface="Arial"/>
            </a:endParaRPr>
          </a:p>
          <a:p>
            <a:endParaRPr lang="en-GB" sz="1400" dirty="0">
              <a:latin typeface="Arial"/>
              <a:cs typeface="Arial"/>
            </a:endParaRPr>
          </a:p>
          <a:p>
            <a:pPr marL="285750" indent="-285750">
              <a:buFont typeface="Wingdings"/>
              <a:buChar char="Ø"/>
            </a:pPr>
            <a:endParaRPr lang="en-GB" sz="1400" dirty="0">
              <a:latin typeface="Arial"/>
              <a:cs typeface="Arial"/>
            </a:endParaRPr>
          </a:p>
          <a:p>
            <a:pPr marL="285750" indent="-285750">
              <a:buFont typeface="Wingdings"/>
              <a:buChar char="Ø"/>
            </a:pPr>
            <a:r>
              <a:rPr lang="en-GB" sz="1400" dirty="0">
                <a:latin typeface="Arial"/>
                <a:cs typeface="Arial"/>
              </a:rPr>
              <a:t>Limited verbal </a:t>
            </a:r>
            <a:r>
              <a:rPr lang="en-GB" sz="1400">
                <a:latin typeface="Arial"/>
                <a:cs typeface="Arial"/>
              </a:rPr>
              <a:t>communication-</a:t>
            </a:r>
            <a:endParaRPr lang="en-GB" sz="1400" dirty="0">
              <a:latin typeface="Arial"/>
              <a:cs typeface="Arial"/>
            </a:endParaRPr>
          </a:p>
          <a:p>
            <a:r>
              <a:rPr lang="en-GB" sz="1400">
                <a:latin typeface="Arial"/>
                <a:cs typeface="Arial"/>
              </a:rPr>
              <a:t>She</a:t>
            </a:r>
            <a:r>
              <a:rPr lang="en-GB" sz="1400" dirty="0">
                <a:latin typeface="Arial"/>
                <a:cs typeface="Arial"/>
              </a:rPr>
              <a:t> may find it difficult to explain her feelings or ask for comfort so nursery practitioners should respond to gestures, facial expressions and other </a:t>
            </a:r>
            <a:r>
              <a:rPr lang="en-GB" sz="1400">
                <a:latin typeface="Arial"/>
                <a:cs typeface="Arial"/>
              </a:rPr>
              <a:t>communication cues.</a:t>
            </a:r>
            <a:endParaRPr lang="en-GB" sz="1400" dirty="0">
              <a:latin typeface="Arial"/>
              <a:cs typeface="Arial"/>
            </a:endParaRPr>
          </a:p>
          <a:p>
            <a:endParaRPr lang="en-GB" sz="1400" dirty="0">
              <a:latin typeface="Arial"/>
              <a:cs typeface="Arial"/>
            </a:endParaRPr>
          </a:p>
          <a:p>
            <a:pPr marL="285750" indent="-285750">
              <a:buFont typeface="Wingdings"/>
              <a:buChar char="Ø"/>
            </a:pPr>
            <a:r>
              <a:rPr lang="en-GB" sz="1400" dirty="0">
                <a:latin typeface="Arial"/>
                <a:cs typeface="Arial"/>
              </a:rPr>
              <a:t>Difficulty with group </a:t>
            </a:r>
            <a:r>
              <a:rPr lang="en-GB" sz="1400">
                <a:latin typeface="Arial"/>
                <a:cs typeface="Arial"/>
              </a:rPr>
              <a:t>play-</a:t>
            </a:r>
            <a:endParaRPr lang="en-GB" sz="1400" dirty="0">
              <a:latin typeface="Arial"/>
              <a:cs typeface="Arial"/>
            </a:endParaRPr>
          </a:p>
          <a:p>
            <a:r>
              <a:rPr lang="en-GB" sz="1400">
                <a:latin typeface="Arial"/>
                <a:cs typeface="Arial"/>
              </a:rPr>
              <a:t>Shona</a:t>
            </a:r>
            <a:r>
              <a:rPr lang="en-GB" sz="1400" dirty="0">
                <a:latin typeface="Arial"/>
                <a:cs typeface="Arial"/>
              </a:rPr>
              <a:t> feeling unsettled may affect her confidence with exploring the environment and interacting with other children. </a:t>
            </a:r>
          </a:p>
          <a:p>
            <a:endParaRPr lang="en-GB" sz="1400" dirty="0">
              <a:latin typeface="Arial"/>
              <a:cs typeface="Arial"/>
            </a:endParaRPr>
          </a:p>
          <a:p>
            <a:r>
              <a:rPr lang="en-GB" sz="1400" dirty="0">
                <a:latin typeface="Arial"/>
                <a:cs typeface="Arial"/>
              </a:rPr>
              <a:t>Feeling emotionally secure may help Shona explore the nursery </a:t>
            </a:r>
            <a:r>
              <a:rPr lang="en-GB" sz="1400">
                <a:latin typeface="Arial"/>
                <a:cs typeface="Arial"/>
              </a:rPr>
              <a:t>environment and learn through group play and participate in social activities </a:t>
            </a:r>
          </a:p>
          <a:p>
            <a:endParaRPr lang="en-GB" sz="1400" dirty="0">
              <a:latin typeface="Arial"/>
              <a:cs typeface="Arial"/>
            </a:endParaRPr>
          </a:p>
          <a:p>
            <a:r>
              <a:rPr lang="en-GB" sz="1400" dirty="0">
                <a:latin typeface="Arial"/>
                <a:cs typeface="Arial"/>
              </a:rPr>
              <a:t>Another important point to note is </a:t>
            </a:r>
            <a:r>
              <a:rPr lang="en-GB" sz="1400">
                <a:latin typeface="Arial"/>
                <a:cs typeface="Arial"/>
              </a:rPr>
              <a:t>that Deneault examined </a:t>
            </a:r>
            <a:r>
              <a:rPr lang="en-GB" sz="1400" dirty="0">
                <a:latin typeface="Arial"/>
                <a:cs typeface="Arial"/>
              </a:rPr>
              <a:t>links between attachment and children's cognitive outcomes. This supports Bowlby's theory, but it doesn’t mean that issues </a:t>
            </a:r>
            <a:r>
              <a:rPr lang="en-GB" sz="1400">
                <a:latin typeface="Arial"/>
                <a:cs typeface="Arial"/>
              </a:rPr>
              <a:t>with attachment are the cause of communication problems. </a:t>
            </a:r>
          </a:p>
          <a:p>
            <a:endParaRPr lang="en-GB" sz="1400" dirty="0">
              <a:latin typeface="Arial"/>
              <a:cs typeface="Arial"/>
            </a:endParaRPr>
          </a:p>
          <a:p>
            <a:r>
              <a:rPr lang="en-GB" sz="1100">
                <a:latin typeface="Arial"/>
                <a:cs typeface="Arial"/>
              </a:rPr>
              <a:t>(Department of Education, 2023; Deneault, 2023)</a:t>
            </a:r>
          </a:p>
        </p:txBody>
      </p:sp>
    </p:spTree>
    <p:extLst>
      <p:ext uri="{BB962C8B-B14F-4D97-AF65-F5344CB8AC3E}">
        <p14:creationId xmlns:p14="http://schemas.microsoft.com/office/powerpoint/2010/main" val="16294528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5E5369-CF1B-6D5B-9843-F393D8938078}"/>
            </a:ext>
          </a:extLst>
        </p:cNvPr>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4F9B1CF-B3D8-77D3-CDDB-C26BBC4346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28B49E2-5911-014F-9A2C-66D51E8188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7B20DD6-D9CD-9D6A-45E0-28180AF03D61}"/>
              </a:ext>
            </a:extLst>
          </p:cNvPr>
          <p:cNvSpPr>
            <a:spLocks noGrp="1"/>
          </p:cNvSpPr>
          <p:nvPr>
            <p:ph type="title"/>
          </p:nvPr>
        </p:nvSpPr>
        <p:spPr>
          <a:xfrm>
            <a:off x="1041932" y="444565"/>
            <a:ext cx="4008583" cy="5974414"/>
          </a:xfrm>
        </p:spPr>
        <p:txBody>
          <a:bodyPr vert="horz" lIns="91440" tIns="45720" rIns="91440" bIns="45720" rtlCol="0" anchor="ctr">
            <a:normAutofit/>
          </a:bodyPr>
          <a:lstStyle/>
          <a:p>
            <a:pPr algn="ctr"/>
            <a:r>
              <a:rPr lang="en-US">
                <a:solidFill>
                  <a:srgbClr val="FFFFFF"/>
                </a:solidFill>
                <a:latin typeface="Arial"/>
                <a:cs typeface="Arial"/>
              </a:rPr>
              <a:t>Nature </a:t>
            </a:r>
            <a:br>
              <a:rPr lang="en-US" dirty="0">
                <a:latin typeface="Arial"/>
                <a:cs typeface="Arial"/>
              </a:rPr>
            </a:br>
            <a:r>
              <a:rPr lang="en-US">
                <a:solidFill>
                  <a:srgbClr val="FFFFFF"/>
                </a:solidFill>
                <a:latin typeface="Arial"/>
                <a:cs typeface="Arial"/>
              </a:rPr>
              <a:t>vs</a:t>
            </a:r>
            <a:br>
              <a:rPr lang="en-US" dirty="0">
                <a:latin typeface="Arial"/>
                <a:cs typeface="Arial"/>
              </a:rPr>
            </a:br>
            <a:r>
              <a:rPr lang="en-US">
                <a:solidFill>
                  <a:srgbClr val="FFFFFF"/>
                </a:solidFill>
                <a:latin typeface="Arial"/>
                <a:cs typeface="Arial"/>
              </a:rPr>
              <a:t>Nurture</a:t>
            </a:r>
            <a:endParaRPr lang="en-US"/>
          </a:p>
        </p:txBody>
      </p:sp>
      <p:grpSp>
        <p:nvGrpSpPr>
          <p:cNvPr id="31" name="Group 30">
            <a:extLst>
              <a:ext uri="{FF2B5EF4-FFF2-40B4-BE49-F238E27FC236}">
                <a16:creationId xmlns:a16="http://schemas.microsoft.com/office/drawing/2014/main" id="{B34362CB-2604-6126-2C58-CED68859D5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32" name="Graphic 11">
              <a:extLst>
                <a:ext uri="{FF2B5EF4-FFF2-40B4-BE49-F238E27FC236}">
                  <a16:creationId xmlns:a16="http://schemas.microsoft.com/office/drawing/2014/main" id="{48951064-4805-1D2C-A132-397C62B03B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33" name="Graphic 10">
              <a:extLst>
                <a:ext uri="{FF2B5EF4-FFF2-40B4-BE49-F238E27FC236}">
                  <a16:creationId xmlns:a16="http://schemas.microsoft.com/office/drawing/2014/main" id="{9694F642-85AD-80A4-3647-79AB5618F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34" name="Graphic 12">
              <a:extLst>
                <a:ext uri="{FF2B5EF4-FFF2-40B4-BE49-F238E27FC236}">
                  <a16:creationId xmlns:a16="http://schemas.microsoft.com/office/drawing/2014/main" id="{A95008C2-661B-B95F-4BE2-CD5C8759E0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cxnSp>
        <p:nvCxnSpPr>
          <p:cNvPr id="36" name="Straight Connector 35">
            <a:extLst>
              <a:ext uri="{FF2B5EF4-FFF2-40B4-BE49-F238E27FC236}">
                <a16:creationId xmlns:a16="http://schemas.microsoft.com/office/drawing/2014/main" id="{C0DD9C85-CB78-DCB1-3659-A95B3F863E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B608FD0E-FC3D-B219-B309-2A542C750739}"/>
              </a:ext>
            </a:extLst>
          </p:cNvPr>
          <p:cNvSpPr txBox="1"/>
          <p:nvPr/>
        </p:nvSpPr>
        <p:spPr>
          <a:xfrm>
            <a:off x="6313665" y="558789"/>
            <a:ext cx="5096333" cy="53860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The nature vs nurture debate explores the idea of </a:t>
            </a:r>
            <a:r>
              <a:rPr lang="en-GB" sz="1400" err="1">
                <a:latin typeface="Arial"/>
                <a:cs typeface="Arial"/>
              </a:rPr>
              <a:t>whethe</a:t>
            </a:r>
            <a:r>
              <a:rPr lang="en-GB" sz="1400" dirty="0">
                <a:latin typeface="Arial"/>
                <a:cs typeface="Arial"/>
              </a:rPr>
              <a:t>r human behaviour and personality are shaped by biological factors (nature) or by environmental factors and life experiences (</a:t>
            </a:r>
            <a:r>
              <a:rPr lang="en-GB" sz="1400">
                <a:latin typeface="Arial"/>
                <a:cs typeface="Arial"/>
              </a:rPr>
              <a:t>nurture</a:t>
            </a:r>
            <a:r>
              <a:rPr lang="en-GB" sz="1400" dirty="0">
                <a:latin typeface="Arial"/>
                <a:cs typeface="Arial"/>
              </a:rPr>
              <a:t>). </a:t>
            </a:r>
          </a:p>
          <a:p>
            <a:endParaRPr lang="en-GB" sz="1400" dirty="0">
              <a:latin typeface="Arial"/>
              <a:cs typeface="Arial"/>
            </a:endParaRPr>
          </a:p>
          <a:p>
            <a:r>
              <a:rPr lang="en-GB" sz="1400">
                <a:latin typeface="Arial"/>
                <a:cs typeface="Arial"/>
              </a:rPr>
              <a:t>Examples of nature influences-</a:t>
            </a:r>
            <a:endParaRPr lang="en-GB" sz="1400" dirty="0">
              <a:latin typeface="Arial"/>
              <a:cs typeface="Arial"/>
            </a:endParaRPr>
          </a:p>
          <a:p>
            <a:pPr marL="285750" indent="-285750">
              <a:buFont typeface="Wingdings"/>
              <a:buChar char="Ø"/>
            </a:pPr>
            <a:r>
              <a:rPr lang="en-GB" sz="1400">
                <a:latin typeface="Arial"/>
                <a:cs typeface="Arial"/>
              </a:rPr>
              <a:t>Temperament</a:t>
            </a:r>
            <a:endParaRPr lang="en-GB" sz="1400" dirty="0">
              <a:latin typeface="Arial"/>
              <a:cs typeface="Arial"/>
            </a:endParaRPr>
          </a:p>
          <a:p>
            <a:pPr marL="285750" indent="-285750">
              <a:buFont typeface="Wingdings"/>
              <a:buChar char="Ø"/>
            </a:pPr>
            <a:r>
              <a:rPr lang="en-GB" sz="1400">
                <a:latin typeface="Arial"/>
                <a:cs typeface="Arial"/>
              </a:rPr>
              <a:t>Inherited characteristics</a:t>
            </a:r>
            <a:endParaRPr lang="en-GB" sz="1400" dirty="0">
              <a:latin typeface="Arial"/>
              <a:cs typeface="Arial"/>
            </a:endParaRPr>
          </a:p>
          <a:p>
            <a:pPr marL="285750" indent="-285750">
              <a:buFont typeface="Wingdings"/>
              <a:buChar char="Ø"/>
            </a:pPr>
            <a:r>
              <a:rPr lang="en-GB" sz="1400">
                <a:latin typeface="Arial"/>
                <a:cs typeface="Arial"/>
              </a:rPr>
              <a:t>Differences in language and development</a:t>
            </a:r>
            <a:endParaRPr lang="en-GB" sz="1400" dirty="0">
              <a:latin typeface="Arial"/>
              <a:cs typeface="Arial"/>
            </a:endParaRPr>
          </a:p>
          <a:p>
            <a:pPr marL="285750" indent="-285750">
              <a:buFont typeface="Wingdings"/>
              <a:buChar char="Ø"/>
            </a:pPr>
            <a:endParaRPr lang="en-GB" sz="1400" dirty="0">
              <a:latin typeface="Arial"/>
              <a:cs typeface="Arial"/>
            </a:endParaRPr>
          </a:p>
          <a:p>
            <a:r>
              <a:rPr lang="en-GB" sz="1400" dirty="0">
                <a:latin typeface="Arial"/>
                <a:cs typeface="Arial"/>
              </a:rPr>
              <a:t>Shona may be more naturally cautious or </a:t>
            </a:r>
            <a:r>
              <a:rPr lang="en-GB" sz="1400">
                <a:latin typeface="Arial"/>
                <a:cs typeface="Arial"/>
              </a:rPr>
              <a:t>hesitant</a:t>
            </a:r>
            <a:r>
              <a:rPr lang="en-GB" sz="1400" dirty="0">
                <a:latin typeface="Arial"/>
                <a:cs typeface="Arial"/>
              </a:rPr>
              <a:t> in unfamiliar situations and genetic factors could also influence her development.</a:t>
            </a:r>
          </a:p>
          <a:p>
            <a:pPr marL="285750" indent="-285750">
              <a:buFont typeface="Wingdings"/>
              <a:buChar char="Ø"/>
            </a:pPr>
            <a:endParaRPr lang="en-GB" sz="1400" dirty="0">
              <a:latin typeface="Arial"/>
              <a:cs typeface="Arial"/>
            </a:endParaRPr>
          </a:p>
          <a:p>
            <a:r>
              <a:rPr lang="en-GB" sz="1400">
                <a:latin typeface="Arial"/>
                <a:cs typeface="Arial"/>
              </a:rPr>
              <a:t>Examples</a:t>
            </a:r>
            <a:r>
              <a:rPr lang="en-GB" sz="1400" dirty="0">
                <a:latin typeface="Arial"/>
                <a:cs typeface="Arial"/>
              </a:rPr>
              <a:t> of </a:t>
            </a:r>
            <a:r>
              <a:rPr lang="en-GB" sz="1400">
                <a:latin typeface="Arial"/>
                <a:cs typeface="Arial"/>
              </a:rPr>
              <a:t>nurture</a:t>
            </a:r>
            <a:r>
              <a:rPr lang="en-GB" sz="1400" dirty="0">
                <a:latin typeface="Arial"/>
                <a:cs typeface="Arial"/>
              </a:rPr>
              <a:t> influences-</a:t>
            </a:r>
          </a:p>
          <a:p>
            <a:pPr marL="285750" indent="-285750">
              <a:buFont typeface="Wingdings"/>
              <a:buChar char="Ø"/>
            </a:pPr>
            <a:r>
              <a:rPr lang="en-GB" sz="1400">
                <a:latin typeface="Arial"/>
                <a:cs typeface="Arial"/>
              </a:rPr>
              <a:t>Relationship with caregivers</a:t>
            </a:r>
            <a:endParaRPr lang="en-GB" sz="1400" dirty="0">
              <a:latin typeface="Arial"/>
              <a:cs typeface="Arial"/>
            </a:endParaRPr>
          </a:p>
          <a:p>
            <a:pPr marL="285750" indent="-285750">
              <a:buFont typeface="Wingdings"/>
              <a:buChar char="Ø"/>
            </a:pPr>
            <a:r>
              <a:rPr lang="en-GB" sz="1400">
                <a:latin typeface="Arial"/>
                <a:cs typeface="Arial"/>
              </a:rPr>
              <a:t>Family experiences and routines</a:t>
            </a:r>
            <a:endParaRPr lang="en-GB" sz="1400" dirty="0">
              <a:latin typeface="Arial"/>
              <a:cs typeface="Arial"/>
            </a:endParaRPr>
          </a:p>
          <a:p>
            <a:pPr marL="285750" indent="-285750">
              <a:buFont typeface="Wingdings"/>
              <a:buChar char="Ø"/>
            </a:pPr>
            <a:r>
              <a:rPr lang="en-GB" sz="1400">
                <a:latin typeface="Arial"/>
                <a:cs typeface="Arial"/>
              </a:rPr>
              <a:t>Nursery environment and social interactions</a:t>
            </a:r>
            <a:endParaRPr lang="en-GB" sz="1400" dirty="0">
              <a:latin typeface="Arial"/>
              <a:cs typeface="Arial"/>
            </a:endParaRPr>
          </a:p>
          <a:p>
            <a:endParaRPr lang="en-GB" sz="1400" dirty="0">
              <a:latin typeface="Arial"/>
              <a:cs typeface="Arial"/>
            </a:endParaRPr>
          </a:p>
          <a:p>
            <a:r>
              <a:rPr lang="en-GB" sz="1400" dirty="0">
                <a:latin typeface="Arial"/>
                <a:cs typeface="Arial"/>
              </a:rPr>
              <a:t>Consistent behaviour </a:t>
            </a:r>
            <a:r>
              <a:rPr lang="en-GB" sz="1400" err="1">
                <a:latin typeface="Arial"/>
                <a:cs typeface="Arial"/>
              </a:rPr>
              <a:t>fro</a:t>
            </a:r>
            <a:r>
              <a:rPr lang="en-GB" sz="1400" dirty="0">
                <a:latin typeface="Arial"/>
                <a:cs typeface="Arial"/>
              </a:rPr>
              <a:t>m caregivers may help Shona </a:t>
            </a:r>
            <a:r>
              <a:rPr lang="en-GB" sz="1400">
                <a:latin typeface="Arial"/>
                <a:cs typeface="Arial"/>
              </a:rPr>
              <a:t>become more trusting and help with exploring new environments. A change in familiar routine</a:t>
            </a:r>
            <a:r>
              <a:rPr lang="en-GB" sz="1400" dirty="0">
                <a:latin typeface="Arial"/>
                <a:cs typeface="Arial"/>
              </a:rPr>
              <a:t> may also affect how she adjusts at the nursery. </a:t>
            </a:r>
          </a:p>
          <a:p>
            <a:endParaRPr lang="en-GB" sz="1100" dirty="0">
              <a:latin typeface="Arial"/>
              <a:cs typeface="Arial"/>
            </a:endParaRPr>
          </a:p>
          <a:p>
            <a:r>
              <a:rPr lang="en-GB" sz="1100" dirty="0">
                <a:latin typeface="Arial"/>
                <a:cs typeface="Arial"/>
              </a:rPr>
              <a:t>(</a:t>
            </a:r>
            <a:r>
              <a:rPr lang="en-GB" sz="1100" dirty="0" err="1">
                <a:latin typeface="Arial"/>
                <a:cs typeface="Arial"/>
              </a:rPr>
              <a:t>Bowbly</a:t>
            </a:r>
            <a:r>
              <a:rPr lang="en-GB" sz="1100" dirty="0">
                <a:latin typeface="Arial"/>
                <a:cs typeface="Arial"/>
              </a:rPr>
              <a:t>, 1988; </a:t>
            </a:r>
            <a:r>
              <a:rPr lang="en-GB" sz="1100" dirty="0" err="1">
                <a:latin typeface="Arial"/>
                <a:cs typeface="Arial"/>
              </a:rPr>
              <a:t>Departmen</a:t>
            </a:r>
            <a:r>
              <a:rPr lang="en-GB" sz="1100" dirty="0">
                <a:latin typeface="Arial"/>
                <a:cs typeface="Arial"/>
              </a:rPr>
              <a:t>t for Education, 2023)</a:t>
            </a:r>
          </a:p>
        </p:txBody>
      </p:sp>
    </p:spTree>
    <p:extLst>
      <p:ext uri="{BB962C8B-B14F-4D97-AF65-F5344CB8AC3E}">
        <p14:creationId xmlns:p14="http://schemas.microsoft.com/office/powerpoint/2010/main" val="19516663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C861B8-6DF3-7206-31C4-3ADE3CEF28CC}"/>
            </a:ext>
          </a:extLst>
        </p:cNvPr>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62CB961-F7AD-90AB-3120-B186F4A9EE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7B40D62-FFC0-BFC6-1672-A53E88284F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31" name="Group 30">
            <a:extLst>
              <a:ext uri="{FF2B5EF4-FFF2-40B4-BE49-F238E27FC236}">
                <a16:creationId xmlns:a16="http://schemas.microsoft.com/office/drawing/2014/main" id="{5D8F3281-97CA-757D-AC87-35D1077BA9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32" name="Graphic 11">
              <a:extLst>
                <a:ext uri="{FF2B5EF4-FFF2-40B4-BE49-F238E27FC236}">
                  <a16:creationId xmlns:a16="http://schemas.microsoft.com/office/drawing/2014/main" id="{A711BF53-71AA-3785-0A28-02106312F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33" name="Graphic 10">
              <a:extLst>
                <a:ext uri="{FF2B5EF4-FFF2-40B4-BE49-F238E27FC236}">
                  <a16:creationId xmlns:a16="http://schemas.microsoft.com/office/drawing/2014/main" id="{16A7566D-3D7F-9955-4D7C-B7BDA78876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34" name="Graphic 12">
              <a:extLst>
                <a:ext uri="{FF2B5EF4-FFF2-40B4-BE49-F238E27FC236}">
                  <a16:creationId xmlns:a16="http://schemas.microsoft.com/office/drawing/2014/main" id="{6FC2F49F-A6C5-259A-18BD-F5AC696A58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cxnSp>
        <p:nvCxnSpPr>
          <p:cNvPr id="36" name="Straight Connector 35">
            <a:extLst>
              <a:ext uri="{FF2B5EF4-FFF2-40B4-BE49-F238E27FC236}">
                <a16:creationId xmlns:a16="http://schemas.microsoft.com/office/drawing/2014/main" id="{E62BB9CA-EEA5-B73B-0BE6-D8B5C3797A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1C73BE96-8E30-ECA1-E54B-64A2CCA89F83}"/>
              </a:ext>
            </a:extLst>
          </p:cNvPr>
          <p:cNvSpPr txBox="1"/>
          <p:nvPr/>
        </p:nvSpPr>
        <p:spPr>
          <a:xfrm>
            <a:off x="1300839" y="1859130"/>
            <a:ext cx="3486153"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dirty="0">
                <a:solidFill>
                  <a:schemeClr val="bg1"/>
                </a:solidFill>
                <a:latin typeface="Arial"/>
                <a:cs typeface="Arial"/>
              </a:rPr>
              <a:t>Support </a:t>
            </a:r>
            <a:r>
              <a:rPr lang="en-GB" sz="4400">
                <a:solidFill>
                  <a:schemeClr val="bg1"/>
                </a:solidFill>
                <a:latin typeface="Arial"/>
                <a:cs typeface="Arial"/>
              </a:rPr>
              <a:t>strategies</a:t>
            </a:r>
            <a:endParaRPr lang="en-GB" sz="4400" dirty="0">
              <a:solidFill>
                <a:schemeClr val="bg1"/>
              </a:solidFill>
              <a:latin typeface="Arial"/>
              <a:cs typeface="Arial"/>
            </a:endParaRPr>
          </a:p>
          <a:p>
            <a:pPr algn="ctr"/>
            <a:r>
              <a:rPr lang="en-GB" sz="4400" dirty="0">
                <a:solidFill>
                  <a:schemeClr val="bg1"/>
                </a:solidFill>
                <a:latin typeface="Arial"/>
                <a:cs typeface="Arial"/>
              </a:rPr>
              <a:t> &amp; </a:t>
            </a:r>
            <a:r>
              <a:rPr lang="en-GB" sz="4400">
                <a:solidFill>
                  <a:schemeClr val="bg1"/>
                </a:solidFill>
                <a:latin typeface="Arial"/>
                <a:cs typeface="Arial"/>
              </a:rPr>
              <a:t>Interventions</a:t>
            </a:r>
            <a:endParaRPr lang="en-GB" sz="4400" dirty="0">
              <a:solidFill>
                <a:schemeClr val="bg1"/>
              </a:solidFill>
              <a:latin typeface="Arial"/>
              <a:cs typeface="Arial"/>
            </a:endParaRPr>
          </a:p>
        </p:txBody>
      </p:sp>
      <p:sp>
        <p:nvSpPr>
          <p:cNvPr id="7" name="TextBox 6">
            <a:extLst>
              <a:ext uri="{FF2B5EF4-FFF2-40B4-BE49-F238E27FC236}">
                <a16:creationId xmlns:a16="http://schemas.microsoft.com/office/drawing/2014/main" id="{12220938-5CFE-8F86-1F92-0FDEC79BAC80}"/>
              </a:ext>
            </a:extLst>
          </p:cNvPr>
          <p:cNvSpPr txBox="1"/>
          <p:nvPr/>
        </p:nvSpPr>
        <p:spPr>
          <a:xfrm>
            <a:off x="6244407" y="602039"/>
            <a:ext cx="4942323" cy="60939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There are several ways to support Shona during her </a:t>
            </a:r>
            <a:r>
              <a:rPr lang="en-GB" sz="1400">
                <a:latin typeface="Arial"/>
                <a:cs typeface="Arial"/>
              </a:rPr>
              <a:t>transition into nursery. </a:t>
            </a:r>
            <a:endParaRPr lang="en-GB" sz="1400" dirty="0">
              <a:latin typeface="Arial"/>
              <a:cs typeface="Arial"/>
            </a:endParaRPr>
          </a:p>
          <a:p>
            <a:endParaRPr lang="en-GB" sz="1400" dirty="0">
              <a:latin typeface="Arial"/>
              <a:cs typeface="Arial"/>
            </a:endParaRPr>
          </a:p>
          <a:p>
            <a:pPr marL="285750" indent="-285750">
              <a:buFont typeface="Wingdings"/>
              <a:buChar char="Ø"/>
            </a:pPr>
            <a:r>
              <a:rPr lang="en-GB" sz="1400" dirty="0">
                <a:latin typeface="Arial"/>
                <a:cs typeface="Arial"/>
              </a:rPr>
              <a:t>Introduce a </a:t>
            </a:r>
            <a:r>
              <a:rPr lang="en-GB" sz="1400">
                <a:latin typeface="Arial"/>
                <a:cs typeface="Arial"/>
              </a:rPr>
              <a:t>consistent key person-</a:t>
            </a:r>
            <a:endParaRPr lang="en-GB" sz="1400" dirty="0">
              <a:latin typeface="Arial"/>
              <a:cs typeface="Arial"/>
            </a:endParaRPr>
          </a:p>
          <a:p>
            <a:r>
              <a:rPr lang="en-GB" sz="1400" dirty="0">
                <a:latin typeface="Arial"/>
                <a:cs typeface="Arial"/>
              </a:rPr>
              <a:t>This key person can build a safe, trusting relationship with Shona and offer her reassurance and comfort whenever she </a:t>
            </a:r>
            <a:r>
              <a:rPr lang="en-GB" sz="1400">
                <a:latin typeface="Arial"/>
                <a:cs typeface="Arial"/>
              </a:rPr>
              <a:t>feels upset or scared (Bowlby, 1988) </a:t>
            </a:r>
            <a:endParaRPr lang="en-GB" sz="1400" dirty="0">
              <a:latin typeface="Arial"/>
              <a:cs typeface="Arial"/>
            </a:endParaRPr>
          </a:p>
          <a:p>
            <a:endParaRPr lang="en-GB" sz="1400" dirty="0">
              <a:latin typeface="Arial"/>
              <a:cs typeface="Arial"/>
            </a:endParaRPr>
          </a:p>
          <a:p>
            <a:pPr marL="285750" indent="-285750">
              <a:buFont typeface="Wingdings"/>
              <a:buChar char="Ø"/>
            </a:pPr>
            <a:r>
              <a:rPr lang="en-GB" sz="1400">
                <a:latin typeface="Arial"/>
                <a:cs typeface="Arial"/>
              </a:rPr>
              <a:t>Create predictable routines-</a:t>
            </a:r>
            <a:endParaRPr lang="en-GB" sz="1400" dirty="0">
              <a:latin typeface="Arial"/>
              <a:cs typeface="Arial"/>
            </a:endParaRPr>
          </a:p>
          <a:p>
            <a:r>
              <a:rPr lang="en-GB" sz="1400" dirty="0">
                <a:latin typeface="Arial"/>
                <a:cs typeface="Arial"/>
              </a:rPr>
              <a:t>By using the same </a:t>
            </a:r>
            <a:r>
              <a:rPr lang="en-GB" sz="1400">
                <a:latin typeface="Arial"/>
                <a:cs typeface="Arial"/>
              </a:rPr>
              <a:t>predictable</a:t>
            </a:r>
            <a:r>
              <a:rPr lang="en-GB" sz="1400" dirty="0">
                <a:latin typeface="Arial"/>
                <a:cs typeface="Arial"/>
              </a:rPr>
              <a:t> routines, Shona will slowly begin to feel safer and more comfortable with the nursery environment. </a:t>
            </a:r>
          </a:p>
          <a:p>
            <a:endParaRPr lang="en-GB" sz="1400" dirty="0">
              <a:latin typeface="Arial"/>
              <a:cs typeface="Arial"/>
            </a:endParaRPr>
          </a:p>
          <a:p>
            <a:pPr marL="285750" indent="-285750">
              <a:buFont typeface="Wingdings"/>
              <a:buChar char="Ø"/>
            </a:pPr>
            <a:r>
              <a:rPr lang="en-GB" sz="1400" dirty="0">
                <a:latin typeface="Arial"/>
                <a:cs typeface="Arial"/>
              </a:rPr>
              <a:t>Encourage communication and group </a:t>
            </a:r>
            <a:r>
              <a:rPr lang="en-GB" sz="1400">
                <a:latin typeface="Arial"/>
                <a:cs typeface="Arial"/>
              </a:rPr>
              <a:t>play-</a:t>
            </a:r>
            <a:endParaRPr lang="en-GB" sz="1400" dirty="0">
              <a:latin typeface="Arial"/>
              <a:cs typeface="Arial"/>
            </a:endParaRPr>
          </a:p>
          <a:p>
            <a:r>
              <a:rPr lang="en-GB" sz="1400" dirty="0">
                <a:latin typeface="Arial"/>
                <a:cs typeface="Arial"/>
              </a:rPr>
              <a:t>The key person could use items like picture books, </a:t>
            </a:r>
            <a:r>
              <a:rPr lang="en-GB" sz="1400">
                <a:latin typeface="Arial"/>
                <a:cs typeface="Arial"/>
              </a:rPr>
              <a:t>simple</a:t>
            </a:r>
            <a:r>
              <a:rPr lang="en-GB" sz="1400" dirty="0">
                <a:latin typeface="Arial"/>
                <a:cs typeface="Arial"/>
              </a:rPr>
              <a:t> words and gestures as well as </a:t>
            </a:r>
            <a:r>
              <a:rPr lang="en-GB" sz="1400">
                <a:latin typeface="Arial"/>
                <a:cs typeface="Arial"/>
              </a:rPr>
              <a:t>small group activities to help Shona feel comfortable and gradually communicate more.</a:t>
            </a:r>
            <a:endParaRPr lang="en-GB" sz="1400" dirty="0">
              <a:latin typeface="Arial"/>
              <a:cs typeface="Arial"/>
            </a:endParaRPr>
          </a:p>
          <a:p>
            <a:endParaRPr lang="en-GB" sz="1400" dirty="0">
              <a:latin typeface="Arial"/>
              <a:cs typeface="Arial"/>
            </a:endParaRPr>
          </a:p>
          <a:p>
            <a:r>
              <a:rPr lang="en-GB" sz="1400">
                <a:latin typeface="Arial"/>
                <a:cs typeface="Arial"/>
              </a:rPr>
              <a:t>While Bowlby's theory is very important, I will not solely </a:t>
            </a:r>
            <a:r>
              <a:rPr lang="en-GB" sz="1400" dirty="0">
                <a:latin typeface="Arial"/>
                <a:cs typeface="Arial"/>
              </a:rPr>
              <a:t>rely on it. I will use observations and discuss with other staff </a:t>
            </a:r>
            <a:r>
              <a:rPr lang="en-GB" sz="1400">
                <a:latin typeface="Arial"/>
                <a:cs typeface="Arial"/>
              </a:rPr>
              <a:t>members as well as Shona's carers.</a:t>
            </a:r>
          </a:p>
          <a:p>
            <a:r>
              <a:rPr lang="en-GB" sz="1400" dirty="0">
                <a:latin typeface="Arial"/>
                <a:cs typeface="Arial"/>
              </a:rPr>
              <a:t>I will also take notes of her responses over time and review </a:t>
            </a:r>
            <a:r>
              <a:rPr lang="en-GB" sz="1400">
                <a:latin typeface="Arial"/>
                <a:cs typeface="Arial"/>
              </a:rPr>
              <a:t>her progress with her carers and other practitioners. </a:t>
            </a:r>
            <a:endParaRPr lang="en-GB" sz="1400" dirty="0">
              <a:latin typeface="Arial"/>
              <a:cs typeface="Arial"/>
            </a:endParaRPr>
          </a:p>
          <a:p>
            <a:endParaRPr lang="en-GB" sz="1400" dirty="0">
              <a:latin typeface="Arial"/>
              <a:cs typeface="Arial"/>
            </a:endParaRPr>
          </a:p>
          <a:p>
            <a:r>
              <a:rPr lang="en-GB" sz="1100" dirty="0">
                <a:latin typeface="Arial"/>
                <a:cs typeface="Arial"/>
              </a:rPr>
              <a:t>(Department for Education, 2023; Dozier and Bernard, 2023; </a:t>
            </a:r>
            <a:r>
              <a:rPr lang="en-GB" sz="1100">
                <a:latin typeface="Arial"/>
                <a:cs typeface="Arial"/>
              </a:rPr>
              <a:t>Wright et al., 2023)</a:t>
            </a:r>
            <a:endParaRPr lang="en-GB" sz="1100" dirty="0">
              <a:latin typeface="Arial"/>
              <a:cs typeface="Arial"/>
            </a:endParaRPr>
          </a:p>
          <a:p>
            <a:endParaRPr lang="en-GB" sz="1400" dirty="0">
              <a:latin typeface="Arial"/>
              <a:cs typeface="Arial"/>
            </a:endParaRPr>
          </a:p>
          <a:p>
            <a:endParaRPr lang="en-GB" dirty="0"/>
          </a:p>
        </p:txBody>
      </p:sp>
    </p:spTree>
    <p:extLst>
      <p:ext uri="{BB962C8B-B14F-4D97-AF65-F5344CB8AC3E}">
        <p14:creationId xmlns:p14="http://schemas.microsoft.com/office/powerpoint/2010/main" val="41087407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B1545D-8237-DFA4-5650-D103BF46E06F}"/>
            </a:ext>
          </a:extLst>
        </p:cNvPr>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92C7658B-F0BB-7C35-C6EA-A9E1DDBD43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8EC14662-41E6-AC5C-7CEF-702088F37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54F6503-DA89-4DAF-6B5D-8386EA3C6D00}"/>
              </a:ext>
            </a:extLst>
          </p:cNvPr>
          <p:cNvSpPr>
            <a:spLocks noGrp="1"/>
          </p:cNvSpPr>
          <p:nvPr>
            <p:ph type="title"/>
          </p:nvPr>
        </p:nvSpPr>
        <p:spPr>
          <a:xfrm>
            <a:off x="1188069" y="381935"/>
            <a:ext cx="4008583" cy="5974414"/>
          </a:xfrm>
        </p:spPr>
        <p:txBody>
          <a:bodyPr vert="horz" lIns="91440" tIns="45720" rIns="91440" bIns="45720" rtlCol="0" anchor="ctr">
            <a:normAutofit/>
          </a:bodyPr>
          <a:lstStyle/>
          <a:p>
            <a:pPr algn="ctr"/>
            <a:r>
              <a:rPr lang="en-US" sz="6200" dirty="0">
                <a:solidFill>
                  <a:srgbClr val="FFFFFF"/>
                </a:solidFill>
              </a:rPr>
              <a:t>Usefulness </a:t>
            </a:r>
            <a:br>
              <a:rPr lang="en-US" sz="6200" dirty="0">
                <a:solidFill>
                  <a:srgbClr val="FFFFFF"/>
                </a:solidFill>
              </a:rPr>
            </a:br>
            <a:r>
              <a:rPr lang="en-US" sz="6200" dirty="0">
                <a:solidFill>
                  <a:srgbClr val="FFFFFF"/>
                </a:solidFill>
              </a:rPr>
              <a:t>&amp; </a:t>
            </a:r>
            <a:br>
              <a:rPr lang="en-US" sz="6200" dirty="0">
                <a:solidFill>
                  <a:srgbClr val="FFFFFF"/>
                </a:solidFill>
              </a:rPr>
            </a:br>
            <a:r>
              <a:rPr lang="en-US" sz="6200">
                <a:solidFill>
                  <a:srgbClr val="FFFFFF"/>
                </a:solidFill>
              </a:rPr>
              <a:t>Limitations</a:t>
            </a:r>
            <a:endParaRPr lang="en-US" sz="6200" kern="1200" dirty="0">
              <a:solidFill>
                <a:srgbClr val="FFFFFF"/>
              </a:solidFill>
              <a:latin typeface="+mj-lt"/>
            </a:endParaRPr>
          </a:p>
        </p:txBody>
      </p:sp>
      <p:grpSp>
        <p:nvGrpSpPr>
          <p:cNvPr id="31" name="Group 30">
            <a:extLst>
              <a:ext uri="{FF2B5EF4-FFF2-40B4-BE49-F238E27FC236}">
                <a16:creationId xmlns:a16="http://schemas.microsoft.com/office/drawing/2014/main" id="{588C2A0A-5648-1FE1-1D54-97A173F75E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32" name="Graphic 11">
              <a:extLst>
                <a:ext uri="{FF2B5EF4-FFF2-40B4-BE49-F238E27FC236}">
                  <a16:creationId xmlns:a16="http://schemas.microsoft.com/office/drawing/2014/main" id="{D11F0A1F-2D87-9188-3B96-2F3DD89F3F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33" name="Graphic 10">
              <a:extLst>
                <a:ext uri="{FF2B5EF4-FFF2-40B4-BE49-F238E27FC236}">
                  <a16:creationId xmlns:a16="http://schemas.microsoft.com/office/drawing/2014/main" id="{2A44AAA3-78BE-B7E8-1152-1CDFF257BC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34" name="Graphic 12">
              <a:extLst>
                <a:ext uri="{FF2B5EF4-FFF2-40B4-BE49-F238E27FC236}">
                  <a16:creationId xmlns:a16="http://schemas.microsoft.com/office/drawing/2014/main" id="{23BB784C-988F-C7BD-0A89-46E415AD4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cxnSp>
        <p:nvCxnSpPr>
          <p:cNvPr id="36" name="Straight Connector 35">
            <a:extLst>
              <a:ext uri="{FF2B5EF4-FFF2-40B4-BE49-F238E27FC236}">
                <a16:creationId xmlns:a16="http://schemas.microsoft.com/office/drawing/2014/main" id="{3CBDB237-5B3C-1D53-A8FB-74A59017A9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5A7CF103-8FFB-EDA0-3E7E-BF2633F64836}"/>
              </a:ext>
            </a:extLst>
          </p:cNvPr>
          <p:cNvSpPr txBox="1"/>
          <p:nvPr/>
        </p:nvSpPr>
        <p:spPr>
          <a:xfrm>
            <a:off x="6419445" y="555083"/>
            <a:ext cx="4354284"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u="sng">
                <a:latin typeface="Arial"/>
                <a:cs typeface="Arial"/>
              </a:rPr>
              <a:t>Usefulness:</a:t>
            </a:r>
          </a:p>
          <a:p>
            <a:pPr marL="285750" indent="-285750">
              <a:buFont typeface="Wingdings"/>
              <a:buChar char="Ø"/>
            </a:pPr>
            <a:r>
              <a:rPr lang="en-GB" sz="1400" dirty="0">
                <a:latin typeface="Arial"/>
                <a:cs typeface="Arial"/>
              </a:rPr>
              <a:t>Emphasises the importance of </a:t>
            </a:r>
            <a:r>
              <a:rPr lang="en-GB" sz="1400">
                <a:latin typeface="Arial"/>
                <a:cs typeface="Arial"/>
              </a:rPr>
              <a:t>emotional</a:t>
            </a:r>
            <a:r>
              <a:rPr lang="en-GB" sz="1400" dirty="0">
                <a:latin typeface="Arial"/>
                <a:cs typeface="Arial"/>
              </a:rPr>
              <a:t> security.</a:t>
            </a:r>
          </a:p>
          <a:p>
            <a:pPr marL="285750" indent="-285750">
              <a:buFont typeface="Wingdings"/>
              <a:buChar char="Ø"/>
            </a:pPr>
            <a:r>
              <a:rPr lang="en-GB" sz="1400" dirty="0">
                <a:latin typeface="Arial"/>
                <a:cs typeface="Arial"/>
              </a:rPr>
              <a:t>Encourages safe, </a:t>
            </a:r>
            <a:r>
              <a:rPr lang="en-GB" sz="1400">
                <a:latin typeface="Arial"/>
                <a:cs typeface="Arial"/>
              </a:rPr>
              <a:t>consistent relationships.</a:t>
            </a:r>
            <a:endParaRPr lang="en-GB" sz="1400" dirty="0">
              <a:latin typeface="Arial"/>
              <a:cs typeface="Arial"/>
            </a:endParaRPr>
          </a:p>
          <a:p>
            <a:pPr marL="285750" indent="-285750">
              <a:buFont typeface="Wingdings"/>
              <a:buChar char="Ø"/>
            </a:pPr>
            <a:r>
              <a:rPr lang="en-GB" sz="1400" dirty="0">
                <a:latin typeface="Arial"/>
                <a:cs typeface="Arial"/>
              </a:rPr>
              <a:t>Helps </a:t>
            </a:r>
            <a:r>
              <a:rPr lang="en-GB" sz="1400">
                <a:latin typeface="Arial"/>
                <a:cs typeface="Arial"/>
              </a:rPr>
              <a:t>practitioners understand possible reasons for distress.</a:t>
            </a:r>
            <a:endParaRPr lang="en-GB" sz="1400" dirty="0">
              <a:latin typeface="Arial"/>
              <a:cs typeface="Arial"/>
            </a:endParaRPr>
          </a:p>
          <a:p>
            <a:pPr marL="285750" indent="-285750">
              <a:buFont typeface="Wingdings"/>
              <a:buChar char="Ø"/>
            </a:pPr>
            <a:r>
              <a:rPr lang="en-GB" sz="1400" dirty="0">
                <a:latin typeface="Arial"/>
                <a:cs typeface="Arial"/>
              </a:rPr>
              <a:t>Provides a ba</a:t>
            </a:r>
            <a:r>
              <a:rPr lang="en-GB" sz="1400">
                <a:latin typeface="Arial"/>
                <a:cs typeface="Arial"/>
              </a:rPr>
              <a:t>sis for planning individual based support.</a:t>
            </a:r>
            <a:endParaRPr lang="en-GB" sz="1400" dirty="0">
              <a:latin typeface="Arial"/>
              <a:cs typeface="Arial"/>
            </a:endParaRPr>
          </a:p>
        </p:txBody>
      </p:sp>
      <p:sp>
        <p:nvSpPr>
          <p:cNvPr id="9" name="TextBox 8">
            <a:extLst>
              <a:ext uri="{FF2B5EF4-FFF2-40B4-BE49-F238E27FC236}">
                <a16:creationId xmlns:a16="http://schemas.microsoft.com/office/drawing/2014/main" id="{18ADC4DC-A50E-BA51-115C-91B292B1D8E9}"/>
              </a:ext>
            </a:extLst>
          </p:cNvPr>
          <p:cNvSpPr txBox="1"/>
          <p:nvPr/>
        </p:nvSpPr>
        <p:spPr>
          <a:xfrm>
            <a:off x="6423853" y="2726510"/>
            <a:ext cx="4704307"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400" b="1" u="sng">
                <a:latin typeface="Arial"/>
                <a:cs typeface="Arial"/>
              </a:rPr>
              <a:t>Limitations:</a:t>
            </a:r>
          </a:p>
          <a:p>
            <a:pPr marL="285750" indent="-285750">
              <a:buFont typeface="Wingdings"/>
              <a:buChar char="Ø"/>
            </a:pPr>
            <a:r>
              <a:rPr lang="en-GB" sz="1400" dirty="0">
                <a:latin typeface="Arial"/>
                <a:cs typeface="Arial"/>
              </a:rPr>
              <a:t>Unable to explai</a:t>
            </a:r>
            <a:r>
              <a:rPr lang="en-GB" sz="1400">
                <a:latin typeface="Arial"/>
                <a:cs typeface="Arial"/>
              </a:rPr>
              <a:t>n every developmental difficulty.</a:t>
            </a:r>
            <a:endParaRPr lang="en-GB" sz="1400" dirty="0">
              <a:latin typeface="Arial"/>
              <a:cs typeface="Arial"/>
            </a:endParaRPr>
          </a:p>
          <a:p>
            <a:pPr marL="285750" indent="-285750">
              <a:buFont typeface="Wingdings"/>
              <a:buChar char="Ø"/>
            </a:pPr>
            <a:r>
              <a:rPr lang="en-GB" sz="1400">
                <a:latin typeface="Arial"/>
                <a:cs typeface="Arial"/>
              </a:rPr>
              <a:t>May overlook biological and wider influences if used alone.</a:t>
            </a:r>
            <a:endParaRPr lang="en-GB" sz="1400" dirty="0">
              <a:latin typeface="Arial"/>
              <a:cs typeface="Arial"/>
            </a:endParaRPr>
          </a:p>
          <a:p>
            <a:pPr marL="285750" indent="-285750">
              <a:buFont typeface="Wingdings"/>
              <a:buChar char="Ø"/>
            </a:pPr>
            <a:r>
              <a:rPr lang="en-GB" sz="1400" dirty="0">
                <a:latin typeface="Arial"/>
                <a:cs typeface="Arial"/>
              </a:rPr>
              <a:t>Children's relationships and </a:t>
            </a:r>
            <a:r>
              <a:rPr lang="en-GB" sz="1400">
                <a:latin typeface="Arial"/>
                <a:cs typeface="Arial"/>
              </a:rPr>
              <a:t>experiences vary across families and cultures.</a:t>
            </a:r>
            <a:endParaRPr lang="en-GB" sz="1400" dirty="0">
              <a:latin typeface="Arial"/>
              <a:cs typeface="Arial"/>
            </a:endParaRPr>
          </a:p>
          <a:p>
            <a:pPr marL="285750" indent="-285750">
              <a:buFont typeface="Wingdings"/>
              <a:buChar char="Ø"/>
            </a:pPr>
            <a:r>
              <a:rPr lang="en-GB" sz="1400">
                <a:latin typeface="Arial"/>
                <a:cs typeface="Arial"/>
              </a:rPr>
              <a:t>Behaviour alone can't</a:t>
            </a:r>
            <a:r>
              <a:rPr lang="en-GB" sz="1400" dirty="0">
                <a:latin typeface="Arial"/>
                <a:cs typeface="Arial"/>
              </a:rPr>
              <a:t> confirm an attachment pattern</a:t>
            </a:r>
          </a:p>
          <a:p>
            <a:endParaRPr lang="en-GB" sz="1400" dirty="0">
              <a:latin typeface="Arial"/>
              <a:cs typeface="Arial"/>
            </a:endParaRPr>
          </a:p>
          <a:p>
            <a:r>
              <a:rPr lang="en-GB" sz="1400">
                <a:latin typeface="Arial"/>
                <a:cs typeface="Arial"/>
              </a:rPr>
              <a:t>Overall, attachment theory is a very </a:t>
            </a:r>
            <a:r>
              <a:rPr lang="en-GB" sz="1400" err="1">
                <a:latin typeface="Arial"/>
                <a:cs typeface="Arial"/>
              </a:rPr>
              <a:t>helpfu</a:t>
            </a:r>
            <a:r>
              <a:rPr lang="en-GB" sz="1400" dirty="0">
                <a:latin typeface="Arial"/>
                <a:cs typeface="Arial"/>
              </a:rPr>
              <a:t>l guide when understanding a child and their needs however it shouldn't be relied on entirely and should be used </a:t>
            </a:r>
            <a:r>
              <a:rPr lang="en-GB" sz="1400">
                <a:latin typeface="Arial"/>
                <a:cs typeface="Arial"/>
              </a:rPr>
              <a:t>alongside observations and information from family.</a:t>
            </a:r>
          </a:p>
          <a:p>
            <a:endParaRPr lang="en-GB" sz="1400" dirty="0">
              <a:latin typeface="Arial"/>
              <a:cs typeface="Arial"/>
            </a:endParaRPr>
          </a:p>
          <a:p>
            <a:r>
              <a:rPr lang="en-GB" sz="1100" dirty="0">
                <a:latin typeface="Arial"/>
                <a:cs typeface="Arial"/>
              </a:rPr>
              <a:t>(Bowlby, 1988; van </a:t>
            </a:r>
            <a:r>
              <a:rPr lang="en-GB" sz="1100" err="1">
                <a:latin typeface="Arial"/>
                <a:cs typeface="Arial"/>
              </a:rPr>
              <a:t>IJzendoorn</a:t>
            </a:r>
            <a:r>
              <a:rPr lang="en-GB" sz="1100" dirty="0">
                <a:latin typeface="Arial"/>
                <a:cs typeface="Arial"/>
              </a:rPr>
              <a:t> and Kroonenberg, 1988; </a:t>
            </a:r>
            <a:r>
              <a:rPr lang="en-GB" sz="1100" err="1">
                <a:latin typeface="Arial"/>
                <a:cs typeface="Arial"/>
              </a:rPr>
              <a:t>Wr</a:t>
            </a:r>
            <a:r>
              <a:rPr lang="en-GB" sz="1100">
                <a:latin typeface="Arial"/>
                <a:cs typeface="Arial"/>
              </a:rPr>
              <a:t>ight et al., 2023)</a:t>
            </a:r>
            <a:endParaRPr lang="en-GB" sz="1100" dirty="0">
              <a:latin typeface="Arial"/>
              <a:cs typeface="Arial"/>
            </a:endParaRPr>
          </a:p>
        </p:txBody>
      </p:sp>
    </p:spTree>
    <p:extLst>
      <p:ext uri="{BB962C8B-B14F-4D97-AF65-F5344CB8AC3E}">
        <p14:creationId xmlns:p14="http://schemas.microsoft.com/office/powerpoint/2010/main" val="22313201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A30FB4-90B1-6F3A-D599-F63AB5CAC4A3}"/>
            </a:ext>
          </a:extLst>
        </p:cNvPr>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9459C6F1-0959-D5F8-2433-BB35DD6B69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E020868-4159-4EBD-ADD3-B9A483CE5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DAB14FAF-7F51-79B2-365E-B079FA5C01E4}"/>
              </a:ext>
            </a:extLst>
          </p:cNvPr>
          <p:cNvSpPr>
            <a:spLocks noGrp="1"/>
          </p:cNvSpPr>
          <p:nvPr>
            <p:ph type="title"/>
          </p:nvPr>
        </p:nvSpPr>
        <p:spPr>
          <a:xfrm>
            <a:off x="885357" y="444565"/>
            <a:ext cx="4008583" cy="5974414"/>
          </a:xfrm>
        </p:spPr>
        <p:txBody>
          <a:bodyPr vert="horz" lIns="91440" tIns="45720" rIns="91440" bIns="45720" rtlCol="0" anchor="ctr">
            <a:normAutofit/>
          </a:bodyPr>
          <a:lstStyle/>
          <a:p>
            <a:pPr algn="ctr"/>
            <a:r>
              <a:rPr lang="en-US" sz="6200">
                <a:solidFill>
                  <a:srgbClr val="FFFFFF"/>
                </a:solidFill>
              </a:rPr>
              <a:t>Conclusion</a:t>
            </a:r>
            <a:endParaRPr lang="en-US" sz="6200" kern="1200">
              <a:solidFill>
                <a:srgbClr val="FFFFFF"/>
              </a:solidFill>
              <a:latin typeface="+mj-lt"/>
            </a:endParaRPr>
          </a:p>
        </p:txBody>
      </p:sp>
      <p:grpSp>
        <p:nvGrpSpPr>
          <p:cNvPr id="31" name="Group 30">
            <a:extLst>
              <a:ext uri="{FF2B5EF4-FFF2-40B4-BE49-F238E27FC236}">
                <a16:creationId xmlns:a16="http://schemas.microsoft.com/office/drawing/2014/main" id="{0F962A65-44C1-E0F7-0FF2-5E0622F62A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32" name="Graphic 11">
              <a:extLst>
                <a:ext uri="{FF2B5EF4-FFF2-40B4-BE49-F238E27FC236}">
                  <a16:creationId xmlns:a16="http://schemas.microsoft.com/office/drawing/2014/main" id="{EC057D19-27B5-452B-C8AB-01D052161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33" name="Graphic 10">
              <a:extLst>
                <a:ext uri="{FF2B5EF4-FFF2-40B4-BE49-F238E27FC236}">
                  <a16:creationId xmlns:a16="http://schemas.microsoft.com/office/drawing/2014/main" id="{B010A809-8A15-E9AD-8BC6-59155126E5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34" name="Graphic 12">
              <a:extLst>
                <a:ext uri="{FF2B5EF4-FFF2-40B4-BE49-F238E27FC236}">
                  <a16:creationId xmlns:a16="http://schemas.microsoft.com/office/drawing/2014/main" id="{7158A308-754F-2831-C297-6E50FA954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cxnSp>
        <p:nvCxnSpPr>
          <p:cNvPr id="36" name="Straight Connector 35">
            <a:extLst>
              <a:ext uri="{FF2B5EF4-FFF2-40B4-BE49-F238E27FC236}">
                <a16:creationId xmlns:a16="http://schemas.microsoft.com/office/drawing/2014/main" id="{2C4138F3-C5C7-B00C-856F-115E54A766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5E136A41-E234-7D9B-CE0F-0413176A9ADA}"/>
              </a:ext>
            </a:extLst>
          </p:cNvPr>
          <p:cNvSpPr txBox="1"/>
          <p:nvPr/>
        </p:nvSpPr>
        <p:spPr>
          <a:xfrm>
            <a:off x="6297996" y="1307143"/>
            <a:ext cx="5236192"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a:latin typeface="Arial"/>
                <a:cs typeface="Arial"/>
              </a:rPr>
              <a:t>Bowlby's theory helps to explain the importance of emotional security.</a:t>
            </a:r>
            <a:endParaRPr lang="en-GB" dirty="0">
              <a:latin typeface="Arial"/>
              <a:cs typeface="Arial"/>
            </a:endParaRPr>
          </a:p>
          <a:p>
            <a:pPr marL="285750" indent="-285750">
              <a:buFont typeface="Wingdings"/>
              <a:buChar char="Ø"/>
            </a:pPr>
            <a:r>
              <a:rPr lang="en-GB">
                <a:latin typeface="Arial"/>
                <a:cs typeface="Arial"/>
              </a:rPr>
              <a:t>Having a consistent key person as well as predictable routines may help Shona settle better at nursery.</a:t>
            </a:r>
            <a:endParaRPr lang="en-GB" dirty="0">
              <a:latin typeface="Arial"/>
              <a:cs typeface="Arial"/>
            </a:endParaRPr>
          </a:p>
          <a:p>
            <a:pPr marL="285750" indent="-285750">
              <a:buFont typeface="Wingdings"/>
              <a:buChar char="Ø"/>
            </a:pPr>
            <a:r>
              <a:rPr lang="en-GB">
                <a:latin typeface="Arial"/>
                <a:cs typeface="Arial"/>
              </a:rPr>
              <a:t>Communication and group play should be supported at her own pace.</a:t>
            </a:r>
            <a:endParaRPr lang="en-GB" dirty="0">
              <a:latin typeface="Arial"/>
              <a:cs typeface="Arial"/>
            </a:endParaRPr>
          </a:p>
          <a:p>
            <a:pPr marL="285750" indent="-285750">
              <a:buFont typeface="Wingdings"/>
              <a:buChar char="Ø"/>
            </a:pPr>
            <a:r>
              <a:rPr lang="en-GB">
                <a:latin typeface="Arial"/>
                <a:cs typeface="Arial"/>
              </a:rPr>
              <a:t>Nature, nurture and individual needs must be considered.</a:t>
            </a:r>
            <a:endParaRPr lang="en-GB" dirty="0">
              <a:latin typeface="Arial"/>
              <a:cs typeface="Arial"/>
            </a:endParaRPr>
          </a:p>
          <a:p>
            <a:pPr marL="285750" indent="-285750">
              <a:buFont typeface="Wingdings"/>
              <a:buChar char="Ø"/>
            </a:pPr>
            <a:r>
              <a:rPr lang="en-GB" dirty="0">
                <a:latin typeface="Arial"/>
                <a:cs typeface="Arial"/>
              </a:rPr>
              <a:t>Working with carers and further </a:t>
            </a:r>
            <a:r>
              <a:rPr lang="en-GB">
                <a:latin typeface="Arial"/>
                <a:cs typeface="Arial"/>
              </a:rPr>
              <a:t>assessment</a:t>
            </a:r>
            <a:r>
              <a:rPr lang="en-GB" dirty="0">
                <a:latin typeface="Arial"/>
                <a:cs typeface="Arial"/>
              </a:rPr>
              <a:t> when needed will support her overall development.</a:t>
            </a:r>
          </a:p>
          <a:p>
            <a:pPr marL="285750" indent="-285750">
              <a:buFont typeface="Wingdings"/>
              <a:buChar char="Ø"/>
            </a:pPr>
            <a:r>
              <a:rPr lang="en-GB">
                <a:latin typeface="Arial"/>
                <a:cs typeface="Arial"/>
              </a:rPr>
              <a:t>A holistic approach should consider emotional, social, communication and biological</a:t>
            </a:r>
            <a:r>
              <a:rPr lang="en-GB" dirty="0">
                <a:latin typeface="Arial"/>
                <a:cs typeface="Arial"/>
              </a:rPr>
              <a:t> influences.</a:t>
            </a:r>
          </a:p>
          <a:p>
            <a:pPr algn="ctr"/>
            <a:r>
              <a:rPr lang="en-GB" sz="1100">
                <a:latin typeface="Arial"/>
                <a:cs typeface="Arial"/>
              </a:rPr>
              <a:t>(Bowlby, 1998; Department for Education, 2023)</a:t>
            </a:r>
          </a:p>
        </p:txBody>
      </p:sp>
    </p:spTree>
    <p:extLst>
      <p:ext uri="{BB962C8B-B14F-4D97-AF65-F5344CB8AC3E}">
        <p14:creationId xmlns:p14="http://schemas.microsoft.com/office/powerpoint/2010/main" val="39438752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0A0E4-DC88-74CD-D898-31C3AD5FF9C0}"/>
              </a:ext>
            </a:extLst>
          </p:cNvPr>
          <p:cNvSpPr>
            <a:spLocks noGrp="1"/>
          </p:cNvSpPr>
          <p:nvPr>
            <p:ph type="title"/>
          </p:nvPr>
        </p:nvSpPr>
        <p:spPr/>
        <p:txBody>
          <a:bodyPr>
            <a:normAutofit/>
          </a:bodyPr>
          <a:lstStyle/>
          <a:p>
            <a:pPr algn="ctr"/>
            <a:r>
              <a:rPr lang="en-GB" sz="2800">
                <a:latin typeface="Arial"/>
                <a:cs typeface="Arial"/>
              </a:rPr>
              <a:t>Reference list</a:t>
            </a:r>
            <a:endParaRPr lang="en-US" sz="2800">
              <a:latin typeface="Arial"/>
              <a:cs typeface="Arial"/>
            </a:endParaRPr>
          </a:p>
        </p:txBody>
      </p:sp>
      <p:sp>
        <p:nvSpPr>
          <p:cNvPr id="3" name="Content Placeholder 2">
            <a:extLst>
              <a:ext uri="{FF2B5EF4-FFF2-40B4-BE49-F238E27FC236}">
                <a16:creationId xmlns:a16="http://schemas.microsoft.com/office/drawing/2014/main" id="{DBECD9D3-C985-DBDE-D1F9-63CDF6AA8A94}"/>
              </a:ext>
            </a:extLst>
          </p:cNvPr>
          <p:cNvSpPr>
            <a:spLocks noGrp="1"/>
          </p:cNvSpPr>
          <p:nvPr>
            <p:ph idx="1"/>
          </p:nvPr>
        </p:nvSpPr>
        <p:spPr>
          <a:xfrm>
            <a:off x="838200" y="1428967"/>
            <a:ext cx="10515600" cy="4852379"/>
          </a:xfrm>
        </p:spPr>
        <p:txBody>
          <a:bodyPr vert="horz" lIns="91440" tIns="45720" rIns="91440" bIns="45720" rtlCol="0" anchor="t">
            <a:normAutofit/>
          </a:bodyPr>
          <a:lstStyle/>
          <a:p>
            <a:r>
              <a:rPr lang="en-GB" sz="1400" dirty="0">
                <a:latin typeface="Arial"/>
                <a:cs typeface="Arial"/>
              </a:rPr>
              <a:t>Department for Education (2023) </a:t>
            </a:r>
            <a:r>
              <a:rPr lang="en-GB" sz="1400" i="1" dirty="0">
                <a:latin typeface="Arial"/>
                <a:cs typeface="Arial"/>
              </a:rPr>
              <a:t>Development matters: non-statutory </a:t>
            </a:r>
            <a:r>
              <a:rPr lang="en-GB" sz="1400" i="1">
                <a:latin typeface="Arial"/>
                <a:cs typeface="Arial"/>
              </a:rPr>
              <a:t>curriculu</a:t>
            </a:r>
            <a:r>
              <a:rPr lang="en-GB" sz="1400" i="1" dirty="0">
                <a:latin typeface="Arial"/>
                <a:cs typeface="Arial"/>
              </a:rPr>
              <a:t>m guidance for </a:t>
            </a:r>
            <a:r>
              <a:rPr lang="en-GB" sz="1400" i="1">
                <a:latin typeface="Arial"/>
                <a:cs typeface="Arial"/>
              </a:rPr>
              <a:t>th</a:t>
            </a:r>
            <a:r>
              <a:rPr lang="en-GB" sz="1400" i="1" dirty="0">
                <a:latin typeface="Arial"/>
                <a:cs typeface="Arial"/>
              </a:rPr>
              <a:t>e early </a:t>
            </a:r>
            <a:r>
              <a:rPr lang="en-GB" sz="1400" i="1">
                <a:latin typeface="Arial"/>
                <a:cs typeface="Arial"/>
              </a:rPr>
              <a:t>years' foundation stage.</a:t>
            </a:r>
            <a:r>
              <a:rPr lang="en-GB" sz="1400" dirty="0">
                <a:latin typeface="Arial"/>
                <a:cs typeface="Arial"/>
              </a:rPr>
              <a:t> </a:t>
            </a:r>
            <a:r>
              <a:rPr lang="en-GB" sz="1400">
                <a:latin typeface="Arial"/>
                <a:cs typeface="Arial"/>
              </a:rPr>
              <a:t>Available at:  </a:t>
            </a:r>
            <a:r>
              <a:rPr lang="en-GB" sz="1400" dirty="0">
                <a:ea typeface="+mn-lt"/>
                <a:cs typeface="+mn-lt"/>
                <a:hlinkClick r:id="rId2"/>
              </a:rPr>
              <a:t>Development Matters - GOV.UK</a:t>
            </a:r>
            <a:r>
              <a:rPr lang="en-GB" sz="1400">
                <a:latin typeface="Arial"/>
                <a:ea typeface="+mn-lt"/>
                <a:cs typeface="Arial"/>
              </a:rPr>
              <a:t> (Accessed: 05 October 2026)</a:t>
            </a:r>
          </a:p>
          <a:p>
            <a:r>
              <a:rPr lang="en-GB" sz="1400" dirty="0" err="1">
                <a:latin typeface="Arial"/>
                <a:cs typeface="Arial"/>
              </a:rPr>
              <a:t>Bowbly</a:t>
            </a:r>
            <a:r>
              <a:rPr lang="en-GB" sz="1400" dirty="0">
                <a:latin typeface="Arial"/>
                <a:cs typeface="Arial"/>
              </a:rPr>
              <a:t>, J. (1988) </a:t>
            </a:r>
            <a:r>
              <a:rPr lang="en-GB" sz="1400" i="1" dirty="0">
                <a:latin typeface="Arial"/>
                <a:cs typeface="Arial"/>
              </a:rPr>
              <a:t>A Secure Base: Parent-Child Attachment and Healthy Human Development. </a:t>
            </a:r>
          </a:p>
          <a:p>
            <a:r>
              <a:rPr lang="en-GB" sz="1400" dirty="0">
                <a:latin typeface="Arial"/>
                <a:cs typeface="Arial"/>
              </a:rPr>
              <a:t>Dozier, M. and Bernard, K. (2023)</a:t>
            </a:r>
            <a:r>
              <a:rPr lang="en-GB" sz="1400" i="1" dirty="0">
                <a:latin typeface="Arial"/>
                <a:cs typeface="Arial"/>
              </a:rPr>
              <a:t> 'Intervening early. Socioemotional interventions </a:t>
            </a:r>
            <a:r>
              <a:rPr lang="en-GB" sz="1400" i="1" dirty="0" err="1">
                <a:latin typeface="Arial"/>
                <a:cs typeface="Arial"/>
              </a:rPr>
              <a:t>argeting</a:t>
            </a:r>
            <a:r>
              <a:rPr lang="en-GB" sz="1400" i="1" dirty="0">
                <a:latin typeface="Arial"/>
                <a:cs typeface="Arial"/>
              </a:rPr>
              <a:t> the parent-infant relationship' Annual Review of Developmental Psychology, 5, pp.115-135</a:t>
            </a:r>
            <a:r>
              <a:rPr lang="en-GB" sz="1400" dirty="0">
                <a:latin typeface="Arial"/>
                <a:cs typeface="Arial"/>
              </a:rPr>
              <a:t>.</a:t>
            </a:r>
            <a:r>
              <a:rPr lang="en-GB" sz="1400" dirty="0">
                <a:ea typeface="+mn-lt"/>
                <a:cs typeface="+mn-lt"/>
                <a:hlinkClick r:id="rId3"/>
              </a:rPr>
              <a:t>Annual Review of Developmental Psychology | Annual Reviews</a:t>
            </a:r>
            <a:r>
              <a:rPr lang="en-GB" sz="1400" dirty="0">
                <a:latin typeface="Arial"/>
                <a:ea typeface="+mn-lt"/>
                <a:cs typeface="Arial"/>
              </a:rPr>
              <a:t> (Accessed: 04 October 2026)</a:t>
            </a:r>
          </a:p>
          <a:p>
            <a:r>
              <a:rPr lang="en-GB" sz="1400">
                <a:latin typeface="Arial"/>
                <a:cs typeface="Arial"/>
              </a:rPr>
              <a:t>Deneault, A.-A. ET AL (2023) </a:t>
            </a:r>
            <a:r>
              <a:rPr lang="en-GB" sz="1400" i="1">
                <a:latin typeface="Arial"/>
                <a:cs typeface="Arial"/>
              </a:rPr>
              <a:t>'Does child-mother attachment predict and mediate language and cognitive outcomes? A series of meta-analyses' Developmental Review, 7, article 101093</a:t>
            </a:r>
            <a:r>
              <a:rPr lang="en-GB" sz="1400">
                <a:latin typeface="Arial"/>
                <a:cs typeface="Arial"/>
              </a:rPr>
              <a:t>. </a:t>
            </a:r>
            <a:r>
              <a:rPr lang="en-GB" sz="1400" dirty="0">
                <a:ea typeface="+mn-lt"/>
                <a:cs typeface="+mn-lt"/>
                <a:hlinkClick r:id="rId4"/>
              </a:rPr>
              <a:t>https://doi.org/10.1016/j.dr.2023.101093</a:t>
            </a:r>
            <a:r>
              <a:rPr lang="en-GB" sz="1400" dirty="0">
                <a:ea typeface="+mn-lt"/>
                <a:cs typeface="+mn-lt"/>
              </a:rPr>
              <a:t> </a:t>
            </a:r>
          </a:p>
          <a:p>
            <a:r>
              <a:rPr lang="en-GB" sz="1400" dirty="0">
                <a:latin typeface="Aptos"/>
                <a:cs typeface="Arial"/>
              </a:rPr>
              <a:t>Wright, B. et al. (2023)</a:t>
            </a:r>
            <a:r>
              <a:rPr lang="en-GB" sz="1400" i="1" dirty="0">
                <a:latin typeface="Aptos"/>
                <a:cs typeface="Arial"/>
              </a:rPr>
              <a:t> </a:t>
            </a:r>
            <a:r>
              <a:rPr lang="en-GB" sz="1400" i="1" dirty="0" err="1">
                <a:latin typeface="Aptos"/>
                <a:cs typeface="Arial"/>
              </a:rPr>
              <a:t>Routinel</a:t>
            </a:r>
            <a:r>
              <a:rPr lang="en-GB" sz="1400" i="1" dirty="0">
                <a:latin typeface="Aptos"/>
                <a:cs typeface="Arial"/>
              </a:rPr>
              <a:t>y used interventions to improve attachment in infants and young children: a national </a:t>
            </a:r>
            <a:r>
              <a:rPr lang="en-GB" sz="1400" i="1" dirty="0" err="1">
                <a:latin typeface="Aptos"/>
                <a:cs typeface="Arial"/>
              </a:rPr>
              <a:t>survery</a:t>
            </a:r>
            <a:r>
              <a:rPr lang="en-GB" sz="1400" i="1" dirty="0">
                <a:latin typeface="Aptos"/>
                <a:cs typeface="Arial"/>
              </a:rPr>
              <a:t> and two systematic reviews. Health Technology Assessment, 27(2). </a:t>
            </a:r>
            <a:r>
              <a:rPr lang="en-GB" sz="1400" dirty="0">
                <a:ea typeface="+mn-lt"/>
                <a:cs typeface="+mn-lt"/>
                <a:hlinkClick r:id="rId5"/>
              </a:rPr>
              <a:t>Routinely used interventions to improve attachment in infants and young children: a national survey and two systematic reviews - PubMed</a:t>
            </a:r>
            <a:r>
              <a:rPr lang="en-GB" sz="1400" i="1" dirty="0">
                <a:ea typeface="+mn-lt"/>
                <a:cs typeface="Arial"/>
              </a:rPr>
              <a:t> </a:t>
            </a:r>
          </a:p>
          <a:p>
            <a:r>
              <a:rPr lang="en-GB" sz="1400" dirty="0">
                <a:latin typeface="Aptos"/>
                <a:cs typeface="Arial"/>
              </a:rPr>
              <a:t>Van </a:t>
            </a:r>
            <a:r>
              <a:rPr lang="en-GB" sz="1400" dirty="0" err="1">
                <a:latin typeface="Aptos"/>
                <a:cs typeface="Arial"/>
              </a:rPr>
              <a:t>IJzendoorn</a:t>
            </a:r>
            <a:r>
              <a:rPr lang="en-GB" sz="1400" dirty="0">
                <a:latin typeface="Aptos"/>
                <a:cs typeface="Arial"/>
              </a:rPr>
              <a:t>, M.H. and Kroonenberg, P.M. (1988) 'Cross-cultural patterns of attachments: a meta-analysis of the Strange Situation',</a:t>
            </a:r>
            <a:r>
              <a:rPr lang="en-GB" sz="1400" i="1" dirty="0">
                <a:latin typeface="Aptos"/>
                <a:cs typeface="Arial"/>
              </a:rPr>
              <a:t> Child Development, 59(1), pp. 147-156. </a:t>
            </a:r>
            <a:r>
              <a:rPr lang="en-GB" sz="1400" dirty="0">
                <a:ea typeface="+mn-lt"/>
                <a:cs typeface="+mn-lt"/>
                <a:hlinkClick r:id="rId6"/>
              </a:rPr>
              <a:t>https://doi.org/10.2307/1130396</a:t>
            </a:r>
            <a:r>
              <a:rPr lang="en-GB" sz="1400" dirty="0">
                <a:ea typeface="+mn-lt"/>
                <a:cs typeface="+mn-lt"/>
              </a:rPr>
              <a:t> </a:t>
            </a:r>
            <a:endParaRPr lang="en-GB" sz="1400" i="1" dirty="0">
              <a:latin typeface="Aptos"/>
              <a:cs typeface="Arial"/>
            </a:endParaRPr>
          </a:p>
        </p:txBody>
      </p:sp>
    </p:spTree>
    <p:extLst>
      <p:ext uri="{BB962C8B-B14F-4D97-AF65-F5344CB8AC3E}">
        <p14:creationId xmlns:p14="http://schemas.microsoft.com/office/powerpoint/2010/main" val="25498290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PowerPoint Presentation</vt:lpstr>
      <vt:lpstr>PowerPoint Presentation</vt:lpstr>
      <vt:lpstr>Explanation of Bowlby's Attachment Theory</vt:lpstr>
      <vt:lpstr>How does this theory apply to Shona?</vt:lpstr>
      <vt:lpstr>Nature  vs Nurture</vt:lpstr>
      <vt:lpstr>PowerPoint Presentation</vt:lpstr>
      <vt:lpstr>Usefulness  &amp;  Limitations</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981</cp:revision>
  <dcterms:created xsi:type="dcterms:W3CDTF">2026-10-10T19:59:14Z</dcterms:created>
  <dcterms:modified xsi:type="dcterms:W3CDTF">2026-10-12T08:33:57Z</dcterms:modified>
</cp:coreProperties>
</file>