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6" r:id="rId9"/>
    <p:sldId id="267" r:id="rId10"/>
    <p:sldId id="262" r:id="rId11"/>
    <p:sldId id="263" r:id="rId12"/>
    <p:sldId id="264" r:id="rId13"/>
    <p:sldId id="298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  <p:sldId id="293" r:id="rId40"/>
    <p:sldId id="294" r:id="rId41"/>
    <p:sldId id="295" r:id="rId42"/>
    <p:sldId id="296" r:id="rId43"/>
    <p:sldId id="297" r:id="rId44"/>
    <p:sldId id="299" r:id="rId45"/>
  </p:sldIdLst>
  <p:sldSz cx="9144000" cy="6858000" type="screen4x3"/>
  <p:notesSz cx="9144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40"/>
  </p:normalViewPr>
  <p:slideViewPr>
    <p:cSldViewPr>
      <p:cViewPr varScale="1">
        <p:scale>
          <a:sx n="107" d="100"/>
          <a:sy n="107" d="100"/>
        </p:scale>
        <p:origin x="1760" y="16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737169" y="1360932"/>
            <a:ext cx="5669660" cy="20313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56139" y="-3555"/>
            <a:ext cx="7431721" cy="11226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64739" y="1530604"/>
            <a:ext cx="5151120" cy="31070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09575" y="6556594"/>
            <a:ext cx="654050" cy="1676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387715" y="6460448"/>
            <a:ext cx="257175" cy="1962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17" Type="http://schemas.openxmlformats.org/officeDocument/2006/relationships/image" Target="../media/image19.png"/><Relationship Id="rId2" Type="http://schemas.openxmlformats.org/officeDocument/2006/relationships/image" Target="../media/image4.png"/><Relationship Id="rId16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11" Type="http://schemas.openxmlformats.org/officeDocument/2006/relationships/image" Target="../media/image38.png"/><Relationship Id="rId5" Type="http://schemas.openxmlformats.org/officeDocument/2006/relationships/image" Target="../media/image32.png"/><Relationship Id="rId10" Type="http://schemas.openxmlformats.org/officeDocument/2006/relationships/image" Target="../media/image37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1"/>
            <a:ext cx="9144000" cy="685799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07695" y="1467093"/>
            <a:ext cx="803719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latin typeface="Calibri"/>
                <a:cs typeface="Calibri"/>
              </a:rPr>
              <a:t>BMPF7018:</a:t>
            </a:r>
            <a:r>
              <a:rPr sz="3600" spc="-15" dirty="0">
                <a:latin typeface="Calibri"/>
                <a:cs typeface="Calibri"/>
              </a:rPr>
              <a:t> </a:t>
            </a:r>
            <a:r>
              <a:rPr sz="3600" dirty="0">
                <a:latin typeface="Calibri"/>
                <a:cs typeface="Calibri"/>
              </a:rPr>
              <a:t>Managing</a:t>
            </a:r>
            <a:r>
              <a:rPr sz="3600" spc="10" dirty="0">
                <a:latin typeface="Calibri"/>
                <a:cs typeface="Calibri"/>
              </a:rPr>
              <a:t> </a:t>
            </a:r>
            <a:r>
              <a:rPr sz="3600" spc="-70" dirty="0">
                <a:latin typeface="Calibri"/>
                <a:cs typeface="Calibri"/>
              </a:rPr>
              <a:t>Work-</a:t>
            </a:r>
            <a:r>
              <a:rPr sz="3600" dirty="0">
                <a:latin typeface="Calibri"/>
                <a:cs typeface="Calibri"/>
              </a:rPr>
              <a:t>Based </a:t>
            </a:r>
            <a:r>
              <a:rPr sz="3600" spc="-10" dirty="0">
                <a:latin typeface="Calibri"/>
                <a:cs typeface="Calibri"/>
              </a:rPr>
              <a:t>Projects</a:t>
            </a:r>
            <a:endParaRPr sz="3600" dirty="0">
              <a:latin typeface="Calibri"/>
              <a:cs typeface="Calibr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</a:t>
            </a:fld>
            <a:endParaRPr spc="-25" dirty="0"/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28862" y="2743913"/>
            <a:ext cx="4594860" cy="76431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lang="en-GB" sz="2400" dirty="0">
                <a:solidFill>
                  <a:srgbClr val="FFFFFF"/>
                </a:solidFill>
                <a:latin typeface="Calibri"/>
                <a:cs typeface="Calibri"/>
              </a:rPr>
              <a:t>Day 3 – Project Closure and Control.</a:t>
            </a:r>
          </a:p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lang="en-GB" sz="2400" dirty="0">
                <a:solidFill>
                  <a:srgbClr val="FFFFFF"/>
                </a:solidFill>
                <a:latin typeface="Calibri"/>
                <a:cs typeface="Calibri"/>
              </a:rPr>
              <a:t>Module Assignment </a:t>
            </a:r>
            <a:endParaRPr sz="2400" dirty="0">
              <a:latin typeface="Calibri"/>
              <a:cs typeface="Calibri"/>
            </a:endParaRPr>
          </a:p>
        </p:txBody>
      </p:sp>
      <p:pic>
        <p:nvPicPr>
          <p:cNvPr id="7" name="object 3">
            <a:extLst>
              <a:ext uri="{FF2B5EF4-FFF2-40B4-BE49-F238E27FC236}">
                <a16:creationId xmlns:a16="http://schemas.microsoft.com/office/drawing/2014/main" id="{3F84DAB2-C44A-9EA8-8381-BA1AC42D60E5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21756" y="4419600"/>
            <a:ext cx="1487487" cy="14859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44699" y="1903476"/>
            <a:ext cx="5309870" cy="1007110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2175510" marR="5080" indent="-2163445">
              <a:lnSpc>
                <a:spcPct val="101299"/>
              </a:lnSpc>
              <a:spcBef>
                <a:spcPts val="50"/>
              </a:spcBef>
            </a:pPr>
            <a:r>
              <a:rPr sz="3200" b="1" i="1" dirty="0">
                <a:latin typeface="Calibri"/>
                <a:cs typeface="Calibri"/>
              </a:rPr>
              <a:t>Managing</a:t>
            </a:r>
            <a:r>
              <a:rPr sz="3200" b="1" i="1" spc="-60" dirty="0">
                <a:latin typeface="Calibri"/>
                <a:cs typeface="Calibri"/>
              </a:rPr>
              <a:t> </a:t>
            </a:r>
            <a:r>
              <a:rPr sz="3200" b="1" i="1" dirty="0">
                <a:latin typeface="Calibri"/>
                <a:cs typeface="Calibri"/>
              </a:rPr>
              <a:t>Work</a:t>
            </a:r>
            <a:r>
              <a:rPr sz="3200" b="1" i="1" spc="-55" dirty="0">
                <a:latin typeface="Calibri"/>
                <a:cs typeface="Calibri"/>
              </a:rPr>
              <a:t> </a:t>
            </a:r>
            <a:r>
              <a:rPr sz="3200" b="1" i="1" dirty="0">
                <a:latin typeface="Calibri"/>
                <a:cs typeface="Calibri"/>
              </a:rPr>
              <a:t>Based</a:t>
            </a:r>
            <a:r>
              <a:rPr sz="3200" b="1" i="1" spc="-55" dirty="0">
                <a:latin typeface="Calibri"/>
                <a:cs typeface="Calibri"/>
              </a:rPr>
              <a:t> </a:t>
            </a:r>
            <a:r>
              <a:rPr sz="3200" b="1" i="1" spc="-10" dirty="0">
                <a:latin typeface="Calibri"/>
                <a:cs typeface="Calibri"/>
              </a:rPr>
              <a:t>Projects </a:t>
            </a:r>
            <a:r>
              <a:rPr sz="3200" b="1" i="1" dirty="0">
                <a:latin typeface="Calibri"/>
                <a:cs typeface="Calibri"/>
              </a:rPr>
              <a:t>Day</a:t>
            </a:r>
            <a:r>
              <a:rPr sz="3200" b="1" i="1" spc="-10" dirty="0">
                <a:latin typeface="Calibri"/>
                <a:cs typeface="Calibri"/>
              </a:rPr>
              <a:t> </a:t>
            </a:r>
            <a:r>
              <a:rPr sz="3200" b="1" i="1" spc="-50" dirty="0">
                <a:latin typeface="Calibri"/>
                <a:cs typeface="Calibri"/>
              </a:rPr>
              <a:t>3</a:t>
            </a:r>
            <a:endParaRPr sz="3200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995737" y="3789362"/>
            <a:ext cx="1487487" cy="148590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2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37515" y="929132"/>
            <a:ext cx="8198484" cy="2954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latin typeface="Segoe UI"/>
                <a:cs typeface="Segoe UI"/>
              </a:rPr>
              <a:t>Aim</a:t>
            </a:r>
            <a:r>
              <a:rPr sz="2400" b="1" spc="-2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of</a:t>
            </a:r>
            <a:r>
              <a:rPr sz="2400" b="1" spc="-1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the</a:t>
            </a:r>
            <a:r>
              <a:rPr sz="2400" b="1" spc="-10" dirty="0">
                <a:latin typeface="Segoe UI"/>
                <a:cs typeface="Segoe UI"/>
              </a:rPr>
              <a:t> </a:t>
            </a:r>
            <a:r>
              <a:rPr sz="2400" b="1" spc="-25" dirty="0">
                <a:latin typeface="Segoe UI"/>
                <a:cs typeface="Segoe UI"/>
              </a:rPr>
              <a:t>day</a:t>
            </a:r>
            <a:endParaRPr sz="2400" dirty="0">
              <a:latin typeface="Segoe UI"/>
              <a:cs typeface="Segoe UI"/>
            </a:endParaRPr>
          </a:p>
          <a:p>
            <a:pPr marL="12700" marR="448945">
              <a:lnSpc>
                <a:spcPct val="100000"/>
              </a:lnSpc>
              <a:spcBef>
                <a:spcPts val="25"/>
              </a:spcBef>
            </a:pPr>
            <a:r>
              <a:rPr sz="2400" dirty="0">
                <a:latin typeface="Segoe UI"/>
                <a:cs typeface="Segoe UI"/>
              </a:rPr>
              <a:t>Reinforce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learning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from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previous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2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days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and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to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move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spc="-20" dirty="0">
                <a:latin typeface="Segoe UI"/>
                <a:cs typeface="Segoe UI"/>
              </a:rPr>
              <a:t>into </a:t>
            </a:r>
            <a:r>
              <a:rPr sz="2400" dirty="0">
                <a:latin typeface="Segoe UI"/>
                <a:cs typeface="Segoe UI"/>
              </a:rPr>
              <a:t>Project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Closure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and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Control.</a:t>
            </a:r>
            <a:endParaRPr sz="2400" dirty="0">
              <a:latin typeface="Segoe UI"/>
              <a:cs typeface="Segoe UI"/>
            </a:endParaRPr>
          </a:p>
          <a:p>
            <a:pPr>
              <a:lnSpc>
                <a:spcPct val="100000"/>
              </a:lnSpc>
            </a:pPr>
            <a:endParaRPr sz="2200" dirty="0">
              <a:latin typeface="Segoe UI"/>
              <a:cs typeface="Segoe UI"/>
            </a:endParaRPr>
          </a:p>
          <a:p>
            <a:pPr marL="12700">
              <a:lnSpc>
                <a:spcPts val="2845"/>
              </a:lnSpc>
            </a:pPr>
            <a:r>
              <a:rPr sz="2400" b="1" spc="-10" dirty="0">
                <a:latin typeface="Segoe UI"/>
                <a:cs typeface="Segoe UI"/>
              </a:rPr>
              <a:t>Objectives</a:t>
            </a:r>
            <a:endParaRPr sz="2400" dirty="0">
              <a:latin typeface="Segoe UI"/>
              <a:cs typeface="Segoe UI"/>
            </a:endParaRPr>
          </a:p>
          <a:p>
            <a:pPr marL="354964" indent="-342900">
              <a:lnSpc>
                <a:spcPts val="2845"/>
              </a:lnSpc>
              <a:buSzPct val="95833"/>
              <a:buFont typeface="Arial" panose="020B0604020202020204" pitchFamily="34" charset="0"/>
              <a:buChar char="•"/>
              <a:tabLst>
                <a:tab pos="120650" algn="l"/>
              </a:tabLst>
            </a:pPr>
            <a:r>
              <a:rPr sz="2400" dirty="0">
                <a:latin typeface="Segoe UI"/>
                <a:cs typeface="Segoe UI"/>
              </a:rPr>
              <a:t>Define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needs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and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outcomes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of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Closure</a:t>
            </a:r>
            <a:r>
              <a:rPr sz="2400" spc="-10" dirty="0">
                <a:latin typeface="Segoe UI"/>
                <a:cs typeface="Segoe UI"/>
              </a:rPr>
              <a:t> phase</a:t>
            </a:r>
            <a:endParaRPr sz="2400" dirty="0">
              <a:latin typeface="Segoe UI"/>
              <a:cs typeface="Segoe UI"/>
            </a:endParaRPr>
          </a:p>
          <a:p>
            <a:pPr marL="355600" marR="5080" indent="-342900">
              <a:lnSpc>
                <a:spcPct val="100000"/>
              </a:lnSpc>
              <a:spcBef>
                <a:spcPts val="25"/>
              </a:spcBef>
              <a:buSzPct val="95833"/>
              <a:buFont typeface="Arial" panose="020B0604020202020204" pitchFamily="34" charset="0"/>
              <a:buChar char="•"/>
              <a:tabLst>
                <a:tab pos="120650" algn="l"/>
              </a:tabLst>
            </a:pPr>
            <a:r>
              <a:rPr sz="2400" dirty="0">
                <a:latin typeface="Segoe UI"/>
                <a:cs typeface="Segoe UI"/>
              </a:rPr>
              <a:t>Introduce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concept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of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Control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Plan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and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tools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relevant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for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spc="-20" dirty="0">
                <a:latin typeface="Segoe UI"/>
                <a:cs typeface="Segoe UI"/>
              </a:rPr>
              <a:t>this </a:t>
            </a:r>
            <a:r>
              <a:rPr sz="2400" dirty="0">
                <a:latin typeface="Segoe UI"/>
                <a:cs typeface="Segoe UI"/>
              </a:rPr>
              <a:t>phase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of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project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management.</a:t>
            </a:r>
            <a:endParaRPr sz="2400" dirty="0">
              <a:latin typeface="Segoe UI"/>
              <a:cs typeface="Segoe U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063624" y="712723"/>
            <a:ext cx="6556375" cy="2527872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2700" marR="263525">
              <a:lnSpc>
                <a:spcPct val="100800"/>
              </a:lnSpc>
              <a:spcBef>
                <a:spcPts val="75"/>
              </a:spcBef>
            </a:pPr>
            <a:r>
              <a:rPr sz="2400" b="1" dirty="0">
                <a:latin typeface="Segoe UI"/>
                <a:cs typeface="Segoe UI"/>
              </a:rPr>
              <a:t>Recap</a:t>
            </a:r>
            <a:r>
              <a:rPr sz="2400" b="1" spc="-5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of</a:t>
            </a:r>
            <a:r>
              <a:rPr sz="2400" b="1" spc="-40" dirty="0">
                <a:latin typeface="Segoe UI"/>
                <a:cs typeface="Segoe UI"/>
              </a:rPr>
              <a:t> </a:t>
            </a:r>
            <a:r>
              <a:rPr lang="en-GB" sz="2400" b="1" spc="-40" dirty="0">
                <a:latin typeface="Segoe UI"/>
                <a:cs typeface="Segoe UI"/>
              </a:rPr>
              <a:t>l</a:t>
            </a:r>
            <a:r>
              <a:rPr sz="2400" b="1" dirty="0" err="1">
                <a:latin typeface="Segoe UI"/>
                <a:cs typeface="Segoe UI"/>
              </a:rPr>
              <a:t>ast</a:t>
            </a:r>
            <a:r>
              <a:rPr sz="2400" b="1" spc="-45" dirty="0">
                <a:latin typeface="Segoe UI"/>
                <a:cs typeface="Segoe UI"/>
              </a:rPr>
              <a:t> </a:t>
            </a:r>
            <a:r>
              <a:rPr sz="2400" b="1" spc="-20" dirty="0">
                <a:latin typeface="Segoe UI"/>
                <a:cs typeface="Segoe UI"/>
              </a:rPr>
              <a:t>time </a:t>
            </a:r>
            <a:r>
              <a:rPr lang="en-GB" sz="2400" b="1" spc="-20" dirty="0">
                <a:latin typeface="Segoe UI"/>
                <a:cs typeface="Segoe UI"/>
              </a:rPr>
              <a:t>w</a:t>
            </a:r>
            <a:r>
              <a:rPr sz="2400" b="1" dirty="0">
                <a:latin typeface="Segoe UI"/>
                <a:cs typeface="Segoe UI"/>
              </a:rPr>
              <a:t>e</a:t>
            </a:r>
            <a:r>
              <a:rPr sz="2400" b="1" spc="-65" dirty="0">
                <a:latin typeface="Segoe UI"/>
                <a:cs typeface="Segoe UI"/>
              </a:rPr>
              <a:t> </a:t>
            </a:r>
            <a:r>
              <a:rPr sz="2400" b="1" spc="-10" dirty="0">
                <a:latin typeface="Segoe UI"/>
                <a:cs typeface="Segoe UI"/>
              </a:rPr>
              <a:t>covered:-</a:t>
            </a:r>
            <a:endParaRPr sz="2400" dirty="0">
              <a:latin typeface="Segoe UI"/>
              <a:cs typeface="Segoe UI"/>
            </a:endParaRPr>
          </a:p>
          <a:p>
            <a:pPr>
              <a:lnSpc>
                <a:spcPct val="100000"/>
              </a:lnSpc>
            </a:pPr>
            <a:endParaRPr sz="22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Arial"/>
                <a:cs typeface="Arial"/>
              </a:rPr>
              <a:t>Implementation.</a:t>
            </a:r>
            <a:endParaRPr sz="2400" dirty="0">
              <a:latin typeface="Arial"/>
              <a:cs typeface="Arial"/>
            </a:endParaRPr>
          </a:p>
          <a:p>
            <a:pPr marL="355600" indent="-342900">
              <a:lnSpc>
                <a:spcPts val="2845"/>
              </a:lnSpc>
              <a:buFont typeface="Arial" panose="020B0604020202020204" pitchFamily="34" charset="0"/>
              <a:buChar char="•"/>
              <a:tabLst>
                <a:tab pos="354965" algn="l"/>
                <a:tab pos="355600" algn="l"/>
              </a:tabLst>
            </a:pPr>
            <a:r>
              <a:rPr sz="2400" spc="-10" dirty="0">
                <a:latin typeface="Arial"/>
                <a:cs typeface="Arial"/>
              </a:rPr>
              <a:t>Measurement.</a:t>
            </a:r>
            <a:endParaRPr sz="2400" dirty="0">
              <a:latin typeface="Arial"/>
              <a:cs typeface="Arial"/>
            </a:endParaRPr>
          </a:p>
          <a:p>
            <a:pPr marL="355600" indent="-342900">
              <a:lnSpc>
                <a:spcPts val="2845"/>
              </a:lnSpc>
              <a:buFont typeface="Arial" panose="020B0604020202020204" pitchFamily="34" charset="0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Risk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Management.</a:t>
            </a:r>
            <a:endParaRPr sz="2400" dirty="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25"/>
              </a:spcBef>
              <a:buFont typeface="Arial" panose="020B0604020202020204" pitchFamily="34" charset="0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Change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control.</a:t>
            </a:r>
            <a:endParaRPr sz="2400" dirty="0">
              <a:latin typeface="Arial"/>
              <a:cs typeface="Arial"/>
            </a:endParaRPr>
          </a:p>
          <a:p>
            <a:pPr marL="355600" marR="57785" indent="-342900">
              <a:lnSpc>
                <a:spcPct val="100800"/>
              </a:lnSpc>
              <a:buFont typeface="Arial" panose="020B0604020202020204" pitchFamily="34" charset="0"/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Overview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spc="-20" dirty="0">
                <a:latin typeface="Arial"/>
                <a:cs typeface="Arial"/>
              </a:rPr>
              <a:t>Some </a:t>
            </a:r>
            <a:r>
              <a:rPr sz="2400" spc="-10" dirty="0">
                <a:latin typeface="Arial"/>
                <a:cs typeface="Arial"/>
              </a:rPr>
              <a:t>Methodologies.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4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18490" y="902715"/>
            <a:ext cx="269367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dirty="0">
                <a:latin typeface="Calibri"/>
                <a:cs typeface="Calibri"/>
              </a:rPr>
              <a:t>What</a:t>
            </a:r>
            <a:r>
              <a:rPr b="1" spc="-5" dirty="0">
                <a:latin typeface="Calibri"/>
                <a:cs typeface="Calibri"/>
              </a:rPr>
              <a:t> </a:t>
            </a:r>
            <a:r>
              <a:rPr b="1" dirty="0">
                <a:latin typeface="Calibri"/>
                <a:cs typeface="Calibri"/>
              </a:rPr>
              <a:t>is</a:t>
            </a:r>
            <a:r>
              <a:rPr b="1" spc="-15" dirty="0">
                <a:latin typeface="Calibri"/>
                <a:cs typeface="Calibri"/>
              </a:rPr>
              <a:t> </a:t>
            </a:r>
            <a:r>
              <a:rPr b="1" dirty="0">
                <a:latin typeface="Calibri"/>
                <a:cs typeface="Calibri"/>
              </a:rPr>
              <a:t>a </a:t>
            </a:r>
            <a:r>
              <a:rPr b="1" spc="-10" dirty="0">
                <a:latin typeface="Calibri"/>
                <a:cs typeface="Calibri"/>
              </a:rPr>
              <a:t>project?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5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18490" y="1765299"/>
            <a:ext cx="7762240" cy="21532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 marR="5080" indent="80645">
              <a:lnSpc>
                <a:spcPct val="99600"/>
              </a:lnSpc>
              <a:spcBef>
                <a:spcPts val="110"/>
              </a:spcBef>
            </a:pPr>
            <a:r>
              <a:rPr sz="2800" dirty="0">
                <a:latin typeface="MS PGothic"/>
                <a:cs typeface="MS PGothic"/>
              </a:rPr>
              <a:t>‘</a:t>
            </a:r>
            <a:r>
              <a:rPr sz="2800" dirty="0">
                <a:latin typeface="Calibri"/>
                <a:cs typeface="Calibri"/>
              </a:rPr>
              <a:t>A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unique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set</a:t>
            </a:r>
            <a:r>
              <a:rPr sz="2800" spc="-2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co-</a:t>
            </a:r>
            <a:r>
              <a:rPr sz="2800" dirty="0">
                <a:latin typeface="Calibri"/>
                <a:cs typeface="Calibri"/>
              </a:rPr>
              <a:t>ordinated</a:t>
            </a:r>
            <a:r>
              <a:rPr sz="2800" spc="-2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activities,</a:t>
            </a:r>
            <a:r>
              <a:rPr sz="2800" spc="-2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with</a:t>
            </a:r>
            <a:r>
              <a:rPr sz="2800" spc="-2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definite </a:t>
            </a:r>
            <a:r>
              <a:rPr sz="2800" dirty="0">
                <a:latin typeface="Calibri"/>
                <a:cs typeface="Calibri"/>
              </a:rPr>
              <a:t>starting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finishing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points,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undertaken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by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an </a:t>
            </a:r>
            <a:r>
              <a:rPr sz="2800" dirty="0">
                <a:latin typeface="Calibri"/>
                <a:cs typeface="Calibri"/>
              </a:rPr>
              <a:t>individual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or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team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to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meet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specific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objectives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within </a:t>
            </a:r>
            <a:r>
              <a:rPr sz="2800" dirty="0">
                <a:latin typeface="Calibri"/>
                <a:cs typeface="Calibri"/>
              </a:rPr>
              <a:t>defined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time,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cost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performance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parameters</a:t>
            </a:r>
            <a:r>
              <a:rPr sz="2800" spc="-10" dirty="0">
                <a:latin typeface="MS PGothic"/>
                <a:cs typeface="MS PGothic"/>
              </a:rPr>
              <a:t>’ </a:t>
            </a:r>
            <a:r>
              <a:rPr sz="2800" dirty="0">
                <a:latin typeface="Calibri"/>
                <a:cs typeface="Calibri"/>
              </a:rPr>
              <a:t>(Office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Government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Commerce).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557015" y="941832"/>
            <a:ext cx="2063750" cy="1039494"/>
            <a:chOff x="3557015" y="941832"/>
            <a:chExt cx="2063750" cy="1039494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733799" y="1030224"/>
              <a:ext cx="1749552" cy="73761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557015" y="941832"/>
              <a:ext cx="2063495" cy="103936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779837" y="1052512"/>
              <a:ext cx="1655762" cy="646112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779837" y="1052512"/>
            <a:ext cx="1656080" cy="646430"/>
          </a:xfrm>
          <a:prstGeom prst="rect">
            <a:avLst/>
          </a:prstGeom>
          <a:ln w="9525">
            <a:solidFill>
              <a:srgbClr val="00AFF0"/>
            </a:solidFill>
          </a:ln>
        </p:spPr>
        <p:txBody>
          <a:bodyPr vert="horz" wrap="square" lIns="0" tIns="32384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254"/>
              </a:spcBef>
            </a:pPr>
            <a:r>
              <a:rPr sz="3600" spc="-10" dirty="0">
                <a:solidFill>
                  <a:srgbClr val="FFFFFF"/>
                </a:solidFill>
                <a:latin typeface="Segoe UI"/>
                <a:cs typeface="Segoe UI"/>
              </a:rPr>
              <a:t>Quality</a:t>
            </a:r>
            <a:endParaRPr sz="3600">
              <a:latin typeface="Segoe UI"/>
              <a:cs typeface="Segoe U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5068823" y="2886455"/>
            <a:ext cx="1567180" cy="1039494"/>
            <a:chOff x="5068823" y="2886455"/>
            <a:chExt cx="1567180" cy="1039494"/>
          </a:xfrm>
        </p:grpSpPr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245607" y="2974847"/>
              <a:ext cx="1389888" cy="73761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068823" y="2886455"/>
              <a:ext cx="1530096" cy="1039368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292724" y="2997199"/>
              <a:ext cx="1295400" cy="646112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5292725" y="2997200"/>
            <a:ext cx="1295400" cy="646430"/>
          </a:xfrm>
          <a:prstGeom prst="rect">
            <a:avLst/>
          </a:prstGeom>
          <a:ln w="9525">
            <a:solidFill>
              <a:srgbClr val="7D60A0"/>
            </a:solidFill>
          </a:ln>
        </p:spPr>
        <p:txBody>
          <a:bodyPr vert="horz" wrap="square" lIns="0" tIns="32384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254"/>
              </a:spcBef>
            </a:pPr>
            <a:r>
              <a:rPr sz="3600" spc="-20" dirty="0">
                <a:solidFill>
                  <a:srgbClr val="FFFFFF"/>
                </a:solidFill>
                <a:latin typeface="Segoe UI"/>
                <a:cs typeface="Segoe UI"/>
              </a:rPr>
              <a:t>Cost</a:t>
            </a:r>
            <a:endParaRPr sz="3600">
              <a:latin typeface="Segoe UI"/>
              <a:cs typeface="Segoe U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2261616" y="2886455"/>
            <a:ext cx="1612900" cy="1039494"/>
            <a:chOff x="2261616" y="2886455"/>
            <a:chExt cx="1612900" cy="1039494"/>
          </a:xfrm>
        </p:grpSpPr>
        <p:pic>
          <p:nvPicPr>
            <p:cNvPr id="13" name="object 1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2438400" y="2974847"/>
              <a:ext cx="1316736" cy="73761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2261616" y="2886455"/>
              <a:ext cx="1612392" cy="1039368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2484437" y="2997199"/>
              <a:ext cx="1223962" cy="646112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2484437" y="2997200"/>
            <a:ext cx="1224280" cy="646430"/>
          </a:xfrm>
          <a:prstGeom prst="rect">
            <a:avLst/>
          </a:prstGeom>
          <a:ln w="9525">
            <a:solidFill>
              <a:srgbClr val="F69240"/>
            </a:solidFill>
          </a:ln>
        </p:spPr>
        <p:txBody>
          <a:bodyPr vert="horz" wrap="square" lIns="0" tIns="32384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254"/>
              </a:spcBef>
            </a:pPr>
            <a:r>
              <a:rPr sz="3600" spc="-20" dirty="0">
                <a:solidFill>
                  <a:srgbClr val="FFFFFF"/>
                </a:solidFill>
                <a:latin typeface="Segoe UI"/>
                <a:cs typeface="Segoe UI"/>
              </a:rPr>
              <a:t>Time</a:t>
            </a:r>
            <a:endParaRPr sz="3600">
              <a:latin typeface="Segoe UI"/>
              <a:cs typeface="Segoe UI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1676400" y="24383"/>
            <a:ext cx="6007735" cy="5126990"/>
            <a:chOff x="1676400" y="24383"/>
            <a:chExt cx="6007735" cy="5126990"/>
          </a:xfrm>
        </p:grpSpPr>
        <p:pic>
          <p:nvPicPr>
            <p:cNvPr id="18" name="object 18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722119" y="24383"/>
              <a:ext cx="5916167" cy="51267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676400" y="393192"/>
              <a:ext cx="6007608" cy="4599432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761743" y="42672"/>
              <a:ext cx="5836920" cy="5044440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1907703" y="188639"/>
              <a:ext cx="5544820" cy="4752975"/>
            </a:xfrm>
            <a:custGeom>
              <a:avLst/>
              <a:gdLst/>
              <a:ahLst/>
              <a:cxnLst/>
              <a:rect l="l" t="t" r="r" b="b"/>
              <a:pathLst>
                <a:path w="5544820" h="4752975">
                  <a:moveTo>
                    <a:pt x="0" y="2376264"/>
                  </a:moveTo>
                  <a:lnTo>
                    <a:pt x="479" y="2331621"/>
                  </a:lnTo>
                  <a:lnTo>
                    <a:pt x="1912" y="2287178"/>
                  </a:lnTo>
                  <a:lnTo>
                    <a:pt x="4289" y="2242942"/>
                  </a:lnTo>
                  <a:lnTo>
                    <a:pt x="7604" y="2198920"/>
                  </a:lnTo>
                  <a:lnTo>
                    <a:pt x="11846" y="2155120"/>
                  </a:lnTo>
                  <a:lnTo>
                    <a:pt x="17008" y="2111547"/>
                  </a:lnTo>
                  <a:lnTo>
                    <a:pt x="23082" y="2068211"/>
                  </a:lnTo>
                  <a:lnTo>
                    <a:pt x="30058" y="2025117"/>
                  </a:lnTo>
                  <a:lnTo>
                    <a:pt x="37930" y="1982273"/>
                  </a:lnTo>
                  <a:lnTo>
                    <a:pt x="46687" y="1939686"/>
                  </a:lnTo>
                  <a:lnTo>
                    <a:pt x="56323" y="1897364"/>
                  </a:lnTo>
                  <a:lnTo>
                    <a:pt x="66828" y="1855313"/>
                  </a:lnTo>
                  <a:lnTo>
                    <a:pt x="78194" y="1813540"/>
                  </a:lnTo>
                  <a:lnTo>
                    <a:pt x="90413" y="1772054"/>
                  </a:lnTo>
                  <a:lnTo>
                    <a:pt x="103477" y="1730860"/>
                  </a:lnTo>
                  <a:lnTo>
                    <a:pt x="117376" y="1689967"/>
                  </a:lnTo>
                  <a:lnTo>
                    <a:pt x="132104" y="1649381"/>
                  </a:lnTo>
                  <a:lnTo>
                    <a:pt x="147650" y="1609110"/>
                  </a:lnTo>
                  <a:lnTo>
                    <a:pt x="164007" y="1569161"/>
                  </a:lnTo>
                  <a:lnTo>
                    <a:pt x="181167" y="1529540"/>
                  </a:lnTo>
                  <a:lnTo>
                    <a:pt x="199121" y="1490256"/>
                  </a:lnTo>
                  <a:lnTo>
                    <a:pt x="217861" y="1451314"/>
                  </a:lnTo>
                  <a:lnTo>
                    <a:pt x="237379" y="1412724"/>
                  </a:lnTo>
                  <a:lnTo>
                    <a:pt x="257665" y="1374491"/>
                  </a:lnTo>
                  <a:lnTo>
                    <a:pt x="278712" y="1336623"/>
                  </a:lnTo>
                  <a:lnTo>
                    <a:pt x="300511" y="1299126"/>
                  </a:lnTo>
                  <a:lnTo>
                    <a:pt x="323054" y="1262009"/>
                  </a:lnTo>
                  <a:lnTo>
                    <a:pt x="346333" y="1225279"/>
                  </a:lnTo>
                  <a:lnTo>
                    <a:pt x="370339" y="1188941"/>
                  </a:lnTo>
                  <a:lnTo>
                    <a:pt x="395063" y="1153005"/>
                  </a:lnTo>
                  <a:lnTo>
                    <a:pt x="420498" y="1117476"/>
                  </a:lnTo>
                  <a:lnTo>
                    <a:pt x="446636" y="1082363"/>
                  </a:lnTo>
                  <a:lnTo>
                    <a:pt x="473466" y="1047672"/>
                  </a:lnTo>
                  <a:lnTo>
                    <a:pt x="500982" y="1013410"/>
                  </a:lnTo>
                  <a:lnTo>
                    <a:pt x="529175" y="979585"/>
                  </a:lnTo>
                  <a:lnTo>
                    <a:pt x="558037" y="946204"/>
                  </a:lnTo>
                  <a:lnTo>
                    <a:pt x="587558" y="913273"/>
                  </a:lnTo>
                  <a:lnTo>
                    <a:pt x="617732" y="880801"/>
                  </a:lnTo>
                  <a:lnTo>
                    <a:pt x="648548" y="848794"/>
                  </a:lnTo>
                  <a:lnTo>
                    <a:pt x="680000" y="817260"/>
                  </a:lnTo>
                  <a:lnTo>
                    <a:pt x="712078" y="786205"/>
                  </a:lnTo>
                  <a:lnTo>
                    <a:pt x="744775" y="755637"/>
                  </a:lnTo>
                  <a:lnTo>
                    <a:pt x="778082" y="725564"/>
                  </a:lnTo>
                  <a:lnTo>
                    <a:pt x="811990" y="695991"/>
                  </a:lnTo>
                  <a:lnTo>
                    <a:pt x="846491" y="666927"/>
                  </a:lnTo>
                  <a:lnTo>
                    <a:pt x="881577" y="638379"/>
                  </a:lnTo>
                  <a:lnTo>
                    <a:pt x="917240" y="610353"/>
                  </a:lnTo>
                  <a:lnTo>
                    <a:pt x="953470" y="582857"/>
                  </a:lnTo>
                  <a:lnTo>
                    <a:pt x="990260" y="555898"/>
                  </a:lnTo>
                  <a:lnTo>
                    <a:pt x="1027601" y="529484"/>
                  </a:lnTo>
                  <a:lnTo>
                    <a:pt x="1065486" y="503621"/>
                  </a:lnTo>
                  <a:lnTo>
                    <a:pt x="1103904" y="478317"/>
                  </a:lnTo>
                  <a:lnTo>
                    <a:pt x="1142849" y="453579"/>
                  </a:lnTo>
                  <a:lnTo>
                    <a:pt x="1182312" y="429413"/>
                  </a:lnTo>
                  <a:lnTo>
                    <a:pt x="1222284" y="405828"/>
                  </a:lnTo>
                  <a:lnTo>
                    <a:pt x="1262757" y="382830"/>
                  </a:lnTo>
                  <a:lnTo>
                    <a:pt x="1303723" y="360427"/>
                  </a:lnTo>
                  <a:lnTo>
                    <a:pt x="1345173" y="338626"/>
                  </a:lnTo>
                  <a:lnTo>
                    <a:pt x="1387098" y="317433"/>
                  </a:lnTo>
                  <a:lnTo>
                    <a:pt x="1429492" y="296857"/>
                  </a:lnTo>
                  <a:lnTo>
                    <a:pt x="1472344" y="276904"/>
                  </a:lnTo>
                  <a:lnTo>
                    <a:pt x="1515647" y="257581"/>
                  </a:lnTo>
                  <a:lnTo>
                    <a:pt x="1559393" y="238896"/>
                  </a:lnTo>
                  <a:lnTo>
                    <a:pt x="1603573" y="220856"/>
                  </a:lnTo>
                  <a:lnTo>
                    <a:pt x="1648178" y="203467"/>
                  </a:lnTo>
                  <a:lnTo>
                    <a:pt x="1693200" y="186738"/>
                  </a:lnTo>
                  <a:lnTo>
                    <a:pt x="1738632" y="170675"/>
                  </a:lnTo>
                  <a:lnTo>
                    <a:pt x="1784464" y="155286"/>
                  </a:lnTo>
                  <a:lnTo>
                    <a:pt x="1830688" y="140578"/>
                  </a:lnTo>
                  <a:lnTo>
                    <a:pt x="1877295" y="126557"/>
                  </a:lnTo>
                  <a:lnTo>
                    <a:pt x="1924278" y="113232"/>
                  </a:lnTo>
                  <a:lnTo>
                    <a:pt x="1971629" y="100608"/>
                  </a:lnTo>
                  <a:lnTo>
                    <a:pt x="2019337" y="88694"/>
                  </a:lnTo>
                  <a:lnTo>
                    <a:pt x="2067396" y="77497"/>
                  </a:lnTo>
                  <a:lnTo>
                    <a:pt x="2115797" y="67024"/>
                  </a:lnTo>
                  <a:lnTo>
                    <a:pt x="2164531" y="57281"/>
                  </a:lnTo>
                  <a:lnTo>
                    <a:pt x="2213591" y="48277"/>
                  </a:lnTo>
                  <a:lnTo>
                    <a:pt x="2262967" y="40018"/>
                  </a:lnTo>
                  <a:lnTo>
                    <a:pt x="2312652" y="32511"/>
                  </a:lnTo>
                  <a:lnTo>
                    <a:pt x="2362636" y="25764"/>
                  </a:lnTo>
                  <a:lnTo>
                    <a:pt x="2412912" y="19784"/>
                  </a:lnTo>
                  <a:lnTo>
                    <a:pt x="2463472" y="14578"/>
                  </a:lnTo>
                  <a:lnTo>
                    <a:pt x="2514306" y="10154"/>
                  </a:lnTo>
                  <a:lnTo>
                    <a:pt x="2565407" y="6517"/>
                  </a:lnTo>
                  <a:lnTo>
                    <a:pt x="2616766" y="3677"/>
                  </a:lnTo>
                  <a:lnTo>
                    <a:pt x="2668375" y="1639"/>
                  </a:lnTo>
                  <a:lnTo>
                    <a:pt x="2720225" y="410"/>
                  </a:lnTo>
                  <a:lnTo>
                    <a:pt x="2772308" y="0"/>
                  </a:lnTo>
                  <a:lnTo>
                    <a:pt x="2824391" y="410"/>
                  </a:lnTo>
                  <a:lnTo>
                    <a:pt x="2876241" y="1639"/>
                  </a:lnTo>
                  <a:lnTo>
                    <a:pt x="2927849" y="3677"/>
                  </a:lnTo>
                  <a:lnTo>
                    <a:pt x="2979208" y="6517"/>
                  </a:lnTo>
                  <a:lnTo>
                    <a:pt x="3030309" y="10154"/>
                  </a:lnTo>
                  <a:lnTo>
                    <a:pt x="3081143" y="14578"/>
                  </a:lnTo>
                  <a:lnTo>
                    <a:pt x="3131703" y="19784"/>
                  </a:lnTo>
                  <a:lnTo>
                    <a:pt x="3181979" y="25764"/>
                  </a:lnTo>
                  <a:lnTo>
                    <a:pt x="3231963" y="32511"/>
                  </a:lnTo>
                  <a:lnTo>
                    <a:pt x="3281648" y="40018"/>
                  </a:lnTo>
                  <a:lnTo>
                    <a:pt x="3331024" y="48277"/>
                  </a:lnTo>
                  <a:lnTo>
                    <a:pt x="3380084" y="57281"/>
                  </a:lnTo>
                  <a:lnTo>
                    <a:pt x="3428818" y="67024"/>
                  </a:lnTo>
                  <a:lnTo>
                    <a:pt x="3477219" y="77497"/>
                  </a:lnTo>
                  <a:lnTo>
                    <a:pt x="3525278" y="88694"/>
                  </a:lnTo>
                  <a:lnTo>
                    <a:pt x="3572987" y="100608"/>
                  </a:lnTo>
                  <a:lnTo>
                    <a:pt x="3620337" y="113232"/>
                  </a:lnTo>
                  <a:lnTo>
                    <a:pt x="3667320" y="126557"/>
                  </a:lnTo>
                  <a:lnTo>
                    <a:pt x="3713928" y="140578"/>
                  </a:lnTo>
                  <a:lnTo>
                    <a:pt x="3760152" y="155286"/>
                  </a:lnTo>
                  <a:lnTo>
                    <a:pt x="3805983" y="170675"/>
                  </a:lnTo>
                  <a:lnTo>
                    <a:pt x="3851415" y="186738"/>
                  </a:lnTo>
                  <a:lnTo>
                    <a:pt x="3896437" y="203467"/>
                  </a:lnTo>
                  <a:lnTo>
                    <a:pt x="3941042" y="220856"/>
                  </a:lnTo>
                  <a:lnTo>
                    <a:pt x="3985222" y="238896"/>
                  </a:lnTo>
                  <a:lnTo>
                    <a:pt x="4028968" y="257581"/>
                  </a:lnTo>
                  <a:lnTo>
                    <a:pt x="4072271" y="276904"/>
                  </a:lnTo>
                  <a:lnTo>
                    <a:pt x="4115123" y="296857"/>
                  </a:lnTo>
                  <a:lnTo>
                    <a:pt x="4157517" y="317433"/>
                  </a:lnTo>
                  <a:lnTo>
                    <a:pt x="4199442" y="338626"/>
                  </a:lnTo>
                  <a:lnTo>
                    <a:pt x="4240892" y="360427"/>
                  </a:lnTo>
                  <a:lnTo>
                    <a:pt x="4281858" y="382830"/>
                  </a:lnTo>
                  <a:lnTo>
                    <a:pt x="4322331" y="405828"/>
                  </a:lnTo>
                  <a:lnTo>
                    <a:pt x="4362303" y="429413"/>
                  </a:lnTo>
                  <a:lnTo>
                    <a:pt x="4401766" y="453579"/>
                  </a:lnTo>
                  <a:lnTo>
                    <a:pt x="4440711" y="478317"/>
                  </a:lnTo>
                  <a:lnTo>
                    <a:pt x="4479129" y="503621"/>
                  </a:lnTo>
                  <a:lnTo>
                    <a:pt x="4517014" y="529484"/>
                  </a:lnTo>
                  <a:lnTo>
                    <a:pt x="4554355" y="555898"/>
                  </a:lnTo>
                  <a:lnTo>
                    <a:pt x="4591145" y="582857"/>
                  </a:lnTo>
                  <a:lnTo>
                    <a:pt x="4627376" y="610353"/>
                  </a:lnTo>
                  <a:lnTo>
                    <a:pt x="4663038" y="638379"/>
                  </a:lnTo>
                  <a:lnTo>
                    <a:pt x="4698124" y="666927"/>
                  </a:lnTo>
                  <a:lnTo>
                    <a:pt x="4732625" y="695991"/>
                  </a:lnTo>
                  <a:lnTo>
                    <a:pt x="4766533" y="725564"/>
                  </a:lnTo>
                  <a:lnTo>
                    <a:pt x="4799840" y="755637"/>
                  </a:lnTo>
                  <a:lnTo>
                    <a:pt x="4832537" y="786205"/>
                  </a:lnTo>
                  <a:lnTo>
                    <a:pt x="4864615" y="817260"/>
                  </a:lnTo>
                  <a:lnTo>
                    <a:pt x="4896067" y="848794"/>
                  </a:lnTo>
                  <a:lnTo>
                    <a:pt x="4926884" y="880801"/>
                  </a:lnTo>
                  <a:lnTo>
                    <a:pt x="4957057" y="913273"/>
                  </a:lnTo>
                  <a:lnTo>
                    <a:pt x="4986578" y="946204"/>
                  </a:lnTo>
                  <a:lnTo>
                    <a:pt x="5015440" y="979585"/>
                  </a:lnTo>
                  <a:lnTo>
                    <a:pt x="5043633" y="1013410"/>
                  </a:lnTo>
                  <a:lnTo>
                    <a:pt x="5071149" y="1047672"/>
                  </a:lnTo>
                  <a:lnTo>
                    <a:pt x="5097980" y="1082363"/>
                  </a:lnTo>
                  <a:lnTo>
                    <a:pt x="5124117" y="1117476"/>
                  </a:lnTo>
                  <a:lnTo>
                    <a:pt x="5149552" y="1153005"/>
                  </a:lnTo>
                  <a:lnTo>
                    <a:pt x="5174276" y="1188941"/>
                  </a:lnTo>
                  <a:lnTo>
                    <a:pt x="5198282" y="1225279"/>
                  </a:lnTo>
                  <a:lnTo>
                    <a:pt x="5221561" y="1262009"/>
                  </a:lnTo>
                  <a:lnTo>
                    <a:pt x="5244104" y="1299126"/>
                  </a:lnTo>
                  <a:lnTo>
                    <a:pt x="5265903" y="1336623"/>
                  </a:lnTo>
                  <a:lnTo>
                    <a:pt x="5286950" y="1374491"/>
                  </a:lnTo>
                  <a:lnTo>
                    <a:pt x="5307237" y="1412724"/>
                  </a:lnTo>
                  <a:lnTo>
                    <a:pt x="5326754" y="1451314"/>
                  </a:lnTo>
                  <a:lnTo>
                    <a:pt x="5345494" y="1490256"/>
                  </a:lnTo>
                  <a:lnTo>
                    <a:pt x="5363448" y="1529540"/>
                  </a:lnTo>
                  <a:lnTo>
                    <a:pt x="5380608" y="1569161"/>
                  </a:lnTo>
                  <a:lnTo>
                    <a:pt x="5396965" y="1609110"/>
                  </a:lnTo>
                  <a:lnTo>
                    <a:pt x="5412512" y="1649381"/>
                  </a:lnTo>
                  <a:lnTo>
                    <a:pt x="5427239" y="1689967"/>
                  </a:lnTo>
                  <a:lnTo>
                    <a:pt x="5441138" y="1730860"/>
                  </a:lnTo>
                  <a:lnTo>
                    <a:pt x="5454202" y="1772054"/>
                  </a:lnTo>
                  <a:lnTo>
                    <a:pt x="5466421" y="1813540"/>
                  </a:lnTo>
                  <a:lnTo>
                    <a:pt x="5477787" y="1855313"/>
                  </a:lnTo>
                  <a:lnTo>
                    <a:pt x="5488292" y="1897364"/>
                  </a:lnTo>
                  <a:lnTo>
                    <a:pt x="5497928" y="1939686"/>
                  </a:lnTo>
                  <a:lnTo>
                    <a:pt x="5506685" y="1982273"/>
                  </a:lnTo>
                  <a:lnTo>
                    <a:pt x="5514557" y="2025117"/>
                  </a:lnTo>
                  <a:lnTo>
                    <a:pt x="5521533" y="2068211"/>
                  </a:lnTo>
                  <a:lnTo>
                    <a:pt x="5527607" y="2111547"/>
                  </a:lnTo>
                  <a:lnTo>
                    <a:pt x="5532769" y="2155120"/>
                  </a:lnTo>
                  <a:lnTo>
                    <a:pt x="5537012" y="2198920"/>
                  </a:lnTo>
                  <a:lnTo>
                    <a:pt x="5540326" y="2242942"/>
                  </a:lnTo>
                  <a:lnTo>
                    <a:pt x="5542703" y="2287178"/>
                  </a:lnTo>
                  <a:lnTo>
                    <a:pt x="5544136" y="2331621"/>
                  </a:lnTo>
                  <a:lnTo>
                    <a:pt x="5544616" y="2376264"/>
                  </a:lnTo>
                  <a:lnTo>
                    <a:pt x="5544136" y="2420906"/>
                  </a:lnTo>
                  <a:lnTo>
                    <a:pt x="5542703" y="2465349"/>
                  </a:lnTo>
                  <a:lnTo>
                    <a:pt x="5540326" y="2509585"/>
                  </a:lnTo>
                  <a:lnTo>
                    <a:pt x="5537012" y="2553607"/>
                  </a:lnTo>
                  <a:lnTo>
                    <a:pt x="5532769" y="2597408"/>
                  </a:lnTo>
                  <a:lnTo>
                    <a:pt x="5527607" y="2640980"/>
                  </a:lnTo>
                  <a:lnTo>
                    <a:pt x="5521533" y="2684316"/>
                  </a:lnTo>
                  <a:lnTo>
                    <a:pt x="5514557" y="2727410"/>
                  </a:lnTo>
                  <a:lnTo>
                    <a:pt x="5506685" y="2770254"/>
                  </a:lnTo>
                  <a:lnTo>
                    <a:pt x="5497928" y="2812841"/>
                  </a:lnTo>
                  <a:lnTo>
                    <a:pt x="5488292" y="2855164"/>
                  </a:lnTo>
                  <a:lnTo>
                    <a:pt x="5477787" y="2897214"/>
                  </a:lnTo>
                  <a:lnTo>
                    <a:pt x="5466421" y="2938987"/>
                  </a:lnTo>
                  <a:lnTo>
                    <a:pt x="5454202" y="2980473"/>
                  </a:lnTo>
                  <a:lnTo>
                    <a:pt x="5441138" y="3021667"/>
                  </a:lnTo>
                  <a:lnTo>
                    <a:pt x="5427239" y="3062560"/>
                  </a:lnTo>
                  <a:lnTo>
                    <a:pt x="5412512" y="3103146"/>
                  </a:lnTo>
                  <a:lnTo>
                    <a:pt x="5396965" y="3143417"/>
                  </a:lnTo>
                  <a:lnTo>
                    <a:pt x="5380608" y="3183366"/>
                  </a:lnTo>
                  <a:lnTo>
                    <a:pt x="5363448" y="3222987"/>
                  </a:lnTo>
                  <a:lnTo>
                    <a:pt x="5345494" y="3262271"/>
                  </a:lnTo>
                  <a:lnTo>
                    <a:pt x="5326754" y="3301213"/>
                  </a:lnTo>
                  <a:lnTo>
                    <a:pt x="5307237" y="3339803"/>
                  </a:lnTo>
                  <a:lnTo>
                    <a:pt x="5286950" y="3378036"/>
                  </a:lnTo>
                  <a:lnTo>
                    <a:pt x="5265903" y="3415905"/>
                  </a:lnTo>
                  <a:lnTo>
                    <a:pt x="5244104" y="3453401"/>
                  </a:lnTo>
                  <a:lnTo>
                    <a:pt x="5221561" y="3490518"/>
                  </a:lnTo>
                  <a:lnTo>
                    <a:pt x="5198282" y="3527249"/>
                  </a:lnTo>
                  <a:lnTo>
                    <a:pt x="5174276" y="3563586"/>
                  </a:lnTo>
                  <a:lnTo>
                    <a:pt x="5149552" y="3599522"/>
                  </a:lnTo>
                  <a:lnTo>
                    <a:pt x="5124117" y="3635051"/>
                  </a:lnTo>
                  <a:lnTo>
                    <a:pt x="5097980" y="3670164"/>
                  </a:lnTo>
                  <a:lnTo>
                    <a:pt x="5071149" y="3704855"/>
                  </a:lnTo>
                  <a:lnTo>
                    <a:pt x="5043633" y="3739117"/>
                  </a:lnTo>
                  <a:lnTo>
                    <a:pt x="5015440" y="3772942"/>
                  </a:lnTo>
                  <a:lnTo>
                    <a:pt x="4986578" y="3806323"/>
                  </a:lnTo>
                  <a:lnTo>
                    <a:pt x="4957057" y="3839254"/>
                  </a:lnTo>
                  <a:lnTo>
                    <a:pt x="4926884" y="3871726"/>
                  </a:lnTo>
                  <a:lnTo>
                    <a:pt x="4896067" y="3903733"/>
                  </a:lnTo>
                  <a:lnTo>
                    <a:pt x="4864615" y="3935267"/>
                  </a:lnTo>
                  <a:lnTo>
                    <a:pt x="4832537" y="3966322"/>
                  </a:lnTo>
                  <a:lnTo>
                    <a:pt x="4799840" y="3996890"/>
                  </a:lnTo>
                  <a:lnTo>
                    <a:pt x="4766533" y="4026963"/>
                  </a:lnTo>
                  <a:lnTo>
                    <a:pt x="4732625" y="4056536"/>
                  </a:lnTo>
                  <a:lnTo>
                    <a:pt x="4698124" y="4085600"/>
                  </a:lnTo>
                  <a:lnTo>
                    <a:pt x="4663038" y="4114148"/>
                  </a:lnTo>
                  <a:lnTo>
                    <a:pt x="4627376" y="4142174"/>
                  </a:lnTo>
                  <a:lnTo>
                    <a:pt x="4591145" y="4169670"/>
                  </a:lnTo>
                  <a:lnTo>
                    <a:pt x="4554355" y="4196629"/>
                  </a:lnTo>
                  <a:lnTo>
                    <a:pt x="4517014" y="4223043"/>
                  </a:lnTo>
                  <a:lnTo>
                    <a:pt x="4479129" y="4248906"/>
                  </a:lnTo>
                  <a:lnTo>
                    <a:pt x="4440711" y="4274210"/>
                  </a:lnTo>
                  <a:lnTo>
                    <a:pt x="4401766" y="4298948"/>
                  </a:lnTo>
                  <a:lnTo>
                    <a:pt x="4362303" y="4323114"/>
                  </a:lnTo>
                  <a:lnTo>
                    <a:pt x="4322331" y="4346699"/>
                  </a:lnTo>
                  <a:lnTo>
                    <a:pt x="4281858" y="4369697"/>
                  </a:lnTo>
                  <a:lnTo>
                    <a:pt x="4240892" y="4392100"/>
                  </a:lnTo>
                  <a:lnTo>
                    <a:pt x="4199442" y="4413901"/>
                  </a:lnTo>
                  <a:lnTo>
                    <a:pt x="4157517" y="4435094"/>
                  </a:lnTo>
                  <a:lnTo>
                    <a:pt x="4115123" y="4455670"/>
                  </a:lnTo>
                  <a:lnTo>
                    <a:pt x="4072271" y="4475623"/>
                  </a:lnTo>
                  <a:lnTo>
                    <a:pt x="4028968" y="4494946"/>
                  </a:lnTo>
                  <a:lnTo>
                    <a:pt x="3985222" y="4513631"/>
                  </a:lnTo>
                  <a:lnTo>
                    <a:pt x="3941042" y="4531672"/>
                  </a:lnTo>
                  <a:lnTo>
                    <a:pt x="3896437" y="4549060"/>
                  </a:lnTo>
                  <a:lnTo>
                    <a:pt x="3851415" y="4565789"/>
                  </a:lnTo>
                  <a:lnTo>
                    <a:pt x="3805983" y="4581852"/>
                  </a:lnTo>
                  <a:lnTo>
                    <a:pt x="3760152" y="4597241"/>
                  </a:lnTo>
                  <a:lnTo>
                    <a:pt x="3713928" y="4611949"/>
                  </a:lnTo>
                  <a:lnTo>
                    <a:pt x="3667320" y="4625970"/>
                  </a:lnTo>
                  <a:lnTo>
                    <a:pt x="3620337" y="4639296"/>
                  </a:lnTo>
                  <a:lnTo>
                    <a:pt x="3572987" y="4651919"/>
                  </a:lnTo>
                  <a:lnTo>
                    <a:pt x="3525278" y="4663833"/>
                  </a:lnTo>
                  <a:lnTo>
                    <a:pt x="3477219" y="4675030"/>
                  </a:lnTo>
                  <a:lnTo>
                    <a:pt x="3428818" y="4685503"/>
                  </a:lnTo>
                  <a:lnTo>
                    <a:pt x="3380084" y="4695246"/>
                  </a:lnTo>
                  <a:lnTo>
                    <a:pt x="3331024" y="4704250"/>
                  </a:lnTo>
                  <a:lnTo>
                    <a:pt x="3281648" y="4712509"/>
                  </a:lnTo>
                  <a:lnTo>
                    <a:pt x="3231963" y="4720016"/>
                  </a:lnTo>
                  <a:lnTo>
                    <a:pt x="3181979" y="4726763"/>
                  </a:lnTo>
                  <a:lnTo>
                    <a:pt x="3131703" y="4732743"/>
                  </a:lnTo>
                  <a:lnTo>
                    <a:pt x="3081143" y="4737949"/>
                  </a:lnTo>
                  <a:lnTo>
                    <a:pt x="3030309" y="4742373"/>
                  </a:lnTo>
                  <a:lnTo>
                    <a:pt x="2979208" y="4746010"/>
                  </a:lnTo>
                  <a:lnTo>
                    <a:pt x="2927849" y="4748851"/>
                  </a:lnTo>
                  <a:lnTo>
                    <a:pt x="2876241" y="4750889"/>
                  </a:lnTo>
                  <a:lnTo>
                    <a:pt x="2824391" y="4752117"/>
                  </a:lnTo>
                  <a:lnTo>
                    <a:pt x="2772308" y="4752528"/>
                  </a:lnTo>
                  <a:lnTo>
                    <a:pt x="2720225" y="4752117"/>
                  </a:lnTo>
                  <a:lnTo>
                    <a:pt x="2668375" y="4750889"/>
                  </a:lnTo>
                  <a:lnTo>
                    <a:pt x="2616766" y="4748851"/>
                  </a:lnTo>
                  <a:lnTo>
                    <a:pt x="2565407" y="4746010"/>
                  </a:lnTo>
                  <a:lnTo>
                    <a:pt x="2514306" y="4742373"/>
                  </a:lnTo>
                  <a:lnTo>
                    <a:pt x="2463472" y="4737949"/>
                  </a:lnTo>
                  <a:lnTo>
                    <a:pt x="2412912" y="4732743"/>
                  </a:lnTo>
                  <a:lnTo>
                    <a:pt x="2362636" y="4726763"/>
                  </a:lnTo>
                  <a:lnTo>
                    <a:pt x="2312652" y="4720016"/>
                  </a:lnTo>
                  <a:lnTo>
                    <a:pt x="2262967" y="4712509"/>
                  </a:lnTo>
                  <a:lnTo>
                    <a:pt x="2213591" y="4704250"/>
                  </a:lnTo>
                  <a:lnTo>
                    <a:pt x="2164531" y="4695246"/>
                  </a:lnTo>
                  <a:lnTo>
                    <a:pt x="2115797" y="4685503"/>
                  </a:lnTo>
                  <a:lnTo>
                    <a:pt x="2067396" y="4675030"/>
                  </a:lnTo>
                  <a:lnTo>
                    <a:pt x="2019337" y="4663833"/>
                  </a:lnTo>
                  <a:lnTo>
                    <a:pt x="1971629" y="4651919"/>
                  </a:lnTo>
                  <a:lnTo>
                    <a:pt x="1924278" y="4639296"/>
                  </a:lnTo>
                  <a:lnTo>
                    <a:pt x="1877295" y="4625970"/>
                  </a:lnTo>
                  <a:lnTo>
                    <a:pt x="1830688" y="4611949"/>
                  </a:lnTo>
                  <a:lnTo>
                    <a:pt x="1784464" y="4597241"/>
                  </a:lnTo>
                  <a:lnTo>
                    <a:pt x="1738632" y="4581852"/>
                  </a:lnTo>
                  <a:lnTo>
                    <a:pt x="1693200" y="4565789"/>
                  </a:lnTo>
                  <a:lnTo>
                    <a:pt x="1648178" y="4549060"/>
                  </a:lnTo>
                  <a:lnTo>
                    <a:pt x="1603573" y="4531672"/>
                  </a:lnTo>
                  <a:lnTo>
                    <a:pt x="1559393" y="4513631"/>
                  </a:lnTo>
                  <a:lnTo>
                    <a:pt x="1515647" y="4494946"/>
                  </a:lnTo>
                  <a:lnTo>
                    <a:pt x="1472344" y="4475623"/>
                  </a:lnTo>
                  <a:lnTo>
                    <a:pt x="1429492" y="4455670"/>
                  </a:lnTo>
                  <a:lnTo>
                    <a:pt x="1387098" y="4435094"/>
                  </a:lnTo>
                  <a:lnTo>
                    <a:pt x="1345173" y="4413901"/>
                  </a:lnTo>
                  <a:lnTo>
                    <a:pt x="1303723" y="4392100"/>
                  </a:lnTo>
                  <a:lnTo>
                    <a:pt x="1262757" y="4369697"/>
                  </a:lnTo>
                  <a:lnTo>
                    <a:pt x="1222284" y="4346699"/>
                  </a:lnTo>
                  <a:lnTo>
                    <a:pt x="1182312" y="4323114"/>
                  </a:lnTo>
                  <a:lnTo>
                    <a:pt x="1142849" y="4298948"/>
                  </a:lnTo>
                  <a:lnTo>
                    <a:pt x="1103904" y="4274210"/>
                  </a:lnTo>
                  <a:lnTo>
                    <a:pt x="1065486" y="4248906"/>
                  </a:lnTo>
                  <a:lnTo>
                    <a:pt x="1027601" y="4223043"/>
                  </a:lnTo>
                  <a:lnTo>
                    <a:pt x="990260" y="4196629"/>
                  </a:lnTo>
                  <a:lnTo>
                    <a:pt x="953470" y="4169670"/>
                  </a:lnTo>
                  <a:lnTo>
                    <a:pt x="917240" y="4142174"/>
                  </a:lnTo>
                  <a:lnTo>
                    <a:pt x="881577" y="4114148"/>
                  </a:lnTo>
                  <a:lnTo>
                    <a:pt x="846491" y="4085600"/>
                  </a:lnTo>
                  <a:lnTo>
                    <a:pt x="811990" y="4056536"/>
                  </a:lnTo>
                  <a:lnTo>
                    <a:pt x="778082" y="4026963"/>
                  </a:lnTo>
                  <a:lnTo>
                    <a:pt x="744775" y="3996890"/>
                  </a:lnTo>
                  <a:lnTo>
                    <a:pt x="712078" y="3966322"/>
                  </a:lnTo>
                  <a:lnTo>
                    <a:pt x="680000" y="3935267"/>
                  </a:lnTo>
                  <a:lnTo>
                    <a:pt x="648548" y="3903733"/>
                  </a:lnTo>
                  <a:lnTo>
                    <a:pt x="617732" y="3871726"/>
                  </a:lnTo>
                  <a:lnTo>
                    <a:pt x="587558" y="3839254"/>
                  </a:lnTo>
                  <a:lnTo>
                    <a:pt x="558037" y="3806323"/>
                  </a:lnTo>
                  <a:lnTo>
                    <a:pt x="529175" y="3772942"/>
                  </a:lnTo>
                  <a:lnTo>
                    <a:pt x="500982" y="3739117"/>
                  </a:lnTo>
                  <a:lnTo>
                    <a:pt x="473466" y="3704855"/>
                  </a:lnTo>
                  <a:lnTo>
                    <a:pt x="446636" y="3670164"/>
                  </a:lnTo>
                  <a:lnTo>
                    <a:pt x="420498" y="3635051"/>
                  </a:lnTo>
                  <a:lnTo>
                    <a:pt x="395063" y="3599522"/>
                  </a:lnTo>
                  <a:lnTo>
                    <a:pt x="370339" y="3563586"/>
                  </a:lnTo>
                  <a:lnTo>
                    <a:pt x="346333" y="3527249"/>
                  </a:lnTo>
                  <a:lnTo>
                    <a:pt x="323054" y="3490518"/>
                  </a:lnTo>
                  <a:lnTo>
                    <a:pt x="300511" y="3453401"/>
                  </a:lnTo>
                  <a:lnTo>
                    <a:pt x="278712" y="3415905"/>
                  </a:lnTo>
                  <a:lnTo>
                    <a:pt x="257665" y="3378036"/>
                  </a:lnTo>
                  <a:lnTo>
                    <a:pt x="237379" y="3339803"/>
                  </a:lnTo>
                  <a:lnTo>
                    <a:pt x="217861" y="3301213"/>
                  </a:lnTo>
                  <a:lnTo>
                    <a:pt x="199121" y="3262271"/>
                  </a:lnTo>
                  <a:lnTo>
                    <a:pt x="181167" y="3222987"/>
                  </a:lnTo>
                  <a:lnTo>
                    <a:pt x="164007" y="3183366"/>
                  </a:lnTo>
                  <a:lnTo>
                    <a:pt x="147650" y="3143417"/>
                  </a:lnTo>
                  <a:lnTo>
                    <a:pt x="132104" y="3103146"/>
                  </a:lnTo>
                  <a:lnTo>
                    <a:pt x="117376" y="3062560"/>
                  </a:lnTo>
                  <a:lnTo>
                    <a:pt x="103477" y="3021667"/>
                  </a:lnTo>
                  <a:lnTo>
                    <a:pt x="90413" y="2980473"/>
                  </a:lnTo>
                  <a:lnTo>
                    <a:pt x="78194" y="2938987"/>
                  </a:lnTo>
                  <a:lnTo>
                    <a:pt x="66828" y="2897214"/>
                  </a:lnTo>
                  <a:lnTo>
                    <a:pt x="56323" y="2855164"/>
                  </a:lnTo>
                  <a:lnTo>
                    <a:pt x="46687" y="2812841"/>
                  </a:lnTo>
                  <a:lnTo>
                    <a:pt x="37930" y="2770254"/>
                  </a:lnTo>
                  <a:lnTo>
                    <a:pt x="30058" y="2727410"/>
                  </a:lnTo>
                  <a:lnTo>
                    <a:pt x="23082" y="2684316"/>
                  </a:lnTo>
                  <a:lnTo>
                    <a:pt x="17008" y="2640980"/>
                  </a:lnTo>
                  <a:lnTo>
                    <a:pt x="11846" y="2597408"/>
                  </a:lnTo>
                  <a:lnTo>
                    <a:pt x="7604" y="2553607"/>
                  </a:lnTo>
                  <a:lnTo>
                    <a:pt x="4289" y="2509585"/>
                  </a:lnTo>
                  <a:lnTo>
                    <a:pt x="1912" y="2465349"/>
                  </a:lnTo>
                  <a:lnTo>
                    <a:pt x="479" y="2420906"/>
                  </a:lnTo>
                  <a:lnTo>
                    <a:pt x="0" y="2376264"/>
                  </a:lnTo>
                  <a:close/>
                </a:path>
              </a:pathLst>
            </a:custGeom>
            <a:ln w="9525">
              <a:solidFill>
                <a:srgbClr val="17375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1716023" y="408431"/>
              <a:ext cx="5928360" cy="4520184"/>
            </a:xfrm>
            <a:prstGeom prst="rect">
              <a:avLst/>
            </a:prstGeom>
          </p:spPr>
        </p:pic>
      </p:grpSp>
      <p:sp>
        <p:nvSpPr>
          <p:cNvPr id="23" name="object 23"/>
          <p:cNvSpPr txBox="1"/>
          <p:nvPr/>
        </p:nvSpPr>
        <p:spPr>
          <a:xfrm>
            <a:off x="3652645" y="2126996"/>
            <a:ext cx="205422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10" dirty="0">
                <a:solidFill>
                  <a:srgbClr val="0000FF"/>
                </a:solidFill>
                <a:latin typeface="Segoe UI"/>
                <a:cs typeface="Segoe UI"/>
              </a:rPr>
              <a:t>SCOPE</a:t>
            </a:r>
            <a:endParaRPr sz="5400">
              <a:latin typeface="Segoe UI"/>
              <a:cs typeface="Segoe U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29565" y="365251"/>
            <a:ext cx="1283335" cy="568325"/>
          </a:xfrm>
          <a:prstGeom prst="rect">
            <a:avLst/>
          </a:prstGeom>
        </p:spPr>
        <p:txBody>
          <a:bodyPr vert="horz" wrap="square" lIns="0" tIns="26670" rIns="0" bIns="0" rtlCol="0">
            <a:spAutoFit/>
          </a:bodyPr>
          <a:lstStyle/>
          <a:p>
            <a:pPr marL="12700" marR="5080">
              <a:lnSpc>
                <a:spcPts val="2110"/>
              </a:lnSpc>
              <a:spcBef>
                <a:spcPts val="210"/>
              </a:spcBef>
            </a:pPr>
            <a:r>
              <a:rPr sz="1800" spc="-10" dirty="0">
                <a:latin typeface="Arial"/>
                <a:cs typeface="Arial"/>
              </a:rPr>
              <a:t>Project Deliverables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-4762" y="3572255"/>
            <a:ext cx="2477135" cy="2060575"/>
            <a:chOff x="-4762" y="3572255"/>
            <a:chExt cx="2477135" cy="2060575"/>
          </a:xfrm>
        </p:grpSpPr>
        <p:pic>
          <p:nvPicPr>
            <p:cNvPr id="26" name="object 26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0" y="3572255"/>
              <a:ext cx="2471927" cy="2060448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722376" y="4215384"/>
              <a:ext cx="1069848" cy="883919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0" y="3598607"/>
              <a:ext cx="2423196" cy="1961737"/>
            </a:xfrm>
            <a:prstGeom prst="rect">
              <a:avLst/>
            </a:prstGeom>
          </p:spPr>
        </p:pic>
        <p:sp>
          <p:nvSpPr>
            <p:cNvPr id="29" name="object 29"/>
            <p:cNvSpPr/>
            <p:nvPr/>
          </p:nvSpPr>
          <p:spPr>
            <a:xfrm>
              <a:off x="0" y="3598607"/>
              <a:ext cx="2423795" cy="1962150"/>
            </a:xfrm>
            <a:custGeom>
              <a:avLst/>
              <a:gdLst/>
              <a:ahLst/>
              <a:cxnLst/>
              <a:rect l="l" t="t" r="r" b="b"/>
              <a:pathLst>
                <a:path w="2423795" h="1962150">
                  <a:moveTo>
                    <a:pt x="0" y="1049552"/>
                  </a:moveTo>
                  <a:lnTo>
                    <a:pt x="1377694" y="426324"/>
                  </a:lnTo>
                  <a:lnTo>
                    <a:pt x="1184838" y="0"/>
                  </a:lnTo>
                  <a:lnTo>
                    <a:pt x="2423196" y="466935"/>
                  </a:lnTo>
                  <a:lnTo>
                    <a:pt x="1956261" y="1705294"/>
                  </a:lnTo>
                  <a:lnTo>
                    <a:pt x="1763406" y="1278972"/>
                  </a:lnTo>
                  <a:lnTo>
                    <a:pt x="254097" y="1961737"/>
                  </a:lnTo>
                  <a:lnTo>
                    <a:pt x="487565" y="1342556"/>
                  </a:lnTo>
                  <a:lnTo>
                    <a:pt x="0" y="1158716"/>
                  </a:lnTo>
                </a:path>
              </a:pathLst>
            </a:custGeom>
            <a:ln w="9524">
              <a:solidFill>
                <a:srgbClr val="00AFF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0" name="object 30"/>
          <p:cNvSpPr txBox="1"/>
          <p:nvPr/>
        </p:nvSpPr>
        <p:spPr>
          <a:xfrm rot="20160000">
            <a:off x="935162" y="4501041"/>
            <a:ext cx="627925" cy="228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800"/>
              </a:lnSpc>
            </a:pPr>
            <a:r>
              <a:rPr sz="1800" spc="-10" dirty="0">
                <a:solidFill>
                  <a:srgbClr val="FFFFFF"/>
                </a:solidFill>
                <a:latin typeface="Segoe UI"/>
                <a:cs typeface="Segoe UI"/>
              </a:rPr>
              <a:t>RISK!!</a:t>
            </a:r>
            <a:endParaRPr sz="1800">
              <a:latin typeface="Segoe UI"/>
              <a:cs typeface="Segoe UI"/>
            </a:endParaRPr>
          </a:p>
        </p:txBody>
      </p:sp>
      <p:sp>
        <p:nvSpPr>
          <p:cNvPr id="31" name="object 3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6</a:t>
            </a:fld>
            <a:endParaRPr spc="-25" dirty="0"/>
          </a:p>
        </p:txBody>
      </p:sp>
      <p:sp>
        <p:nvSpPr>
          <p:cNvPr id="32" name="object 32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28421" y="1577340"/>
            <a:ext cx="6617970" cy="1369695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2389505" marR="5080" indent="-2377440">
              <a:lnSpc>
                <a:spcPct val="100499"/>
              </a:lnSpc>
              <a:spcBef>
                <a:spcPts val="70"/>
              </a:spcBef>
            </a:pPr>
            <a:r>
              <a:rPr sz="4400" dirty="0">
                <a:latin typeface="Segoe UI"/>
                <a:cs typeface="Segoe UI"/>
              </a:rPr>
              <a:t>Some</a:t>
            </a:r>
            <a:r>
              <a:rPr sz="4400" spc="-90" dirty="0">
                <a:latin typeface="Segoe UI"/>
                <a:cs typeface="Segoe UI"/>
              </a:rPr>
              <a:t> </a:t>
            </a:r>
            <a:r>
              <a:rPr sz="4400" dirty="0">
                <a:latin typeface="Segoe UI"/>
                <a:cs typeface="Segoe UI"/>
              </a:rPr>
              <a:t>Reminders</a:t>
            </a:r>
            <a:r>
              <a:rPr sz="4400" spc="-85" dirty="0">
                <a:latin typeface="Segoe UI"/>
                <a:cs typeface="Segoe UI"/>
              </a:rPr>
              <a:t> </a:t>
            </a:r>
            <a:r>
              <a:rPr sz="4400" dirty="0">
                <a:latin typeface="Segoe UI"/>
                <a:cs typeface="Segoe UI"/>
              </a:rPr>
              <a:t>from</a:t>
            </a:r>
            <a:r>
              <a:rPr sz="4400" spc="-80" dirty="0">
                <a:latin typeface="Segoe UI"/>
                <a:cs typeface="Segoe UI"/>
              </a:rPr>
              <a:t> </a:t>
            </a:r>
            <a:r>
              <a:rPr sz="4400" spc="-20" dirty="0">
                <a:latin typeface="Segoe UI"/>
                <a:cs typeface="Segoe UI"/>
              </a:rPr>
              <a:t>Last </a:t>
            </a:r>
            <a:r>
              <a:rPr sz="4400" spc="-10" dirty="0">
                <a:latin typeface="Segoe UI"/>
                <a:cs typeface="Segoe UI"/>
              </a:rPr>
              <a:t>Session</a:t>
            </a:r>
            <a:endParaRPr sz="4400">
              <a:latin typeface="Segoe UI"/>
              <a:cs typeface="Segoe U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7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51720" y="77876"/>
            <a:ext cx="5090868" cy="565537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8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9510" y="188639"/>
            <a:ext cx="8123412" cy="5549014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994555" y="78740"/>
            <a:ext cx="23710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"/>
                <a:cs typeface="Arial"/>
              </a:rPr>
              <a:t>Risk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Register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Template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9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90600" y="1277619"/>
            <a:ext cx="3734221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60" dirty="0">
                <a:latin typeface="Calibri"/>
                <a:cs typeface="Calibri"/>
              </a:rPr>
              <a:t>Take</a:t>
            </a:r>
            <a:r>
              <a:rPr spc="-5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home</a:t>
            </a:r>
            <a:r>
              <a:rPr spc="-50" dirty="0">
                <a:latin typeface="Calibri"/>
                <a:cs typeface="Calibri"/>
              </a:rPr>
              <a:t> </a:t>
            </a:r>
            <a:r>
              <a:rPr spc="-10" dirty="0">
                <a:latin typeface="Calibri"/>
                <a:cs typeface="Calibri"/>
              </a:rPr>
              <a:t>exercise:-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10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0600" y="1721611"/>
            <a:ext cx="7162799" cy="311732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900">
              <a:lnSpc>
                <a:spcPct val="150000"/>
              </a:lnSpc>
              <a:spcBef>
                <a:spcPts val="100"/>
              </a:spcBef>
              <a:buSzPct val="94444"/>
              <a:buFont typeface="Arial" panose="020B0604020202020204" pitchFamily="34" charset="0"/>
              <a:buChar char="•"/>
              <a:tabLst>
                <a:tab pos="127635" algn="l"/>
              </a:tabLst>
            </a:pPr>
            <a:r>
              <a:rPr sz="2400" dirty="0">
                <a:latin typeface="Calibri"/>
                <a:cs typeface="Calibri"/>
              </a:rPr>
              <a:t>Pick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project,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real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or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imaginary.</a:t>
            </a:r>
            <a:endParaRPr sz="2400" dirty="0">
              <a:latin typeface="Calibri"/>
              <a:cs typeface="Calibri"/>
            </a:endParaRPr>
          </a:p>
          <a:p>
            <a:pPr marL="354965" indent="-342900">
              <a:lnSpc>
                <a:spcPct val="150000"/>
              </a:lnSpc>
              <a:buSzPct val="94444"/>
              <a:buFont typeface="Arial" panose="020B0604020202020204" pitchFamily="34" charset="0"/>
              <a:buChar char="•"/>
              <a:tabLst>
                <a:tab pos="127635" algn="l"/>
              </a:tabLst>
            </a:pPr>
            <a:r>
              <a:rPr sz="2400" dirty="0">
                <a:latin typeface="Calibri"/>
                <a:cs typeface="Calibri"/>
              </a:rPr>
              <a:t>Conduct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 </a:t>
            </a:r>
            <a:r>
              <a:rPr sz="2400" spc="-10" dirty="0">
                <a:latin typeface="Calibri"/>
                <a:cs typeface="Calibri"/>
              </a:rPr>
              <a:t>stakeholder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analysis.</a:t>
            </a:r>
            <a:endParaRPr sz="2400" dirty="0">
              <a:latin typeface="Calibri"/>
              <a:cs typeface="Calibri"/>
            </a:endParaRPr>
          </a:p>
          <a:p>
            <a:pPr marL="354965" indent="-342900">
              <a:lnSpc>
                <a:spcPct val="150000"/>
              </a:lnSpc>
              <a:spcBef>
                <a:spcPts val="45"/>
              </a:spcBef>
              <a:buSzPct val="94444"/>
              <a:buFont typeface="Arial" panose="020B0604020202020204" pitchFamily="34" charset="0"/>
              <a:buChar char="•"/>
              <a:tabLst>
                <a:tab pos="127635" algn="l"/>
              </a:tabLst>
            </a:pPr>
            <a:r>
              <a:rPr sz="2400" dirty="0">
                <a:latin typeface="Calibri"/>
                <a:cs typeface="Calibri"/>
              </a:rPr>
              <a:t>Consider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list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change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issues.</a:t>
            </a:r>
            <a:endParaRPr sz="2400" dirty="0">
              <a:latin typeface="Calibri"/>
              <a:cs typeface="Calibri"/>
            </a:endParaRPr>
          </a:p>
          <a:p>
            <a:pPr marL="354965" indent="-342900">
              <a:lnSpc>
                <a:spcPct val="150000"/>
              </a:lnSpc>
              <a:buSzPct val="94444"/>
              <a:buFont typeface="Arial" panose="020B0604020202020204" pitchFamily="34" charset="0"/>
              <a:buChar char="•"/>
              <a:tabLst>
                <a:tab pos="127635" algn="l"/>
              </a:tabLst>
            </a:pPr>
            <a:r>
              <a:rPr sz="2400" dirty="0">
                <a:latin typeface="Calibri"/>
                <a:cs typeface="Calibri"/>
              </a:rPr>
              <a:t>What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will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acceptance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strategy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look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like.</a:t>
            </a:r>
            <a:endParaRPr sz="2400" dirty="0">
              <a:latin typeface="Calibri"/>
              <a:cs typeface="Calibri"/>
            </a:endParaRPr>
          </a:p>
          <a:p>
            <a:pPr marL="355600" marR="5080" indent="-342900">
              <a:lnSpc>
                <a:spcPct val="150000"/>
              </a:lnSpc>
              <a:spcBef>
                <a:spcPts val="160"/>
              </a:spcBef>
              <a:buSzPct val="94444"/>
              <a:buFont typeface="Arial" panose="020B0604020202020204" pitchFamily="34" charset="0"/>
              <a:buChar char="•"/>
              <a:tabLst>
                <a:tab pos="127635" algn="l"/>
              </a:tabLst>
            </a:pPr>
            <a:r>
              <a:rPr sz="2400" dirty="0">
                <a:latin typeface="Calibri"/>
                <a:cs typeface="Calibri"/>
              </a:rPr>
              <a:t>What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Mendolow’s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matrix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why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it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relevant? </a:t>
            </a:r>
            <a:endParaRPr lang="en-GB" sz="2400" spc="-10" dirty="0">
              <a:latin typeface="Calibri"/>
              <a:cs typeface="Calibri"/>
            </a:endParaRPr>
          </a:p>
          <a:p>
            <a:pPr marL="12700" marR="5080">
              <a:lnSpc>
                <a:spcPts val="2110"/>
              </a:lnSpc>
              <a:spcBef>
                <a:spcPts val="160"/>
              </a:spcBef>
              <a:buSzPct val="94444"/>
              <a:tabLst>
                <a:tab pos="127635" algn="l"/>
              </a:tabLst>
            </a:pPr>
            <a:endParaRPr lang="en-GB" sz="2400" spc="-1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09575" y="1196751"/>
            <a:ext cx="8143551" cy="3603849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490500" y="438403"/>
            <a:ext cx="1913889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"/>
                <a:cs typeface="Arial"/>
              </a:rPr>
              <a:t>Mendelow’s</a:t>
            </a:r>
            <a:r>
              <a:rPr sz="1800" spc="-6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Matrix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11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06763" y="1000252"/>
            <a:ext cx="326199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u="sng" spc="-65" dirty="0">
                <a:uFill>
                  <a:solidFill>
                    <a:srgbClr val="000000"/>
                  </a:solidFill>
                </a:uFill>
                <a:latin typeface="Segoe UI"/>
                <a:cs typeface="Segoe UI"/>
              </a:rPr>
              <a:t>Take</a:t>
            </a:r>
            <a:r>
              <a:rPr u="sng" spc="-70" dirty="0">
                <a:uFill>
                  <a:solidFill>
                    <a:srgbClr val="000000"/>
                  </a:solidFill>
                </a:uFill>
                <a:latin typeface="Segoe UI"/>
                <a:cs typeface="Segoe UI"/>
              </a:rPr>
              <a:t> </a:t>
            </a:r>
            <a:r>
              <a:rPr u="sng" dirty="0">
                <a:uFill>
                  <a:solidFill>
                    <a:srgbClr val="000000"/>
                  </a:solidFill>
                </a:uFill>
                <a:latin typeface="Segoe UI"/>
                <a:cs typeface="Segoe UI"/>
              </a:rPr>
              <a:t>home</a:t>
            </a:r>
            <a:r>
              <a:rPr u="sng" spc="-65" dirty="0">
                <a:uFill>
                  <a:solidFill>
                    <a:srgbClr val="000000"/>
                  </a:solidFill>
                </a:uFill>
                <a:latin typeface="Segoe UI"/>
                <a:cs typeface="Segoe UI"/>
              </a:rPr>
              <a:t> </a:t>
            </a:r>
            <a:r>
              <a:rPr u="sng" spc="-10" dirty="0">
                <a:uFill>
                  <a:solidFill>
                    <a:srgbClr val="000000"/>
                  </a:solidFill>
                </a:uFill>
                <a:latin typeface="Segoe UI"/>
                <a:cs typeface="Segoe UI"/>
              </a:rPr>
              <a:t>exercise:-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12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02590" y="1950212"/>
            <a:ext cx="3331845" cy="1016000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53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spc="-50" dirty="0">
                <a:latin typeface="Segoe UI"/>
                <a:cs typeface="Segoe UI"/>
              </a:rPr>
              <a:t>Take</a:t>
            </a:r>
            <a:r>
              <a:rPr sz="1800" spc="-4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home</a:t>
            </a:r>
            <a:r>
              <a:rPr sz="1800" spc="-4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exercise</a:t>
            </a:r>
            <a:r>
              <a:rPr sz="1800" spc="-4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last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spc="-20" dirty="0">
                <a:latin typeface="Segoe UI"/>
                <a:cs typeface="Segoe UI"/>
              </a:rPr>
              <a:t>time!</a:t>
            </a:r>
            <a:endParaRPr sz="18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dirty="0">
                <a:latin typeface="Segoe UI"/>
                <a:cs typeface="Segoe UI"/>
              </a:rPr>
              <a:t>Starting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on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final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assignments,</a:t>
            </a:r>
            <a:endParaRPr sz="18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45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spc="-10" dirty="0">
                <a:latin typeface="Segoe UI"/>
                <a:cs typeface="Segoe UI"/>
              </a:rPr>
              <a:t>Comments?</a:t>
            </a:r>
            <a:endParaRPr sz="18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FCEC5-A58B-B96A-0930-A6F403DD9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EE6789-89F7-14DE-0F0E-678DB96C2D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9285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10388" rIns="0" bIns="0" rtlCol="0">
            <a:spAutoFit/>
          </a:bodyPr>
          <a:lstStyle/>
          <a:p>
            <a:pPr marL="114681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Segoe UI"/>
                <a:cs typeface="Segoe UI"/>
              </a:rPr>
              <a:t>Project</a:t>
            </a:r>
            <a:r>
              <a:rPr sz="4400" spc="-105" dirty="0">
                <a:latin typeface="Segoe UI"/>
                <a:cs typeface="Segoe UI"/>
              </a:rPr>
              <a:t> </a:t>
            </a:r>
            <a:r>
              <a:rPr sz="4400" spc="-10" dirty="0">
                <a:latin typeface="Segoe UI"/>
                <a:cs typeface="Segoe UI"/>
              </a:rPr>
              <a:t>Management</a:t>
            </a:r>
            <a:endParaRPr sz="4400">
              <a:latin typeface="Segoe UI"/>
              <a:cs typeface="Segoe U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523637"/>
            <a:ext cx="7543165" cy="3392804"/>
          </a:xfrm>
          <a:prstGeom prst="rect">
            <a:avLst/>
          </a:prstGeom>
        </p:spPr>
        <p:txBody>
          <a:bodyPr vert="horz" wrap="square" lIns="0" tIns="1085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55"/>
              </a:spcBef>
            </a:pP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stages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typically seen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in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</a:t>
            </a:r>
            <a:r>
              <a:rPr sz="3200" spc="-10" dirty="0">
                <a:latin typeface="Segoe UI"/>
                <a:cs typeface="Segoe UI"/>
              </a:rPr>
              <a:t> project:-</a:t>
            </a:r>
            <a:endParaRPr sz="3200">
              <a:latin typeface="Segoe UI"/>
              <a:cs typeface="Segoe UI"/>
            </a:endParaRPr>
          </a:p>
          <a:p>
            <a:pPr marL="984250" indent="-514350">
              <a:lnSpc>
                <a:spcPct val="100000"/>
              </a:lnSpc>
              <a:spcBef>
                <a:spcPts val="665"/>
              </a:spcBef>
              <a:buAutoNum type="arabicPeriod"/>
              <a:tabLst>
                <a:tab pos="983615" algn="l"/>
                <a:tab pos="984250" algn="l"/>
              </a:tabLst>
            </a:pPr>
            <a:r>
              <a:rPr sz="2800" spc="-10" dirty="0">
                <a:latin typeface="Segoe UI"/>
                <a:cs typeface="Segoe UI"/>
              </a:rPr>
              <a:t>Initiation</a:t>
            </a:r>
            <a:endParaRPr sz="2800">
              <a:latin typeface="Segoe UI"/>
              <a:cs typeface="Segoe UI"/>
            </a:endParaRPr>
          </a:p>
          <a:p>
            <a:pPr marL="984250" indent="-514350">
              <a:lnSpc>
                <a:spcPct val="100000"/>
              </a:lnSpc>
              <a:spcBef>
                <a:spcPts val="745"/>
              </a:spcBef>
              <a:buAutoNum type="arabicPeriod"/>
              <a:tabLst>
                <a:tab pos="983615" algn="l"/>
                <a:tab pos="984250" algn="l"/>
              </a:tabLst>
            </a:pPr>
            <a:r>
              <a:rPr sz="2800" dirty="0">
                <a:latin typeface="Segoe UI"/>
                <a:cs typeface="Segoe UI"/>
              </a:rPr>
              <a:t>Planning</a:t>
            </a:r>
            <a:r>
              <a:rPr sz="2800" spc="-1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and</a:t>
            </a:r>
            <a:r>
              <a:rPr sz="2800" spc="-1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Design</a:t>
            </a:r>
            <a:endParaRPr sz="2800">
              <a:latin typeface="Segoe UI"/>
              <a:cs typeface="Segoe UI"/>
            </a:endParaRPr>
          </a:p>
          <a:p>
            <a:pPr marL="984250" indent="-514350">
              <a:lnSpc>
                <a:spcPct val="100000"/>
              </a:lnSpc>
              <a:spcBef>
                <a:spcPts val="730"/>
              </a:spcBef>
              <a:buAutoNum type="arabicPeriod"/>
              <a:tabLst>
                <a:tab pos="983615" algn="l"/>
                <a:tab pos="984250" algn="l"/>
              </a:tabLst>
            </a:pPr>
            <a:r>
              <a:rPr sz="3200" spc="-10" dirty="0">
                <a:solidFill>
                  <a:srgbClr val="800000"/>
                </a:solidFill>
                <a:latin typeface="Segoe UI"/>
                <a:cs typeface="Segoe UI"/>
              </a:rPr>
              <a:t>Execution</a:t>
            </a:r>
            <a:endParaRPr sz="3200">
              <a:latin typeface="Segoe UI"/>
              <a:cs typeface="Segoe UI"/>
            </a:endParaRPr>
          </a:p>
          <a:p>
            <a:pPr marL="984250" indent="-514350">
              <a:lnSpc>
                <a:spcPct val="100000"/>
              </a:lnSpc>
              <a:spcBef>
                <a:spcPts val="765"/>
              </a:spcBef>
              <a:buAutoNum type="arabicPeriod"/>
              <a:tabLst>
                <a:tab pos="983615" algn="l"/>
                <a:tab pos="984250" algn="l"/>
              </a:tabLst>
            </a:pPr>
            <a:r>
              <a:rPr sz="3200" dirty="0">
                <a:solidFill>
                  <a:srgbClr val="800000"/>
                </a:solidFill>
                <a:latin typeface="Segoe UI"/>
                <a:cs typeface="Segoe UI"/>
              </a:rPr>
              <a:t>Monitoring</a:t>
            </a:r>
            <a:r>
              <a:rPr sz="3200" spc="-30" dirty="0">
                <a:solidFill>
                  <a:srgbClr val="800000"/>
                </a:solidFill>
                <a:latin typeface="Segoe UI"/>
                <a:cs typeface="Segoe UI"/>
              </a:rPr>
              <a:t> </a:t>
            </a:r>
            <a:r>
              <a:rPr sz="3200" dirty="0">
                <a:solidFill>
                  <a:srgbClr val="800000"/>
                </a:solidFill>
                <a:latin typeface="Segoe UI"/>
                <a:cs typeface="Segoe UI"/>
              </a:rPr>
              <a:t>and</a:t>
            </a:r>
            <a:r>
              <a:rPr sz="3200" spc="-20" dirty="0">
                <a:solidFill>
                  <a:srgbClr val="800000"/>
                </a:solidFill>
                <a:latin typeface="Segoe UI"/>
                <a:cs typeface="Segoe UI"/>
              </a:rPr>
              <a:t> </a:t>
            </a:r>
            <a:r>
              <a:rPr sz="3200" spc="-10" dirty="0">
                <a:solidFill>
                  <a:srgbClr val="800000"/>
                </a:solidFill>
                <a:latin typeface="Segoe UI"/>
                <a:cs typeface="Segoe UI"/>
              </a:rPr>
              <a:t>Controlling</a:t>
            </a:r>
            <a:endParaRPr sz="3200">
              <a:latin typeface="Segoe UI"/>
              <a:cs typeface="Segoe UI"/>
            </a:endParaRPr>
          </a:p>
          <a:p>
            <a:pPr marL="984250" indent="-514350">
              <a:lnSpc>
                <a:spcPct val="100000"/>
              </a:lnSpc>
              <a:spcBef>
                <a:spcPts val="770"/>
              </a:spcBef>
              <a:buAutoNum type="arabicPeriod"/>
              <a:tabLst>
                <a:tab pos="983615" algn="l"/>
                <a:tab pos="984250" algn="l"/>
              </a:tabLst>
            </a:pPr>
            <a:r>
              <a:rPr sz="3200" dirty="0">
                <a:solidFill>
                  <a:srgbClr val="3366FF"/>
                </a:solidFill>
                <a:latin typeface="Segoe UI"/>
                <a:cs typeface="Segoe UI"/>
              </a:rPr>
              <a:t>Delivery,</a:t>
            </a:r>
            <a:r>
              <a:rPr sz="3200" spc="-35" dirty="0">
                <a:solidFill>
                  <a:srgbClr val="3366FF"/>
                </a:solidFill>
                <a:latin typeface="Segoe UI"/>
                <a:cs typeface="Segoe UI"/>
              </a:rPr>
              <a:t> </a:t>
            </a:r>
            <a:r>
              <a:rPr sz="3200" dirty="0">
                <a:solidFill>
                  <a:srgbClr val="3366FF"/>
                </a:solidFill>
                <a:latin typeface="Segoe UI"/>
                <a:cs typeface="Segoe UI"/>
              </a:rPr>
              <a:t>Closing</a:t>
            </a:r>
            <a:r>
              <a:rPr sz="3200" spc="-30" dirty="0">
                <a:solidFill>
                  <a:srgbClr val="3366FF"/>
                </a:solidFill>
                <a:latin typeface="Segoe UI"/>
                <a:cs typeface="Segoe UI"/>
              </a:rPr>
              <a:t> </a:t>
            </a:r>
            <a:r>
              <a:rPr sz="3200" dirty="0">
                <a:solidFill>
                  <a:srgbClr val="3366FF"/>
                </a:solidFill>
                <a:latin typeface="Segoe UI"/>
                <a:cs typeface="Segoe UI"/>
              </a:rPr>
              <a:t>and</a:t>
            </a:r>
            <a:r>
              <a:rPr sz="3200" spc="-30" dirty="0">
                <a:solidFill>
                  <a:srgbClr val="3366FF"/>
                </a:solidFill>
                <a:latin typeface="Segoe UI"/>
                <a:cs typeface="Segoe UI"/>
              </a:rPr>
              <a:t> </a:t>
            </a:r>
            <a:r>
              <a:rPr sz="3200" dirty="0">
                <a:solidFill>
                  <a:srgbClr val="3366FF"/>
                </a:solidFill>
                <a:latin typeface="Segoe UI"/>
                <a:cs typeface="Segoe UI"/>
              </a:rPr>
              <a:t>Control</a:t>
            </a:r>
            <a:r>
              <a:rPr sz="3200" spc="-30" dirty="0">
                <a:solidFill>
                  <a:srgbClr val="3366FF"/>
                </a:solidFill>
                <a:latin typeface="Segoe UI"/>
                <a:cs typeface="Segoe UI"/>
              </a:rPr>
              <a:t> </a:t>
            </a:r>
            <a:r>
              <a:rPr sz="3200" spc="-10" dirty="0">
                <a:solidFill>
                  <a:srgbClr val="3366FF"/>
                </a:solidFill>
                <a:latin typeface="Segoe UI"/>
                <a:cs typeface="Segoe UI"/>
              </a:rPr>
              <a:t>system</a:t>
            </a:r>
            <a:endParaRPr sz="3200">
              <a:latin typeface="Segoe UI"/>
              <a:cs typeface="Segoe U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884368" y="5475493"/>
            <a:ext cx="1259631" cy="1382505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14</a:t>
            </a:fld>
            <a:endParaRPr spc="-25" dirty="0"/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96079" y="486156"/>
            <a:ext cx="7350759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Segoe UI"/>
                <a:cs typeface="Segoe UI"/>
              </a:rPr>
              <a:t>5.</a:t>
            </a:r>
            <a:r>
              <a:rPr sz="4400" spc="-75" dirty="0">
                <a:latin typeface="Segoe UI"/>
                <a:cs typeface="Segoe UI"/>
              </a:rPr>
              <a:t> </a:t>
            </a:r>
            <a:r>
              <a:rPr sz="4400" dirty="0">
                <a:latin typeface="Segoe UI"/>
                <a:cs typeface="Segoe UI"/>
              </a:rPr>
              <a:t>Project</a:t>
            </a:r>
            <a:r>
              <a:rPr sz="4400" spc="-55" dirty="0">
                <a:latin typeface="Segoe UI"/>
                <a:cs typeface="Segoe UI"/>
              </a:rPr>
              <a:t> </a:t>
            </a:r>
            <a:r>
              <a:rPr sz="4400" dirty="0">
                <a:latin typeface="Segoe UI"/>
                <a:cs typeface="Segoe UI"/>
              </a:rPr>
              <a:t>Closure</a:t>
            </a:r>
            <a:r>
              <a:rPr sz="4400" spc="-55" dirty="0">
                <a:latin typeface="Segoe UI"/>
                <a:cs typeface="Segoe UI"/>
              </a:rPr>
              <a:t> </a:t>
            </a:r>
            <a:r>
              <a:rPr sz="4400" dirty="0">
                <a:latin typeface="Segoe UI"/>
                <a:cs typeface="Segoe UI"/>
              </a:rPr>
              <a:t>and</a:t>
            </a:r>
            <a:r>
              <a:rPr sz="4400" spc="-55" dirty="0">
                <a:latin typeface="Segoe UI"/>
                <a:cs typeface="Segoe UI"/>
              </a:rPr>
              <a:t> </a:t>
            </a:r>
            <a:r>
              <a:rPr sz="4400" spc="-10" dirty="0">
                <a:latin typeface="Segoe UI"/>
                <a:cs typeface="Segoe UI"/>
              </a:rPr>
              <a:t>Control</a:t>
            </a:r>
            <a:endParaRPr sz="4400">
              <a:latin typeface="Segoe UI"/>
              <a:cs typeface="Segoe U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15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30604"/>
            <a:ext cx="7301865" cy="2080260"/>
          </a:xfrm>
          <a:prstGeom prst="rect">
            <a:avLst/>
          </a:prstGeom>
        </p:spPr>
        <p:txBody>
          <a:bodyPr vert="horz" wrap="square" lIns="0" tIns="10414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Closing</a:t>
            </a:r>
            <a:r>
              <a:rPr sz="2800" spc="-1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1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Project</a:t>
            </a:r>
            <a:endParaRPr sz="28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Closing</a:t>
            </a:r>
            <a:r>
              <a:rPr sz="2800" spc="-4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any</a:t>
            </a:r>
            <a:r>
              <a:rPr sz="2800" spc="-3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associated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Contracts</a:t>
            </a:r>
            <a:endParaRPr sz="28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64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Ensuring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if</a:t>
            </a:r>
            <a:r>
              <a:rPr sz="2800" spc="-2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needed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</a:t>
            </a:r>
            <a:r>
              <a:rPr sz="2800" spc="-1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Control</a:t>
            </a:r>
            <a:r>
              <a:rPr sz="2800" spc="-2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Plan</a:t>
            </a:r>
            <a:r>
              <a:rPr sz="2800" spc="-1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is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in</a:t>
            </a:r>
            <a:r>
              <a:rPr sz="2800" spc="-10" dirty="0">
                <a:latin typeface="Segoe UI"/>
                <a:cs typeface="Segoe UI"/>
              </a:rPr>
              <a:t> Place.</a:t>
            </a:r>
            <a:endParaRPr sz="28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65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Post</a:t>
            </a:r>
            <a:r>
              <a:rPr sz="2800" spc="-9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Implementation</a:t>
            </a:r>
            <a:r>
              <a:rPr sz="2800" spc="-7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Review.</a:t>
            </a:r>
            <a:endParaRPr sz="28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18292" y="284988"/>
            <a:ext cx="7917815" cy="410400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414655" algn="ctr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latin typeface="Segoe UI"/>
                <a:cs typeface="Segoe UI"/>
              </a:rPr>
              <a:t>Closing the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Project</a:t>
            </a:r>
            <a:endParaRPr sz="3200">
              <a:latin typeface="Segoe UI"/>
              <a:cs typeface="Segoe UI"/>
            </a:endParaRPr>
          </a:p>
          <a:p>
            <a:pPr marL="355600" marR="942340" indent="-342900">
              <a:lnSpc>
                <a:spcPct val="101899"/>
              </a:lnSpc>
              <a:spcBef>
                <a:spcPts val="285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Formal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acceptance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that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project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spc="-25" dirty="0">
                <a:latin typeface="Segoe UI"/>
                <a:cs typeface="Segoe UI"/>
              </a:rPr>
              <a:t>is </a:t>
            </a:r>
            <a:r>
              <a:rPr sz="3200" dirty="0">
                <a:latin typeface="Segoe UI"/>
                <a:cs typeface="Segoe UI"/>
              </a:rPr>
              <a:t>complete</a:t>
            </a:r>
            <a:r>
              <a:rPr sz="3200" spc="-4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from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Sponsors.</a:t>
            </a:r>
            <a:endParaRPr sz="3200">
              <a:latin typeface="Segoe UI"/>
              <a:cs typeface="Segoe UI"/>
            </a:endParaRPr>
          </a:p>
          <a:p>
            <a:pPr marL="355600" marR="5080" indent="-342900">
              <a:lnSpc>
                <a:spcPts val="3820"/>
              </a:lnSpc>
              <a:spcBef>
                <a:spcPts val="8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Administration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tasks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such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as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handing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spc="-20" dirty="0">
                <a:latin typeface="Segoe UI"/>
                <a:cs typeface="Segoe UI"/>
              </a:rPr>
              <a:t>over </a:t>
            </a:r>
            <a:r>
              <a:rPr sz="3200" spc="-10" dirty="0">
                <a:latin typeface="Segoe UI"/>
                <a:cs typeface="Segoe UI"/>
              </a:rPr>
              <a:t>documentation.</a:t>
            </a:r>
            <a:endParaRPr sz="32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6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Completion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of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training.</a:t>
            </a:r>
            <a:endParaRPr sz="32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Archiving</a:t>
            </a:r>
            <a:r>
              <a:rPr sz="3200" spc="-4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as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appropriate.</a:t>
            </a:r>
            <a:endParaRPr sz="3200">
              <a:latin typeface="Segoe UI"/>
              <a:cs typeface="Segoe U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16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74807" y="70611"/>
            <a:ext cx="552513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99260" algn="l"/>
              </a:tabLst>
            </a:pPr>
            <a:r>
              <a:rPr sz="4000" spc="-10" dirty="0">
                <a:latin typeface="Segoe UI"/>
                <a:cs typeface="Segoe UI"/>
              </a:rPr>
              <a:t>Project</a:t>
            </a:r>
            <a:r>
              <a:rPr sz="4000" dirty="0">
                <a:latin typeface="Segoe UI"/>
                <a:cs typeface="Segoe UI"/>
              </a:rPr>
              <a:t>	Closure</a:t>
            </a:r>
            <a:r>
              <a:rPr sz="4000" spc="-75" dirty="0">
                <a:latin typeface="Segoe UI"/>
                <a:cs typeface="Segoe UI"/>
              </a:rPr>
              <a:t> </a:t>
            </a:r>
            <a:r>
              <a:rPr sz="4000" spc="-10" dirty="0">
                <a:latin typeface="Segoe UI"/>
                <a:cs typeface="Segoe UI"/>
              </a:rPr>
              <a:t>Activities</a:t>
            </a:r>
            <a:endParaRPr sz="4000">
              <a:latin typeface="Segoe UI"/>
              <a:cs typeface="Segoe U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17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46284" y="937259"/>
            <a:ext cx="7595870" cy="4758354"/>
          </a:xfrm>
          <a:prstGeom prst="rect">
            <a:avLst/>
          </a:prstGeom>
        </p:spPr>
        <p:txBody>
          <a:bodyPr vert="horz" wrap="square" lIns="0" tIns="768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05"/>
              </a:spcBef>
            </a:pPr>
            <a:r>
              <a:rPr sz="2000" dirty="0">
                <a:latin typeface="Segoe UI"/>
                <a:cs typeface="Segoe UI"/>
              </a:rPr>
              <a:t>Could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Include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but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not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limited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spc="-20" dirty="0">
                <a:latin typeface="Segoe UI"/>
                <a:cs typeface="Segoe UI"/>
              </a:rPr>
              <a:t>to:-</a:t>
            </a:r>
            <a:endParaRPr sz="20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5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Segoe UI"/>
                <a:cs typeface="Segoe UI"/>
              </a:rPr>
              <a:t>Handing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over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activities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to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the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on-going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Business/Process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Owner</a:t>
            </a:r>
            <a:r>
              <a:rPr lang="en-GB" sz="2000" spc="-10" dirty="0">
                <a:latin typeface="Segoe UI"/>
                <a:cs typeface="Segoe UI"/>
              </a:rPr>
              <a:t> – transfer to Business As Usual</a:t>
            </a:r>
            <a:endParaRPr sz="20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5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Segoe UI"/>
                <a:cs typeface="Segoe UI"/>
              </a:rPr>
              <a:t>Managing</a:t>
            </a:r>
            <a:r>
              <a:rPr sz="2000" spc="-3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transition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of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project</a:t>
            </a:r>
            <a:r>
              <a:rPr sz="2000" spc="-2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staff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to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other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roles.</a:t>
            </a:r>
            <a:endParaRPr sz="20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4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Segoe UI"/>
                <a:cs typeface="Segoe UI"/>
              </a:rPr>
              <a:t>Resolve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or</a:t>
            </a:r>
            <a:r>
              <a:rPr sz="2000" spc="-10" dirty="0">
                <a:latin typeface="Segoe UI"/>
                <a:cs typeface="Segoe UI"/>
              </a:rPr>
              <a:t> hand-</a:t>
            </a:r>
            <a:r>
              <a:rPr sz="2000" dirty="0">
                <a:latin typeface="Segoe UI"/>
                <a:cs typeface="Segoe UI"/>
              </a:rPr>
              <a:t>off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any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outstanding</a:t>
            </a:r>
            <a:r>
              <a:rPr sz="2000" spc="-10" dirty="0">
                <a:latin typeface="Segoe UI"/>
                <a:cs typeface="Segoe UI"/>
              </a:rPr>
              <a:t> issues.</a:t>
            </a:r>
            <a:endParaRPr sz="20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5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Segoe UI"/>
                <a:cs typeface="Segoe UI"/>
              </a:rPr>
              <a:t>Risk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Management</a:t>
            </a:r>
            <a:r>
              <a:rPr sz="2000" spc="-3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handover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of</a:t>
            </a:r>
            <a:r>
              <a:rPr sz="2000" spc="-2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Risk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Register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spc="-20" dirty="0">
                <a:latin typeface="Segoe UI"/>
                <a:cs typeface="Segoe UI"/>
              </a:rPr>
              <a:t>etc.</a:t>
            </a:r>
            <a:endParaRPr sz="20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40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Segoe UI"/>
                <a:cs typeface="Segoe UI"/>
              </a:rPr>
              <a:t>Financials, e.g.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under/overspends.</a:t>
            </a:r>
            <a:endParaRPr sz="20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5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Segoe UI"/>
                <a:cs typeface="Segoe UI"/>
              </a:rPr>
              <a:t>Archive</a:t>
            </a:r>
            <a:r>
              <a:rPr sz="2000" spc="-3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project</a:t>
            </a:r>
            <a:r>
              <a:rPr sz="2000" spc="-35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documents.</a:t>
            </a:r>
            <a:endParaRPr sz="20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5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Segoe UI"/>
                <a:cs typeface="Segoe UI"/>
              </a:rPr>
              <a:t>Standard</a:t>
            </a:r>
            <a:r>
              <a:rPr sz="2000" spc="-6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Operating</a:t>
            </a:r>
            <a:r>
              <a:rPr sz="2000" spc="-60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Procedures.</a:t>
            </a:r>
            <a:endParaRPr sz="20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4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10" dirty="0">
                <a:latin typeface="Segoe UI"/>
                <a:cs typeface="Segoe UI"/>
              </a:rPr>
              <a:t>Training.</a:t>
            </a:r>
            <a:endParaRPr sz="20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5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Segoe UI"/>
                <a:cs typeface="Segoe UI"/>
              </a:rPr>
              <a:t>Control</a:t>
            </a:r>
            <a:r>
              <a:rPr sz="2000" spc="-30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Plans.</a:t>
            </a:r>
            <a:endParaRPr sz="20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40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Segoe UI"/>
                <a:cs typeface="Segoe UI"/>
              </a:rPr>
              <a:t>Lessons </a:t>
            </a:r>
            <a:r>
              <a:rPr sz="2000" spc="-10" dirty="0">
                <a:latin typeface="Segoe UI"/>
                <a:cs typeface="Segoe UI"/>
              </a:rPr>
              <a:t>Learned.</a:t>
            </a:r>
            <a:endParaRPr sz="20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5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Segoe UI"/>
                <a:cs typeface="Segoe UI"/>
              </a:rPr>
              <a:t>Formal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closure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of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Contracts.</a:t>
            </a:r>
            <a:endParaRPr sz="20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89860" y="255523"/>
            <a:ext cx="3764279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latin typeface="Segoe UI"/>
                <a:cs typeface="Segoe UI"/>
              </a:rPr>
              <a:t>Closure</a:t>
            </a:r>
            <a:r>
              <a:rPr sz="3600" spc="-55" dirty="0">
                <a:latin typeface="Segoe UI"/>
                <a:cs typeface="Segoe UI"/>
              </a:rPr>
              <a:t> </a:t>
            </a:r>
            <a:r>
              <a:rPr sz="3600" spc="-10" dirty="0">
                <a:latin typeface="Segoe UI"/>
                <a:cs typeface="Segoe UI"/>
              </a:rPr>
              <a:t>Document</a:t>
            </a:r>
            <a:endParaRPr sz="3600">
              <a:latin typeface="Segoe UI"/>
              <a:cs typeface="Segoe U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18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74276" y="978915"/>
            <a:ext cx="7510145" cy="2427605"/>
          </a:xfrm>
          <a:prstGeom prst="rect">
            <a:avLst/>
          </a:prstGeom>
        </p:spPr>
        <p:txBody>
          <a:bodyPr vert="horz" wrap="square" lIns="0" tIns="10731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4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If</a:t>
            </a:r>
            <a:r>
              <a:rPr sz="2800" spc="-5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desired</a:t>
            </a:r>
            <a:r>
              <a:rPr sz="2800" spc="-3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</a:t>
            </a:r>
            <a:r>
              <a:rPr sz="2800" spc="-3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Project</a:t>
            </a:r>
            <a:r>
              <a:rPr sz="2800" spc="-3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Closure</a:t>
            </a:r>
            <a:r>
              <a:rPr sz="2800" spc="-4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form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can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be</a:t>
            </a:r>
            <a:r>
              <a:rPr sz="2800" spc="-3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used.</a:t>
            </a:r>
            <a:endParaRPr sz="28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7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Many</a:t>
            </a:r>
            <a:r>
              <a:rPr sz="2800" spc="-6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different</a:t>
            </a:r>
            <a:r>
              <a:rPr sz="2800" spc="-5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templates</a:t>
            </a:r>
            <a:r>
              <a:rPr sz="2800" spc="-5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available.</a:t>
            </a:r>
            <a:endParaRPr sz="2800" dirty="0">
              <a:latin typeface="Segoe UI"/>
              <a:cs typeface="Segoe UI"/>
            </a:endParaRPr>
          </a:p>
          <a:p>
            <a:pPr marL="354965" marR="5080" indent="-342900">
              <a:lnSpc>
                <a:spcPct val="100000"/>
              </a:lnSpc>
              <a:spcBef>
                <a:spcPts val="62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Useful</a:t>
            </a:r>
            <a:r>
              <a:rPr sz="2800" spc="-4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to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formalise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3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closure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and</a:t>
            </a:r>
            <a:r>
              <a:rPr sz="2800" spc="-2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ensure </a:t>
            </a:r>
            <a:r>
              <a:rPr sz="2800" dirty="0">
                <a:latin typeface="Segoe UI"/>
                <a:cs typeface="Segoe UI"/>
              </a:rPr>
              <a:t>Sponsor/Stakeholders</a:t>
            </a:r>
            <a:r>
              <a:rPr sz="2800" spc="-8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are</a:t>
            </a:r>
            <a:r>
              <a:rPr sz="2800" spc="-7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clear</a:t>
            </a:r>
            <a:r>
              <a:rPr sz="2800" spc="-6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that</a:t>
            </a:r>
            <a:r>
              <a:rPr sz="2800" spc="-6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project</a:t>
            </a:r>
            <a:r>
              <a:rPr sz="2800" spc="-60" dirty="0">
                <a:latin typeface="Segoe UI"/>
                <a:cs typeface="Segoe UI"/>
              </a:rPr>
              <a:t> </a:t>
            </a:r>
            <a:r>
              <a:rPr lang="en-GB" sz="2800" spc="-25" dirty="0">
                <a:latin typeface="Segoe UI"/>
                <a:cs typeface="Segoe UI"/>
              </a:rPr>
              <a:t>is</a:t>
            </a:r>
            <a:r>
              <a:rPr sz="2800" spc="-2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finished.</a:t>
            </a:r>
            <a:endParaRPr sz="28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479970" y="381000"/>
            <a:ext cx="4184060" cy="550111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19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29580" y="2080260"/>
            <a:ext cx="153035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 dirty="0">
                <a:latin typeface="Segoe UI"/>
                <a:cs typeface="Segoe UI"/>
              </a:rPr>
              <a:t>Break.</a:t>
            </a:r>
            <a:endParaRPr sz="4400">
              <a:latin typeface="Segoe UI"/>
              <a:cs typeface="Segoe U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20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19534" y="486156"/>
            <a:ext cx="490474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Segoe UI"/>
                <a:cs typeface="Segoe UI"/>
              </a:rPr>
              <a:t>Project</a:t>
            </a:r>
            <a:r>
              <a:rPr sz="4400" spc="-110" dirty="0">
                <a:latin typeface="Segoe UI"/>
                <a:cs typeface="Segoe UI"/>
              </a:rPr>
              <a:t> </a:t>
            </a:r>
            <a:r>
              <a:rPr sz="4400" dirty="0">
                <a:latin typeface="Segoe UI"/>
                <a:cs typeface="Segoe UI"/>
              </a:rPr>
              <a:t>Control</a:t>
            </a:r>
            <a:r>
              <a:rPr sz="4400" spc="-105" dirty="0">
                <a:latin typeface="Segoe UI"/>
                <a:cs typeface="Segoe UI"/>
              </a:rPr>
              <a:t> </a:t>
            </a:r>
            <a:r>
              <a:rPr sz="4400" spc="-20" dirty="0">
                <a:latin typeface="Segoe UI"/>
                <a:cs typeface="Segoe UI"/>
              </a:rPr>
              <a:t>Plan</a:t>
            </a:r>
            <a:endParaRPr sz="4400">
              <a:latin typeface="Segoe UI"/>
              <a:cs typeface="Segoe U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21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45465" y="1447800"/>
            <a:ext cx="7842250" cy="4191147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355600" marR="711200" indent="-342900">
              <a:lnSpc>
                <a:spcPct val="100699"/>
              </a:lnSpc>
              <a:spcBef>
                <a:spcPts val="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Separate</a:t>
            </a:r>
            <a:r>
              <a:rPr sz="2800" spc="-6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from</a:t>
            </a:r>
            <a:r>
              <a:rPr sz="2800" spc="-6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6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Control</a:t>
            </a:r>
            <a:r>
              <a:rPr sz="2800" spc="-6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Stage</a:t>
            </a:r>
            <a:r>
              <a:rPr sz="2800" spc="-6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covered</a:t>
            </a:r>
            <a:r>
              <a:rPr sz="2800" spc="-60" dirty="0">
                <a:latin typeface="Segoe UI"/>
                <a:cs typeface="Segoe UI"/>
              </a:rPr>
              <a:t> </a:t>
            </a:r>
            <a:r>
              <a:rPr sz="2800" spc="-35" dirty="0">
                <a:latin typeface="Segoe UI"/>
                <a:cs typeface="Segoe UI"/>
              </a:rPr>
              <a:t>in </a:t>
            </a:r>
            <a:r>
              <a:rPr sz="2800" dirty="0">
                <a:latin typeface="Segoe UI"/>
                <a:cs typeface="Segoe UI"/>
              </a:rPr>
              <a:t>section</a:t>
            </a:r>
            <a:r>
              <a:rPr sz="2800" spc="-35" dirty="0">
                <a:latin typeface="Segoe UI"/>
                <a:cs typeface="Segoe UI"/>
              </a:rPr>
              <a:t> </a:t>
            </a:r>
            <a:r>
              <a:rPr sz="2800" spc="-25" dirty="0">
                <a:latin typeface="Segoe UI"/>
                <a:cs typeface="Segoe UI"/>
              </a:rPr>
              <a:t>4.</a:t>
            </a:r>
            <a:endParaRPr sz="2800" dirty="0">
              <a:latin typeface="Segoe UI"/>
              <a:cs typeface="Segoe UI"/>
            </a:endParaRPr>
          </a:p>
          <a:p>
            <a:pPr marL="355600" marR="360680" indent="-342900">
              <a:lnSpc>
                <a:spcPct val="99600"/>
              </a:lnSpc>
              <a:spcBef>
                <a:spcPts val="6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Project</a:t>
            </a:r>
            <a:r>
              <a:rPr sz="2800" spc="-1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Control</a:t>
            </a:r>
            <a:r>
              <a:rPr sz="2800" spc="-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starts</a:t>
            </a:r>
            <a:r>
              <a:rPr sz="2800" spc="-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very</a:t>
            </a:r>
            <a:r>
              <a:rPr sz="2800" spc="-1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early</a:t>
            </a:r>
            <a:r>
              <a:rPr sz="2800" spc="-1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and is</a:t>
            </a:r>
            <a:r>
              <a:rPr sz="2800" spc="-5" dirty="0">
                <a:latin typeface="Segoe UI"/>
                <a:cs typeface="Segoe UI"/>
              </a:rPr>
              <a:t> </a:t>
            </a:r>
            <a:r>
              <a:rPr sz="2800" spc="-25" dirty="0">
                <a:latin typeface="Segoe UI"/>
                <a:cs typeface="Segoe UI"/>
              </a:rPr>
              <a:t>the </a:t>
            </a:r>
            <a:r>
              <a:rPr sz="2800" dirty="0">
                <a:latin typeface="Segoe UI"/>
                <a:cs typeface="Segoe UI"/>
              </a:rPr>
              <a:t>mechanism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for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ensuring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time,</a:t>
            </a:r>
            <a:r>
              <a:rPr sz="2800" spc="-1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budget,</a:t>
            </a:r>
            <a:r>
              <a:rPr sz="2800" spc="-10" dirty="0">
                <a:latin typeface="Segoe UI"/>
                <a:cs typeface="Segoe UI"/>
              </a:rPr>
              <a:t> quality </a:t>
            </a:r>
            <a:r>
              <a:rPr sz="2800" dirty="0">
                <a:latin typeface="Segoe UI"/>
                <a:cs typeface="Segoe UI"/>
              </a:rPr>
              <a:t>etc.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stay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on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track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during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project.</a:t>
            </a:r>
            <a:endParaRPr sz="2800" dirty="0">
              <a:latin typeface="Segoe UI"/>
              <a:cs typeface="Segoe UI"/>
            </a:endParaRPr>
          </a:p>
          <a:p>
            <a:pPr marL="355600" marR="5080" indent="-342900" algn="just">
              <a:lnSpc>
                <a:spcPct val="99600"/>
              </a:lnSpc>
              <a:spcBef>
                <a:spcPts val="760"/>
              </a:spcBef>
              <a:buFont typeface="Arial"/>
              <a:buChar char="•"/>
              <a:tabLst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45" dirty="0">
                <a:latin typeface="Segoe UI"/>
                <a:cs typeface="Segoe UI"/>
              </a:rPr>
              <a:t> </a:t>
            </a:r>
            <a:r>
              <a:rPr sz="2800" b="1" i="1" dirty="0">
                <a:latin typeface="Segoe UI"/>
                <a:cs typeface="Segoe UI"/>
              </a:rPr>
              <a:t>Control</a:t>
            </a:r>
            <a:r>
              <a:rPr sz="2800" b="1" i="1" spc="-20" dirty="0">
                <a:latin typeface="Segoe UI"/>
                <a:cs typeface="Segoe UI"/>
              </a:rPr>
              <a:t> </a:t>
            </a:r>
            <a:r>
              <a:rPr sz="2800" b="1" i="1" dirty="0">
                <a:latin typeface="Segoe UI"/>
                <a:cs typeface="Segoe UI"/>
              </a:rPr>
              <a:t>Plan</a:t>
            </a:r>
            <a:r>
              <a:rPr sz="2800" b="1" i="1" spc="-1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is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what</a:t>
            </a:r>
            <a:r>
              <a:rPr sz="2800" spc="-2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keeps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it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on</a:t>
            </a:r>
            <a:r>
              <a:rPr sz="2800" spc="-2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track</a:t>
            </a:r>
            <a:r>
              <a:rPr sz="2800" spc="-35" dirty="0">
                <a:latin typeface="Segoe UI"/>
                <a:cs typeface="Segoe UI"/>
              </a:rPr>
              <a:t> </a:t>
            </a:r>
            <a:r>
              <a:rPr sz="2800" spc="-20" dirty="0">
                <a:latin typeface="Segoe UI"/>
                <a:cs typeface="Segoe UI"/>
              </a:rPr>
              <a:t>once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4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project</a:t>
            </a:r>
            <a:r>
              <a:rPr sz="2800" spc="-2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team</a:t>
            </a:r>
            <a:r>
              <a:rPr sz="2800" spc="-2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is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disbanded</a:t>
            </a:r>
            <a:r>
              <a:rPr sz="2800" spc="-2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and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2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outcome </a:t>
            </a:r>
            <a:r>
              <a:rPr sz="2800" dirty="0">
                <a:latin typeface="Segoe UI"/>
                <a:cs typeface="Segoe UI"/>
              </a:rPr>
              <a:t>sits</a:t>
            </a:r>
            <a:r>
              <a:rPr sz="2800" spc="-5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with</a:t>
            </a:r>
            <a:r>
              <a:rPr sz="2800" spc="-4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4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Process/Business</a:t>
            </a:r>
            <a:r>
              <a:rPr sz="2800" spc="-4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Owner(s).</a:t>
            </a:r>
            <a:endParaRPr lang="en-GB" sz="2800" spc="-10" dirty="0">
              <a:latin typeface="Segoe UI"/>
              <a:cs typeface="Segoe UI"/>
            </a:endParaRPr>
          </a:p>
          <a:p>
            <a:pPr marL="355600" marR="5080" indent="-342900" algn="just">
              <a:lnSpc>
                <a:spcPct val="99600"/>
              </a:lnSpc>
              <a:spcBef>
                <a:spcPts val="760"/>
              </a:spcBef>
              <a:buFont typeface="Arial"/>
              <a:buChar char="•"/>
              <a:tabLst>
                <a:tab pos="355600" algn="l"/>
              </a:tabLst>
            </a:pPr>
            <a:r>
              <a:rPr lang="en-GB" sz="2800" spc="-10" dirty="0">
                <a:latin typeface="Segoe UI"/>
                <a:cs typeface="Segoe UI"/>
              </a:rPr>
              <a:t>Post Implementation Strategy</a:t>
            </a:r>
            <a:endParaRPr sz="28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087879" y="4971288"/>
            <a:ext cx="4663440" cy="1036319"/>
            <a:chOff x="2087879" y="4971288"/>
            <a:chExt cx="4663440" cy="1036319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127503" y="5090160"/>
              <a:ext cx="4562856" cy="66446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100071" y="4986528"/>
              <a:ext cx="4651248" cy="102107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123728" y="5085184"/>
              <a:ext cx="4419600" cy="520699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2123728" y="5085184"/>
              <a:ext cx="4419600" cy="520700"/>
            </a:xfrm>
            <a:custGeom>
              <a:avLst/>
              <a:gdLst/>
              <a:ahLst/>
              <a:cxnLst/>
              <a:rect l="l" t="t" r="r" b="b"/>
              <a:pathLst>
                <a:path w="4419600" h="520700">
                  <a:moveTo>
                    <a:pt x="0" y="64969"/>
                  </a:moveTo>
                  <a:lnTo>
                    <a:pt x="5105" y="39680"/>
                  </a:lnTo>
                  <a:lnTo>
                    <a:pt x="19029" y="19029"/>
                  </a:lnTo>
                  <a:lnTo>
                    <a:pt x="39680" y="5105"/>
                  </a:lnTo>
                  <a:lnTo>
                    <a:pt x="64969" y="0"/>
                  </a:lnTo>
                  <a:lnTo>
                    <a:pt x="4354630" y="0"/>
                  </a:lnTo>
                  <a:lnTo>
                    <a:pt x="4379919" y="5105"/>
                  </a:lnTo>
                  <a:lnTo>
                    <a:pt x="4400570" y="19029"/>
                  </a:lnTo>
                  <a:lnTo>
                    <a:pt x="4414494" y="39680"/>
                  </a:lnTo>
                  <a:lnTo>
                    <a:pt x="4419600" y="64969"/>
                  </a:lnTo>
                  <a:lnTo>
                    <a:pt x="4419600" y="455730"/>
                  </a:lnTo>
                  <a:lnTo>
                    <a:pt x="4414494" y="481019"/>
                  </a:lnTo>
                  <a:lnTo>
                    <a:pt x="4400570" y="501670"/>
                  </a:lnTo>
                  <a:lnTo>
                    <a:pt x="4379919" y="515594"/>
                  </a:lnTo>
                  <a:lnTo>
                    <a:pt x="4354630" y="520700"/>
                  </a:lnTo>
                  <a:lnTo>
                    <a:pt x="64969" y="520700"/>
                  </a:lnTo>
                  <a:lnTo>
                    <a:pt x="39680" y="515594"/>
                  </a:lnTo>
                  <a:lnTo>
                    <a:pt x="19029" y="501670"/>
                  </a:lnTo>
                  <a:lnTo>
                    <a:pt x="5105" y="481019"/>
                  </a:lnTo>
                  <a:lnTo>
                    <a:pt x="0" y="455730"/>
                  </a:lnTo>
                  <a:lnTo>
                    <a:pt x="0" y="64969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087879" y="4971288"/>
              <a:ext cx="4523232" cy="896112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2325340" y="5076444"/>
            <a:ext cx="4018279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dirty="0">
                <a:solidFill>
                  <a:srgbClr val="0000FF"/>
                </a:solidFill>
                <a:latin typeface="Arial"/>
                <a:cs typeface="Arial"/>
              </a:rPr>
              <a:t>High</a:t>
            </a:r>
            <a:r>
              <a:rPr sz="3200" b="1" spc="-30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3200" b="1" dirty="0">
                <a:solidFill>
                  <a:srgbClr val="0000FF"/>
                </a:solidFill>
                <a:latin typeface="Arial"/>
                <a:cs typeface="Arial"/>
              </a:rPr>
              <a:t>risk</a:t>
            </a:r>
            <a:r>
              <a:rPr sz="3200" b="1" spc="-20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3200" b="1" dirty="0">
                <a:solidFill>
                  <a:srgbClr val="0000FF"/>
                </a:solidFill>
                <a:latin typeface="Arial"/>
                <a:cs typeface="Arial"/>
              </a:rPr>
              <a:t>areas</a:t>
            </a:r>
            <a:r>
              <a:rPr sz="3200" b="1" spc="-20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3200" b="1" spc="-10" dirty="0">
                <a:solidFill>
                  <a:srgbClr val="0000FF"/>
                </a:solidFill>
                <a:latin typeface="Arial"/>
                <a:cs typeface="Arial"/>
              </a:rPr>
              <a:t>only!</a:t>
            </a:r>
            <a:endParaRPr sz="3200">
              <a:latin typeface="Arial"/>
              <a:cs typeface="Arial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2927857" y="486156"/>
            <a:ext cx="328866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Segoe UI"/>
                <a:cs typeface="Segoe UI"/>
              </a:rPr>
              <a:t>Control</a:t>
            </a:r>
            <a:r>
              <a:rPr sz="4400" spc="-100" dirty="0">
                <a:latin typeface="Segoe UI"/>
                <a:cs typeface="Segoe UI"/>
              </a:rPr>
              <a:t> </a:t>
            </a:r>
            <a:r>
              <a:rPr sz="4400" spc="-10" dirty="0">
                <a:latin typeface="Segoe UI"/>
                <a:cs typeface="Segoe UI"/>
              </a:rPr>
              <a:t>Plans</a:t>
            </a:r>
            <a:endParaRPr sz="4400">
              <a:latin typeface="Segoe UI"/>
              <a:cs typeface="Segoe U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35940" y="1530604"/>
            <a:ext cx="1392555" cy="3107055"/>
          </a:xfrm>
          <a:prstGeom prst="rect">
            <a:avLst/>
          </a:prstGeom>
        </p:spPr>
        <p:txBody>
          <a:bodyPr vert="horz" wrap="square" lIns="0" tIns="10414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20"/>
              </a:spcBef>
              <a:buClr>
                <a:srgbClr val="114FFB"/>
              </a:buClr>
              <a:buSzPct val="64285"/>
              <a:buFont typeface="Arial"/>
              <a:buChar char="●"/>
              <a:tabLst>
                <a:tab pos="354965" algn="l"/>
                <a:tab pos="355600" algn="l"/>
              </a:tabLst>
            </a:pPr>
            <a:r>
              <a:rPr sz="2800" spc="-20" dirty="0">
                <a:latin typeface="Segoe UI"/>
                <a:cs typeface="Segoe UI"/>
              </a:rPr>
              <a:t>What</a:t>
            </a:r>
            <a:endParaRPr sz="28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720"/>
              </a:spcBef>
              <a:buClr>
                <a:srgbClr val="114FFB"/>
              </a:buClr>
              <a:buSzPct val="64285"/>
              <a:buFont typeface="Arial"/>
              <a:buChar char="●"/>
              <a:tabLst>
                <a:tab pos="354965" algn="l"/>
                <a:tab pos="355600" algn="l"/>
              </a:tabLst>
            </a:pPr>
            <a:r>
              <a:rPr sz="2800" spc="-25" dirty="0">
                <a:latin typeface="Segoe UI"/>
                <a:cs typeface="Segoe UI"/>
              </a:rPr>
              <a:t>Why</a:t>
            </a:r>
            <a:endParaRPr sz="28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645"/>
              </a:spcBef>
              <a:buClr>
                <a:srgbClr val="114FFB"/>
              </a:buClr>
              <a:buSzPct val="64285"/>
              <a:buFont typeface="Arial"/>
              <a:buChar char="●"/>
              <a:tabLst>
                <a:tab pos="354965" algn="l"/>
                <a:tab pos="355600" algn="l"/>
              </a:tabLst>
            </a:pPr>
            <a:r>
              <a:rPr sz="2800" spc="-25" dirty="0">
                <a:latin typeface="Segoe UI"/>
                <a:cs typeface="Segoe UI"/>
              </a:rPr>
              <a:t>Who</a:t>
            </a:r>
            <a:endParaRPr sz="28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650"/>
              </a:spcBef>
              <a:buClr>
                <a:srgbClr val="114FFB"/>
              </a:buClr>
              <a:buSzPct val="64285"/>
              <a:buFont typeface="Arial"/>
              <a:buChar char="●"/>
              <a:tabLst>
                <a:tab pos="354965" algn="l"/>
                <a:tab pos="355600" algn="l"/>
              </a:tabLst>
            </a:pPr>
            <a:r>
              <a:rPr sz="2800" spc="-25" dirty="0">
                <a:latin typeface="Segoe UI"/>
                <a:cs typeface="Segoe UI"/>
              </a:rPr>
              <a:t>How</a:t>
            </a:r>
            <a:endParaRPr sz="28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745"/>
              </a:spcBef>
              <a:buClr>
                <a:srgbClr val="114FFB"/>
              </a:buClr>
              <a:buSzPct val="64285"/>
              <a:buFont typeface="Arial"/>
              <a:buChar char="●"/>
              <a:tabLst>
                <a:tab pos="354965" algn="l"/>
                <a:tab pos="355600" algn="l"/>
              </a:tabLst>
            </a:pPr>
            <a:r>
              <a:rPr sz="2800" spc="-20" dirty="0">
                <a:latin typeface="Segoe UI"/>
                <a:cs typeface="Segoe UI"/>
              </a:rPr>
              <a:t>When</a:t>
            </a:r>
            <a:endParaRPr sz="28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620"/>
              </a:spcBef>
              <a:buClr>
                <a:srgbClr val="114FFB"/>
              </a:buClr>
              <a:buSzPct val="64285"/>
              <a:buFont typeface="Arial"/>
              <a:buChar char="●"/>
              <a:tabLst>
                <a:tab pos="354965" algn="l"/>
                <a:tab pos="355600" algn="l"/>
              </a:tabLst>
            </a:pPr>
            <a:r>
              <a:rPr sz="2800" spc="-10" dirty="0">
                <a:latin typeface="Segoe UI"/>
                <a:cs typeface="Segoe UI"/>
              </a:rPr>
              <a:t>Where</a:t>
            </a:r>
            <a:endParaRPr sz="2800">
              <a:latin typeface="Segoe UI"/>
              <a:cs typeface="Segoe U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8415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45"/>
              </a:spcBef>
            </a:pPr>
            <a:r>
              <a:rPr dirty="0"/>
              <a:t>elements</a:t>
            </a:r>
            <a:r>
              <a:rPr spc="-45" dirty="0"/>
              <a:t> </a:t>
            </a:r>
            <a:r>
              <a:rPr dirty="0"/>
              <a:t>make</a:t>
            </a:r>
            <a:r>
              <a:rPr spc="-40" dirty="0"/>
              <a:t> </a:t>
            </a:r>
            <a:r>
              <a:rPr dirty="0"/>
              <a:t>up</a:t>
            </a:r>
            <a:r>
              <a:rPr spc="-35" dirty="0"/>
              <a:t> </a:t>
            </a:r>
            <a:r>
              <a:rPr dirty="0"/>
              <a:t>a</a:t>
            </a:r>
            <a:r>
              <a:rPr spc="-35" dirty="0"/>
              <a:t> </a:t>
            </a:r>
            <a:r>
              <a:rPr dirty="0"/>
              <a:t>control</a:t>
            </a:r>
            <a:r>
              <a:rPr spc="-35" dirty="0"/>
              <a:t> </a:t>
            </a:r>
            <a:r>
              <a:rPr spc="-20" dirty="0"/>
              <a:t>plan </a:t>
            </a:r>
            <a:r>
              <a:rPr dirty="0"/>
              <a:t>should</a:t>
            </a:r>
            <a:r>
              <a:rPr spc="-20" dirty="0"/>
              <a:t> </a:t>
            </a:r>
            <a:r>
              <a:rPr dirty="0"/>
              <a:t>we</a:t>
            </a:r>
            <a:r>
              <a:rPr spc="-20" dirty="0"/>
              <a:t> </a:t>
            </a:r>
            <a:r>
              <a:rPr dirty="0"/>
              <a:t>bother</a:t>
            </a:r>
            <a:r>
              <a:rPr spc="-15" dirty="0"/>
              <a:t> </a:t>
            </a:r>
            <a:r>
              <a:rPr dirty="0"/>
              <a:t>with</a:t>
            </a:r>
            <a:r>
              <a:rPr spc="-15" dirty="0"/>
              <a:t> </a:t>
            </a:r>
            <a:r>
              <a:rPr spc="-20" dirty="0"/>
              <a:t>them </a:t>
            </a:r>
            <a:r>
              <a:rPr dirty="0"/>
              <a:t>contributes</a:t>
            </a:r>
            <a:r>
              <a:rPr spc="-40" dirty="0"/>
              <a:t> </a:t>
            </a:r>
            <a:r>
              <a:rPr dirty="0"/>
              <a:t>to</a:t>
            </a:r>
            <a:r>
              <a:rPr spc="-35" dirty="0"/>
              <a:t> </a:t>
            </a:r>
            <a:r>
              <a:rPr dirty="0"/>
              <a:t>their</a:t>
            </a:r>
            <a:r>
              <a:rPr spc="-25" dirty="0"/>
              <a:t> </a:t>
            </a:r>
            <a:r>
              <a:rPr spc="-10" dirty="0"/>
              <a:t>preparation </a:t>
            </a:r>
            <a:r>
              <a:rPr dirty="0"/>
              <a:t>do</a:t>
            </a:r>
            <a:r>
              <a:rPr spc="-40" dirty="0"/>
              <a:t> </a:t>
            </a:r>
            <a:r>
              <a:rPr dirty="0"/>
              <a:t>we</a:t>
            </a:r>
            <a:r>
              <a:rPr spc="-30" dirty="0"/>
              <a:t> </a:t>
            </a:r>
            <a:r>
              <a:rPr dirty="0"/>
              <a:t>develop</a:t>
            </a:r>
            <a:r>
              <a:rPr spc="-25" dirty="0"/>
              <a:t> one</a:t>
            </a:r>
          </a:p>
          <a:p>
            <a:pPr marL="12700" marR="1659889">
              <a:lnSpc>
                <a:spcPct val="118600"/>
              </a:lnSpc>
              <a:spcBef>
                <a:spcPts val="120"/>
              </a:spcBef>
            </a:pPr>
            <a:r>
              <a:rPr dirty="0"/>
              <a:t>do</a:t>
            </a:r>
            <a:r>
              <a:rPr spc="-25" dirty="0"/>
              <a:t> </a:t>
            </a:r>
            <a:r>
              <a:rPr dirty="0"/>
              <a:t>we</a:t>
            </a:r>
            <a:r>
              <a:rPr spc="-25" dirty="0"/>
              <a:t> </a:t>
            </a:r>
            <a:r>
              <a:rPr dirty="0"/>
              <a:t>update</a:t>
            </a:r>
            <a:r>
              <a:rPr spc="-20" dirty="0"/>
              <a:t> them </a:t>
            </a:r>
            <a:r>
              <a:rPr dirty="0"/>
              <a:t>should</a:t>
            </a:r>
            <a:r>
              <a:rPr spc="-15" dirty="0"/>
              <a:t> </a:t>
            </a:r>
            <a:r>
              <a:rPr dirty="0"/>
              <a:t>the</a:t>
            </a:r>
            <a:r>
              <a:rPr spc="-15" dirty="0"/>
              <a:t> </a:t>
            </a:r>
            <a:r>
              <a:rPr dirty="0"/>
              <a:t>plan</a:t>
            </a:r>
            <a:r>
              <a:rPr spc="-10" dirty="0"/>
              <a:t> reside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61120" y="284988"/>
            <a:ext cx="441833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latin typeface="Segoe UI"/>
                <a:cs typeface="Segoe UI"/>
              </a:rPr>
              <a:t>Importance</a:t>
            </a:r>
            <a:r>
              <a:rPr sz="3200" spc="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to</a:t>
            </a:r>
            <a:r>
              <a:rPr sz="3200" spc="2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Customer</a:t>
            </a:r>
            <a:endParaRPr sz="3200">
              <a:latin typeface="Segoe UI"/>
              <a:cs typeface="Segoe U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41864" y="1095756"/>
            <a:ext cx="7731759" cy="19735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99800"/>
              </a:lnSpc>
              <a:spcBef>
                <a:spcPts val="105"/>
              </a:spcBef>
            </a:pP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only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reason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control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plan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exists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is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spc="-25" dirty="0">
                <a:latin typeface="Segoe UI"/>
                <a:cs typeface="Segoe UI"/>
              </a:rPr>
              <a:t>to </a:t>
            </a:r>
            <a:r>
              <a:rPr sz="3200" dirty="0">
                <a:latin typeface="Segoe UI"/>
                <a:cs typeface="Segoe UI"/>
              </a:rPr>
              <a:t>ensure</a:t>
            </a:r>
            <a:r>
              <a:rPr sz="3200" spc="-4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that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outcome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of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project </a:t>
            </a:r>
            <a:r>
              <a:rPr sz="3200" dirty="0">
                <a:latin typeface="Segoe UI"/>
                <a:cs typeface="Segoe UI"/>
              </a:rPr>
              <a:t>continues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to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satisfy the client</a:t>
            </a:r>
            <a:r>
              <a:rPr sz="3200" spc="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requirements </a:t>
            </a:r>
            <a:r>
              <a:rPr sz="3200" i="1" u="heavy" dirty="0">
                <a:uFill>
                  <a:solidFill>
                    <a:srgbClr val="000000"/>
                  </a:solidFill>
                </a:uFill>
                <a:latin typeface="Segoe UI"/>
                <a:cs typeface="Segoe UI"/>
              </a:rPr>
              <a:t>INTO</a:t>
            </a:r>
            <a:r>
              <a:rPr sz="3200" i="1" u="heavy" spc="-80" dirty="0">
                <a:uFill>
                  <a:solidFill>
                    <a:srgbClr val="000000"/>
                  </a:solidFill>
                </a:uFill>
                <a:latin typeface="Segoe UI"/>
                <a:cs typeface="Segoe UI"/>
              </a:rPr>
              <a:t> </a:t>
            </a:r>
            <a:r>
              <a:rPr sz="3200" i="1" u="heavy" dirty="0">
                <a:uFill>
                  <a:solidFill>
                    <a:srgbClr val="000000"/>
                  </a:solidFill>
                </a:uFill>
                <a:latin typeface="Segoe UI"/>
                <a:cs typeface="Segoe UI"/>
              </a:rPr>
              <a:t>THE</a:t>
            </a:r>
            <a:r>
              <a:rPr sz="3200" i="1" u="heavy" spc="-65" dirty="0">
                <a:uFill>
                  <a:solidFill>
                    <a:srgbClr val="000000"/>
                  </a:solidFill>
                </a:uFill>
                <a:latin typeface="Segoe UI"/>
                <a:cs typeface="Segoe UI"/>
              </a:rPr>
              <a:t> </a:t>
            </a:r>
            <a:r>
              <a:rPr sz="3200" i="1" u="heavy" spc="-10" dirty="0">
                <a:uFill>
                  <a:solidFill>
                    <a:srgbClr val="000000"/>
                  </a:solidFill>
                </a:uFill>
                <a:latin typeface="Segoe UI"/>
                <a:cs typeface="Segoe UI"/>
              </a:rPr>
              <a:t>FUTURE</a:t>
            </a:r>
            <a:r>
              <a:rPr sz="3200" i="1" spc="-10" dirty="0">
                <a:latin typeface="Segoe UI"/>
                <a:cs typeface="Segoe UI"/>
              </a:rPr>
              <a:t>!</a:t>
            </a:r>
            <a:endParaRPr sz="3200">
              <a:latin typeface="Segoe UI"/>
              <a:cs typeface="Segoe U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365759" y="3692525"/>
            <a:ext cx="1530350" cy="1294130"/>
            <a:chOff x="365759" y="3692525"/>
            <a:chExt cx="1530350" cy="1294130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93191" y="3703320"/>
              <a:ext cx="1472183" cy="128320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65759" y="4011168"/>
              <a:ext cx="1530096" cy="713232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388937" y="3698875"/>
              <a:ext cx="1330325" cy="1139825"/>
            </a:xfrm>
            <a:custGeom>
              <a:avLst/>
              <a:gdLst/>
              <a:ahLst/>
              <a:cxnLst/>
              <a:rect l="l" t="t" r="r" b="b"/>
              <a:pathLst>
                <a:path w="1330325" h="1139825">
                  <a:moveTo>
                    <a:pt x="0" y="0"/>
                  </a:moveTo>
                  <a:lnTo>
                    <a:pt x="1330325" y="0"/>
                  </a:lnTo>
                  <a:lnTo>
                    <a:pt x="1330325" y="1139825"/>
                  </a:lnTo>
                  <a:lnTo>
                    <a:pt x="0" y="1139825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450057" y="4043172"/>
            <a:ext cx="1209040" cy="443230"/>
          </a:xfrm>
          <a:prstGeom prst="rect">
            <a:avLst/>
          </a:prstGeom>
        </p:spPr>
        <p:txBody>
          <a:bodyPr vert="horz" wrap="square" lIns="0" tIns="26670" rIns="0" bIns="0" rtlCol="0">
            <a:spAutoFit/>
          </a:bodyPr>
          <a:lstStyle/>
          <a:p>
            <a:pPr marL="12700" marR="5080" indent="320040">
              <a:lnSpc>
                <a:spcPts val="1610"/>
              </a:lnSpc>
              <a:spcBef>
                <a:spcPts val="210"/>
              </a:spcBef>
            </a:pPr>
            <a:r>
              <a:rPr sz="1400" b="1" spc="-10" dirty="0">
                <a:latin typeface="Arial"/>
                <a:cs typeface="Arial"/>
              </a:rPr>
              <a:t>Client Requirements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2127504" y="3692525"/>
            <a:ext cx="1527175" cy="1294130"/>
            <a:chOff x="2127504" y="3692525"/>
            <a:chExt cx="1527175" cy="1294130"/>
          </a:xfrm>
        </p:grpSpPr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154936" y="3703320"/>
              <a:ext cx="1472184" cy="128320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127504" y="4117848"/>
              <a:ext cx="1527047" cy="509015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2149475" y="3698875"/>
              <a:ext cx="1330325" cy="1139825"/>
            </a:xfrm>
            <a:custGeom>
              <a:avLst/>
              <a:gdLst/>
              <a:ahLst/>
              <a:cxnLst/>
              <a:rect l="l" t="t" r="r" b="b"/>
              <a:pathLst>
                <a:path w="1330325" h="1139825">
                  <a:moveTo>
                    <a:pt x="0" y="0"/>
                  </a:moveTo>
                  <a:lnTo>
                    <a:pt x="1330325" y="0"/>
                  </a:lnTo>
                  <a:lnTo>
                    <a:pt x="1330325" y="1139825"/>
                  </a:lnTo>
                  <a:lnTo>
                    <a:pt x="0" y="1139825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2210593" y="4149852"/>
            <a:ext cx="120840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dirty="0">
                <a:latin typeface="Arial"/>
                <a:cs typeface="Arial"/>
              </a:rPr>
              <a:t>Project</a:t>
            </a:r>
            <a:r>
              <a:rPr sz="1400" b="1" spc="-30" dirty="0">
                <a:latin typeface="Arial"/>
                <a:cs typeface="Arial"/>
              </a:rPr>
              <a:t> </a:t>
            </a:r>
            <a:r>
              <a:rPr sz="1400" b="1" spc="-10" dirty="0">
                <a:latin typeface="Arial"/>
                <a:cs typeface="Arial"/>
              </a:rPr>
              <a:t>Scope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3861815" y="3692525"/>
            <a:ext cx="1579245" cy="1294130"/>
            <a:chOff x="3861815" y="3692525"/>
            <a:chExt cx="1579245" cy="1294130"/>
          </a:xfrm>
        </p:grpSpPr>
        <p:pic>
          <p:nvPicPr>
            <p:cNvPr id="15" name="object 1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913631" y="3703320"/>
              <a:ext cx="1475232" cy="1283208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861815" y="4117848"/>
              <a:ext cx="1578864" cy="509015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3910012" y="3698875"/>
              <a:ext cx="1330325" cy="1139825"/>
            </a:xfrm>
            <a:custGeom>
              <a:avLst/>
              <a:gdLst/>
              <a:ahLst/>
              <a:cxnLst/>
              <a:rect l="l" t="t" r="r" b="b"/>
              <a:pathLst>
                <a:path w="1330325" h="1139825">
                  <a:moveTo>
                    <a:pt x="0" y="0"/>
                  </a:moveTo>
                  <a:lnTo>
                    <a:pt x="1330325" y="0"/>
                  </a:lnTo>
                  <a:lnTo>
                    <a:pt x="1330325" y="1139825"/>
                  </a:lnTo>
                  <a:lnTo>
                    <a:pt x="0" y="1139825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3947318" y="4149852"/>
            <a:ext cx="125603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dirty="0">
                <a:latin typeface="Arial"/>
                <a:cs typeface="Arial"/>
              </a:rPr>
              <a:t>Project</a:t>
            </a:r>
            <a:r>
              <a:rPr sz="1400" b="1" spc="-30" dirty="0">
                <a:latin typeface="Arial"/>
                <a:cs typeface="Arial"/>
              </a:rPr>
              <a:t> </a:t>
            </a:r>
            <a:r>
              <a:rPr sz="1400" b="1" spc="-10" dirty="0">
                <a:latin typeface="Arial"/>
                <a:cs typeface="Arial"/>
              </a:rPr>
              <a:t>Output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5583237" y="3692525"/>
            <a:ext cx="1485265" cy="1294130"/>
            <a:chOff x="5583237" y="3692525"/>
            <a:chExt cx="1485265" cy="1294130"/>
          </a:xfrm>
        </p:grpSpPr>
        <p:pic>
          <p:nvPicPr>
            <p:cNvPr id="20" name="object 2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593079" y="3703320"/>
              <a:ext cx="1475231" cy="1283208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5629655" y="4117848"/>
              <a:ext cx="1402079" cy="509015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>
              <a:off x="5589587" y="3698875"/>
              <a:ext cx="1330325" cy="1139825"/>
            </a:xfrm>
            <a:custGeom>
              <a:avLst/>
              <a:gdLst/>
              <a:ahLst/>
              <a:cxnLst/>
              <a:rect l="l" t="t" r="r" b="b"/>
              <a:pathLst>
                <a:path w="1330325" h="1139825">
                  <a:moveTo>
                    <a:pt x="0" y="0"/>
                  </a:moveTo>
                  <a:lnTo>
                    <a:pt x="1330325" y="0"/>
                  </a:lnTo>
                  <a:lnTo>
                    <a:pt x="1330325" y="1139825"/>
                  </a:lnTo>
                  <a:lnTo>
                    <a:pt x="0" y="1139825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5715000" y="4149852"/>
            <a:ext cx="108077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dirty="0">
                <a:latin typeface="Arial"/>
                <a:cs typeface="Arial"/>
              </a:rPr>
              <a:t>Control</a:t>
            </a:r>
            <a:r>
              <a:rPr sz="1400" b="1" spc="-35" dirty="0">
                <a:latin typeface="Arial"/>
                <a:cs typeface="Arial"/>
              </a:rPr>
              <a:t> </a:t>
            </a:r>
            <a:r>
              <a:rPr sz="1400" b="1" spc="-20" dirty="0">
                <a:latin typeface="Arial"/>
                <a:cs typeface="Arial"/>
              </a:rPr>
              <a:t>Plan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7343775" y="3692525"/>
            <a:ext cx="1483360" cy="1294130"/>
            <a:chOff x="7343775" y="3692525"/>
            <a:chExt cx="1483360" cy="1294130"/>
          </a:xfrm>
        </p:grpSpPr>
        <p:pic>
          <p:nvPicPr>
            <p:cNvPr id="25" name="object 2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7354824" y="3703320"/>
              <a:ext cx="1472183" cy="1283208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7415784" y="4011168"/>
              <a:ext cx="1350264" cy="713232"/>
            </a:xfrm>
            <a:prstGeom prst="rect">
              <a:avLst/>
            </a:prstGeom>
          </p:spPr>
        </p:pic>
        <p:sp>
          <p:nvSpPr>
            <p:cNvPr id="27" name="object 27"/>
            <p:cNvSpPr/>
            <p:nvPr/>
          </p:nvSpPr>
          <p:spPr>
            <a:xfrm>
              <a:off x="7350125" y="3698875"/>
              <a:ext cx="1330325" cy="1139825"/>
            </a:xfrm>
            <a:custGeom>
              <a:avLst/>
              <a:gdLst/>
              <a:ahLst/>
              <a:cxnLst/>
              <a:rect l="l" t="t" r="r" b="b"/>
              <a:pathLst>
                <a:path w="1330325" h="1139825">
                  <a:moveTo>
                    <a:pt x="0" y="0"/>
                  </a:moveTo>
                  <a:lnTo>
                    <a:pt x="1330325" y="0"/>
                  </a:lnTo>
                  <a:lnTo>
                    <a:pt x="1330325" y="1139825"/>
                  </a:lnTo>
                  <a:lnTo>
                    <a:pt x="0" y="1139825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7500935" y="4043172"/>
            <a:ext cx="1029969" cy="443230"/>
          </a:xfrm>
          <a:prstGeom prst="rect">
            <a:avLst/>
          </a:prstGeom>
        </p:spPr>
        <p:txBody>
          <a:bodyPr vert="horz" wrap="square" lIns="0" tIns="26670" rIns="0" bIns="0" rtlCol="0">
            <a:spAutoFit/>
          </a:bodyPr>
          <a:lstStyle/>
          <a:p>
            <a:pPr marL="12700" marR="5080" indent="113030">
              <a:lnSpc>
                <a:spcPts val="1610"/>
              </a:lnSpc>
              <a:spcBef>
                <a:spcPts val="210"/>
              </a:spcBef>
            </a:pPr>
            <a:r>
              <a:rPr sz="1400" b="1" spc="-10" dirty="0">
                <a:latin typeface="Arial"/>
                <a:cs typeface="Arial"/>
              </a:rPr>
              <a:t>Ongoing Satisfaction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1774825" y="4027487"/>
            <a:ext cx="5520055" cy="481330"/>
            <a:chOff x="1774825" y="4027487"/>
            <a:chExt cx="5520055" cy="481330"/>
          </a:xfrm>
        </p:grpSpPr>
        <p:sp>
          <p:nvSpPr>
            <p:cNvPr id="30" name="object 30"/>
            <p:cNvSpPr/>
            <p:nvPr/>
          </p:nvSpPr>
          <p:spPr>
            <a:xfrm>
              <a:off x="1781175" y="4033837"/>
              <a:ext cx="306705" cy="468630"/>
            </a:xfrm>
            <a:custGeom>
              <a:avLst/>
              <a:gdLst/>
              <a:ahLst/>
              <a:cxnLst/>
              <a:rect l="l" t="t" r="r" b="b"/>
              <a:pathLst>
                <a:path w="306705" h="468629">
                  <a:moveTo>
                    <a:pt x="153122" y="0"/>
                  </a:moveTo>
                  <a:lnTo>
                    <a:pt x="153122" y="58539"/>
                  </a:lnTo>
                  <a:lnTo>
                    <a:pt x="0" y="58539"/>
                  </a:lnTo>
                  <a:lnTo>
                    <a:pt x="0" y="409774"/>
                  </a:lnTo>
                  <a:lnTo>
                    <a:pt x="153122" y="409774"/>
                  </a:lnTo>
                  <a:lnTo>
                    <a:pt x="153122" y="468313"/>
                  </a:lnTo>
                  <a:lnTo>
                    <a:pt x="306387" y="234156"/>
                  </a:lnTo>
                  <a:lnTo>
                    <a:pt x="15312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1781175" y="4033837"/>
              <a:ext cx="306705" cy="468630"/>
            </a:xfrm>
            <a:custGeom>
              <a:avLst/>
              <a:gdLst/>
              <a:ahLst/>
              <a:cxnLst/>
              <a:rect l="l" t="t" r="r" b="b"/>
              <a:pathLst>
                <a:path w="306705" h="468629">
                  <a:moveTo>
                    <a:pt x="0" y="58539"/>
                  </a:moveTo>
                  <a:lnTo>
                    <a:pt x="153123" y="58539"/>
                  </a:lnTo>
                  <a:lnTo>
                    <a:pt x="153123" y="0"/>
                  </a:lnTo>
                  <a:lnTo>
                    <a:pt x="306387" y="234156"/>
                  </a:lnTo>
                  <a:lnTo>
                    <a:pt x="153123" y="468313"/>
                  </a:lnTo>
                  <a:lnTo>
                    <a:pt x="153123" y="409773"/>
                  </a:lnTo>
                  <a:lnTo>
                    <a:pt x="0" y="409773"/>
                  </a:lnTo>
                  <a:lnTo>
                    <a:pt x="0" y="58539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3541712" y="4033837"/>
              <a:ext cx="306705" cy="468630"/>
            </a:xfrm>
            <a:custGeom>
              <a:avLst/>
              <a:gdLst/>
              <a:ahLst/>
              <a:cxnLst/>
              <a:rect l="l" t="t" r="r" b="b"/>
              <a:pathLst>
                <a:path w="306704" h="468629">
                  <a:moveTo>
                    <a:pt x="153123" y="0"/>
                  </a:moveTo>
                  <a:lnTo>
                    <a:pt x="153123" y="58539"/>
                  </a:lnTo>
                  <a:lnTo>
                    <a:pt x="0" y="58539"/>
                  </a:lnTo>
                  <a:lnTo>
                    <a:pt x="0" y="409774"/>
                  </a:lnTo>
                  <a:lnTo>
                    <a:pt x="153123" y="409774"/>
                  </a:lnTo>
                  <a:lnTo>
                    <a:pt x="153123" y="468313"/>
                  </a:lnTo>
                  <a:lnTo>
                    <a:pt x="306387" y="234156"/>
                  </a:lnTo>
                  <a:lnTo>
                    <a:pt x="15312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3541712" y="4033837"/>
              <a:ext cx="306705" cy="468630"/>
            </a:xfrm>
            <a:custGeom>
              <a:avLst/>
              <a:gdLst/>
              <a:ahLst/>
              <a:cxnLst/>
              <a:rect l="l" t="t" r="r" b="b"/>
              <a:pathLst>
                <a:path w="306704" h="468629">
                  <a:moveTo>
                    <a:pt x="0" y="58539"/>
                  </a:moveTo>
                  <a:lnTo>
                    <a:pt x="153123" y="58539"/>
                  </a:lnTo>
                  <a:lnTo>
                    <a:pt x="153123" y="0"/>
                  </a:lnTo>
                  <a:lnTo>
                    <a:pt x="306387" y="234156"/>
                  </a:lnTo>
                  <a:lnTo>
                    <a:pt x="153123" y="468313"/>
                  </a:lnTo>
                  <a:lnTo>
                    <a:pt x="153123" y="409773"/>
                  </a:lnTo>
                  <a:lnTo>
                    <a:pt x="0" y="409773"/>
                  </a:lnTo>
                  <a:lnTo>
                    <a:pt x="0" y="58539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5300662" y="4033837"/>
              <a:ext cx="307975" cy="468630"/>
            </a:xfrm>
            <a:custGeom>
              <a:avLst/>
              <a:gdLst/>
              <a:ahLst/>
              <a:cxnLst/>
              <a:rect l="l" t="t" r="r" b="b"/>
              <a:pathLst>
                <a:path w="307975" h="468629">
                  <a:moveTo>
                    <a:pt x="153916" y="0"/>
                  </a:moveTo>
                  <a:lnTo>
                    <a:pt x="153916" y="58539"/>
                  </a:lnTo>
                  <a:lnTo>
                    <a:pt x="0" y="58539"/>
                  </a:lnTo>
                  <a:lnTo>
                    <a:pt x="0" y="409774"/>
                  </a:lnTo>
                  <a:lnTo>
                    <a:pt x="153916" y="409774"/>
                  </a:lnTo>
                  <a:lnTo>
                    <a:pt x="153916" y="468313"/>
                  </a:lnTo>
                  <a:lnTo>
                    <a:pt x="307975" y="234156"/>
                  </a:lnTo>
                  <a:lnTo>
                    <a:pt x="15391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5300662" y="4033837"/>
              <a:ext cx="307975" cy="468630"/>
            </a:xfrm>
            <a:custGeom>
              <a:avLst/>
              <a:gdLst/>
              <a:ahLst/>
              <a:cxnLst/>
              <a:rect l="l" t="t" r="r" b="b"/>
              <a:pathLst>
                <a:path w="307975" h="468629">
                  <a:moveTo>
                    <a:pt x="0" y="58539"/>
                  </a:moveTo>
                  <a:lnTo>
                    <a:pt x="153916" y="58539"/>
                  </a:lnTo>
                  <a:lnTo>
                    <a:pt x="153916" y="0"/>
                  </a:lnTo>
                  <a:lnTo>
                    <a:pt x="307975" y="234156"/>
                  </a:lnTo>
                  <a:lnTo>
                    <a:pt x="153916" y="468313"/>
                  </a:lnTo>
                  <a:lnTo>
                    <a:pt x="153916" y="409773"/>
                  </a:lnTo>
                  <a:lnTo>
                    <a:pt x="0" y="409773"/>
                  </a:lnTo>
                  <a:lnTo>
                    <a:pt x="0" y="58539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981825" y="4033837"/>
              <a:ext cx="306705" cy="468630"/>
            </a:xfrm>
            <a:custGeom>
              <a:avLst/>
              <a:gdLst/>
              <a:ahLst/>
              <a:cxnLst/>
              <a:rect l="l" t="t" r="r" b="b"/>
              <a:pathLst>
                <a:path w="306704" h="468629">
                  <a:moveTo>
                    <a:pt x="153122" y="0"/>
                  </a:moveTo>
                  <a:lnTo>
                    <a:pt x="153122" y="58539"/>
                  </a:lnTo>
                  <a:lnTo>
                    <a:pt x="0" y="58539"/>
                  </a:lnTo>
                  <a:lnTo>
                    <a:pt x="0" y="409774"/>
                  </a:lnTo>
                  <a:lnTo>
                    <a:pt x="153122" y="409774"/>
                  </a:lnTo>
                  <a:lnTo>
                    <a:pt x="153122" y="468313"/>
                  </a:lnTo>
                  <a:lnTo>
                    <a:pt x="306386" y="234156"/>
                  </a:lnTo>
                  <a:lnTo>
                    <a:pt x="15312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981825" y="4033837"/>
              <a:ext cx="306705" cy="468630"/>
            </a:xfrm>
            <a:custGeom>
              <a:avLst/>
              <a:gdLst/>
              <a:ahLst/>
              <a:cxnLst/>
              <a:rect l="l" t="t" r="r" b="b"/>
              <a:pathLst>
                <a:path w="306704" h="468629">
                  <a:moveTo>
                    <a:pt x="0" y="58539"/>
                  </a:moveTo>
                  <a:lnTo>
                    <a:pt x="153123" y="58539"/>
                  </a:lnTo>
                  <a:lnTo>
                    <a:pt x="153123" y="0"/>
                  </a:lnTo>
                  <a:lnTo>
                    <a:pt x="306387" y="234156"/>
                  </a:lnTo>
                  <a:lnTo>
                    <a:pt x="153123" y="468313"/>
                  </a:lnTo>
                  <a:lnTo>
                    <a:pt x="153123" y="409773"/>
                  </a:lnTo>
                  <a:lnTo>
                    <a:pt x="0" y="409773"/>
                  </a:lnTo>
                  <a:lnTo>
                    <a:pt x="0" y="58539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48001" y="220980"/>
            <a:ext cx="404749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latin typeface="Segoe UI"/>
                <a:cs typeface="Segoe UI"/>
              </a:rPr>
              <a:t>Control</a:t>
            </a:r>
            <a:r>
              <a:rPr sz="3200" spc="-5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Plan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Roadmap</a:t>
            </a:r>
            <a:endParaRPr sz="3200">
              <a:latin typeface="Segoe UI"/>
              <a:cs typeface="Segoe U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31475" y="1230884"/>
            <a:ext cx="3322954" cy="3253583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355600" marR="5080" indent="-342900">
              <a:lnSpc>
                <a:spcPts val="2090"/>
              </a:lnSpc>
              <a:spcBef>
                <a:spcPts val="225"/>
              </a:spcBef>
              <a:buSzPct val="94444"/>
              <a:buFont typeface="+mj-lt"/>
              <a:buAutoNum type="arabicPeriod"/>
              <a:tabLst>
                <a:tab pos="187325" algn="l"/>
              </a:tabLst>
            </a:pPr>
            <a:r>
              <a:rPr sz="1800" dirty="0">
                <a:latin typeface="Segoe UI"/>
                <a:cs typeface="Segoe UI"/>
              </a:rPr>
              <a:t>Collect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existing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documentation </a:t>
            </a:r>
            <a:r>
              <a:rPr sz="1800" dirty="0">
                <a:latin typeface="Segoe UI"/>
                <a:cs typeface="Segoe UI"/>
              </a:rPr>
              <a:t>for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process</a:t>
            </a:r>
            <a:endParaRPr sz="1800" dirty="0">
              <a:latin typeface="Segoe UI"/>
              <a:cs typeface="Segoe UI"/>
            </a:endParaRPr>
          </a:p>
          <a:p>
            <a:pPr marL="355600" marR="386715" indent="-342900">
              <a:lnSpc>
                <a:spcPct val="102200"/>
              </a:lnSpc>
              <a:spcBef>
                <a:spcPts val="325"/>
              </a:spcBef>
              <a:buSzPct val="94444"/>
              <a:buFont typeface="+mj-lt"/>
              <a:buAutoNum type="arabicPeriod"/>
              <a:tabLst>
                <a:tab pos="187325" algn="l"/>
              </a:tabLst>
            </a:pPr>
            <a:r>
              <a:rPr sz="1800" dirty="0">
                <a:latin typeface="Segoe UI"/>
                <a:cs typeface="Segoe UI"/>
              </a:rPr>
              <a:t>Determine</a:t>
            </a:r>
            <a:r>
              <a:rPr sz="1800" spc="-4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scope</a:t>
            </a:r>
            <a:r>
              <a:rPr sz="1800" spc="-4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of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control </a:t>
            </a:r>
            <a:r>
              <a:rPr sz="1800" spc="-20" dirty="0">
                <a:latin typeface="Segoe UI"/>
                <a:cs typeface="Segoe UI"/>
              </a:rPr>
              <a:t>plan</a:t>
            </a:r>
            <a:endParaRPr sz="1800" dirty="0">
              <a:latin typeface="Segoe UI"/>
              <a:cs typeface="Segoe UI"/>
            </a:endParaRPr>
          </a:p>
          <a:p>
            <a:pPr marL="355600" marR="728345" indent="-342900">
              <a:lnSpc>
                <a:spcPct val="100000"/>
              </a:lnSpc>
              <a:spcBef>
                <a:spcPts val="434"/>
              </a:spcBef>
              <a:buSzPct val="94444"/>
              <a:buFont typeface="+mj-lt"/>
              <a:buAutoNum type="arabicPeriod"/>
              <a:tabLst>
                <a:tab pos="187325" algn="l"/>
              </a:tabLst>
            </a:pPr>
            <a:r>
              <a:rPr sz="1800" dirty="0">
                <a:latin typeface="Segoe UI"/>
                <a:cs typeface="Segoe UI"/>
              </a:rPr>
              <a:t>Update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existing </a:t>
            </a:r>
            <a:r>
              <a:rPr sz="1800" dirty="0">
                <a:latin typeface="Segoe UI"/>
                <a:cs typeface="Segoe UI"/>
              </a:rPr>
              <a:t>documentation</a:t>
            </a:r>
            <a:r>
              <a:rPr sz="1800" spc="-4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and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use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spc="-25" dirty="0">
                <a:latin typeface="Segoe UI"/>
                <a:cs typeface="Segoe UI"/>
              </a:rPr>
              <a:t>if </a:t>
            </a:r>
            <a:r>
              <a:rPr sz="1800" spc="-10" dirty="0">
                <a:latin typeface="Segoe UI"/>
                <a:cs typeface="Segoe UI"/>
              </a:rPr>
              <a:t>appropriate.</a:t>
            </a:r>
            <a:endParaRPr sz="1800" dirty="0">
              <a:latin typeface="Segoe UI"/>
              <a:cs typeface="Segoe UI"/>
            </a:endParaRPr>
          </a:p>
          <a:p>
            <a:pPr marL="354965" indent="-342900">
              <a:lnSpc>
                <a:spcPct val="100000"/>
              </a:lnSpc>
              <a:spcBef>
                <a:spcPts val="430"/>
              </a:spcBef>
              <a:buSzPct val="94444"/>
              <a:buFont typeface="+mj-lt"/>
              <a:buAutoNum type="arabicPeriod"/>
              <a:tabLst>
                <a:tab pos="187325" algn="l"/>
              </a:tabLst>
            </a:pPr>
            <a:r>
              <a:rPr sz="1800" dirty="0">
                <a:latin typeface="Segoe UI"/>
                <a:cs typeface="Segoe UI"/>
              </a:rPr>
              <a:t>Fill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in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Control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Plan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Summary</a:t>
            </a:r>
            <a:endParaRPr sz="1800" dirty="0">
              <a:latin typeface="Segoe UI"/>
              <a:cs typeface="Segoe UI"/>
            </a:endParaRPr>
          </a:p>
          <a:p>
            <a:pPr marL="355600" marR="73660" indent="-342900">
              <a:lnSpc>
                <a:spcPts val="2110"/>
              </a:lnSpc>
              <a:spcBef>
                <a:spcPts val="545"/>
              </a:spcBef>
              <a:buSzPct val="94444"/>
              <a:buFont typeface="+mj-lt"/>
              <a:buAutoNum type="arabicPeriod"/>
              <a:tabLst>
                <a:tab pos="187325" algn="l"/>
              </a:tabLst>
            </a:pPr>
            <a:r>
              <a:rPr sz="1800" dirty="0">
                <a:latin typeface="Segoe UI"/>
                <a:cs typeface="Segoe UI"/>
              </a:rPr>
              <a:t>Identify</a:t>
            </a:r>
            <a:r>
              <a:rPr sz="1800" spc="-1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missing</a:t>
            </a:r>
            <a:r>
              <a:rPr sz="1800" spc="-1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or</a:t>
            </a:r>
            <a:r>
              <a:rPr sz="1800" spc="-1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inadequate </a:t>
            </a:r>
            <a:r>
              <a:rPr sz="1800" dirty="0">
                <a:latin typeface="Segoe UI"/>
                <a:cs typeface="Segoe UI"/>
              </a:rPr>
              <a:t>components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—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spc="-20" dirty="0">
                <a:latin typeface="Segoe UI"/>
                <a:cs typeface="Segoe UI"/>
              </a:rPr>
              <a:t>gaps</a:t>
            </a:r>
            <a:endParaRPr sz="1800" dirty="0">
              <a:latin typeface="Segoe UI"/>
              <a:cs typeface="Segoe U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251955" y="1157732"/>
            <a:ext cx="3663950" cy="4331892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 marR="5080">
              <a:lnSpc>
                <a:spcPct val="99400"/>
              </a:lnSpc>
              <a:spcBef>
                <a:spcPts val="110"/>
              </a:spcBef>
            </a:pPr>
            <a:r>
              <a:rPr sz="1800" dirty="0">
                <a:latin typeface="Segoe UI"/>
                <a:cs typeface="Segoe UI"/>
              </a:rPr>
              <a:t>Pay</a:t>
            </a:r>
            <a:r>
              <a:rPr sz="1800" spc="-4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particular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attention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to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adequacy </a:t>
            </a:r>
            <a:r>
              <a:rPr sz="1800" dirty="0">
                <a:latin typeface="Segoe UI"/>
                <a:cs typeface="Segoe UI"/>
              </a:rPr>
              <a:t>of</a:t>
            </a:r>
            <a:r>
              <a:rPr sz="1800" spc="-6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training,</a:t>
            </a:r>
            <a:r>
              <a:rPr sz="1800" spc="-5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maintenance,</a:t>
            </a:r>
            <a:r>
              <a:rPr sz="1800" spc="-5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operating </a:t>
            </a:r>
            <a:r>
              <a:rPr sz="1800" dirty="0">
                <a:latin typeface="Segoe UI"/>
                <a:cs typeface="Segoe UI"/>
              </a:rPr>
              <a:t>and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reaction</a:t>
            </a:r>
            <a:r>
              <a:rPr sz="1800" spc="-4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plans</a:t>
            </a:r>
            <a:endParaRPr lang="en-GB" sz="1800" spc="-10" dirty="0">
              <a:latin typeface="Segoe UI"/>
              <a:cs typeface="Segoe UI"/>
            </a:endParaRPr>
          </a:p>
          <a:p>
            <a:pPr marL="12700" marR="5080">
              <a:lnSpc>
                <a:spcPct val="99400"/>
              </a:lnSpc>
              <a:spcBef>
                <a:spcPts val="110"/>
              </a:spcBef>
            </a:pPr>
            <a:endParaRPr sz="1800" dirty="0">
              <a:latin typeface="Segoe UI"/>
              <a:cs typeface="Segoe UI"/>
            </a:endParaRPr>
          </a:p>
          <a:p>
            <a:pPr marL="12700" marR="299720">
              <a:lnSpc>
                <a:spcPts val="2090"/>
              </a:lnSpc>
              <a:spcBef>
                <a:spcPts val="585"/>
              </a:spcBef>
            </a:pPr>
            <a:r>
              <a:rPr sz="1800" dirty="0">
                <a:latin typeface="Segoe UI"/>
                <a:cs typeface="Segoe UI"/>
              </a:rPr>
              <a:t>Assign</a:t>
            </a:r>
            <a:r>
              <a:rPr sz="1800" spc="-4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tasks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to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team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members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spc="-25" dirty="0">
                <a:latin typeface="Segoe UI"/>
                <a:cs typeface="Segoe UI"/>
              </a:rPr>
              <a:t>to </a:t>
            </a:r>
            <a:r>
              <a:rPr sz="1800" dirty="0">
                <a:latin typeface="Segoe UI"/>
                <a:cs typeface="Segoe UI"/>
              </a:rPr>
              <a:t>complete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missing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plan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elements</a:t>
            </a:r>
            <a:endParaRPr lang="en-GB" sz="1800" spc="-10" dirty="0">
              <a:latin typeface="Segoe UI"/>
              <a:cs typeface="Segoe UI"/>
            </a:endParaRPr>
          </a:p>
          <a:p>
            <a:pPr marL="12700" marR="299720">
              <a:lnSpc>
                <a:spcPts val="2090"/>
              </a:lnSpc>
              <a:spcBef>
                <a:spcPts val="585"/>
              </a:spcBef>
            </a:pPr>
            <a:endParaRPr sz="1800" dirty="0">
              <a:latin typeface="Segoe UI"/>
              <a:cs typeface="Segoe UI"/>
            </a:endParaRPr>
          </a:p>
          <a:p>
            <a:pPr marL="12700" marR="868044">
              <a:lnSpc>
                <a:spcPts val="2620"/>
              </a:lnSpc>
              <a:spcBef>
                <a:spcPts val="75"/>
              </a:spcBef>
            </a:pPr>
            <a:r>
              <a:rPr sz="1800" spc="-20" dirty="0">
                <a:latin typeface="Segoe UI"/>
                <a:cs typeface="Segoe UI"/>
              </a:rPr>
              <a:t>Train</a:t>
            </a:r>
            <a:r>
              <a:rPr sz="1800" spc="-8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appropriate</a:t>
            </a:r>
            <a:r>
              <a:rPr sz="1800" spc="-8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personnel</a:t>
            </a:r>
            <a:endParaRPr lang="en-GB" spc="-10" dirty="0">
              <a:latin typeface="Segoe UI"/>
              <a:cs typeface="Segoe UI"/>
            </a:endParaRPr>
          </a:p>
          <a:p>
            <a:pPr marL="12700" marR="868044">
              <a:lnSpc>
                <a:spcPts val="2620"/>
              </a:lnSpc>
              <a:spcBef>
                <a:spcPts val="75"/>
              </a:spcBef>
            </a:pPr>
            <a:endParaRPr lang="en-GB" sz="1800" spc="-10" dirty="0">
              <a:latin typeface="Segoe UI"/>
              <a:cs typeface="Segoe UI"/>
            </a:endParaRPr>
          </a:p>
          <a:p>
            <a:pPr marL="12700" marR="868044">
              <a:lnSpc>
                <a:spcPts val="2620"/>
              </a:lnSpc>
              <a:spcBef>
                <a:spcPts val="75"/>
              </a:spcBef>
            </a:pPr>
            <a:r>
              <a:rPr sz="1800" dirty="0">
                <a:latin typeface="Segoe UI"/>
                <a:cs typeface="Segoe UI"/>
              </a:rPr>
              <a:t>Collect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sign-</a:t>
            </a:r>
            <a:r>
              <a:rPr sz="1800" dirty="0">
                <a:latin typeface="Segoe UI"/>
                <a:cs typeface="Segoe UI"/>
              </a:rPr>
              <a:t>off</a:t>
            </a:r>
            <a:r>
              <a:rPr sz="1800" spc="-1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signatures</a:t>
            </a:r>
            <a:endParaRPr lang="en-GB" sz="1800" spc="-10" dirty="0">
              <a:latin typeface="Segoe UI"/>
              <a:cs typeface="Segoe UI"/>
            </a:endParaRPr>
          </a:p>
          <a:p>
            <a:pPr marL="12700" marR="868044">
              <a:lnSpc>
                <a:spcPts val="2620"/>
              </a:lnSpc>
              <a:spcBef>
                <a:spcPts val="75"/>
              </a:spcBef>
            </a:pPr>
            <a:endParaRPr sz="1800" dirty="0">
              <a:latin typeface="Segoe UI"/>
              <a:cs typeface="Segoe UI"/>
            </a:endParaRPr>
          </a:p>
          <a:p>
            <a:pPr marL="12700" marR="485140" algn="just">
              <a:lnSpc>
                <a:spcPct val="99400"/>
              </a:lnSpc>
              <a:spcBef>
                <a:spcPts val="280"/>
              </a:spcBef>
            </a:pPr>
            <a:r>
              <a:rPr sz="1800" dirty="0">
                <a:latin typeface="Segoe UI"/>
                <a:cs typeface="Segoe UI"/>
              </a:rPr>
              <a:t>Best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practice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would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be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to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verify </a:t>
            </a:r>
            <a:r>
              <a:rPr sz="1800" dirty="0">
                <a:latin typeface="Segoe UI"/>
                <a:cs typeface="Segoe UI"/>
              </a:rPr>
              <a:t>control</a:t>
            </a:r>
            <a:r>
              <a:rPr sz="1800" spc="-4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plan</a:t>
            </a:r>
            <a:r>
              <a:rPr sz="1800" spc="-4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effectiveness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in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spc="-25" dirty="0">
                <a:latin typeface="Segoe UI"/>
                <a:cs typeface="Segoe UI"/>
              </a:rPr>
              <a:t>six </a:t>
            </a:r>
            <a:r>
              <a:rPr sz="1800" spc="-10" dirty="0">
                <a:latin typeface="Segoe UI"/>
                <a:cs typeface="Segoe UI"/>
              </a:rPr>
              <a:t>months.</a:t>
            </a:r>
            <a:endParaRPr sz="18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931476" y="5085396"/>
            <a:ext cx="3281045" cy="827405"/>
            <a:chOff x="2909465" y="5006826"/>
            <a:chExt cx="3281045" cy="82740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919983" y="5017008"/>
              <a:ext cx="3270504" cy="816864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10127" y="5154168"/>
              <a:ext cx="2490216" cy="618744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915815" y="5013176"/>
              <a:ext cx="3127375" cy="673099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2915815" y="5013176"/>
              <a:ext cx="3127375" cy="673100"/>
            </a:xfrm>
            <a:custGeom>
              <a:avLst/>
              <a:gdLst/>
              <a:ahLst/>
              <a:cxnLst/>
              <a:rect l="l" t="t" r="r" b="b"/>
              <a:pathLst>
                <a:path w="3127375" h="673100">
                  <a:moveTo>
                    <a:pt x="0" y="336550"/>
                  </a:moveTo>
                  <a:lnTo>
                    <a:pt x="15092" y="289602"/>
                  </a:lnTo>
                  <a:lnTo>
                    <a:pt x="41298" y="259382"/>
                  </a:lnTo>
                  <a:lnTo>
                    <a:pt x="79717" y="230174"/>
                  </a:lnTo>
                  <a:lnTo>
                    <a:pt x="129751" y="202108"/>
                  </a:lnTo>
                  <a:lnTo>
                    <a:pt x="190797" y="175313"/>
                  </a:lnTo>
                  <a:lnTo>
                    <a:pt x="262255" y="149919"/>
                  </a:lnTo>
                  <a:lnTo>
                    <a:pt x="301700" y="137787"/>
                  </a:lnTo>
                  <a:lnTo>
                    <a:pt x="343524" y="126055"/>
                  </a:lnTo>
                  <a:lnTo>
                    <a:pt x="387650" y="114737"/>
                  </a:lnTo>
                  <a:lnTo>
                    <a:pt x="434004" y="103850"/>
                  </a:lnTo>
                  <a:lnTo>
                    <a:pt x="482510" y="93410"/>
                  </a:lnTo>
                  <a:lnTo>
                    <a:pt x="533094" y="83433"/>
                  </a:lnTo>
                  <a:lnTo>
                    <a:pt x="585680" y="73936"/>
                  </a:lnTo>
                  <a:lnTo>
                    <a:pt x="640193" y="64934"/>
                  </a:lnTo>
                  <a:lnTo>
                    <a:pt x="696559" y="56444"/>
                  </a:lnTo>
                  <a:lnTo>
                    <a:pt x="754701" y="48482"/>
                  </a:lnTo>
                  <a:lnTo>
                    <a:pt x="814545" y="41064"/>
                  </a:lnTo>
                  <a:lnTo>
                    <a:pt x="876017" y="34207"/>
                  </a:lnTo>
                  <a:lnTo>
                    <a:pt x="939040" y="27926"/>
                  </a:lnTo>
                  <a:lnTo>
                    <a:pt x="1003539" y="22237"/>
                  </a:lnTo>
                  <a:lnTo>
                    <a:pt x="1069441" y="17157"/>
                  </a:lnTo>
                  <a:lnTo>
                    <a:pt x="1136668" y="12702"/>
                  </a:lnTo>
                  <a:lnTo>
                    <a:pt x="1205147" y="8888"/>
                  </a:lnTo>
                  <a:lnTo>
                    <a:pt x="1274803" y="5731"/>
                  </a:lnTo>
                  <a:lnTo>
                    <a:pt x="1345560" y="3248"/>
                  </a:lnTo>
                  <a:lnTo>
                    <a:pt x="1417343" y="1454"/>
                  </a:lnTo>
                  <a:lnTo>
                    <a:pt x="1490077" y="366"/>
                  </a:lnTo>
                  <a:lnTo>
                    <a:pt x="1563687" y="0"/>
                  </a:lnTo>
                  <a:lnTo>
                    <a:pt x="1637297" y="366"/>
                  </a:lnTo>
                  <a:lnTo>
                    <a:pt x="1710031" y="1454"/>
                  </a:lnTo>
                  <a:lnTo>
                    <a:pt x="1781813" y="3248"/>
                  </a:lnTo>
                  <a:lnTo>
                    <a:pt x="1852570" y="5731"/>
                  </a:lnTo>
                  <a:lnTo>
                    <a:pt x="1922226" y="8888"/>
                  </a:lnTo>
                  <a:lnTo>
                    <a:pt x="1990705" y="12702"/>
                  </a:lnTo>
                  <a:lnTo>
                    <a:pt x="2057933" y="17157"/>
                  </a:lnTo>
                  <a:lnTo>
                    <a:pt x="2123834" y="22237"/>
                  </a:lnTo>
                  <a:lnTo>
                    <a:pt x="2188334" y="27926"/>
                  </a:lnTo>
                  <a:lnTo>
                    <a:pt x="2251357" y="34207"/>
                  </a:lnTo>
                  <a:lnTo>
                    <a:pt x="2312828" y="41064"/>
                  </a:lnTo>
                  <a:lnTo>
                    <a:pt x="2372673" y="48482"/>
                  </a:lnTo>
                  <a:lnTo>
                    <a:pt x="2430815" y="56444"/>
                  </a:lnTo>
                  <a:lnTo>
                    <a:pt x="2487180" y="64934"/>
                  </a:lnTo>
                  <a:lnTo>
                    <a:pt x="2541694" y="73936"/>
                  </a:lnTo>
                  <a:lnTo>
                    <a:pt x="2594280" y="83433"/>
                  </a:lnTo>
                  <a:lnTo>
                    <a:pt x="2644863" y="93410"/>
                  </a:lnTo>
                  <a:lnTo>
                    <a:pt x="2693370" y="103850"/>
                  </a:lnTo>
                  <a:lnTo>
                    <a:pt x="2739724" y="114737"/>
                  </a:lnTo>
                  <a:lnTo>
                    <a:pt x="2783850" y="126055"/>
                  </a:lnTo>
                  <a:lnTo>
                    <a:pt x="2825673" y="137787"/>
                  </a:lnTo>
                  <a:lnTo>
                    <a:pt x="2865119" y="149919"/>
                  </a:lnTo>
                  <a:lnTo>
                    <a:pt x="2902112" y="162433"/>
                  </a:lnTo>
                  <a:lnTo>
                    <a:pt x="2968439" y="188543"/>
                  </a:lnTo>
                  <a:lnTo>
                    <a:pt x="3024054" y="215990"/>
                  </a:lnTo>
                  <a:lnTo>
                    <a:pt x="3068356" y="244643"/>
                  </a:lnTo>
                  <a:lnTo>
                    <a:pt x="3100744" y="274374"/>
                  </a:lnTo>
                  <a:lnTo>
                    <a:pt x="3125673" y="320707"/>
                  </a:lnTo>
                  <a:lnTo>
                    <a:pt x="3127375" y="336550"/>
                  </a:lnTo>
                  <a:lnTo>
                    <a:pt x="3125673" y="352392"/>
                  </a:lnTo>
                  <a:lnTo>
                    <a:pt x="3100744" y="398725"/>
                  </a:lnTo>
                  <a:lnTo>
                    <a:pt x="3068356" y="428456"/>
                  </a:lnTo>
                  <a:lnTo>
                    <a:pt x="3024054" y="457109"/>
                  </a:lnTo>
                  <a:lnTo>
                    <a:pt x="2968439" y="484556"/>
                  </a:lnTo>
                  <a:lnTo>
                    <a:pt x="2902112" y="510666"/>
                  </a:lnTo>
                  <a:lnTo>
                    <a:pt x="2865119" y="523180"/>
                  </a:lnTo>
                  <a:lnTo>
                    <a:pt x="2825673" y="535312"/>
                  </a:lnTo>
                  <a:lnTo>
                    <a:pt x="2783850" y="547044"/>
                  </a:lnTo>
                  <a:lnTo>
                    <a:pt x="2739724" y="558362"/>
                  </a:lnTo>
                  <a:lnTo>
                    <a:pt x="2693370" y="569249"/>
                  </a:lnTo>
                  <a:lnTo>
                    <a:pt x="2644863" y="579689"/>
                  </a:lnTo>
                  <a:lnTo>
                    <a:pt x="2594280" y="589666"/>
                  </a:lnTo>
                  <a:lnTo>
                    <a:pt x="2541694" y="599163"/>
                  </a:lnTo>
                  <a:lnTo>
                    <a:pt x="2487180" y="608165"/>
                  </a:lnTo>
                  <a:lnTo>
                    <a:pt x="2430815" y="616655"/>
                  </a:lnTo>
                  <a:lnTo>
                    <a:pt x="2372673" y="624617"/>
                  </a:lnTo>
                  <a:lnTo>
                    <a:pt x="2312828" y="632035"/>
                  </a:lnTo>
                  <a:lnTo>
                    <a:pt x="2251357" y="638892"/>
                  </a:lnTo>
                  <a:lnTo>
                    <a:pt x="2188334" y="645173"/>
                  </a:lnTo>
                  <a:lnTo>
                    <a:pt x="2123834" y="650862"/>
                  </a:lnTo>
                  <a:lnTo>
                    <a:pt x="2057933" y="655942"/>
                  </a:lnTo>
                  <a:lnTo>
                    <a:pt x="1990705" y="660397"/>
                  </a:lnTo>
                  <a:lnTo>
                    <a:pt x="1922226" y="664211"/>
                  </a:lnTo>
                  <a:lnTo>
                    <a:pt x="1852570" y="667368"/>
                  </a:lnTo>
                  <a:lnTo>
                    <a:pt x="1781813" y="669851"/>
                  </a:lnTo>
                  <a:lnTo>
                    <a:pt x="1710031" y="671645"/>
                  </a:lnTo>
                  <a:lnTo>
                    <a:pt x="1637297" y="672733"/>
                  </a:lnTo>
                  <a:lnTo>
                    <a:pt x="1563687" y="673100"/>
                  </a:lnTo>
                  <a:lnTo>
                    <a:pt x="1490077" y="672733"/>
                  </a:lnTo>
                  <a:lnTo>
                    <a:pt x="1417343" y="671645"/>
                  </a:lnTo>
                  <a:lnTo>
                    <a:pt x="1345560" y="669851"/>
                  </a:lnTo>
                  <a:lnTo>
                    <a:pt x="1274803" y="667368"/>
                  </a:lnTo>
                  <a:lnTo>
                    <a:pt x="1205147" y="664211"/>
                  </a:lnTo>
                  <a:lnTo>
                    <a:pt x="1136668" y="660397"/>
                  </a:lnTo>
                  <a:lnTo>
                    <a:pt x="1069441" y="655942"/>
                  </a:lnTo>
                  <a:lnTo>
                    <a:pt x="1003539" y="650862"/>
                  </a:lnTo>
                  <a:lnTo>
                    <a:pt x="939040" y="645173"/>
                  </a:lnTo>
                  <a:lnTo>
                    <a:pt x="876017" y="638892"/>
                  </a:lnTo>
                  <a:lnTo>
                    <a:pt x="814545" y="632035"/>
                  </a:lnTo>
                  <a:lnTo>
                    <a:pt x="754701" y="624617"/>
                  </a:lnTo>
                  <a:lnTo>
                    <a:pt x="696559" y="616655"/>
                  </a:lnTo>
                  <a:lnTo>
                    <a:pt x="640193" y="608165"/>
                  </a:lnTo>
                  <a:lnTo>
                    <a:pt x="585680" y="599163"/>
                  </a:lnTo>
                  <a:lnTo>
                    <a:pt x="533094" y="589666"/>
                  </a:lnTo>
                  <a:lnTo>
                    <a:pt x="482510" y="579689"/>
                  </a:lnTo>
                  <a:lnTo>
                    <a:pt x="434004" y="569249"/>
                  </a:lnTo>
                  <a:lnTo>
                    <a:pt x="387650" y="558362"/>
                  </a:lnTo>
                  <a:lnTo>
                    <a:pt x="343524" y="547044"/>
                  </a:lnTo>
                  <a:lnTo>
                    <a:pt x="301700" y="535312"/>
                  </a:lnTo>
                  <a:lnTo>
                    <a:pt x="262255" y="523180"/>
                  </a:lnTo>
                  <a:lnTo>
                    <a:pt x="225262" y="510666"/>
                  </a:lnTo>
                  <a:lnTo>
                    <a:pt x="158934" y="484556"/>
                  </a:lnTo>
                  <a:lnTo>
                    <a:pt x="103320" y="457109"/>
                  </a:lnTo>
                  <a:lnTo>
                    <a:pt x="59018" y="428456"/>
                  </a:lnTo>
                  <a:lnTo>
                    <a:pt x="26631" y="398725"/>
                  </a:lnTo>
                  <a:lnTo>
                    <a:pt x="1701" y="352392"/>
                  </a:lnTo>
                  <a:lnTo>
                    <a:pt x="0" y="33655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3425403" y="5199379"/>
            <a:ext cx="2108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latin typeface="Arial"/>
                <a:cs typeface="Arial"/>
              </a:rPr>
              <a:t>Revise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spc="-10" dirty="0">
                <a:latin typeface="Arial"/>
                <a:cs typeface="Arial"/>
              </a:rPr>
              <a:t>Periodically</a:t>
            </a:r>
            <a:endParaRPr sz="1800" dirty="0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37971" rIns="0" bIns="0" rtlCol="0">
            <a:spAutoFit/>
          </a:bodyPr>
          <a:lstStyle/>
          <a:p>
            <a:pPr marL="1854200">
              <a:lnSpc>
                <a:spcPct val="100000"/>
              </a:lnSpc>
              <a:spcBef>
                <a:spcPts val="100"/>
              </a:spcBef>
            </a:pPr>
            <a:r>
              <a:rPr dirty="0">
                <a:latin typeface="Segoe UI"/>
                <a:cs typeface="Segoe UI"/>
              </a:rPr>
              <a:t>Control</a:t>
            </a:r>
            <a:r>
              <a:rPr spc="-45" dirty="0">
                <a:latin typeface="Segoe UI"/>
                <a:cs typeface="Segoe UI"/>
              </a:rPr>
              <a:t> </a:t>
            </a:r>
            <a:r>
              <a:rPr dirty="0">
                <a:latin typeface="Segoe UI"/>
                <a:cs typeface="Segoe UI"/>
              </a:rPr>
              <a:t>Plan</a:t>
            </a:r>
            <a:r>
              <a:rPr spc="-40" dirty="0">
                <a:latin typeface="Segoe UI"/>
                <a:cs typeface="Segoe UI"/>
              </a:rPr>
              <a:t> </a:t>
            </a:r>
            <a:r>
              <a:rPr spc="-10" dirty="0">
                <a:latin typeface="Segoe UI"/>
                <a:cs typeface="Segoe UI"/>
              </a:rPr>
              <a:t>Strategy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30259" y="1287779"/>
            <a:ext cx="7974330" cy="29559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dirty="0">
                <a:latin typeface="Segoe UI"/>
                <a:cs typeface="Segoe UI"/>
              </a:rPr>
              <a:t>The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intent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of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an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effective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control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plan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strategy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is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spc="-20" dirty="0">
                <a:latin typeface="Segoe UI"/>
                <a:cs typeface="Segoe UI"/>
              </a:rPr>
              <a:t>to:-</a:t>
            </a:r>
            <a:endParaRPr sz="200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550">
              <a:latin typeface="Segoe UI"/>
              <a:cs typeface="Segoe UI"/>
            </a:endParaRPr>
          </a:p>
          <a:p>
            <a:pPr marL="755650" indent="-285750">
              <a:lnSpc>
                <a:spcPct val="100000"/>
              </a:lnSpc>
              <a:spcBef>
                <a:spcPts val="5"/>
              </a:spcBef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1800" dirty="0">
                <a:latin typeface="Segoe UI"/>
                <a:cs typeface="Segoe UI"/>
              </a:rPr>
              <a:t>Ensure</a:t>
            </a:r>
            <a:r>
              <a:rPr sz="1800" spc="-5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the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output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of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the</a:t>
            </a:r>
            <a:r>
              <a:rPr sz="1800" spc="-4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project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continues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as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designed.</a:t>
            </a:r>
            <a:endParaRPr sz="1800">
              <a:latin typeface="Segoe UI"/>
              <a:cs typeface="Segoe UI"/>
            </a:endParaRPr>
          </a:p>
          <a:p>
            <a:pPr marL="755650" indent="-285750">
              <a:lnSpc>
                <a:spcPct val="100000"/>
              </a:lnSpc>
              <a:spcBef>
                <a:spcPts val="430"/>
              </a:spcBef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1800" dirty="0">
                <a:latin typeface="Segoe UI"/>
                <a:cs typeface="Segoe UI"/>
              </a:rPr>
              <a:t>Minimize</a:t>
            </a:r>
            <a:r>
              <a:rPr sz="1800" spc="-4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tampering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by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those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not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understanding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the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original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objectives.</a:t>
            </a:r>
            <a:endParaRPr sz="1800">
              <a:latin typeface="Segoe UI"/>
              <a:cs typeface="Segoe UI"/>
            </a:endParaRPr>
          </a:p>
          <a:p>
            <a:pPr marL="755650" marR="131445" indent="-285750">
              <a:lnSpc>
                <a:spcPct val="102200"/>
              </a:lnSpc>
              <a:spcBef>
                <a:spcPts val="290"/>
              </a:spcBef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1800" dirty="0">
                <a:latin typeface="Segoe UI"/>
                <a:cs typeface="Segoe UI"/>
              </a:rPr>
              <a:t>Assure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that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the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product/project/process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improvements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that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have</a:t>
            </a:r>
            <a:r>
              <a:rPr sz="1800" spc="-20" dirty="0">
                <a:latin typeface="Segoe UI"/>
                <a:cs typeface="Segoe UI"/>
              </a:rPr>
              <a:t> been </a:t>
            </a:r>
            <a:r>
              <a:rPr sz="1800" dirty="0">
                <a:latin typeface="Segoe UI"/>
                <a:cs typeface="Segoe UI"/>
              </a:rPr>
              <a:t>identified</a:t>
            </a:r>
            <a:r>
              <a:rPr sz="1800" spc="-4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and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implemented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become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institutionalised.</a:t>
            </a:r>
            <a:endParaRPr sz="1800">
              <a:latin typeface="Segoe UI"/>
              <a:cs typeface="Segoe UI"/>
            </a:endParaRPr>
          </a:p>
          <a:p>
            <a:pPr marL="755650" indent="-285750">
              <a:lnSpc>
                <a:spcPct val="100000"/>
              </a:lnSpc>
              <a:spcBef>
                <a:spcPts val="430"/>
              </a:spcBef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1800" dirty="0">
                <a:latin typeface="Segoe UI"/>
                <a:cs typeface="Segoe UI"/>
              </a:rPr>
              <a:t>Provide</a:t>
            </a:r>
            <a:r>
              <a:rPr sz="1800" spc="-4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for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adequate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training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in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all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procedures.</a:t>
            </a:r>
            <a:endParaRPr sz="1800">
              <a:latin typeface="Segoe UI"/>
              <a:cs typeface="Segoe UI"/>
            </a:endParaRPr>
          </a:p>
          <a:p>
            <a:pPr marL="755650" indent="-285750">
              <a:lnSpc>
                <a:spcPct val="100000"/>
              </a:lnSpc>
              <a:spcBef>
                <a:spcPts val="455"/>
              </a:spcBef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1800" dirty="0">
                <a:latin typeface="Segoe UI"/>
                <a:cs typeface="Segoe UI"/>
              </a:rPr>
              <a:t>Include</a:t>
            </a:r>
            <a:r>
              <a:rPr sz="1800" spc="-7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required</a:t>
            </a:r>
            <a:r>
              <a:rPr sz="1800" spc="-6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maintenance</a:t>
            </a:r>
            <a:r>
              <a:rPr sz="1800" spc="-5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schedules.</a:t>
            </a:r>
            <a:endParaRPr sz="1800">
              <a:latin typeface="Segoe UI"/>
              <a:cs typeface="Segoe UI"/>
            </a:endParaRPr>
          </a:p>
          <a:p>
            <a:pPr marL="755650" indent="-285750">
              <a:lnSpc>
                <a:spcPct val="100000"/>
              </a:lnSpc>
              <a:spcBef>
                <a:spcPts val="434"/>
              </a:spcBef>
              <a:buFont typeface="Arial"/>
              <a:buChar char="–"/>
              <a:tabLst>
                <a:tab pos="755015" algn="l"/>
                <a:tab pos="755650" algn="l"/>
              </a:tabLst>
            </a:pPr>
            <a:r>
              <a:rPr sz="1800" dirty="0">
                <a:latin typeface="Segoe UI"/>
                <a:cs typeface="Segoe UI"/>
              </a:rPr>
              <a:t>Carries</a:t>
            </a:r>
            <a:r>
              <a:rPr sz="1800" spc="-3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forward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items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highlighted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in</a:t>
            </a:r>
            <a:r>
              <a:rPr sz="1800" spc="-3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the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Risk</a:t>
            </a:r>
            <a:r>
              <a:rPr sz="1800" spc="-10" dirty="0">
                <a:latin typeface="Segoe UI"/>
                <a:cs typeface="Segoe UI"/>
              </a:rPr>
              <a:t> Register.</a:t>
            </a:r>
            <a:endParaRPr sz="18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8995" rIns="0" bIns="0" rtlCol="0">
            <a:spAutoFit/>
          </a:bodyPr>
          <a:lstStyle/>
          <a:p>
            <a:pPr marL="1563370">
              <a:lnSpc>
                <a:spcPct val="100000"/>
              </a:lnSpc>
              <a:spcBef>
                <a:spcPts val="100"/>
              </a:spcBef>
            </a:pPr>
            <a:r>
              <a:rPr dirty="0">
                <a:latin typeface="Segoe UI"/>
                <a:cs typeface="Segoe UI"/>
              </a:rPr>
              <a:t>Control</a:t>
            </a:r>
            <a:r>
              <a:rPr spc="-45" dirty="0">
                <a:latin typeface="Segoe UI"/>
                <a:cs typeface="Segoe UI"/>
              </a:rPr>
              <a:t> </a:t>
            </a:r>
            <a:r>
              <a:rPr dirty="0">
                <a:latin typeface="Segoe UI"/>
                <a:cs typeface="Segoe UI"/>
              </a:rPr>
              <a:t>Plan</a:t>
            </a:r>
            <a:r>
              <a:rPr spc="-40" dirty="0">
                <a:latin typeface="Segoe UI"/>
                <a:cs typeface="Segoe UI"/>
              </a:rPr>
              <a:t> </a:t>
            </a:r>
            <a:r>
              <a:rPr spc="-10" dirty="0">
                <a:latin typeface="Segoe UI"/>
                <a:cs typeface="Segoe UI"/>
              </a:rPr>
              <a:t>Components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9347" y="1451356"/>
            <a:ext cx="3391976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Segoe UI"/>
                <a:cs typeface="Segoe UI"/>
              </a:rPr>
              <a:t>Good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Control</a:t>
            </a:r>
            <a:r>
              <a:rPr sz="1800" spc="-20" dirty="0">
                <a:latin typeface="Segoe UI"/>
                <a:cs typeface="Segoe UI"/>
              </a:rPr>
              <a:t> </a:t>
            </a:r>
            <a:r>
              <a:rPr sz="1800" dirty="0">
                <a:latin typeface="Segoe UI"/>
                <a:cs typeface="Segoe UI"/>
              </a:rPr>
              <a:t>Plans</a:t>
            </a:r>
            <a:r>
              <a:rPr sz="1800" spc="-25" dirty="0">
                <a:latin typeface="Segoe UI"/>
                <a:cs typeface="Segoe UI"/>
              </a:rPr>
              <a:t> </a:t>
            </a:r>
            <a:r>
              <a:rPr sz="1800" spc="-10" dirty="0">
                <a:latin typeface="Segoe UI"/>
                <a:cs typeface="Segoe UI"/>
              </a:rPr>
              <a:t>Have:-</a:t>
            </a:r>
            <a:endParaRPr sz="1800" dirty="0">
              <a:latin typeface="Segoe UI"/>
              <a:cs typeface="Segoe U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865811" y="2383027"/>
            <a:ext cx="3842385" cy="2223135"/>
          </a:xfrm>
          <a:prstGeom prst="rect">
            <a:avLst/>
          </a:prstGeom>
        </p:spPr>
        <p:txBody>
          <a:bodyPr vert="horz" wrap="square" lIns="0" tIns="31114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244"/>
              </a:spcBef>
              <a:buClr>
                <a:schemeClr val="tx1"/>
              </a:buClr>
              <a:buFont typeface="Arial" panose="020B0604020202020204" pitchFamily="34" charset="0"/>
              <a:buChar char="•"/>
              <a:tabLst>
                <a:tab pos="358140" algn="l"/>
                <a:tab pos="358775" algn="l"/>
              </a:tabLst>
            </a:pPr>
            <a:r>
              <a:rPr sz="1800" dirty="0">
                <a:latin typeface="Arial"/>
                <a:cs typeface="Arial"/>
              </a:rPr>
              <a:t>Sampling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&amp;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Testing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methods</a:t>
            </a:r>
            <a:endParaRPr sz="1800" dirty="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spcBef>
                <a:spcPts val="140"/>
              </a:spcBef>
              <a:buClr>
                <a:schemeClr val="tx1"/>
              </a:buClr>
              <a:buFont typeface="Arial" panose="020B0604020202020204" pitchFamily="34" charset="0"/>
              <a:buChar char="•"/>
              <a:tabLst>
                <a:tab pos="358140" algn="l"/>
                <a:tab pos="358775" algn="l"/>
              </a:tabLst>
            </a:pPr>
            <a:r>
              <a:rPr sz="1800" dirty="0">
                <a:latin typeface="Arial"/>
                <a:cs typeface="Arial"/>
              </a:rPr>
              <a:t>Measurement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Systems</a:t>
            </a:r>
            <a:r>
              <a:rPr sz="1800" spc="-9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Analysis</a:t>
            </a:r>
            <a:endParaRPr sz="1800" dirty="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spcBef>
                <a:spcPts val="145"/>
              </a:spcBef>
              <a:buClr>
                <a:schemeClr val="tx1"/>
              </a:buClr>
              <a:buFont typeface="Arial" panose="020B0604020202020204" pitchFamily="34" charset="0"/>
              <a:buChar char="•"/>
              <a:tabLst>
                <a:tab pos="358140" algn="l"/>
                <a:tab pos="358775" algn="l"/>
              </a:tabLst>
            </a:pPr>
            <a:r>
              <a:rPr sz="1800" spc="-10" dirty="0">
                <a:latin typeface="Arial"/>
                <a:cs typeface="Arial"/>
              </a:rPr>
              <a:t>Training</a:t>
            </a:r>
            <a:r>
              <a:rPr sz="1800" spc="-5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Materials</a:t>
            </a:r>
            <a:endParaRPr sz="1800" dirty="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spcBef>
                <a:spcPts val="50"/>
              </a:spcBef>
              <a:buClr>
                <a:schemeClr val="tx1"/>
              </a:buClr>
              <a:buFont typeface="Arial" panose="020B0604020202020204" pitchFamily="34" charset="0"/>
              <a:buChar char="•"/>
              <a:tabLst>
                <a:tab pos="358140" algn="l"/>
                <a:tab pos="358775" algn="l"/>
              </a:tabLst>
            </a:pPr>
            <a:r>
              <a:rPr sz="1800" dirty="0">
                <a:latin typeface="Arial"/>
                <a:cs typeface="Arial"/>
              </a:rPr>
              <a:t>Maintenance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schedules</a:t>
            </a:r>
            <a:endParaRPr sz="1800" dirty="0">
              <a:latin typeface="Arial"/>
              <a:cs typeface="Arial"/>
            </a:endParaRPr>
          </a:p>
          <a:p>
            <a:pPr marL="298450" marR="1494790" indent="-285750">
              <a:lnSpc>
                <a:spcPts val="1800"/>
              </a:lnSpc>
              <a:spcBef>
                <a:spcPts val="480"/>
              </a:spcBef>
              <a:buClr>
                <a:schemeClr val="tx1"/>
              </a:buClr>
              <a:buFont typeface="Arial" panose="020B0604020202020204" pitchFamily="34" charset="0"/>
              <a:buChar char="•"/>
              <a:tabLst>
                <a:tab pos="358140" algn="l"/>
                <a:tab pos="358775" algn="l"/>
              </a:tabLst>
            </a:pPr>
            <a:r>
              <a:rPr sz="1800" dirty="0">
                <a:latin typeface="Arial"/>
                <a:cs typeface="Arial"/>
              </a:rPr>
              <a:t>Reaction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Plan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and </a:t>
            </a:r>
            <a:r>
              <a:rPr sz="1800" spc="-10" dirty="0">
                <a:latin typeface="Arial"/>
                <a:cs typeface="Arial"/>
              </a:rPr>
              <a:t>Procedures</a:t>
            </a:r>
            <a:endParaRPr sz="1800" dirty="0">
              <a:latin typeface="Arial"/>
              <a:cs typeface="Arial"/>
            </a:endParaRPr>
          </a:p>
          <a:p>
            <a:pPr marL="298450" marR="123825" indent="-285750">
              <a:lnSpc>
                <a:spcPts val="1800"/>
              </a:lnSpc>
              <a:spcBef>
                <a:spcPts val="505"/>
              </a:spcBef>
              <a:buClr>
                <a:schemeClr val="tx1"/>
              </a:buClr>
              <a:buFont typeface="Arial" panose="020B0604020202020204" pitchFamily="34" charset="0"/>
              <a:buChar char="•"/>
              <a:tabLst>
                <a:tab pos="358140" algn="l"/>
                <a:tab pos="358775" algn="l"/>
              </a:tabLst>
            </a:pPr>
            <a:r>
              <a:rPr sz="1800" dirty="0">
                <a:latin typeface="Arial"/>
                <a:cs typeface="Arial"/>
              </a:rPr>
              <a:t>Makes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clear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what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do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when </a:t>
            </a:r>
            <a:r>
              <a:rPr sz="1800" dirty="0">
                <a:latin typeface="Arial"/>
                <a:cs typeface="Arial"/>
              </a:rPr>
              <a:t>things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go </a:t>
            </a:r>
            <a:r>
              <a:rPr sz="1800" spc="-20" dirty="0">
                <a:latin typeface="Arial"/>
                <a:cs typeface="Arial"/>
              </a:rPr>
              <a:t>wrong</a:t>
            </a:r>
            <a:endParaRPr sz="1800" dirty="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89347" y="2383027"/>
            <a:ext cx="3176905" cy="1701800"/>
          </a:xfrm>
          <a:prstGeom prst="rect">
            <a:avLst/>
          </a:prstGeom>
        </p:spPr>
        <p:txBody>
          <a:bodyPr vert="horz" wrap="square" lIns="0" tIns="31114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244"/>
              </a:spcBef>
              <a:buClr>
                <a:schemeClr val="tx1"/>
              </a:buClr>
              <a:buFont typeface="Arial" panose="020B0604020202020204" pitchFamily="34" charset="0"/>
              <a:buChar char="•"/>
              <a:tabLst>
                <a:tab pos="356870" algn="l"/>
                <a:tab pos="357505" algn="l"/>
              </a:tabLst>
            </a:pPr>
            <a:r>
              <a:rPr sz="1800" dirty="0">
                <a:latin typeface="Arial"/>
                <a:cs typeface="Arial"/>
              </a:rPr>
              <a:t>Clear</a:t>
            </a:r>
            <a:r>
              <a:rPr sz="1800" spc="-10" dirty="0">
                <a:latin typeface="Arial"/>
                <a:cs typeface="Arial"/>
              </a:rPr>
              <a:t> Responsibilities</a:t>
            </a:r>
            <a:endParaRPr sz="1800" dirty="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spcBef>
                <a:spcPts val="140"/>
              </a:spcBef>
              <a:buClr>
                <a:schemeClr val="tx1"/>
              </a:buClr>
              <a:buFont typeface="Arial" panose="020B0604020202020204" pitchFamily="34" charset="0"/>
              <a:buChar char="•"/>
              <a:tabLst>
                <a:tab pos="356870" algn="l"/>
                <a:tab pos="357505" algn="l"/>
              </a:tabLst>
            </a:pPr>
            <a:r>
              <a:rPr sz="1800" spc="-10" dirty="0">
                <a:latin typeface="Arial"/>
                <a:cs typeface="Arial"/>
              </a:rPr>
              <a:t>Checklists</a:t>
            </a:r>
            <a:endParaRPr sz="1800" dirty="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spcBef>
                <a:spcPts val="145"/>
              </a:spcBef>
              <a:buClr>
                <a:schemeClr val="tx1"/>
              </a:buClr>
              <a:buFont typeface="Arial" panose="020B0604020202020204" pitchFamily="34" charset="0"/>
              <a:buChar char="•"/>
              <a:tabLst>
                <a:tab pos="356870" algn="l"/>
                <a:tab pos="357505" algn="l"/>
              </a:tabLst>
            </a:pPr>
            <a:r>
              <a:rPr sz="1800" dirty="0">
                <a:latin typeface="Arial"/>
                <a:cs typeface="Arial"/>
              </a:rPr>
              <a:t>Mistake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proofing</a:t>
            </a:r>
            <a:r>
              <a:rPr sz="1800" spc="-10" dirty="0">
                <a:latin typeface="Arial"/>
                <a:cs typeface="Arial"/>
              </a:rPr>
              <a:t> systems</a:t>
            </a:r>
            <a:endParaRPr sz="1800" dirty="0">
              <a:latin typeface="Arial"/>
              <a:cs typeface="Arial"/>
            </a:endParaRPr>
          </a:p>
          <a:p>
            <a:pPr marL="298450" marR="678180" indent="-285750">
              <a:lnSpc>
                <a:spcPts val="1900"/>
              </a:lnSpc>
              <a:spcBef>
                <a:spcPts val="330"/>
              </a:spcBef>
              <a:buClr>
                <a:schemeClr val="tx1"/>
              </a:buClr>
              <a:buFont typeface="Arial" panose="020B0604020202020204" pitchFamily="34" charset="0"/>
              <a:buChar char="•"/>
              <a:tabLst>
                <a:tab pos="356870" algn="l"/>
                <a:tab pos="357505" algn="l"/>
              </a:tabLst>
            </a:pPr>
            <a:r>
              <a:rPr sz="1800" dirty="0">
                <a:latin typeface="Arial"/>
                <a:cs typeface="Arial"/>
              </a:rPr>
              <a:t>Standard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Operating Procedures</a:t>
            </a:r>
            <a:endParaRPr sz="1800" dirty="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lr>
                <a:schemeClr val="tx1"/>
              </a:buClr>
              <a:buFont typeface="Arial" panose="020B0604020202020204" pitchFamily="34" charset="0"/>
              <a:buChar char="•"/>
              <a:tabLst>
                <a:tab pos="356870" algn="l"/>
                <a:tab pos="357505" algn="l"/>
              </a:tabLst>
            </a:pPr>
            <a:r>
              <a:rPr sz="1800" dirty="0">
                <a:latin typeface="Arial"/>
                <a:cs typeface="Arial"/>
              </a:rPr>
              <a:t>Workmanship</a:t>
            </a:r>
            <a:r>
              <a:rPr sz="1800" spc="-5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Standards</a:t>
            </a:r>
            <a:endParaRPr sz="18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7636" y="404663"/>
            <a:ext cx="8642834" cy="529172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05155" rIns="0" bIns="0" rtlCol="0">
            <a:spAutoFit/>
          </a:bodyPr>
          <a:lstStyle/>
          <a:p>
            <a:pPr marL="1956435">
              <a:lnSpc>
                <a:spcPct val="100000"/>
              </a:lnSpc>
              <a:spcBef>
                <a:spcPts val="100"/>
              </a:spcBef>
            </a:pPr>
            <a:r>
              <a:rPr dirty="0">
                <a:latin typeface="Segoe UI"/>
                <a:cs typeface="Segoe UI"/>
              </a:rPr>
              <a:t>Control</a:t>
            </a:r>
            <a:r>
              <a:rPr spc="-55" dirty="0">
                <a:latin typeface="Segoe UI"/>
                <a:cs typeface="Segoe UI"/>
              </a:rPr>
              <a:t> </a:t>
            </a:r>
            <a:r>
              <a:rPr dirty="0">
                <a:latin typeface="Segoe UI"/>
                <a:cs typeface="Segoe UI"/>
              </a:rPr>
              <a:t>Plan</a:t>
            </a:r>
            <a:r>
              <a:rPr spc="-40" dirty="0">
                <a:latin typeface="Segoe UI"/>
                <a:cs typeface="Segoe UI"/>
              </a:rPr>
              <a:t> </a:t>
            </a:r>
            <a:r>
              <a:rPr spc="-10" dirty="0">
                <a:latin typeface="Segoe UI"/>
                <a:cs typeface="Segoe UI"/>
              </a:rPr>
              <a:t>Summary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05155" rIns="0" bIns="0" rtlCol="0">
            <a:spAutoFit/>
          </a:bodyPr>
          <a:lstStyle/>
          <a:p>
            <a:pPr marL="1252220">
              <a:lnSpc>
                <a:spcPct val="100000"/>
              </a:lnSpc>
              <a:spcBef>
                <a:spcPts val="100"/>
              </a:spcBef>
            </a:pPr>
            <a:r>
              <a:rPr dirty="0">
                <a:latin typeface="Segoe UI"/>
                <a:cs typeface="Segoe UI"/>
              </a:rPr>
              <a:t>Control</a:t>
            </a:r>
            <a:r>
              <a:rPr spc="-10" dirty="0">
                <a:latin typeface="Segoe UI"/>
                <a:cs typeface="Segoe UI"/>
              </a:rPr>
              <a:t> </a:t>
            </a:r>
            <a:r>
              <a:rPr dirty="0">
                <a:latin typeface="Segoe UI"/>
                <a:cs typeface="Segoe UI"/>
              </a:rPr>
              <a:t>Plan</a:t>
            </a:r>
            <a:r>
              <a:rPr spc="5" dirty="0">
                <a:latin typeface="Segoe UI"/>
                <a:cs typeface="Segoe UI"/>
              </a:rPr>
              <a:t> </a:t>
            </a:r>
            <a:r>
              <a:rPr dirty="0">
                <a:latin typeface="Segoe UI"/>
                <a:cs typeface="Segoe UI"/>
              </a:rPr>
              <a:t>Summary</a:t>
            </a:r>
            <a:r>
              <a:rPr spc="5" dirty="0">
                <a:latin typeface="Segoe UI"/>
                <a:cs typeface="Segoe UI"/>
              </a:rPr>
              <a:t> </a:t>
            </a:r>
            <a:r>
              <a:rPr spc="-10" dirty="0">
                <a:latin typeface="Segoe UI"/>
                <a:cs typeface="Segoe UI"/>
              </a:rPr>
              <a:t>Example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548680"/>
            <a:ext cx="9144000" cy="5184575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8413115" y="6460448"/>
            <a:ext cx="193675" cy="19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25"/>
              </a:lnSpc>
            </a:pPr>
            <a:r>
              <a:rPr sz="1200" spc="-25" dirty="0">
                <a:solidFill>
                  <a:srgbClr val="898989"/>
                </a:solidFill>
                <a:latin typeface="Arial"/>
                <a:cs typeface="Arial"/>
              </a:rPr>
              <a:t>27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5652119" y="1371600"/>
            <a:ext cx="3437890" cy="3378200"/>
            <a:chOff x="5652119" y="1371600"/>
            <a:chExt cx="3437890" cy="33782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552944" y="1383791"/>
              <a:ext cx="591311" cy="1359408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7550150" y="1377950"/>
              <a:ext cx="444500" cy="1206500"/>
            </a:xfrm>
            <a:custGeom>
              <a:avLst/>
              <a:gdLst/>
              <a:ahLst/>
              <a:cxnLst/>
              <a:rect l="l" t="t" r="r" b="b"/>
              <a:pathLst>
                <a:path w="444500" h="1206500">
                  <a:moveTo>
                    <a:pt x="333375" y="0"/>
                  </a:moveTo>
                  <a:lnTo>
                    <a:pt x="111125" y="0"/>
                  </a:lnTo>
                  <a:lnTo>
                    <a:pt x="111125" y="602971"/>
                  </a:lnTo>
                  <a:lnTo>
                    <a:pt x="0" y="602971"/>
                  </a:lnTo>
                  <a:lnTo>
                    <a:pt x="222250" y="1206500"/>
                  </a:lnTo>
                  <a:lnTo>
                    <a:pt x="444500" y="602971"/>
                  </a:lnTo>
                  <a:lnTo>
                    <a:pt x="333375" y="602971"/>
                  </a:lnTo>
                  <a:lnTo>
                    <a:pt x="333375" y="0"/>
                  </a:lnTo>
                  <a:close/>
                </a:path>
              </a:pathLst>
            </a:custGeom>
            <a:solidFill>
              <a:srgbClr val="00B0F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7550150" y="1377950"/>
              <a:ext cx="444500" cy="1206500"/>
            </a:xfrm>
            <a:custGeom>
              <a:avLst/>
              <a:gdLst/>
              <a:ahLst/>
              <a:cxnLst/>
              <a:rect l="l" t="t" r="r" b="b"/>
              <a:pathLst>
                <a:path w="444500" h="1206500">
                  <a:moveTo>
                    <a:pt x="111125" y="0"/>
                  </a:moveTo>
                  <a:lnTo>
                    <a:pt x="111125" y="602971"/>
                  </a:lnTo>
                  <a:lnTo>
                    <a:pt x="0" y="602971"/>
                  </a:lnTo>
                  <a:lnTo>
                    <a:pt x="222250" y="1206500"/>
                  </a:lnTo>
                  <a:lnTo>
                    <a:pt x="444500" y="602971"/>
                  </a:lnTo>
                  <a:lnTo>
                    <a:pt x="333375" y="602971"/>
                  </a:lnTo>
                  <a:lnTo>
                    <a:pt x="333375" y="0"/>
                  </a:lnTo>
                  <a:lnTo>
                    <a:pt x="111125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652119" y="2564903"/>
              <a:ext cx="3437507" cy="2184772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570513" y="234188"/>
            <a:ext cx="600392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latin typeface="Segoe UI"/>
                <a:cs typeface="Segoe UI"/>
              </a:rPr>
              <a:t>Reaction</a:t>
            </a:r>
            <a:r>
              <a:rPr sz="3600" spc="-45" dirty="0">
                <a:latin typeface="Segoe UI"/>
                <a:cs typeface="Segoe UI"/>
              </a:rPr>
              <a:t> </a:t>
            </a:r>
            <a:r>
              <a:rPr sz="3600" dirty="0">
                <a:latin typeface="Segoe UI"/>
                <a:cs typeface="Segoe UI"/>
              </a:rPr>
              <a:t>Plan</a:t>
            </a:r>
            <a:r>
              <a:rPr sz="3600" spc="-30" dirty="0">
                <a:latin typeface="Segoe UI"/>
                <a:cs typeface="Segoe UI"/>
              </a:rPr>
              <a:t> </a:t>
            </a:r>
            <a:r>
              <a:rPr sz="3600" dirty="0">
                <a:latin typeface="Segoe UI"/>
                <a:cs typeface="Segoe UI"/>
              </a:rPr>
              <a:t>and</a:t>
            </a:r>
            <a:r>
              <a:rPr sz="3600" spc="-25" dirty="0">
                <a:latin typeface="Segoe UI"/>
                <a:cs typeface="Segoe UI"/>
              </a:rPr>
              <a:t> </a:t>
            </a:r>
            <a:r>
              <a:rPr sz="3600" spc="-10" dirty="0">
                <a:latin typeface="Segoe UI"/>
                <a:cs typeface="Segoe UI"/>
              </a:rPr>
              <a:t>Procedures</a:t>
            </a:r>
            <a:endParaRPr sz="3600">
              <a:latin typeface="Segoe UI"/>
              <a:cs typeface="Segoe U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62000" y="1479231"/>
            <a:ext cx="4419600" cy="22313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77215" indent="-342900">
              <a:lnSpc>
                <a:spcPct val="100000"/>
              </a:lnSpc>
              <a:spcBef>
                <a:spcPts val="100"/>
              </a:spcBef>
              <a:buClr>
                <a:srgbClr val="114FFB"/>
              </a:buClr>
              <a:buSzPct val="65000"/>
              <a:buFont typeface="Arial"/>
              <a:buChar char="●"/>
              <a:tabLst>
                <a:tab pos="354965" algn="l"/>
                <a:tab pos="355600" algn="l"/>
              </a:tabLst>
            </a:pPr>
            <a:r>
              <a:rPr sz="2000" dirty="0">
                <a:latin typeface="Segoe UI"/>
                <a:cs typeface="Segoe UI"/>
              </a:rPr>
              <a:t>Actions should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be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spc="-25" dirty="0">
                <a:latin typeface="Segoe UI"/>
                <a:cs typeface="Segoe UI"/>
              </a:rPr>
              <a:t>the </a:t>
            </a:r>
            <a:r>
              <a:rPr sz="2000" dirty="0">
                <a:latin typeface="Segoe UI"/>
                <a:cs typeface="Segoe UI"/>
              </a:rPr>
              <a:t>responsibility</a:t>
            </a:r>
            <a:r>
              <a:rPr sz="2000" spc="-4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of</a:t>
            </a:r>
            <a:r>
              <a:rPr sz="2000" spc="-35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people </a:t>
            </a:r>
            <a:r>
              <a:rPr sz="2000" dirty="0">
                <a:latin typeface="Segoe UI"/>
                <a:cs typeface="Segoe UI"/>
              </a:rPr>
              <a:t>closest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to the </a:t>
            </a:r>
            <a:r>
              <a:rPr sz="2000" spc="-10" dirty="0">
                <a:latin typeface="Segoe UI"/>
                <a:cs typeface="Segoe UI"/>
              </a:rPr>
              <a:t>process.</a:t>
            </a:r>
            <a:endParaRPr sz="2000" dirty="0">
              <a:latin typeface="Segoe UI"/>
              <a:cs typeface="Segoe UI"/>
            </a:endParaRPr>
          </a:p>
          <a:p>
            <a:pPr marL="355600" marR="5080" indent="-342900">
              <a:lnSpc>
                <a:spcPct val="100000"/>
              </a:lnSpc>
              <a:spcBef>
                <a:spcPts val="505"/>
              </a:spcBef>
              <a:buClr>
                <a:srgbClr val="114FFB"/>
              </a:buClr>
              <a:buSzPct val="65000"/>
              <a:buFont typeface="Arial"/>
              <a:buChar char="●"/>
              <a:tabLst>
                <a:tab pos="354965" algn="l"/>
                <a:tab pos="355600" algn="l"/>
              </a:tabLst>
            </a:pPr>
            <a:r>
              <a:rPr sz="2000" dirty="0">
                <a:latin typeface="Segoe UI"/>
                <a:cs typeface="Segoe UI"/>
              </a:rPr>
              <a:t>The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reaction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plan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can</a:t>
            </a:r>
            <a:r>
              <a:rPr sz="2000" spc="-10" dirty="0">
                <a:latin typeface="Segoe UI"/>
                <a:cs typeface="Segoe UI"/>
              </a:rPr>
              <a:t> simply </a:t>
            </a:r>
            <a:r>
              <a:rPr sz="2000" dirty="0">
                <a:latin typeface="Segoe UI"/>
                <a:cs typeface="Segoe UI"/>
              </a:rPr>
              <a:t>refer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to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an</a:t>
            </a:r>
            <a:r>
              <a:rPr sz="2000" spc="-10" dirty="0">
                <a:latin typeface="Segoe UI"/>
                <a:cs typeface="Segoe UI"/>
              </a:rPr>
              <a:t> Standard </a:t>
            </a:r>
            <a:r>
              <a:rPr sz="2000" dirty="0">
                <a:latin typeface="Segoe UI"/>
                <a:cs typeface="Segoe UI"/>
              </a:rPr>
              <a:t>Operating</a:t>
            </a:r>
            <a:r>
              <a:rPr sz="2000" spc="-4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Procedure</a:t>
            </a:r>
            <a:r>
              <a:rPr sz="2000" spc="-30" dirty="0">
                <a:latin typeface="Segoe UI"/>
                <a:cs typeface="Segoe UI"/>
              </a:rPr>
              <a:t> </a:t>
            </a:r>
            <a:r>
              <a:rPr sz="2000" spc="-25" dirty="0">
                <a:latin typeface="Segoe UI"/>
                <a:cs typeface="Segoe UI"/>
              </a:rPr>
              <a:t>and </a:t>
            </a:r>
            <a:r>
              <a:rPr sz="2000" dirty="0">
                <a:latin typeface="Segoe UI"/>
                <a:cs typeface="Segoe UI"/>
              </a:rPr>
              <a:t>identify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the</a:t>
            </a:r>
            <a:r>
              <a:rPr sz="2000" spc="20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person </a:t>
            </a:r>
            <a:r>
              <a:rPr sz="2000" dirty="0">
                <a:latin typeface="Segoe UI"/>
                <a:cs typeface="Segoe UI"/>
              </a:rPr>
              <a:t>responsible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for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the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reaction.</a:t>
            </a:r>
            <a:endParaRPr sz="20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98195" rIns="0" bIns="0" rtlCol="0">
            <a:spAutoFit/>
          </a:bodyPr>
          <a:lstStyle/>
          <a:p>
            <a:pPr marL="844550">
              <a:lnSpc>
                <a:spcPct val="100000"/>
              </a:lnSpc>
              <a:spcBef>
                <a:spcPts val="100"/>
              </a:spcBef>
            </a:pPr>
            <a:r>
              <a:rPr sz="3200" dirty="0"/>
              <a:t>Project</a:t>
            </a:r>
            <a:r>
              <a:rPr sz="3200" spc="-30" dirty="0"/>
              <a:t> </a:t>
            </a:r>
            <a:r>
              <a:rPr sz="3200" dirty="0"/>
              <a:t>Record</a:t>
            </a:r>
            <a:r>
              <a:rPr sz="3200" spc="-25" dirty="0"/>
              <a:t> </a:t>
            </a:r>
            <a:r>
              <a:rPr sz="3200" spc="-10" dirty="0"/>
              <a:t>Management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1879076" y="3674280"/>
            <a:ext cx="6715125" cy="29692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655"/>
              </a:lnSpc>
            </a:pPr>
            <a:r>
              <a:rPr sz="2400" dirty="0">
                <a:latin typeface="Arial"/>
                <a:cs typeface="Arial"/>
              </a:rPr>
              <a:t>hange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management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issues,</a:t>
            </a:r>
            <a:r>
              <a:rPr sz="2400" spc="-10" dirty="0">
                <a:latin typeface="Arial"/>
                <a:cs typeface="Arial"/>
              </a:rPr>
              <a:t> (Variation</a:t>
            </a:r>
            <a:endParaRPr sz="2400">
              <a:latin typeface="Arial"/>
              <a:cs typeface="Arial"/>
            </a:endParaRPr>
          </a:p>
          <a:p>
            <a:pPr marL="67945">
              <a:lnSpc>
                <a:spcPct val="100000"/>
              </a:lnSpc>
              <a:spcBef>
                <a:spcPts val="25"/>
              </a:spcBef>
            </a:pPr>
            <a:r>
              <a:rPr sz="2400" dirty="0">
                <a:latin typeface="Arial"/>
                <a:cs typeface="Arial"/>
              </a:rPr>
              <a:t>s)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approvals.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7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7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7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7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3400">
              <a:latin typeface="Arial"/>
              <a:cs typeface="Arial"/>
            </a:endParaRPr>
          </a:p>
          <a:p>
            <a:pPr algn="r">
              <a:lnSpc>
                <a:spcPct val="100000"/>
              </a:lnSpc>
            </a:pPr>
            <a:r>
              <a:rPr sz="1200" spc="-25" dirty="0">
                <a:solidFill>
                  <a:srgbClr val="898989"/>
                </a:solidFill>
                <a:latin typeface="Arial"/>
                <a:cs typeface="Arial"/>
              </a:rPr>
              <a:t>29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58251" y="1450340"/>
            <a:ext cx="7950834" cy="448183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298450" marR="5080" indent="-285750">
              <a:lnSpc>
                <a:spcPct val="98700"/>
              </a:lnSpc>
              <a:spcBef>
                <a:spcPts val="135"/>
              </a:spcBef>
              <a:buChar char="•"/>
              <a:tabLst>
                <a:tab pos="297815" algn="l"/>
                <a:tab pos="298450" algn="l"/>
              </a:tabLst>
            </a:pPr>
            <a:r>
              <a:rPr sz="2400" dirty="0">
                <a:latin typeface="Arial"/>
                <a:cs typeface="Arial"/>
              </a:rPr>
              <a:t>Essential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for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spc="-20" dirty="0">
                <a:latin typeface="Arial"/>
                <a:cs typeface="Arial"/>
              </a:rPr>
              <a:t>Technical/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Construction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type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projects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where </a:t>
            </a:r>
            <a:r>
              <a:rPr sz="2400" dirty="0">
                <a:latin typeface="Arial"/>
                <a:cs typeface="Arial"/>
              </a:rPr>
              <a:t>version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control is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crucial,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e.g.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Drawings,</a:t>
            </a:r>
            <a:r>
              <a:rPr sz="2400" spc="-10" dirty="0">
                <a:latin typeface="Arial"/>
                <a:cs typeface="Arial"/>
              </a:rPr>
              <a:t> technical specifications.</a:t>
            </a:r>
            <a:endParaRPr sz="2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Font typeface="Arial"/>
              <a:buChar char="•"/>
            </a:pPr>
            <a:endParaRPr sz="2500" dirty="0">
              <a:latin typeface="Arial"/>
              <a:cs typeface="Arial"/>
            </a:endParaRPr>
          </a:p>
          <a:p>
            <a:pPr marL="298450" indent="-285750">
              <a:lnSpc>
                <a:spcPct val="100000"/>
              </a:lnSpc>
              <a:buChar char="•"/>
              <a:tabLst>
                <a:tab pos="297815" algn="l"/>
                <a:tab pos="298450" algn="l"/>
              </a:tabLst>
            </a:pPr>
            <a:r>
              <a:rPr sz="2400" dirty="0">
                <a:latin typeface="Arial"/>
                <a:cs typeface="Arial"/>
              </a:rPr>
              <a:t>Vital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record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changes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in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Scope,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approvals</a:t>
            </a:r>
            <a:r>
              <a:rPr sz="2400" spc="-10" dirty="0">
                <a:latin typeface="Arial"/>
                <a:cs typeface="Arial"/>
              </a:rPr>
              <a:t> given.</a:t>
            </a:r>
            <a:endParaRPr sz="2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Arial"/>
              <a:buChar char="•"/>
            </a:pPr>
            <a:endParaRPr sz="2400" dirty="0">
              <a:latin typeface="Arial"/>
              <a:cs typeface="Arial"/>
            </a:endParaRPr>
          </a:p>
          <a:p>
            <a:pPr marL="298450" marR="6253480" indent="-285750">
              <a:lnSpc>
                <a:spcPct val="100800"/>
              </a:lnSpc>
              <a:buChar char="•"/>
              <a:tabLst>
                <a:tab pos="297815" algn="l"/>
                <a:tab pos="298450" algn="l"/>
              </a:tabLst>
            </a:pPr>
            <a:r>
              <a:rPr sz="2400" dirty="0">
                <a:latin typeface="Arial"/>
                <a:cs typeface="Arial"/>
              </a:rPr>
              <a:t>General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50" dirty="0">
                <a:latin typeface="Arial"/>
                <a:cs typeface="Arial"/>
              </a:rPr>
              <a:t>c </a:t>
            </a:r>
            <a:r>
              <a:rPr sz="2400" spc="-10" dirty="0">
                <a:latin typeface="Arial"/>
                <a:cs typeface="Arial"/>
              </a:rPr>
              <a:t>instruction</a:t>
            </a:r>
            <a:endParaRPr sz="2400" dirty="0">
              <a:latin typeface="Arial"/>
              <a:cs typeface="Arial"/>
            </a:endParaRPr>
          </a:p>
          <a:p>
            <a:pPr marL="2768600" marR="552450" algn="just">
              <a:lnSpc>
                <a:spcPct val="99400"/>
              </a:lnSpc>
              <a:spcBef>
                <a:spcPts val="1380"/>
              </a:spcBef>
            </a:pP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Remember</a:t>
            </a:r>
            <a:r>
              <a:rPr sz="1800" spc="-6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from</a:t>
            </a:r>
            <a:r>
              <a:rPr sz="1800" spc="-5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Monitor</a:t>
            </a:r>
            <a:r>
              <a:rPr sz="1800" spc="-5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and</a:t>
            </a:r>
            <a:r>
              <a:rPr sz="1800" spc="-4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Control</a:t>
            </a:r>
            <a:r>
              <a:rPr sz="1800" spc="-4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Segoe UI"/>
                <a:cs typeface="Segoe UI"/>
              </a:rPr>
              <a:t>section.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Vital</a:t>
            </a:r>
            <a:r>
              <a:rPr sz="1800" spc="-3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to</a:t>
            </a:r>
            <a:r>
              <a:rPr sz="1800" spc="-2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preserve</a:t>
            </a:r>
            <a:r>
              <a:rPr sz="1800" spc="-2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Project</a:t>
            </a:r>
            <a:r>
              <a:rPr sz="1800" spc="-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Documents</a:t>
            </a:r>
            <a:r>
              <a:rPr sz="1800" spc="-2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as</a:t>
            </a:r>
            <a:r>
              <a:rPr sz="1800" spc="-2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part</a:t>
            </a:r>
            <a:r>
              <a:rPr sz="1800" spc="-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Segoe UI"/>
                <a:cs typeface="Segoe UI"/>
              </a:rPr>
              <a:t>of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Control</a:t>
            </a:r>
            <a:r>
              <a:rPr sz="1800" spc="-6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spc="-20" dirty="0">
                <a:solidFill>
                  <a:srgbClr val="FFFFFF"/>
                </a:solidFill>
                <a:latin typeface="Segoe UI"/>
                <a:cs typeface="Segoe UI"/>
              </a:rPr>
              <a:t>Plan.</a:t>
            </a:r>
            <a:endParaRPr sz="1800" dirty="0">
              <a:latin typeface="Segoe UI"/>
              <a:cs typeface="Segoe UI"/>
            </a:endParaRPr>
          </a:p>
          <a:p>
            <a:pPr marL="2768600" marR="935355" algn="just">
              <a:lnSpc>
                <a:spcPts val="2180"/>
              </a:lnSpc>
              <a:spcBef>
                <a:spcPts val="10"/>
              </a:spcBef>
            </a:pP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Reference</a:t>
            </a:r>
            <a:r>
              <a:rPr sz="1800" spc="-5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as</a:t>
            </a:r>
            <a:r>
              <a:rPr sz="1800" spc="-4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necessary</a:t>
            </a:r>
            <a:r>
              <a:rPr sz="1800" spc="-3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and</a:t>
            </a:r>
            <a:r>
              <a:rPr sz="1800" spc="-3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ensure</a:t>
            </a:r>
            <a:r>
              <a:rPr sz="1800" spc="-4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Segoe UI"/>
                <a:cs typeface="Segoe UI"/>
              </a:rPr>
              <a:t>people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know</a:t>
            </a:r>
            <a:r>
              <a:rPr sz="1800" spc="-2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how</a:t>
            </a:r>
            <a:r>
              <a:rPr sz="1800" spc="-2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to</a:t>
            </a:r>
            <a:r>
              <a:rPr sz="1800" spc="-3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get</a:t>
            </a:r>
            <a:r>
              <a:rPr sz="1800" spc="-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dirty="0">
                <a:solidFill>
                  <a:srgbClr val="FFFFFF"/>
                </a:solidFill>
                <a:latin typeface="Segoe UI"/>
                <a:cs typeface="Segoe UI"/>
              </a:rPr>
              <a:t>at</a:t>
            </a:r>
            <a:r>
              <a:rPr sz="1800" spc="-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800" spc="-20" dirty="0">
                <a:solidFill>
                  <a:srgbClr val="FFFFFF"/>
                </a:solidFill>
                <a:latin typeface="Segoe UI"/>
                <a:cs typeface="Segoe UI"/>
              </a:rPr>
              <a:t>them!</a:t>
            </a:r>
            <a:endParaRPr sz="1800" dirty="0">
              <a:latin typeface="Segoe UI"/>
              <a:cs typeface="Segoe U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45097" y="2199132"/>
            <a:ext cx="138684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 dirty="0">
                <a:latin typeface="Segoe UI"/>
                <a:cs typeface="Segoe UI"/>
              </a:rPr>
              <a:t>Break</a:t>
            </a:r>
            <a:endParaRPr sz="4400">
              <a:latin typeface="Segoe UI"/>
              <a:cs typeface="Segoe U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31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82843" y="1982724"/>
            <a:ext cx="4056379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Segoe UI"/>
                <a:cs typeface="Segoe UI"/>
              </a:rPr>
              <a:t>Lessons</a:t>
            </a:r>
            <a:r>
              <a:rPr sz="4400" spc="-45" dirty="0">
                <a:latin typeface="Segoe UI"/>
                <a:cs typeface="Segoe UI"/>
              </a:rPr>
              <a:t> </a:t>
            </a:r>
            <a:r>
              <a:rPr sz="4400" spc="-10" dirty="0">
                <a:latin typeface="Segoe UI"/>
                <a:cs typeface="Segoe UI"/>
              </a:rPr>
              <a:t>Learned</a:t>
            </a:r>
            <a:endParaRPr sz="4400">
              <a:latin typeface="Segoe UI"/>
              <a:cs typeface="Segoe U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32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73524" y="1576890"/>
            <a:ext cx="7596504" cy="3704219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354965" marR="5080" indent="-342900" algn="just">
              <a:lnSpc>
                <a:spcPct val="100600"/>
              </a:lnSpc>
              <a:spcBef>
                <a:spcPts val="80"/>
              </a:spcBef>
              <a:buFont typeface="Arial" panose="020B0604020202020204" pitchFamily="34" charset="0"/>
              <a:buChar char="•"/>
              <a:tabLst>
                <a:tab pos="298450" algn="l"/>
              </a:tabLst>
            </a:pPr>
            <a:r>
              <a:rPr sz="2400" dirty="0">
                <a:latin typeface="Arial"/>
                <a:cs typeface="Arial"/>
              </a:rPr>
              <a:t>A</a:t>
            </a:r>
            <a:r>
              <a:rPr sz="2400" spc="-1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Lessons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Learned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Report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enables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organisations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to </a:t>
            </a:r>
            <a:r>
              <a:rPr sz="2400" dirty="0">
                <a:latin typeface="Arial"/>
                <a:cs typeface="Arial"/>
              </a:rPr>
              <a:t>document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project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challenges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successes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to </a:t>
            </a:r>
            <a:r>
              <a:rPr sz="2400" dirty="0">
                <a:latin typeface="Arial"/>
                <a:cs typeface="Arial"/>
              </a:rPr>
              <a:t>understand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causes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difficulties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in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order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achieve </a:t>
            </a:r>
            <a:r>
              <a:rPr sz="2400" dirty="0">
                <a:latin typeface="Arial"/>
                <a:cs typeface="Arial"/>
              </a:rPr>
              <a:t>greater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success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in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future.</a:t>
            </a:r>
            <a:endParaRPr lang="en-GB" sz="2400" spc="-10" dirty="0">
              <a:latin typeface="Arial"/>
              <a:cs typeface="Arial"/>
            </a:endParaRPr>
          </a:p>
          <a:p>
            <a:pPr marL="12065" marR="5080" algn="just">
              <a:lnSpc>
                <a:spcPct val="100600"/>
              </a:lnSpc>
              <a:spcBef>
                <a:spcPts val="80"/>
              </a:spcBef>
              <a:tabLst>
                <a:tab pos="298450" algn="l"/>
              </a:tabLst>
            </a:pPr>
            <a:endParaRPr sz="2400" dirty="0">
              <a:latin typeface="Arial"/>
              <a:cs typeface="Arial"/>
            </a:endParaRPr>
          </a:p>
          <a:p>
            <a:pPr marL="355600" indent="-342900" algn="just">
              <a:lnSpc>
                <a:spcPts val="2845"/>
              </a:lnSpc>
              <a:spcBef>
                <a:spcPts val="25"/>
              </a:spcBef>
              <a:buFont typeface="Arial" panose="020B0604020202020204" pitchFamily="34" charset="0"/>
              <a:buChar char="•"/>
              <a:tabLst>
                <a:tab pos="298450" algn="l"/>
              </a:tabLst>
            </a:pPr>
            <a:r>
              <a:rPr sz="2400" dirty="0">
                <a:latin typeface="Arial"/>
                <a:cs typeface="Arial"/>
              </a:rPr>
              <a:t>It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part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continuous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improvement</a:t>
            </a:r>
            <a:r>
              <a:rPr sz="2400" spc="-10" dirty="0">
                <a:latin typeface="Arial"/>
                <a:cs typeface="Arial"/>
              </a:rPr>
              <a:t> cycle.</a:t>
            </a:r>
            <a:endParaRPr lang="en-GB" sz="2400" spc="-10" dirty="0">
              <a:latin typeface="Arial"/>
              <a:cs typeface="Arial"/>
            </a:endParaRPr>
          </a:p>
          <a:p>
            <a:pPr marL="12700" algn="just">
              <a:lnSpc>
                <a:spcPts val="2845"/>
              </a:lnSpc>
              <a:spcBef>
                <a:spcPts val="25"/>
              </a:spcBef>
              <a:tabLst>
                <a:tab pos="298450" algn="l"/>
              </a:tabLst>
            </a:pPr>
            <a:endParaRPr lang="en-GB" sz="2400" spc="-10" dirty="0">
              <a:latin typeface="Arial"/>
              <a:cs typeface="Arial"/>
            </a:endParaRPr>
          </a:p>
          <a:p>
            <a:pPr marL="355600" indent="-342900" algn="just">
              <a:lnSpc>
                <a:spcPts val="2845"/>
              </a:lnSpc>
              <a:spcBef>
                <a:spcPts val="25"/>
              </a:spcBef>
              <a:buFont typeface="Arial" panose="020B0604020202020204" pitchFamily="34" charset="0"/>
              <a:buChar char="•"/>
              <a:tabLst>
                <a:tab pos="298450" algn="l"/>
              </a:tabLst>
            </a:pPr>
            <a:r>
              <a:rPr sz="2400" dirty="0">
                <a:latin typeface="Arial"/>
                <a:cs typeface="Arial"/>
              </a:rPr>
              <a:t>The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benefits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looking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at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past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experience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include</a:t>
            </a:r>
            <a:endParaRPr sz="2400" dirty="0">
              <a:latin typeface="Arial"/>
              <a:cs typeface="Arial"/>
            </a:endParaRPr>
          </a:p>
          <a:p>
            <a:pPr marL="297815" marR="636905" algn="just">
              <a:lnSpc>
                <a:spcPct val="100000"/>
              </a:lnSpc>
              <a:spcBef>
                <a:spcPts val="25"/>
              </a:spcBef>
            </a:pPr>
            <a:r>
              <a:rPr sz="2400" dirty="0">
                <a:latin typeface="Arial"/>
                <a:cs typeface="Arial"/>
              </a:rPr>
              <a:t>process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improvement,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risk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management,</a:t>
            </a:r>
            <a:r>
              <a:rPr sz="2400" spc="-10" dirty="0">
                <a:latin typeface="Arial"/>
                <a:cs typeface="Arial"/>
              </a:rPr>
              <a:t> future </a:t>
            </a:r>
            <a:r>
              <a:rPr sz="2400" dirty="0">
                <a:latin typeface="Arial"/>
                <a:cs typeface="Arial"/>
              </a:rPr>
              <a:t>budgeting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time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estimates.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33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73524" y="294132"/>
            <a:ext cx="7596505" cy="10102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latin typeface="Segoe UI"/>
                <a:cs typeface="Segoe UI"/>
              </a:rPr>
              <a:t>Post</a:t>
            </a:r>
            <a:r>
              <a:rPr sz="3200" spc="-6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Project</a:t>
            </a:r>
            <a:r>
              <a:rPr sz="3200" spc="-6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/</a:t>
            </a:r>
            <a:r>
              <a:rPr sz="3200" spc="-6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Post</a:t>
            </a:r>
            <a:r>
              <a:rPr sz="3200" spc="-6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Implementation</a:t>
            </a:r>
            <a:r>
              <a:rPr sz="3200" spc="-6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Review</a:t>
            </a:r>
            <a:endParaRPr sz="3200">
              <a:latin typeface="Segoe UI"/>
              <a:cs typeface="Segoe UI"/>
            </a:endParaRPr>
          </a:p>
          <a:p>
            <a:pPr marL="635" algn="ctr">
              <a:lnSpc>
                <a:spcPct val="100000"/>
              </a:lnSpc>
              <a:spcBef>
                <a:spcPts val="70"/>
              </a:spcBef>
            </a:pPr>
            <a:r>
              <a:rPr sz="3200" dirty="0">
                <a:latin typeface="Segoe UI"/>
                <a:cs typeface="Segoe UI"/>
              </a:rPr>
              <a:t>/Lessons </a:t>
            </a:r>
            <a:r>
              <a:rPr sz="3200" spc="-10" dirty="0">
                <a:latin typeface="Segoe UI"/>
                <a:cs typeface="Segoe UI"/>
              </a:rPr>
              <a:t>Learned</a:t>
            </a:r>
            <a:endParaRPr sz="32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35940" y="333756"/>
            <a:ext cx="7910195" cy="53168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0655" algn="ctr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latin typeface="Segoe UI"/>
                <a:cs typeface="Segoe UI"/>
              </a:rPr>
              <a:t>Post</a:t>
            </a:r>
            <a:r>
              <a:rPr sz="3200" spc="-6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Project</a:t>
            </a:r>
            <a:r>
              <a:rPr sz="3200" spc="-6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/</a:t>
            </a:r>
            <a:r>
              <a:rPr sz="3200" spc="-6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Post</a:t>
            </a:r>
            <a:r>
              <a:rPr sz="3200" spc="-6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Implementation</a:t>
            </a:r>
            <a:r>
              <a:rPr sz="3200" spc="-6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Review</a:t>
            </a:r>
            <a:endParaRPr sz="3200">
              <a:latin typeface="Segoe UI"/>
              <a:cs typeface="Segoe UI"/>
            </a:endParaRPr>
          </a:p>
          <a:p>
            <a:pPr marL="161290" algn="ctr">
              <a:lnSpc>
                <a:spcPct val="100000"/>
              </a:lnSpc>
              <a:spcBef>
                <a:spcPts val="45"/>
              </a:spcBef>
            </a:pPr>
            <a:r>
              <a:rPr sz="3200" dirty="0">
                <a:latin typeface="Segoe UI"/>
                <a:cs typeface="Segoe UI"/>
              </a:rPr>
              <a:t>/Lessons </a:t>
            </a:r>
            <a:r>
              <a:rPr sz="3200" spc="-10" dirty="0">
                <a:latin typeface="Segoe UI"/>
                <a:cs typeface="Segoe UI"/>
              </a:rPr>
              <a:t>Learned</a:t>
            </a:r>
            <a:endParaRPr sz="32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24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5" dirty="0">
                <a:latin typeface="Segoe UI"/>
                <a:cs typeface="Segoe UI"/>
              </a:rPr>
              <a:t>Team</a:t>
            </a:r>
            <a:r>
              <a:rPr sz="3200" spc="-15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Activity</a:t>
            </a:r>
            <a:endParaRPr sz="32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Brainstorm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what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went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well,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not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so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well.</a:t>
            </a:r>
            <a:endParaRPr sz="32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0" dirty="0">
                <a:latin typeface="Segoe UI"/>
                <a:cs typeface="Segoe UI"/>
              </a:rPr>
              <a:t>Summarise</a:t>
            </a:r>
            <a:endParaRPr sz="32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74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Try</a:t>
            </a:r>
            <a:r>
              <a:rPr sz="3200" spc="-4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to</a:t>
            </a:r>
            <a:r>
              <a:rPr sz="3200" spc="-4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identify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root</a:t>
            </a:r>
            <a:r>
              <a:rPr sz="3200" spc="-4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causes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of</a:t>
            </a:r>
            <a:r>
              <a:rPr sz="3200" spc="-4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issues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raised.</a:t>
            </a:r>
            <a:endParaRPr sz="32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What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challenged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team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most.</a:t>
            </a:r>
            <a:endParaRPr sz="32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8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Suggest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solutions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for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future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projects.</a:t>
            </a:r>
            <a:endParaRPr sz="32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7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Help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people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not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to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spc="-20" dirty="0">
                <a:latin typeface="Segoe UI"/>
                <a:cs typeface="Segoe UI"/>
              </a:rPr>
              <a:t>re-</a:t>
            </a:r>
            <a:r>
              <a:rPr sz="3200" dirty="0">
                <a:latin typeface="Segoe UI"/>
                <a:cs typeface="Segoe UI"/>
              </a:rPr>
              <a:t>invent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10" dirty="0">
                <a:latin typeface="Segoe UI"/>
                <a:cs typeface="Segoe UI"/>
              </a:rPr>
              <a:t> wheel!</a:t>
            </a:r>
            <a:endParaRPr sz="3200">
              <a:latin typeface="Segoe UI"/>
              <a:cs typeface="Segoe U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34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8250" y="820419"/>
            <a:ext cx="8504750" cy="4417234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484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Segoe UI"/>
                <a:cs typeface="Segoe UI"/>
              </a:rPr>
              <a:t>An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assessment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of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goals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and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objectives.</a:t>
            </a:r>
            <a:endParaRPr sz="16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3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Segoe UI"/>
                <a:cs typeface="Segoe UI"/>
              </a:rPr>
              <a:t>Identification</a:t>
            </a:r>
            <a:r>
              <a:rPr sz="1600" spc="-5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of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activities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or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areas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needing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additional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effort.</a:t>
            </a:r>
            <a:endParaRPr sz="16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Segoe UI"/>
                <a:cs typeface="Segoe UI"/>
              </a:rPr>
              <a:t>Identification</a:t>
            </a:r>
            <a:r>
              <a:rPr sz="1600" spc="-5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of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effective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activities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or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strategies.</a:t>
            </a:r>
            <a:endParaRPr sz="16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Segoe UI"/>
                <a:cs typeface="Segoe UI"/>
              </a:rPr>
              <a:t>Comparison</a:t>
            </a:r>
            <a:r>
              <a:rPr sz="1600" spc="-5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of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budget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costs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and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results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spc="-50" dirty="0">
                <a:latin typeface="Segoe UI"/>
                <a:cs typeface="Segoe UI"/>
              </a:rPr>
              <a:t>.</a:t>
            </a:r>
            <a:endParaRPr sz="1600" dirty="0">
              <a:latin typeface="Segoe UI"/>
              <a:cs typeface="Segoe UI"/>
            </a:endParaRPr>
          </a:p>
          <a:p>
            <a:pPr marL="355600" marR="146050" indent="-342900">
              <a:lnSpc>
                <a:spcPts val="1900"/>
              </a:lnSpc>
              <a:spcBef>
                <a:spcPts val="4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Segoe UI"/>
                <a:cs typeface="Segoe UI"/>
              </a:rPr>
              <a:t>Assessment</a:t>
            </a:r>
            <a:r>
              <a:rPr sz="1600" spc="-5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of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roles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of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organisations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in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project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and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interactions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among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organisations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spc="-50" dirty="0">
                <a:latin typeface="Segoe UI"/>
                <a:cs typeface="Segoe UI"/>
              </a:rPr>
              <a:t>.</a:t>
            </a:r>
            <a:endParaRPr sz="16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3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Segoe UI"/>
                <a:cs typeface="Segoe UI"/>
              </a:rPr>
              <a:t>Were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objectives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spc="-20" dirty="0">
                <a:latin typeface="Segoe UI"/>
                <a:cs typeface="Segoe UI"/>
              </a:rPr>
              <a:t>met?</a:t>
            </a:r>
            <a:endParaRPr sz="16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3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Segoe UI"/>
                <a:cs typeface="Segoe UI"/>
              </a:rPr>
              <a:t>Was</a:t>
            </a:r>
            <a:r>
              <a:rPr sz="1600" spc="-4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additional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effort/resource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needed?</a:t>
            </a:r>
            <a:endParaRPr sz="16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384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Segoe UI"/>
                <a:cs typeface="Segoe UI"/>
              </a:rPr>
              <a:t>Were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any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objectives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unmet?</a:t>
            </a:r>
            <a:endParaRPr sz="16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3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Segoe UI"/>
                <a:cs typeface="Segoe UI"/>
              </a:rPr>
              <a:t>Were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any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strategies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or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activities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unsuccessful?</a:t>
            </a:r>
            <a:endParaRPr sz="16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Segoe UI"/>
                <a:cs typeface="Segoe UI"/>
              </a:rPr>
              <a:t>Should</a:t>
            </a:r>
            <a:r>
              <a:rPr sz="1600" spc="-4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these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activities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be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continued,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renewed,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and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strengthened?</a:t>
            </a:r>
            <a:endParaRPr sz="16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Segoe UI"/>
                <a:cs typeface="Segoe UI"/>
              </a:rPr>
              <a:t>Can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these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activities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be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expanded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to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apply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to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other</a:t>
            </a:r>
            <a:r>
              <a:rPr sz="1600" spc="-2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audiences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or</a:t>
            </a:r>
            <a:r>
              <a:rPr sz="1600" spc="-15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situations?</a:t>
            </a:r>
            <a:endParaRPr sz="16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Segoe UI"/>
                <a:cs typeface="Segoe UI"/>
              </a:rPr>
              <a:t>What</a:t>
            </a:r>
            <a:r>
              <a:rPr sz="1600" spc="-5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were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costs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(including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staff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time)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and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results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of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different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aspects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of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project?</a:t>
            </a:r>
            <a:endParaRPr sz="16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3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Segoe UI"/>
                <a:cs typeface="Segoe UI"/>
              </a:rPr>
              <a:t>Did</a:t>
            </a:r>
            <a:r>
              <a:rPr sz="1600" spc="-5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any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conflicts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of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organizational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agendas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or</a:t>
            </a:r>
            <a:r>
              <a:rPr sz="1600" spc="-2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operating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styles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occur?</a:t>
            </a:r>
            <a:endParaRPr sz="16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384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dirty="0">
                <a:latin typeface="Segoe UI"/>
                <a:cs typeface="Segoe UI"/>
              </a:rPr>
              <a:t>How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did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timing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of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project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work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with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different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organizations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involved?</a:t>
            </a:r>
            <a:endParaRPr sz="1600" dirty="0">
              <a:latin typeface="Segoe UI"/>
              <a:cs typeface="Segoe U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35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8251" y="209803"/>
            <a:ext cx="6565628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/>
              <a:t>Lessons</a:t>
            </a:r>
            <a:r>
              <a:rPr sz="2400" spc="-15" dirty="0"/>
              <a:t> </a:t>
            </a:r>
            <a:r>
              <a:rPr sz="2400" dirty="0"/>
              <a:t>Learned</a:t>
            </a:r>
            <a:r>
              <a:rPr sz="2400" spc="-5" dirty="0"/>
              <a:t> </a:t>
            </a:r>
            <a:r>
              <a:rPr sz="2400" dirty="0"/>
              <a:t>Report</a:t>
            </a:r>
            <a:r>
              <a:rPr sz="2400" spc="-10" dirty="0"/>
              <a:t> </a:t>
            </a:r>
            <a:r>
              <a:rPr sz="2400" dirty="0"/>
              <a:t>can</a:t>
            </a:r>
            <a:r>
              <a:rPr sz="2400" spc="-5" dirty="0"/>
              <a:t> </a:t>
            </a:r>
            <a:r>
              <a:rPr sz="2400" spc="-10" dirty="0"/>
              <a:t>contain:-</a:t>
            </a:r>
            <a:endParaRPr sz="2400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45609" y="486156"/>
            <a:ext cx="625538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Segoe UI"/>
                <a:cs typeface="Segoe UI"/>
              </a:rPr>
              <a:t>Rewards</a:t>
            </a:r>
            <a:r>
              <a:rPr sz="4400" spc="-130" dirty="0">
                <a:latin typeface="Segoe UI"/>
                <a:cs typeface="Segoe UI"/>
              </a:rPr>
              <a:t> </a:t>
            </a:r>
            <a:r>
              <a:rPr sz="4400" dirty="0">
                <a:latin typeface="Segoe UI"/>
                <a:cs typeface="Segoe UI"/>
              </a:rPr>
              <a:t>and</a:t>
            </a:r>
            <a:r>
              <a:rPr sz="4400" spc="-114" dirty="0">
                <a:latin typeface="Segoe UI"/>
                <a:cs typeface="Segoe UI"/>
              </a:rPr>
              <a:t> </a:t>
            </a:r>
            <a:r>
              <a:rPr sz="4400" spc="-10" dirty="0">
                <a:latin typeface="Segoe UI"/>
                <a:cs typeface="Segoe UI"/>
              </a:rPr>
              <a:t>Recognition</a:t>
            </a:r>
            <a:endParaRPr sz="4400">
              <a:latin typeface="Segoe UI"/>
              <a:cs typeface="Segoe U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36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2475"/>
            <a:ext cx="7840980" cy="3342004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Not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to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be</a:t>
            </a:r>
            <a:r>
              <a:rPr sz="3200" spc="-10" dirty="0">
                <a:latin typeface="Segoe UI"/>
                <a:cs typeface="Segoe UI"/>
              </a:rPr>
              <a:t> forgotten</a:t>
            </a:r>
            <a:endParaRPr sz="3200">
              <a:latin typeface="Segoe UI"/>
              <a:cs typeface="Segoe UI"/>
            </a:endParaRPr>
          </a:p>
          <a:p>
            <a:pPr marL="355600" marR="5080" indent="-342900">
              <a:lnSpc>
                <a:spcPct val="101200"/>
              </a:lnSpc>
              <a:spcBef>
                <a:spcPts val="72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Sometime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appropriate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to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mark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end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spc="-25" dirty="0">
                <a:latin typeface="Segoe UI"/>
                <a:cs typeface="Segoe UI"/>
              </a:rPr>
              <a:t>of </a:t>
            </a:r>
            <a:r>
              <a:rPr sz="3200" dirty="0">
                <a:latin typeface="Segoe UI"/>
                <a:cs typeface="Segoe UI"/>
              </a:rPr>
              <a:t>a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project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with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celebration.</a:t>
            </a:r>
            <a:endParaRPr sz="320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Thank</a:t>
            </a:r>
            <a:r>
              <a:rPr sz="3200" spc="-9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you’s</a:t>
            </a:r>
            <a:r>
              <a:rPr sz="3200" spc="-8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to</a:t>
            </a:r>
            <a:r>
              <a:rPr sz="3200" spc="-80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contributors</a:t>
            </a:r>
            <a:endParaRPr sz="3200">
              <a:latin typeface="Segoe UI"/>
              <a:cs typeface="Segoe UI"/>
            </a:endParaRPr>
          </a:p>
          <a:p>
            <a:pPr marL="355600" marR="18415" indent="-342900">
              <a:lnSpc>
                <a:spcPts val="3790"/>
              </a:lnSpc>
              <a:spcBef>
                <a:spcPts val="91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Special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recognition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and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or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reward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may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spc="-25" dirty="0">
                <a:latin typeface="Segoe UI"/>
                <a:cs typeface="Segoe UI"/>
              </a:rPr>
              <a:t>be </a:t>
            </a:r>
            <a:r>
              <a:rPr sz="3200" dirty="0">
                <a:latin typeface="Segoe UI"/>
                <a:cs typeface="Segoe UI"/>
              </a:rPr>
              <a:t>also</a:t>
            </a:r>
            <a:r>
              <a:rPr sz="3200" spc="-10" dirty="0">
                <a:latin typeface="Segoe UI"/>
                <a:cs typeface="Segoe UI"/>
              </a:rPr>
              <a:t> appropriate.</a:t>
            </a:r>
            <a:endParaRPr sz="32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12419" rIns="0" bIns="0" rtlCol="0">
            <a:spAutoFit/>
          </a:bodyPr>
          <a:lstStyle/>
          <a:p>
            <a:pPr marL="2475230">
              <a:lnSpc>
                <a:spcPct val="100000"/>
              </a:lnSpc>
              <a:spcBef>
                <a:spcPts val="100"/>
              </a:spcBef>
            </a:pPr>
            <a:r>
              <a:rPr dirty="0">
                <a:latin typeface="Segoe UI"/>
                <a:cs typeface="Segoe UI"/>
              </a:rPr>
              <a:t>Day</a:t>
            </a:r>
            <a:r>
              <a:rPr spc="-20" dirty="0">
                <a:latin typeface="Segoe UI"/>
                <a:cs typeface="Segoe UI"/>
              </a:rPr>
              <a:t> </a:t>
            </a:r>
            <a:r>
              <a:rPr dirty="0">
                <a:latin typeface="Segoe UI"/>
                <a:cs typeface="Segoe UI"/>
              </a:rPr>
              <a:t>3</a:t>
            </a:r>
            <a:r>
              <a:rPr spc="-10" dirty="0">
                <a:latin typeface="Segoe UI"/>
                <a:cs typeface="Segoe UI"/>
              </a:rPr>
              <a:t> Summary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37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641980" y="1145540"/>
            <a:ext cx="5825619" cy="2877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dirty="0">
                <a:latin typeface="Segoe UI"/>
                <a:cs typeface="Segoe UI"/>
              </a:rPr>
              <a:t>We</a:t>
            </a:r>
            <a:r>
              <a:rPr sz="2800" spc="-4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have</a:t>
            </a:r>
            <a:r>
              <a:rPr sz="2800" spc="-4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covered:-</a:t>
            </a:r>
            <a:endParaRPr sz="2800" dirty="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32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Project</a:t>
            </a:r>
            <a:r>
              <a:rPr sz="2800" spc="-3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Closure</a:t>
            </a:r>
            <a:endParaRPr sz="28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62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Control</a:t>
            </a:r>
            <a:r>
              <a:rPr sz="2800" spc="-25" dirty="0">
                <a:latin typeface="Segoe UI"/>
                <a:cs typeface="Segoe UI"/>
              </a:rPr>
              <a:t> </a:t>
            </a:r>
            <a:r>
              <a:rPr sz="2800" spc="-20" dirty="0">
                <a:latin typeface="Segoe UI"/>
                <a:cs typeface="Segoe UI"/>
              </a:rPr>
              <a:t>Plan</a:t>
            </a:r>
            <a:endParaRPr sz="28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62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Lessons</a:t>
            </a:r>
            <a:r>
              <a:rPr sz="2800" spc="-2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Learned</a:t>
            </a:r>
            <a:endParaRPr sz="28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52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Segoe UI"/>
                <a:cs typeface="Segoe UI"/>
              </a:rPr>
              <a:t>Reward</a:t>
            </a:r>
            <a:r>
              <a:rPr sz="2800" spc="-5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and</a:t>
            </a:r>
            <a:r>
              <a:rPr sz="2800" spc="-4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Recognition</a:t>
            </a:r>
            <a:endParaRPr sz="28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63626" y="2055876"/>
            <a:ext cx="5748776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latin typeface="Segoe UI"/>
                <a:cs typeface="Segoe UI"/>
              </a:rPr>
              <a:t>Before</a:t>
            </a:r>
            <a:r>
              <a:rPr sz="4400" spc="-60" dirty="0">
                <a:latin typeface="Segoe UI"/>
                <a:cs typeface="Segoe UI"/>
              </a:rPr>
              <a:t> </a:t>
            </a:r>
            <a:r>
              <a:rPr sz="4400" dirty="0">
                <a:latin typeface="Segoe UI"/>
                <a:cs typeface="Segoe UI"/>
              </a:rPr>
              <a:t>we</a:t>
            </a:r>
            <a:r>
              <a:rPr sz="4400" spc="-60" dirty="0">
                <a:latin typeface="Segoe UI"/>
                <a:cs typeface="Segoe UI"/>
              </a:rPr>
              <a:t> </a:t>
            </a:r>
            <a:r>
              <a:rPr sz="4400" spc="-10" dirty="0">
                <a:latin typeface="Segoe UI"/>
                <a:cs typeface="Segoe UI"/>
              </a:rPr>
              <a:t>finish……</a:t>
            </a:r>
            <a:endParaRPr sz="4400" dirty="0">
              <a:latin typeface="Segoe UI"/>
              <a:cs typeface="Segoe U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38</a:t>
            </a:fld>
            <a:endParaRPr spc="-25" dirty="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08355" rIns="0" bIns="0" rtlCol="0">
            <a:spAutoFit/>
          </a:bodyPr>
          <a:lstStyle/>
          <a:p>
            <a:pPr marL="1515745">
              <a:lnSpc>
                <a:spcPct val="100000"/>
              </a:lnSpc>
              <a:spcBef>
                <a:spcPts val="100"/>
              </a:spcBef>
            </a:pPr>
            <a:r>
              <a:rPr sz="3600" spc="-10" dirty="0">
                <a:latin typeface="Segoe UI"/>
                <a:cs typeface="Segoe UI"/>
              </a:rPr>
              <a:t>Variations</a:t>
            </a:r>
            <a:r>
              <a:rPr sz="3600" spc="-65" dirty="0">
                <a:latin typeface="Segoe UI"/>
                <a:cs typeface="Segoe UI"/>
              </a:rPr>
              <a:t> </a:t>
            </a:r>
            <a:r>
              <a:rPr sz="3600" dirty="0">
                <a:latin typeface="Segoe UI"/>
                <a:cs typeface="Segoe UI"/>
              </a:rPr>
              <a:t>on</a:t>
            </a:r>
            <a:r>
              <a:rPr sz="3600" spc="-50" dirty="0">
                <a:latin typeface="Segoe UI"/>
                <a:cs typeface="Segoe UI"/>
              </a:rPr>
              <a:t> </a:t>
            </a:r>
            <a:r>
              <a:rPr sz="3600" dirty="0">
                <a:latin typeface="Segoe UI"/>
                <a:cs typeface="Segoe UI"/>
              </a:rPr>
              <a:t>a</a:t>
            </a:r>
            <a:r>
              <a:rPr sz="3600" spc="-45" dirty="0">
                <a:latin typeface="Segoe UI"/>
                <a:cs typeface="Segoe UI"/>
              </a:rPr>
              <a:t> </a:t>
            </a:r>
            <a:r>
              <a:rPr sz="3600" spc="-10" dirty="0">
                <a:latin typeface="Segoe UI"/>
                <a:cs typeface="Segoe UI"/>
              </a:rPr>
              <a:t>theme</a:t>
            </a:r>
            <a:endParaRPr sz="3600">
              <a:latin typeface="Segoe UI"/>
              <a:cs typeface="Segoe U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39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74276" y="1144524"/>
            <a:ext cx="7980680" cy="46158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4965" marR="22225" indent="-342900">
              <a:lnSpc>
                <a:spcPct val="998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project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management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method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we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spc="-20" dirty="0">
                <a:latin typeface="Segoe UI"/>
                <a:cs typeface="Segoe UI"/>
              </a:rPr>
              <a:t>have </a:t>
            </a:r>
            <a:r>
              <a:rPr sz="3200" dirty="0">
                <a:latin typeface="Segoe UI"/>
                <a:cs typeface="Segoe UI"/>
              </a:rPr>
              <a:t>covered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can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be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described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as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generic, </a:t>
            </a:r>
            <a:r>
              <a:rPr sz="3200" dirty="0">
                <a:latin typeface="Segoe UI"/>
                <a:cs typeface="Segoe UI"/>
              </a:rPr>
              <a:t>traditional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or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Waterfall</a:t>
            </a:r>
            <a:r>
              <a:rPr sz="3200" spc="-3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method,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but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other </a:t>
            </a:r>
            <a:r>
              <a:rPr sz="3200" dirty="0">
                <a:latin typeface="Segoe UI"/>
                <a:cs typeface="Segoe UI"/>
              </a:rPr>
              <a:t>methods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can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be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adopted.</a:t>
            </a:r>
            <a:endParaRPr sz="3200">
              <a:latin typeface="Segoe UI"/>
              <a:cs typeface="Segoe UI"/>
            </a:endParaRPr>
          </a:p>
          <a:p>
            <a:pPr marL="354965" marR="1460500" indent="-342900">
              <a:lnSpc>
                <a:spcPct val="101899"/>
              </a:lnSpc>
              <a:spcBef>
                <a:spcPts val="6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Pros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and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Cons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can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be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identified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spc="-25" dirty="0">
                <a:latin typeface="Segoe UI"/>
                <a:cs typeface="Segoe UI"/>
              </a:rPr>
              <a:t>to </a:t>
            </a:r>
            <a:r>
              <a:rPr sz="3200" dirty="0">
                <a:latin typeface="Segoe UI"/>
                <a:cs typeface="Segoe UI"/>
              </a:rPr>
              <a:t>compare</a:t>
            </a:r>
            <a:r>
              <a:rPr sz="3200" spc="-100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methods.</a:t>
            </a:r>
            <a:endParaRPr sz="3200">
              <a:latin typeface="Segoe UI"/>
              <a:cs typeface="Segoe UI"/>
            </a:endParaRPr>
          </a:p>
          <a:p>
            <a:pPr marL="354965" marR="5080" indent="-342900">
              <a:lnSpc>
                <a:spcPct val="100299"/>
              </a:lnSpc>
              <a:spcBef>
                <a:spcPts val="73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dirty="0">
                <a:latin typeface="Segoe UI"/>
                <a:cs typeface="Segoe UI"/>
              </a:rPr>
              <a:t>Ultimately</a:t>
            </a:r>
            <a:r>
              <a:rPr sz="3200" spc="-3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it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is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for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Project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Manager </a:t>
            </a:r>
            <a:r>
              <a:rPr sz="3200" dirty="0">
                <a:latin typeface="Segoe UI"/>
                <a:cs typeface="Segoe UI"/>
              </a:rPr>
              <a:t>and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team</a:t>
            </a:r>
            <a:r>
              <a:rPr sz="3200" spc="-1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to</a:t>
            </a:r>
            <a:r>
              <a:rPr sz="3200" spc="-2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identify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best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approach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spc="-25" dirty="0">
                <a:latin typeface="Segoe UI"/>
                <a:cs typeface="Segoe UI"/>
              </a:rPr>
              <a:t>for </a:t>
            </a:r>
            <a:r>
              <a:rPr sz="3200" dirty="0">
                <a:latin typeface="Segoe UI"/>
                <a:cs typeface="Segoe UI"/>
              </a:rPr>
              <a:t>their particular</a:t>
            </a:r>
            <a:r>
              <a:rPr sz="3200" spc="10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project.</a:t>
            </a:r>
            <a:endParaRPr sz="32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49550" marR="5080" indent="-2736215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latin typeface="Segoe UI"/>
                <a:cs typeface="Segoe UI"/>
              </a:rPr>
              <a:t>Project</a:t>
            </a:r>
            <a:r>
              <a:rPr sz="3600" spc="-20" dirty="0">
                <a:latin typeface="Segoe UI"/>
                <a:cs typeface="Segoe UI"/>
              </a:rPr>
              <a:t> </a:t>
            </a:r>
            <a:r>
              <a:rPr sz="3600" dirty="0">
                <a:latin typeface="Segoe UI"/>
                <a:cs typeface="Segoe UI"/>
              </a:rPr>
              <a:t>Management</a:t>
            </a:r>
            <a:r>
              <a:rPr sz="3600" spc="-20" dirty="0">
                <a:latin typeface="Segoe UI"/>
                <a:cs typeface="Segoe UI"/>
              </a:rPr>
              <a:t> </a:t>
            </a:r>
            <a:r>
              <a:rPr sz="3600" spc="-10" dirty="0">
                <a:latin typeface="Segoe UI"/>
                <a:cs typeface="Segoe UI"/>
              </a:rPr>
              <a:t>Methodologies Reminder</a:t>
            </a:r>
            <a:endParaRPr sz="3600">
              <a:latin typeface="Segoe UI"/>
              <a:cs typeface="Segoe U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40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86243" y="1360932"/>
            <a:ext cx="8535035" cy="42285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10" dirty="0">
                <a:latin typeface="Arial"/>
                <a:cs typeface="Arial"/>
              </a:rPr>
              <a:t>PRINCE2</a:t>
            </a:r>
            <a:endParaRPr sz="1600" b="1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sz="1600" dirty="0">
                <a:latin typeface="Arial"/>
                <a:cs typeface="Arial"/>
              </a:rPr>
              <a:t>Focus</a:t>
            </a:r>
            <a:r>
              <a:rPr sz="1600" spc="-3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on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product-</a:t>
            </a:r>
            <a:r>
              <a:rPr sz="1600" dirty="0">
                <a:latin typeface="Arial"/>
                <a:cs typeface="Arial"/>
              </a:rPr>
              <a:t>based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planning,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continuing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business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justification,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project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stages,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project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governance</a:t>
            </a:r>
            <a:endParaRPr sz="16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600" dirty="0">
              <a:latin typeface="Arial"/>
              <a:cs typeface="Arial"/>
            </a:endParaRPr>
          </a:p>
          <a:p>
            <a:pPr marL="12700">
              <a:lnSpc>
                <a:spcPts val="1645"/>
              </a:lnSpc>
            </a:pPr>
            <a:r>
              <a:rPr sz="1600" b="1" dirty="0">
                <a:latin typeface="Arial"/>
                <a:cs typeface="Arial"/>
              </a:rPr>
              <a:t>MSP</a:t>
            </a:r>
            <a:r>
              <a:rPr sz="1600" b="1" spc="-4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Managing</a:t>
            </a:r>
            <a:r>
              <a:rPr sz="1600" b="1" spc="-25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Successful</a:t>
            </a:r>
            <a:r>
              <a:rPr sz="1600" b="1" spc="-15" dirty="0">
                <a:latin typeface="Arial"/>
                <a:cs typeface="Arial"/>
              </a:rPr>
              <a:t> </a:t>
            </a:r>
            <a:r>
              <a:rPr sz="1600" b="1" spc="-10" dirty="0">
                <a:latin typeface="Arial"/>
                <a:cs typeface="Arial"/>
              </a:rPr>
              <a:t>Programmes</a:t>
            </a:r>
            <a:endParaRPr sz="1600" b="1" dirty="0">
              <a:latin typeface="Arial"/>
              <a:cs typeface="Arial"/>
            </a:endParaRPr>
          </a:p>
          <a:p>
            <a:pPr marL="12700">
              <a:lnSpc>
                <a:spcPts val="1645"/>
              </a:lnSpc>
            </a:pPr>
            <a:r>
              <a:rPr sz="1600" dirty="0">
                <a:latin typeface="Arial"/>
                <a:cs typeface="Arial"/>
              </a:rPr>
              <a:t>Programme</a:t>
            </a:r>
            <a:r>
              <a:rPr sz="1600" spc="-4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management-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link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to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strategic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goals,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focus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on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legacy</a:t>
            </a:r>
            <a:endParaRPr sz="16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600" b="1" spc="-10" dirty="0">
                <a:latin typeface="Arial"/>
                <a:cs typeface="Arial"/>
              </a:rPr>
              <a:t>Agile</a:t>
            </a:r>
            <a:endParaRPr sz="1600" b="1" dirty="0">
              <a:latin typeface="Arial"/>
              <a:cs typeface="Arial"/>
            </a:endParaRPr>
          </a:p>
          <a:p>
            <a:pPr marL="12700" marR="159385">
              <a:lnSpc>
                <a:spcPct val="100000"/>
              </a:lnSpc>
              <a:spcBef>
                <a:spcPts val="25"/>
              </a:spcBef>
            </a:pPr>
            <a:r>
              <a:rPr sz="1600" dirty="0">
                <a:latin typeface="Arial"/>
                <a:cs typeface="Arial"/>
              </a:rPr>
              <a:t>Fixed</a:t>
            </a:r>
            <a:r>
              <a:rPr sz="1600" spc="-3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inputs;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Focus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on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scope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(MoSCoW),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multiple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sprints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(work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stages)/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scrums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(team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meetings),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creating good-</a:t>
            </a:r>
            <a:r>
              <a:rPr sz="1600" dirty="0">
                <a:latin typeface="Arial"/>
                <a:cs typeface="Arial"/>
              </a:rPr>
              <a:t>enough</a:t>
            </a:r>
            <a:r>
              <a:rPr sz="1600" spc="-5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products</a:t>
            </a:r>
            <a:endParaRPr sz="16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600" b="1" spc="-20" dirty="0">
                <a:latin typeface="Arial"/>
                <a:cs typeface="Arial"/>
              </a:rPr>
              <a:t>Lean</a:t>
            </a:r>
            <a:endParaRPr sz="1600" b="1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1600" spc="-10" dirty="0">
                <a:latin typeface="Arial"/>
                <a:cs typeface="Arial"/>
              </a:rPr>
              <a:t>Re-</a:t>
            </a:r>
            <a:r>
              <a:rPr sz="1600" dirty="0">
                <a:latin typeface="Arial"/>
                <a:cs typeface="Arial"/>
              </a:rPr>
              <a:t>engineering</a:t>
            </a:r>
            <a:r>
              <a:rPr sz="1600" spc="-3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production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process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to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produce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customer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value;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elimination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</a:t>
            </a:r>
            <a:r>
              <a:rPr sz="1600" spc="-2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waste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and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delay</a:t>
            </a:r>
            <a:endParaRPr sz="16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600" dirty="0">
              <a:latin typeface="Arial"/>
              <a:cs typeface="Arial"/>
            </a:endParaRPr>
          </a:p>
          <a:p>
            <a:pPr marL="12700">
              <a:lnSpc>
                <a:spcPts val="1645"/>
              </a:lnSpc>
            </a:pPr>
            <a:r>
              <a:rPr sz="1600" b="1" dirty="0">
                <a:latin typeface="Arial"/>
                <a:cs typeface="Arial"/>
              </a:rPr>
              <a:t>Six</a:t>
            </a:r>
            <a:r>
              <a:rPr sz="1600" b="1" spc="-15" dirty="0">
                <a:latin typeface="Arial"/>
                <a:cs typeface="Arial"/>
              </a:rPr>
              <a:t> </a:t>
            </a:r>
            <a:r>
              <a:rPr sz="1600" b="1" spc="-10" dirty="0">
                <a:latin typeface="Arial"/>
                <a:cs typeface="Arial"/>
              </a:rPr>
              <a:t>Sigma</a:t>
            </a:r>
            <a:endParaRPr sz="1600" b="1" dirty="0">
              <a:latin typeface="Arial"/>
              <a:cs typeface="Arial"/>
            </a:endParaRPr>
          </a:p>
          <a:p>
            <a:pPr marL="12700" marR="5080">
              <a:lnSpc>
                <a:spcPts val="1700"/>
              </a:lnSpc>
              <a:spcBef>
                <a:spcPts val="5"/>
              </a:spcBef>
            </a:pPr>
            <a:r>
              <a:rPr sz="1600" spc="-10" dirty="0">
                <a:latin typeface="Arial"/>
                <a:cs typeface="Arial"/>
              </a:rPr>
              <a:t>Re-</a:t>
            </a:r>
            <a:r>
              <a:rPr sz="1600" dirty="0">
                <a:latin typeface="Arial"/>
                <a:cs typeface="Arial"/>
              </a:rPr>
              <a:t>engineering</a:t>
            </a:r>
            <a:r>
              <a:rPr sz="1600" spc="-35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any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process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to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improve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productivity,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consistency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reliability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etc.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of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output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and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address</a:t>
            </a:r>
            <a:r>
              <a:rPr sz="1600" spc="-2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cost, </a:t>
            </a:r>
            <a:r>
              <a:rPr sz="1600" dirty="0">
                <a:latin typeface="Arial"/>
                <a:cs typeface="Arial"/>
              </a:rPr>
              <a:t>schedule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dirty="0">
                <a:latin typeface="Arial"/>
                <a:cs typeface="Arial"/>
              </a:rPr>
              <a:t>inventory</a:t>
            </a:r>
            <a:r>
              <a:rPr sz="1600" spc="-30" dirty="0">
                <a:latin typeface="Arial"/>
                <a:cs typeface="Arial"/>
              </a:rPr>
              <a:t> </a:t>
            </a:r>
            <a:r>
              <a:rPr sz="1600" spc="-10" dirty="0">
                <a:latin typeface="Arial"/>
                <a:cs typeface="Arial"/>
              </a:rPr>
              <a:t>quality.</a:t>
            </a:r>
            <a:endParaRPr sz="16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70331" rIns="0" bIns="0" rtlCol="0">
            <a:spAutoFit/>
          </a:bodyPr>
          <a:lstStyle/>
          <a:p>
            <a:pPr marL="2761615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Conclusion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41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46284" y="1215644"/>
            <a:ext cx="7516495" cy="3680460"/>
          </a:xfrm>
          <a:prstGeom prst="rect">
            <a:avLst/>
          </a:prstGeom>
        </p:spPr>
        <p:txBody>
          <a:bodyPr vert="horz" wrap="square" lIns="0" tIns="31750" rIns="0" bIns="0" rtlCol="0">
            <a:spAutoFit/>
          </a:bodyPr>
          <a:lstStyle/>
          <a:p>
            <a:pPr marL="297815" marR="5080" indent="-285750" algn="just">
              <a:lnSpc>
                <a:spcPts val="2810"/>
              </a:lnSpc>
              <a:spcBef>
                <a:spcPts val="250"/>
              </a:spcBef>
              <a:buChar char="•"/>
              <a:tabLst>
                <a:tab pos="298450" algn="l"/>
              </a:tabLst>
            </a:pPr>
            <a:r>
              <a:rPr sz="2400" dirty="0">
                <a:latin typeface="Arial"/>
                <a:cs typeface="Arial"/>
              </a:rPr>
              <a:t>All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projects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do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run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risk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failure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due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unplanned </a:t>
            </a:r>
            <a:r>
              <a:rPr sz="2400" dirty="0">
                <a:latin typeface="Arial"/>
                <a:cs typeface="Arial"/>
              </a:rPr>
              <a:t>contingencies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inaccurate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estimates.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Arial"/>
              <a:buChar char="•"/>
            </a:pPr>
            <a:endParaRPr sz="2450">
              <a:latin typeface="Arial"/>
              <a:cs typeface="Arial"/>
            </a:endParaRPr>
          </a:p>
          <a:p>
            <a:pPr marL="297815" marR="38100" indent="-285750" algn="just">
              <a:lnSpc>
                <a:spcPct val="100400"/>
              </a:lnSpc>
              <a:buChar char="•"/>
              <a:tabLst>
                <a:tab pos="298450" algn="l"/>
              </a:tabLst>
            </a:pPr>
            <a:r>
              <a:rPr sz="2400" dirty="0">
                <a:latin typeface="Arial"/>
                <a:cs typeface="Arial"/>
              </a:rPr>
              <a:t>Careful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planning,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constraint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management,</a:t>
            </a:r>
            <a:r>
              <a:rPr sz="2400" spc="-10" dirty="0">
                <a:latin typeface="Arial"/>
                <a:cs typeface="Arial"/>
              </a:rPr>
              <a:t> successful </a:t>
            </a:r>
            <a:r>
              <a:rPr sz="2400" dirty="0">
                <a:latin typeface="Arial"/>
                <a:cs typeface="Arial"/>
              </a:rPr>
              <a:t>recovery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from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mistakes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if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when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they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do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arise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20" dirty="0">
                <a:latin typeface="Arial"/>
                <a:cs typeface="Arial"/>
              </a:rPr>
              <a:t>will </a:t>
            </a:r>
            <a:r>
              <a:rPr sz="2400" dirty="0">
                <a:latin typeface="Arial"/>
                <a:cs typeface="Arial"/>
              </a:rPr>
              <a:t>minimize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most</a:t>
            </a:r>
            <a:r>
              <a:rPr sz="2400" spc="-10" dirty="0">
                <a:latin typeface="Arial"/>
                <a:cs typeface="Arial"/>
              </a:rPr>
              <a:t> risks.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2450">
              <a:latin typeface="Arial"/>
              <a:cs typeface="Arial"/>
            </a:endParaRPr>
          </a:p>
          <a:p>
            <a:pPr marL="297815" marR="26034" indent="-285750">
              <a:lnSpc>
                <a:spcPct val="100400"/>
              </a:lnSpc>
              <a:buChar char="•"/>
              <a:tabLst>
                <a:tab pos="297815" algn="l"/>
                <a:tab pos="298450" algn="l"/>
              </a:tabLst>
            </a:pPr>
            <a:r>
              <a:rPr sz="2400" dirty="0">
                <a:latin typeface="Arial"/>
                <a:cs typeface="Arial"/>
              </a:rPr>
              <a:t>Luck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too,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does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play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part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in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success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project, </a:t>
            </a:r>
            <a:r>
              <a:rPr sz="2400" dirty="0">
                <a:latin typeface="Arial"/>
                <a:cs typeface="Arial"/>
              </a:rPr>
              <a:t>but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hard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work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correct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management</a:t>
            </a:r>
            <a:r>
              <a:rPr sz="2400" spc="-10" dirty="0">
                <a:latin typeface="Arial"/>
                <a:cs typeface="Arial"/>
              </a:rPr>
              <a:t> practices </a:t>
            </a:r>
            <a:r>
              <a:rPr sz="2400" dirty="0">
                <a:latin typeface="Arial"/>
                <a:cs typeface="Arial"/>
              </a:rPr>
              <a:t>should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override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most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such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difficulties.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xfrm>
            <a:off x="1764029" y="1879950"/>
            <a:ext cx="5669660" cy="675826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23495" algn="ctr">
              <a:lnSpc>
                <a:spcPts val="5210"/>
              </a:lnSpc>
            </a:pPr>
            <a:r>
              <a:rPr dirty="0"/>
              <a:t>End</a:t>
            </a:r>
            <a:r>
              <a:rPr spc="-125" dirty="0"/>
              <a:t> </a:t>
            </a:r>
            <a:r>
              <a:rPr dirty="0"/>
              <a:t>of</a:t>
            </a:r>
            <a:r>
              <a:rPr spc="-105" dirty="0"/>
              <a:t> </a:t>
            </a:r>
            <a:r>
              <a:rPr spc="-50" dirty="0"/>
              <a:t>Taught</a:t>
            </a:r>
            <a:r>
              <a:rPr spc="-110" dirty="0"/>
              <a:t> </a:t>
            </a:r>
            <a:r>
              <a:rPr spc="-10" dirty="0"/>
              <a:t>Sessions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42</a:t>
            </a:fld>
            <a:endParaRPr spc="-25" dirty="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168015" y="3415145"/>
            <a:ext cx="280797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latin typeface="Segoe UI"/>
                <a:cs typeface="Segoe UI"/>
              </a:rPr>
              <a:t>Any</a:t>
            </a:r>
            <a:r>
              <a:rPr sz="3200" spc="-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Questions?</a:t>
            </a:r>
            <a:endParaRPr sz="32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72D3A4E-926D-7F9B-10CC-60263431B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139" y="609600"/>
            <a:ext cx="7431721" cy="430887"/>
          </a:xfrm>
        </p:spPr>
        <p:txBody>
          <a:bodyPr/>
          <a:lstStyle/>
          <a:p>
            <a:r>
              <a:rPr lang="en-GB" dirty="0"/>
              <a:t>BMPF7018 – Module Assignment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9B40E7-B0B9-53C6-7019-FD57955C60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56138" y="1530604"/>
            <a:ext cx="7068661" cy="3877985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Further study by you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Plan your assignments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is confirmation of your learning and understanding - Essay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is application to a project – Essay and Presentation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Essay, top tips, referencing, etc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Tutorials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Submission – draft and final - dates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 dirty="0"/>
              <a:t>05/10/2020</a:t>
            </a:r>
          </a:p>
        </p:txBody>
      </p:sp>
      <p:sp>
        <p:nvSpPr>
          <p:cNvPr id="2" name="object 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 dirty="0"/>
              <a:t>43</a:t>
            </a:fld>
            <a:endParaRPr spc="-25" dirty="0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6B8CA-DEDD-AA51-1B60-87FDB778F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2867660"/>
            <a:ext cx="7431721" cy="2154436"/>
          </a:xfrm>
        </p:spPr>
        <p:txBody>
          <a:bodyPr/>
          <a:lstStyle/>
          <a:p>
            <a:pPr algn="ctr"/>
            <a:r>
              <a:rPr lang="en-GB" dirty="0"/>
              <a:t>Gary Metcalfe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07794627794</a:t>
            </a:r>
            <a:br>
              <a:rPr lang="en-GB" dirty="0"/>
            </a:br>
            <a:br>
              <a:rPr lang="en-GB" dirty="0"/>
            </a:br>
            <a:r>
              <a:rPr lang="en-GB" dirty="0" err="1"/>
              <a:t>G.Metcalfe@UWTSD.ac.uk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786D22-89D9-6AC5-2030-7A32FB88BD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96439" y="1524000"/>
            <a:ext cx="5151120" cy="430887"/>
          </a:xfrm>
        </p:spPr>
        <p:txBody>
          <a:bodyPr/>
          <a:lstStyle/>
          <a:p>
            <a:pPr algn="ctr"/>
            <a:r>
              <a:rPr lang="en-GB" dirty="0"/>
              <a:t>Good luck and keep in touch</a:t>
            </a:r>
          </a:p>
        </p:txBody>
      </p:sp>
    </p:spTree>
    <p:extLst>
      <p:ext uri="{BB962C8B-B14F-4D97-AF65-F5344CB8AC3E}">
        <p14:creationId xmlns:p14="http://schemas.microsoft.com/office/powerpoint/2010/main" val="28699462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</TotalTime>
  <Words>1558</Words>
  <Application>Microsoft Macintosh PowerPoint</Application>
  <PresentationFormat>On-screen Show (4:3)</PresentationFormat>
  <Paragraphs>307</Paragraphs>
  <Slides>44</Slides>
  <Notes>0</Notes>
  <HiddenSlides>2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9" baseType="lpstr">
      <vt:lpstr>MS PGothic</vt:lpstr>
      <vt:lpstr>Arial</vt:lpstr>
      <vt:lpstr>Calibri</vt:lpstr>
      <vt:lpstr>Segoe UI</vt:lpstr>
      <vt:lpstr>Office Theme</vt:lpstr>
      <vt:lpstr>BMPF7018: Managing Work-Based Projects</vt:lpstr>
      <vt:lpstr>Managing Work Based Projects Day 3</vt:lpstr>
      <vt:lpstr>PowerPoint Presentation</vt:lpstr>
      <vt:lpstr>PowerPoint Presentation</vt:lpstr>
      <vt:lpstr>What is a project?</vt:lpstr>
      <vt:lpstr>Quality</vt:lpstr>
      <vt:lpstr>Some Reminders from Last Session</vt:lpstr>
      <vt:lpstr>PowerPoint Presentation</vt:lpstr>
      <vt:lpstr>PowerPoint Presentation</vt:lpstr>
      <vt:lpstr>Take home exercise:-</vt:lpstr>
      <vt:lpstr>PowerPoint Presentation</vt:lpstr>
      <vt:lpstr>Take home exercise:-</vt:lpstr>
      <vt:lpstr>PowerPoint Presentation</vt:lpstr>
      <vt:lpstr>Project Management</vt:lpstr>
      <vt:lpstr>5. Project Closure and Control</vt:lpstr>
      <vt:lpstr>PowerPoint Presentation</vt:lpstr>
      <vt:lpstr>Project Closure Activities</vt:lpstr>
      <vt:lpstr>Closure Document</vt:lpstr>
      <vt:lpstr>PowerPoint Presentation</vt:lpstr>
      <vt:lpstr>Break.</vt:lpstr>
      <vt:lpstr>Project Control Plan</vt:lpstr>
      <vt:lpstr>Control Plans</vt:lpstr>
      <vt:lpstr>Importance to Customer</vt:lpstr>
      <vt:lpstr>Control Plan Roadmap</vt:lpstr>
      <vt:lpstr>Control Plan Strategy</vt:lpstr>
      <vt:lpstr>Control Plan Components</vt:lpstr>
      <vt:lpstr>Control Plan Summary</vt:lpstr>
      <vt:lpstr>Control Plan Summary Example</vt:lpstr>
      <vt:lpstr>Reaction Plan and Procedures</vt:lpstr>
      <vt:lpstr>Project Record Management</vt:lpstr>
      <vt:lpstr>Break</vt:lpstr>
      <vt:lpstr>Lessons Learned</vt:lpstr>
      <vt:lpstr>Post Project / Post Implementation Review /Lessons Learned</vt:lpstr>
      <vt:lpstr>PowerPoint Presentation</vt:lpstr>
      <vt:lpstr>Lessons Learned Report can contain:-</vt:lpstr>
      <vt:lpstr>Rewards and Recognition</vt:lpstr>
      <vt:lpstr>Day 3 Summary</vt:lpstr>
      <vt:lpstr>Before we finish……</vt:lpstr>
      <vt:lpstr>Variations on a theme</vt:lpstr>
      <vt:lpstr>Project Management Methodologies Reminder</vt:lpstr>
      <vt:lpstr>Conclusion</vt:lpstr>
      <vt:lpstr>End of Taught Sessions</vt:lpstr>
      <vt:lpstr>BMPF7018 – Module Assignment</vt:lpstr>
      <vt:lpstr>Gary Metcalfe   07794627794  G.Metcalfe@UWTSD.ac.uk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BMPF7018: Managing Work-Based Projects</dc:title>
  <cp:lastModifiedBy>Gary Metcalfe (1911031)</cp:lastModifiedBy>
  <cp:revision>4</cp:revision>
  <cp:lastPrinted>2022-08-21T13:17:05Z</cp:lastPrinted>
  <dcterms:created xsi:type="dcterms:W3CDTF">2022-08-20T08:15:00Z</dcterms:created>
  <dcterms:modified xsi:type="dcterms:W3CDTF">2022-08-21T13:17:07Z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2020-10-05T00:00:00Z</vt:filetime>
  </property>
  <property fmtid="{D5CDD505-2E9C-101B-9397-08002B2CF9AE}" pid="3" name="LastSaved">
    <vt:filetime>2022-08-20T00:00:00Z</vt:filetime>
  </property>
  <property fmtid="{D5CDD505-2E9C-101B-9397-08002B2CF9AE}" pid="4" name="Producer">
    <vt:lpwstr>macOS Version 10.15.7 (Build 19H2) Quartz PDFContext</vt:lpwstr>
  </property>
</Properties>
</file>