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9"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3" autoAdjust="0"/>
    <p:restoredTop sz="94624" autoAdjust="0"/>
  </p:normalViewPr>
  <p:slideViewPr>
    <p:cSldViewPr>
      <p:cViewPr varScale="1">
        <p:scale>
          <a:sx n="92" d="100"/>
          <a:sy n="92" d="100"/>
        </p:scale>
        <p:origin x="54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C0317D-727E-4083-8EC0-659FB92160E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IN"/>
        </a:p>
      </dgm:t>
    </dgm:pt>
    <dgm:pt modelId="{1945B0E7-0E9F-4930-9183-E5B6739AC6EF}">
      <dgm:prSet phldrT="[Text]"/>
      <dgm:spPr/>
      <dgm:t>
        <a:bodyPr/>
        <a:lstStyle/>
        <a:p>
          <a:r>
            <a:rPr lang="en-GB" dirty="0" err="1"/>
            <a:t>Mandelow’s</a:t>
          </a:r>
          <a:r>
            <a:rPr lang="en-GB" dirty="0"/>
            <a:t>  Matrix </a:t>
          </a:r>
          <a:r>
            <a:rPr lang="en-US" dirty="0"/>
            <a:t>older </a:t>
          </a:r>
          <a:endParaRPr lang="en-IN" dirty="0"/>
        </a:p>
      </dgm:t>
    </dgm:pt>
    <dgm:pt modelId="{8C18B6F0-6662-400B-B90F-FB49B8ED75B1}" type="parTrans" cxnId="{E27BDB21-37BD-4B0D-9F85-3A0CA33277E4}">
      <dgm:prSet/>
      <dgm:spPr/>
      <dgm:t>
        <a:bodyPr/>
        <a:lstStyle/>
        <a:p>
          <a:endParaRPr lang="en-IN"/>
        </a:p>
      </dgm:t>
    </dgm:pt>
    <dgm:pt modelId="{72242BA3-80B0-409D-9D6E-7D312C60F39E}" type="sibTrans" cxnId="{E27BDB21-37BD-4B0D-9F85-3A0CA33277E4}">
      <dgm:prSet/>
      <dgm:spPr/>
      <dgm:t>
        <a:bodyPr/>
        <a:lstStyle/>
        <a:p>
          <a:endParaRPr lang="en-IN"/>
        </a:p>
      </dgm:t>
    </dgm:pt>
    <dgm:pt modelId="{DFCD8BE3-37F0-45AB-987F-EBA2B85BF635}">
      <dgm:prSet phldrT="[Text]"/>
      <dgm:spPr/>
      <dgm:t>
        <a:bodyPr/>
        <a:lstStyle/>
        <a:p>
          <a:r>
            <a:rPr lang="en-US" dirty="0"/>
            <a:t>Cost allocation </a:t>
          </a:r>
          <a:endParaRPr lang="en-IN" dirty="0"/>
        </a:p>
      </dgm:t>
    </dgm:pt>
    <dgm:pt modelId="{B12663EC-8748-4A65-9748-A1F04DE27784}" type="parTrans" cxnId="{B88AF076-9613-4080-91E9-B3D7813868D0}">
      <dgm:prSet/>
      <dgm:spPr/>
      <dgm:t>
        <a:bodyPr/>
        <a:lstStyle/>
        <a:p>
          <a:endParaRPr lang="en-IN"/>
        </a:p>
      </dgm:t>
    </dgm:pt>
    <dgm:pt modelId="{FA1C9BBD-C794-44F9-B336-0014735BCBBF}" type="sibTrans" cxnId="{B88AF076-9613-4080-91E9-B3D7813868D0}">
      <dgm:prSet/>
      <dgm:spPr/>
      <dgm:t>
        <a:bodyPr/>
        <a:lstStyle/>
        <a:p>
          <a:endParaRPr lang="en-IN"/>
        </a:p>
      </dgm:t>
    </dgm:pt>
    <dgm:pt modelId="{692CC48F-7DF9-476F-80B7-C08E26C828F9}">
      <dgm:prSet phldrT="[Text]"/>
      <dgm:spPr/>
      <dgm:t>
        <a:bodyPr/>
        <a:lstStyle/>
        <a:p>
          <a:r>
            <a:rPr lang="en-US" dirty="0"/>
            <a:t>WBS chart, scope </a:t>
          </a:r>
          <a:endParaRPr lang="en-IN" dirty="0"/>
        </a:p>
      </dgm:t>
    </dgm:pt>
    <dgm:pt modelId="{9386DBDD-AC66-4D3E-8B06-E59A74ECB1FB}" type="parTrans" cxnId="{CC0078D4-0E5A-4455-A3F4-314E4A97E586}">
      <dgm:prSet/>
      <dgm:spPr/>
      <dgm:t>
        <a:bodyPr/>
        <a:lstStyle/>
        <a:p>
          <a:endParaRPr lang="en-IN"/>
        </a:p>
      </dgm:t>
    </dgm:pt>
    <dgm:pt modelId="{342E797E-99DC-44CF-B23F-BD8261E52F90}" type="sibTrans" cxnId="{CC0078D4-0E5A-4455-A3F4-314E4A97E586}">
      <dgm:prSet/>
      <dgm:spPr/>
      <dgm:t>
        <a:bodyPr/>
        <a:lstStyle/>
        <a:p>
          <a:endParaRPr lang="en-IN"/>
        </a:p>
      </dgm:t>
    </dgm:pt>
    <dgm:pt modelId="{843CC4BE-11CA-4324-99DA-DA077CE2E4BD}" type="pres">
      <dgm:prSet presAssocID="{21C0317D-727E-4083-8EC0-659FB92160EE}" presName="linear" presStyleCnt="0">
        <dgm:presLayoutVars>
          <dgm:dir/>
          <dgm:animLvl val="lvl"/>
          <dgm:resizeHandles val="exact"/>
        </dgm:presLayoutVars>
      </dgm:prSet>
      <dgm:spPr/>
    </dgm:pt>
    <dgm:pt modelId="{31405684-6194-4C7F-A72C-641F633DD1F1}" type="pres">
      <dgm:prSet presAssocID="{1945B0E7-0E9F-4930-9183-E5B6739AC6EF}" presName="parentLin" presStyleCnt="0"/>
      <dgm:spPr/>
    </dgm:pt>
    <dgm:pt modelId="{0D59EA9D-0BC2-4302-BDF0-586C484C2BDF}" type="pres">
      <dgm:prSet presAssocID="{1945B0E7-0E9F-4930-9183-E5B6739AC6EF}" presName="parentLeftMargin" presStyleLbl="node1" presStyleIdx="0" presStyleCnt="3"/>
      <dgm:spPr/>
    </dgm:pt>
    <dgm:pt modelId="{F40A8EF7-9944-4E1E-AB91-28230FDCB702}" type="pres">
      <dgm:prSet presAssocID="{1945B0E7-0E9F-4930-9183-E5B6739AC6EF}" presName="parentText" presStyleLbl="node1" presStyleIdx="0" presStyleCnt="3" custLinFactNeighborX="-8552" custLinFactNeighborY="-6420">
        <dgm:presLayoutVars>
          <dgm:chMax val="0"/>
          <dgm:bulletEnabled val="1"/>
        </dgm:presLayoutVars>
      </dgm:prSet>
      <dgm:spPr/>
    </dgm:pt>
    <dgm:pt modelId="{45D2F21F-934A-48EE-8957-924BEEA8ECE1}" type="pres">
      <dgm:prSet presAssocID="{1945B0E7-0E9F-4930-9183-E5B6739AC6EF}" presName="negativeSpace" presStyleCnt="0"/>
      <dgm:spPr/>
    </dgm:pt>
    <dgm:pt modelId="{E28F003D-0FE7-4BF9-804D-F2CFE9CB4387}" type="pres">
      <dgm:prSet presAssocID="{1945B0E7-0E9F-4930-9183-E5B6739AC6EF}" presName="childText" presStyleLbl="conFgAcc1" presStyleIdx="0" presStyleCnt="3">
        <dgm:presLayoutVars>
          <dgm:bulletEnabled val="1"/>
        </dgm:presLayoutVars>
      </dgm:prSet>
      <dgm:spPr/>
    </dgm:pt>
    <dgm:pt modelId="{DD190005-77D7-4296-AA91-C414287B3BBC}" type="pres">
      <dgm:prSet presAssocID="{72242BA3-80B0-409D-9D6E-7D312C60F39E}" presName="spaceBetweenRectangles" presStyleCnt="0"/>
      <dgm:spPr/>
    </dgm:pt>
    <dgm:pt modelId="{85CD0168-464C-4D8E-BD1E-E58CCC3A0FA5}" type="pres">
      <dgm:prSet presAssocID="{DFCD8BE3-37F0-45AB-987F-EBA2B85BF635}" presName="parentLin" presStyleCnt="0"/>
      <dgm:spPr/>
    </dgm:pt>
    <dgm:pt modelId="{DF82365D-DDA8-4B18-961A-5CF7BAF1E621}" type="pres">
      <dgm:prSet presAssocID="{DFCD8BE3-37F0-45AB-987F-EBA2B85BF635}" presName="parentLeftMargin" presStyleLbl="node1" presStyleIdx="0" presStyleCnt="3"/>
      <dgm:spPr/>
    </dgm:pt>
    <dgm:pt modelId="{A66F2756-0BC6-4D78-B6C9-E9CA46AE8082}" type="pres">
      <dgm:prSet presAssocID="{DFCD8BE3-37F0-45AB-987F-EBA2B85BF635}" presName="parentText" presStyleLbl="node1" presStyleIdx="1" presStyleCnt="3">
        <dgm:presLayoutVars>
          <dgm:chMax val="0"/>
          <dgm:bulletEnabled val="1"/>
        </dgm:presLayoutVars>
      </dgm:prSet>
      <dgm:spPr/>
    </dgm:pt>
    <dgm:pt modelId="{05E2466F-EB0C-47B0-8667-9630BE7C7C46}" type="pres">
      <dgm:prSet presAssocID="{DFCD8BE3-37F0-45AB-987F-EBA2B85BF635}" presName="negativeSpace" presStyleCnt="0"/>
      <dgm:spPr/>
    </dgm:pt>
    <dgm:pt modelId="{E6F9A898-69E3-49F3-9E19-524111302C45}" type="pres">
      <dgm:prSet presAssocID="{DFCD8BE3-37F0-45AB-987F-EBA2B85BF635}" presName="childText" presStyleLbl="conFgAcc1" presStyleIdx="1" presStyleCnt="3">
        <dgm:presLayoutVars>
          <dgm:bulletEnabled val="1"/>
        </dgm:presLayoutVars>
      </dgm:prSet>
      <dgm:spPr/>
    </dgm:pt>
    <dgm:pt modelId="{7000C4E2-58D5-4E98-BA0E-B1AB2FAA28B3}" type="pres">
      <dgm:prSet presAssocID="{FA1C9BBD-C794-44F9-B336-0014735BCBBF}" presName="spaceBetweenRectangles" presStyleCnt="0"/>
      <dgm:spPr/>
    </dgm:pt>
    <dgm:pt modelId="{193AA70A-DBFA-47E5-BAEE-1F2FB480FC2D}" type="pres">
      <dgm:prSet presAssocID="{692CC48F-7DF9-476F-80B7-C08E26C828F9}" presName="parentLin" presStyleCnt="0"/>
      <dgm:spPr/>
    </dgm:pt>
    <dgm:pt modelId="{0B1EC0FB-75BD-41CE-8FAD-898306AF30F4}" type="pres">
      <dgm:prSet presAssocID="{692CC48F-7DF9-476F-80B7-C08E26C828F9}" presName="parentLeftMargin" presStyleLbl="node1" presStyleIdx="1" presStyleCnt="3"/>
      <dgm:spPr/>
    </dgm:pt>
    <dgm:pt modelId="{6ED79A89-681C-4B8F-A9BA-5BAC19130FC5}" type="pres">
      <dgm:prSet presAssocID="{692CC48F-7DF9-476F-80B7-C08E26C828F9}" presName="parentText" presStyleLbl="node1" presStyleIdx="2" presStyleCnt="3">
        <dgm:presLayoutVars>
          <dgm:chMax val="0"/>
          <dgm:bulletEnabled val="1"/>
        </dgm:presLayoutVars>
      </dgm:prSet>
      <dgm:spPr/>
    </dgm:pt>
    <dgm:pt modelId="{CFF9C965-446F-4AD2-B1B4-3783FB6554D2}" type="pres">
      <dgm:prSet presAssocID="{692CC48F-7DF9-476F-80B7-C08E26C828F9}" presName="negativeSpace" presStyleCnt="0"/>
      <dgm:spPr/>
    </dgm:pt>
    <dgm:pt modelId="{4B6488B6-20DB-428E-9ACD-4DB83028F7CA}" type="pres">
      <dgm:prSet presAssocID="{692CC48F-7DF9-476F-80B7-C08E26C828F9}" presName="childText" presStyleLbl="conFgAcc1" presStyleIdx="2" presStyleCnt="3">
        <dgm:presLayoutVars>
          <dgm:bulletEnabled val="1"/>
        </dgm:presLayoutVars>
      </dgm:prSet>
      <dgm:spPr/>
    </dgm:pt>
  </dgm:ptLst>
  <dgm:cxnLst>
    <dgm:cxn modelId="{C8AF820A-636E-42B7-8060-AD7538C31021}" type="presOf" srcId="{DFCD8BE3-37F0-45AB-987F-EBA2B85BF635}" destId="{A66F2756-0BC6-4D78-B6C9-E9CA46AE8082}" srcOrd="1" destOrd="0" presId="urn:microsoft.com/office/officeart/2005/8/layout/list1"/>
    <dgm:cxn modelId="{E27BDB21-37BD-4B0D-9F85-3A0CA33277E4}" srcId="{21C0317D-727E-4083-8EC0-659FB92160EE}" destId="{1945B0E7-0E9F-4930-9183-E5B6739AC6EF}" srcOrd="0" destOrd="0" parTransId="{8C18B6F0-6662-400B-B90F-FB49B8ED75B1}" sibTransId="{72242BA3-80B0-409D-9D6E-7D312C60F39E}"/>
    <dgm:cxn modelId="{2270F038-444A-4695-8170-7D42FBA8DB80}" type="presOf" srcId="{1945B0E7-0E9F-4930-9183-E5B6739AC6EF}" destId="{F40A8EF7-9944-4E1E-AB91-28230FDCB702}" srcOrd="1" destOrd="0" presId="urn:microsoft.com/office/officeart/2005/8/layout/list1"/>
    <dgm:cxn modelId="{B4606A5E-B271-4042-84C7-FE972CB3272B}" type="presOf" srcId="{692CC48F-7DF9-476F-80B7-C08E26C828F9}" destId="{6ED79A89-681C-4B8F-A9BA-5BAC19130FC5}" srcOrd="1" destOrd="0" presId="urn:microsoft.com/office/officeart/2005/8/layout/list1"/>
    <dgm:cxn modelId="{A672D769-7389-45A1-8015-894A35CD5C09}" type="presOf" srcId="{DFCD8BE3-37F0-45AB-987F-EBA2B85BF635}" destId="{DF82365D-DDA8-4B18-961A-5CF7BAF1E621}" srcOrd="0" destOrd="0" presId="urn:microsoft.com/office/officeart/2005/8/layout/list1"/>
    <dgm:cxn modelId="{B88AF076-9613-4080-91E9-B3D7813868D0}" srcId="{21C0317D-727E-4083-8EC0-659FB92160EE}" destId="{DFCD8BE3-37F0-45AB-987F-EBA2B85BF635}" srcOrd="1" destOrd="0" parTransId="{B12663EC-8748-4A65-9748-A1F04DE27784}" sibTransId="{FA1C9BBD-C794-44F9-B336-0014735BCBBF}"/>
    <dgm:cxn modelId="{04B53058-264E-4BC3-BA81-CF88692005AA}" type="presOf" srcId="{1945B0E7-0E9F-4930-9183-E5B6739AC6EF}" destId="{0D59EA9D-0BC2-4302-BDF0-586C484C2BDF}" srcOrd="0" destOrd="0" presId="urn:microsoft.com/office/officeart/2005/8/layout/list1"/>
    <dgm:cxn modelId="{D9B4717D-98F2-4B9A-B9AA-43A40E4E218E}" type="presOf" srcId="{21C0317D-727E-4083-8EC0-659FB92160EE}" destId="{843CC4BE-11CA-4324-99DA-DA077CE2E4BD}" srcOrd="0" destOrd="0" presId="urn:microsoft.com/office/officeart/2005/8/layout/list1"/>
    <dgm:cxn modelId="{397E6CB9-53D9-474D-AFB9-6AA709C8E32E}" type="presOf" srcId="{692CC48F-7DF9-476F-80B7-C08E26C828F9}" destId="{0B1EC0FB-75BD-41CE-8FAD-898306AF30F4}" srcOrd="0" destOrd="0" presId="urn:microsoft.com/office/officeart/2005/8/layout/list1"/>
    <dgm:cxn modelId="{CC0078D4-0E5A-4455-A3F4-314E4A97E586}" srcId="{21C0317D-727E-4083-8EC0-659FB92160EE}" destId="{692CC48F-7DF9-476F-80B7-C08E26C828F9}" srcOrd="2" destOrd="0" parTransId="{9386DBDD-AC66-4D3E-8B06-E59A74ECB1FB}" sibTransId="{342E797E-99DC-44CF-B23F-BD8261E52F90}"/>
    <dgm:cxn modelId="{1923E24D-396A-4D1C-AA5D-D49FE3690CB0}" type="presParOf" srcId="{843CC4BE-11CA-4324-99DA-DA077CE2E4BD}" destId="{31405684-6194-4C7F-A72C-641F633DD1F1}" srcOrd="0" destOrd="0" presId="urn:microsoft.com/office/officeart/2005/8/layout/list1"/>
    <dgm:cxn modelId="{A5E98AA0-ECD8-46E0-BEDF-CCFE90C6817C}" type="presParOf" srcId="{31405684-6194-4C7F-A72C-641F633DD1F1}" destId="{0D59EA9D-0BC2-4302-BDF0-586C484C2BDF}" srcOrd="0" destOrd="0" presId="urn:microsoft.com/office/officeart/2005/8/layout/list1"/>
    <dgm:cxn modelId="{65FF7CCE-2D54-483D-B978-1DB0401A194A}" type="presParOf" srcId="{31405684-6194-4C7F-A72C-641F633DD1F1}" destId="{F40A8EF7-9944-4E1E-AB91-28230FDCB702}" srcOrd="1" destOrd="0" presId="urn:microsoft.com/office/officeart/2005/8/layout/list1"/>
    <dgm:cxn modelId="{F7A8F567-59A3-45E8-BB00-4AFDBF274221}" type="presParOf" srcId="{843CC4BE-11CA-4324-99DA-DA077CE2E4BD}" destId="{45D2F21F-934A-48EE-8957-924BEEA8ECE1}" srcOrd="1" destOrd="0" presId="urn:microsoft.com/office/officeart/2005/8/layout/list1"/>
    <dgm:cxn modelId="{D9D5F7A0-ABCD-4FEE-BA75-6AC7E66040AD}" type="presParOf" srcId="{843CC4BE-11CA-4324-99DA-DA077CE2E4BD}" destId="{E28F003D-0FE7-4BF9-804D-F2CFE9CB4387}" srcOrd="2" destOrd="0" presId="urn:microsoft.com/office/officeart/2005/8/layout/list1"/>
    <dgm:cxn modelId="{B6C5657C-F9D8-4F95-9DD2-FD7FE3D1D9C5}" type="presParOf" srcId="{843CC4BE-11CA-4324-99DA-DA077CE2E4BD}" destId="{DD190005-77D7-4296-AA91-C414287B3BBC}" srcOrd="3" destOrd="0" presId="urn:microsoft.com/office/officeart/2005/8/layout/list1"/>
    <dgm:cxn modelId="{80EC4B10-1B1D-4917-B4D5-9B437FA53C57}" type="presParOf" srcId="{843CC4BE-11CA-4324-99DA-DA077CE2E4BD}" destId="{85CD0168-464C-4D8E-BD1E-E58CCC3A0FA5}" srcOrd="4" destOrd="0" presId="urn:microsoft.com/office/officeart/2005/8/layout/list1"/>
    <dgm:cxn modelId="{80E85313-D0BF-4483-917E-37A9275E081B}" type="presParOf" srcId="{85CD0168-464C-4D8E-BD1E-E58CCC3A0FA5}" destId="{DF82365D-DDA8-4B18-961A-5CF7BAF1E621}" srcOrd="0" destOrd="0" presId="urn:microsoft.com/office/officeart/2005/8/layout/list1"/>
    <dgm:cxn modelId="{4E36441B-AC0B-430E-A3BF-433A86D7CA29}" type="presParOf" srcId="{85CD0168-464C-4D8E-BD1E-E58CCC3A0FA5}" destId="{A66F2756-0BC6-4D78-B6C9-E9CA46AE8082}" srcOrd="1" destOrd="0" presId="urn:microsoft.com/office/officeart/2005/8/layout/list1"/>
    <dgm:cxn modelId="{EBDD064E-B097-4BFB-80D9-9FDF0B92254F}" type="presParOf" srcId="{843CC4BE-11CA-4324-99DA-DA077CE2E4BD}" destId="{05E2466F-EB0C-47B0-8667-9630BE7C7C46}" srcOrd="5" destOrd="0" presId="urn:microsoft.com/office/officeart/2005/8/layout/list1"/>
    <dgm:cxn modelId="{218B4721-3151-4391-B5A2-EEB2FC57C736}" type="presParOf" srcId="{843CC4BE-11CA-4324-99DA-DA077CE2E4BD}" destId="{E6F9A898-69E3-49F3-9E19-524111302C45}" srcOrd="6" destOrd="0" presId="urn:microsoft.com/office/officeart/2005/8/layout/list1"/>
    <dgm:cxn modelId="{40FB3162-0537-4B7D-9302-62B5A3CF3392}" type="presParOf" srcId="{843CC4BE-11CA-4324-99DA-DA077CE2E4BD}" destId="{7000C4E2-58D5-4E98-BA0E-B1AB2FAA28B3}" srcOrd="7" destOrd="0" presId="urn:microsoft.com/office/officeart/2005/8/layout/list1"/>
    <dgm:cxn modelId="{0CE47307-D207-4807-9DBE-87AE27F81D0B}" type="presParOf" srcId="{843CC4BE-11CA-4324-99DA-DA077CE2E4BD}" destId="{193AA70A-DBFA-47E5-BAEE-1F2FB480FC2D}" srcOrd="8" destOrd="0" presId="urn:microsoft.com/office/officeart/2005/8/layout/list1"/>
    <dgm:cxn modelId="{5DA1C68C-50F6-49E7-BFCC-56AB42B1B336}" type="presParOf" srcId="{193AA70A-DBFA-47E5-BAEE-1F2FB480FC2D}" destId="{0B1EC0FB-75BD-41CE-8FAD-898306AF30F4}" srcOrd="0" destOrd="0" presId="urn:microsoft.com/office/officeart/2005/8/layout/list1"/>
    <dgm:cxn modelId="{3D4D5EEB-F5F2-4C57-9F99-657D8C4B38EA}" type="presParOf" srcId="{193AA70A-DBFA-47E5-BAEE-1F2FB480FC2D}" destId="{6ED79A89-681C-4B8F-A9BA-5BAC19130FC5}" srcOrd="1" destOrd="0" presId="urn:microsoft.com/office/officeart/2005/8/layout/list1"/>
    <dgm:cxn modelId="{170D9FD0-7C67-471F-8DF1-7A6AD41EB321}" type="presParOf" srcId="{843CC4BE-11CA-4324-99DA-DA077CE2E4BD}" destId="{CFF9C965-446F-4AD2-B1B4-3783FB6554D2}" srcOrd="9" destOrd="0" presId="urn:microsoft.com/office/officeart/2005/8/layout/list1"/>
    <dgm:cxn modelId="{519F2BD0-D60B-4FCC-994F-1DA0D253BA94}" type="presParOf" srcId="{843CC4BE-11CA-4324-99DA-DA077CE2E4BD}" destId="{4B6488B6-20DB-428E-9ACD-4DB83028F7CA}"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F33A4D-ECAF-46A1-AA0A-D7766221F21E}" type="doc">
      <dgm:prSet loTypeId="urn:microsoft.com/office/officeart/2005/8/layout/hProcess9" loCatId="process" qsTypeId="urn:microsoft.com/office/officeart/2005/8/quickstyle/simple4" qsCatId="simple" csTypeId="urn:microsoft.com/office/officeart/2005/8/colors/accent1_2" csCatId="accent1" phldr="1"/>
      <dgm:spPr/>
    </dgm:pt>
    <dgm:pt modelId="{D8D11D71-A131-4682-94B0-D52FFA619295}">
      <dgm:prSet phldrT="[Text]" custT="1"/>
      <dgm:spPr/>
      <dgm:t>
        <a:bodyPr/>
        <a:lstStyle/>
        <a:p>
          <a:r>
            <a:rPr lang="en-US" sz="1200" b="1" dirty="0"/>
            <a:t>Planning</a:t>
          </a:r>
          <a:endParaRPr lang="en-IN" sz="1200" b="1" dirty="0"/>
        </a:p>
      </dgm:t>
    </dgm:pt>
    <dgm:pt modelId="{37618685-FCC1-4452-A936-D603735D6E07}" type="parTrans" cxnId="{7BDBF5EE-54E8-464F-BF82-0FC1C12B086D}">
      <dgm:prSet/>
      <dgm:spPr/>
      <dgm:t>
        <a:bodyPr/>
        <a:lstStyle/>
        <a:p>
          <a:endParaRPr lang="en-IN"/>
        </a:p>
      </dgm:t>
    </dgm:pt>
    <dgm:pt modelId="{4F93FF96-A74A-41CE-9EE1-698BD9DEE5F7}" type="sibTrans" cxnId="{7BDBF5EE-54E8-464F-BF82-0FC1C12B086D}">
      <dgm:prSet/>
      <dgm:spPr/>
      <dgm:t>
        <a:bodyPr/>
        <a:lstStyle/>
        <a:p>
          <a:endParaRPr lang="en-IN"/>
        </a:p>
      </dgm:t>
    </dgm:pt>
    <dgm:pt modelId="{531FE2F0-12DB-4F05-B559-DA427C02F931}">
      <dgm:prSet phldrT="[Text]" custT="1"/>
      <dgm:spPr/>
      <dgm:t>
        <a:bodyPr/>
        <a:lstStyle/>
        <a:p>
          <a:r>
            <a:rPr lang="en-US" sz="1200" b="1" dirty="0"/>
            <a:t>Monitoring</a:t>
          </a:r>
          <a:endParaRPr lang="en-IN" sz="1200" b="1" dirty="0"/>
        </a:p>
      </dgm:t>
    </dgm:pt>
    <dgm:pt modelId="{D55A0685-33CC-4C89-8538-17B408065C71}" type="parTrans" cxnId="{E70F5EBA-A140-4EFC-BAA0-CCF33F5356F1}">
      <dgm:prSet/>
      <dgm:spPr/>
      <dgm:t>
        <a:bodyPr/>
        <a:lstStyle/>
        <a:p>
          <a:endParaRPr lang="en-IN"/>
        </a:p>
      </dgm:t>
    </dgm:pt>
    <dgm:pt modelId="{29AB2C28-C539-4259-BA8C-2DCF21B04274}" type="sibTrans" cxnId="{E70F5EBA-A140-4EFC-BAA0-CCF33F5356F1}">
      <dgm:prSet/>
      <dgm:spPr/>
      <dgm:t>
        <a:bodyPr/>
        <a:lstStyle/>
        <a:p>
          <a:endParaRPr lang="en-IN"/>
        </a:p>
      </dgm:t>
    </dgm:pt>
    <dgm:pt modelId="{725BCB61-2907-441A-BD49-A5A15016E54C}">
      <dgm:prSet phldrT="[Text]" custT="1"/>
      <dgm:spPr/>
      <dgm:t>
        <a:bodyPr/>
        <a:lstStyle/>
        <a:p>
          <a:r>
            <a:rPr lang="en-US" sz="1200" b="1" dirty="0"/>
            <a:t>Implementation</a:t>
          </a:r>
          <a:endParaRPr lang="en-IN" sz="1200" b="1" dirty="0"/>
        </a:p>
      </dgm:t>
    </dgm:pt>
    <dgm:pt modelId="{3AB8873B-DDB3-4D31-8CCF-DDF322C57150}" type="parTrans" cxnId="{C1F8A646-5FA8-42C6-9AB7-8A931862EC2E}">
      <dgm:prSet/>
      <dgm:spPr/>
      <dgm:t>
        <a:bodyPr/>
        <a:lstStyle/>
        <a:p>
          <a:endParaRPr lang="en-IN"/>
        </a:p>
      </dgm:t>
    </dgm:pt>
    <dgm:pt modelId="{CB8DDCC2-910A-451B-91F2-4ADA2AFB2637}" type="sibTrans" cxnId="{C1F8A646-5FA8-42C6-9AB7-8A931862EC2E}">
      <dgm:prSet/>
      <dgm:spPr/>
      <dgm:t>
        <a:bodyPr/>
        <a:lstStyle/>
        <a:p>
          <a:endParaRPr lang="en-IN"/>
        </a:p>
      </dgm:t>
    </dgm:pt>
    <dgm:pt modelId="{0358536F-2166-4427-8D3A-A939E068578C}">
      <dgm:prSet phldrT="[Text]" custT="1"/>
      <dgm:spPr/>
      <dgm:t>
        <a:bodyPr/>
        <a:lstStyle/>
        <a:p>
          <a:r>
            <a:rPr lang="en-US" sz="1200" b="1" dirty="0"/>
            <a:t>Execution</a:t>
          </a:r>
          <a:endParaRPr lang="en-IN" sz="1200" b="1" dirty="0"/>
        </a:p>
      </dgm:t>
    </dgm:pt>
    <dgm:pt modelId="{1834D9B8-B57F-4E8F-BFBB-8992899BE730}" type="parTrans" cxnId="{8A503616-1120-464D-BF15-78B46FDC4E86}">
      <dgm:prSet/>
      <dgm:spPr/>
      <dgm:t>
        <a:bodyPr/>
        <a:lstStyle/>
        <a:p>
          <a:endParaRPr lang="en-IN"/>
        </a:p>
      </dgm:t>
    </dgm:pt>
    <dgm:pt modelId="{9398F754-62C2-46D9-A28A-39C174A0D19D}" type="sibTrans" cxnId="{8A503616-1120-464D-BF15-78B46FDC4E86}">
      <dgm:prSet/>
      <dgm:spPr/>
      <dgm:t>
        <a:bodyPr/>
        <a:lstStyle/>
        <a:p>
          <a:endParaRPr lang="en-IN"/>
        </a:p>
      </dgm:t>
    </dgm:pt>
    <dgm:pt modelId="{87FA6111-BB98-4998-82FA-DDCBDA300856}">
      <dgm:prSet phldrT="[Text]" custT="1"/>
      <dgm:spPr/>
      <dgm:t>
        <a:bodyPr/>
        <a:lstStyle/>
        <a:p>
          <a:r>
            <a:rPr lang="en-US" sz="1200" b="1" dirty="0"/>
            <a:t>Initiation</a:t>
          </a:r>
          <a:endParaRPr lang="en-IN" sz="1200" b="1" dirty="0"/>
        </a:p>
      </dgm:t>
    </dgm:pt>
    <dgm:pt modelId="{390830C6-1698-42D6-9C65-E342774E1789}" type="parTrans" cxnId="{D2E21F50-4688-46F1-98EB-C3A4B2BC0629}">
      <dgm:prSet/>
      <dgm:spPr/>
      <dgm:t>
        <a:bodyPr/>
        <a:lstStyle/>
        <a:p>
          <a:endParaRPr lang="en-IN"/>
        </a:p>
      </dgm:t>
    </dgm:pt>
    <dgm:pt modelId="{F17044C6-5AD0-4547-B3AE-14FFEAD850BE}" type="sibTrans" cxnId="{D2E21F50-4688-46F1-98EB-C3A4B2BC0629}">
      <dgm:prSet/>
      <dgm:spPr/>
      <dgm:t>
        <a:bodyPr/>
        <a:lstStyle/>
        <a:p>
          <a:endParaRPr lang="en-IN"/>
        </a:p>
      </dgm:t>
    </dgm:pt>
    <dgm:pt modelId="{8B0E85A6-59A7-4BC7-9BDA-6DEC3FE8BA7B}" type="pres">
      <dgm:prSet presAssocID="{BDF33A4D-ECAF-46A1-AA0A-D7766221F21E}" presName="CompostProcess" presStyleCnt="0">
        <dgm:presLayoutVars>
          <dgm:dir/>
          <dgm:resizeHandles val="exact"/>
        </dgm:presLayoutVars>
      </dgm:prSet>
      <dgm:spPr/>
    </dgm:pt>
    <dgm:pt modelId="{F3A84A84-D7C8-43F4-AB5D-585D5FE49D09}" type="pres">
      <dgm:prSet presAssocID="{BDF33A4D-ECAF-46A1-AA0A-D7766221F21E}" presName="arrow" presStyleLbl="bgShp" presStyleIdx="0" presStyleCnt="1"/>
      <dgm:spPr/>
    </dgm:pt>
    <dgm:pt modelId="{6C858005-B46C-4829-9C6C-ED66AA0EAA52}" type="pres">
      <dgm:prSet presAssocID="{BDF33A4D-ECAF-46A1-AA0A-D7766221F21E}" presName="linearProcess" presStyleCnt="0"/>
      <dgm:spPr/>
    </dgm:pt>
    <dgm:pt modelId="{F6CD35D6-D8A2-474C-8955-B678E55D6CD4}" type="pres">
      <dgm:prSet presAssocID="{D8D11D71-A131-4682-94B0-D52FFA619295}" presName="textNode" presStyleLbl="node1" presStyleIdx="0" presStyleCnt="5" custLinFactNeighborX="24864" custLinFactNeighborY="0">
        <dgm:presLayoutVars>
          <dgm:bulletEnabled val="1"/>
        </dgm:presLayoutVars>
      </dgm:prSet>
      <dgm:spPr/>
    </dgm:pt>
    <dgm:pt modelId="{5502D1DA-5733-4883-8485-2B971982D0A9}" type="pres">
      <dgm:prSet presAssocID="{4F93FF96-A74A-41CE-9EE1-698BD9DEE5F7}" presName="sibTrans" presStyleCnt="0"/>
      <dgm:spPr/>
    </dgm:pt>
    <dgm:pt modelId="{174C16AF-DD28-4B1D-9C61-5294AB52FA8D}" type="pres">
      <dgm:prSet presAssocID="{531FE2F0-12DB-4F05-B559-DA427C02F931}" presName="textNode" presStyleLbl="node1" presStyleIdx="1" presStyleCnt="5">
        <dgm:presLayoutVars>
          <dgm:bulletEnabled val="1"/>
        </dgm:presLayoutVars>
      </dgm:prSet>
      <dgm:spPr/>
    </dgm:pt>
    <dgm:pt modelId="{FB77C6DA-E470-43AC-8AFA-460B28C32DD9}" type="pres">
      <dgm:prSet presAssocID="{29AB2C28-C539-4259-BA8C-2DCF21B04274}" presName="sibTrans" presStyleCnt="0"/>
      <dgm:spPr/>
    </dgm:pt>
    <dgm:pt modelId="{2AF68E59-F40A-4075-8F2F-39BB88DEA70F}" type="pres">
      <dgm:prSet presAssocID="{725BCB61-2907-441A-BD49-A5A15016E54C}" presName="textNode" presStyleLbl="node1" presStyleIdx="2" presStyleCnt="5">
        <dgm:presLayoutVars>
          <dgm:bulletEnabled val="1"/>
        </dgm:presLayoutVars>
      </dgm:prSet>
      <dgm:spPr/>
    </dgm:pt>
    <dgm:pt modelId="{E356E6CB-824A-44F7-9963-51027C3D3A37}" type="pres">
      <dgm:prSet presAssocID="{CB8DDCC2-910A-451B-91F2-4ADA2AFB2637}" presName="sibTrans" presStyleCnt="0"/>
      <dgm:spPr/>
    </dgm:pt>
    <dgm:pt modelId="{F6F7CC61-E5F3-41D1-B000-3B81810A8976}" type="pres">
      <dgm:prSet presAssocID="{87FA6111-BB98-4998-82FA-DDCBDA300856}" presName="textNode" presStyleLbl="node1" presStyleIdx="3" presStyleCnt="5">
        <dgm:presLayoutVars>
          <dgm:bulletEnabled val="1"/>
        </dgm:presLayoutVars>
      </dgm:prSet>
      <dgm:spPr/>
    </dgm:pt>
    <dgm:pt modelId="{BE70FECA-E3D1-4F77-937A-2FF4F735C9E7}" type="pres">
      <dgm:prSet presAssocID="{F17044C6-5AD0-4547-B3AE-14FFEAD850BE}" presName="sibTrans" presStyleCnt="0"/>
      <dgm:spPr/>
    </dgm:pt>
    <dgm:pt modelId="{CEF294C9-CC67-4D55-8777-5FE0E311D9EC}" type="pres">
      <dgm:prSet presAssocID="{0358536F-2166-4427-8D3A-A939E068578C}" presName="textNode" presStyleLbl="node1" presStyleIdx="4" presStyleCnt="5">
        <dgm:presLayoutVars>
          <dgm:bulletEnabled val="1"/>
        </dgm:presLayoutVars>
      </dgm:prSet>
      <dgm:spPr/>
    </dgm:pt>
  </dgm:ptLst>
  <dgm:cxnLst>
    <dgm:cxn modelId="{8A503616-1120-464D-BF15-78B46FDC4E86}" srcId="{BDF33A4D-ECAF-46A1-AA0A-D7766221F21E}" destId="{0358536F-2166-4427-8D3A-A939E068578C}" srcOrd="4" destOrd="0" parTransId="{1834D9B8-B57F-4E8F-BFBB-8992899BE730}" sibTransId="{9398F754-62C2-46D9-A28A-39C174A0D19D}"/>
    <dgm:cxn modelId="{937B6E21-47FA-4A4F-B4E0-6065FD0C8490}" type="presOf" srcId="{87FA6111-BB98-4998-82FA-DDCBDA300856}" destId="{F6F7CC61-E5F3-41D1-B000-3B81810A8976}" srcOrd="0" destOrd="0" presId="urn:microsoft.com/office/officeart/2005/8/layout/hProcess9"/>
    <dgm:cxn modelId="{1A8F275D-63C3-4FEF-AC0E-A2047D675CB6}" type="presOf" srcId="{531FE2F0-12DB-4F05-B559-DA427C02F931}" destId="{174C16AF-DD28-4B1D-9C61-5294AB52FA8D}" srcOrd="0" destOrd="0" presId="urn:microsoft.com/office/officeart/2005/8/layout/hProcess9"/>
    <dgm:cxn modelId="{AF1FDC5D-29D5-42AD-B6AF-D001AB842AA9}" type="presOf" srcId="{BDF33A4D-ECAF-46A1-AA0A-D7766221F21E}" destId="{8B0E85A6-59A7-4BC7-9BDA-6DEC3FE8BA7B}" srcOrd="0" destOrd="0" presId="urn:microsoft.com/office/officeart/2005/8/layout/hProcess9"/>
    <dgm:cxn modelId="{C1F8A646-5FA8-42C6-9AB7-8A931862EC2E}" srcId="{BDF33A4D-ECAF-46A1-AA0A-D7766221F21E}" destId="{725BCB61-2907-441A-BD49-A5A15016E54C}" srcOrd="2" destOrd="0" parTransId="{3AB8873B-DDB3-4D31-8CCF-DDF322C57150}" sibTransId="{CB8DDCC2-910A-451B-91F2-4ADA2AFB2637}"/>
    <dgm:cxn modelId="{632E626B-2A45-4929-8C97-69516501FEDE}" type="presOf" srcId="{0358536F-2166-4427-8D3A-A939E068578C}" destId="{CEF294C9-CC67-4D55-8777-5FE0E311D9EC}" srcOrd="0" destOrd="0" presId="urn:microsoft.com/office/officeart/2005/8/layout/hProcess9"/>
    <dgm:cxn modelId="{D2E21F50-4688-46F1-98EB-C3A4B2BC0629}" srcId="{BDF33A4D-ECAF-46A1-AA0A-D7766221F21E}" destId="{87FA6111-BB98-4998-82FA-DDCBDA300856}" srcOrd="3" destOrd="0" parTransId="{390830C6-1698-42D6-9C65-E342774E1789}" sibTransId="{F17044C6-5AD0-4547-B3AE-14FFEAD850BE}"/>
    <dgm:cxn modelId="{87C33DB2-F6CD-4146-B42E-4C26DE9B65D6}" type="presOf" srcId="{725BCB61-2907-441A-BD49-A5A15016E54C}" destId="{2AF68E59-F40A-4075-8F2F-39BB88DEA70F}" srcOrd="0" destOrd="0" presId="urn:microsoft.com/office/officeart/2005/8/layout/hProcess9"/>
    <dgm:cxn modelId="{244F82B4-785D-437B-8F6F-C2609F0E1986}" type="presOf" srcId="{D8D11D71-A131-4682-94B0-D52FFA619295}" destId="{F6CD35D6-D8A2-474C-8955-B678E55D6CD4}" srcOrd="0" destOrd="0" presId="urn:microsoft.com/office/officeart/2005/8/layout/hProcess9"/>
    <dgm:cxn modelId="{E70F5EBA-A140-4EFC-BAA0-CCF33F5356F1}" srcId="{BDF33A4D-ECAF-46A1-AA0A-D7766221F21E}" destId="{531FE2F0-12DB-4F05-B559-DA427C02F931}" srcOrd="1" destOrd="0" parTransId="{D55A0685-33CC-4C89-8538-17B408065C71}" sibTransId="{29AB2C28-C539-4259-BA8C-2DCF21B04274}"/>
    <dgm:cxn modelId="{7BDBF5EE-54E8-464F-BF82-0FC1C12B086D}" srcId="{BDF33A4D-ECAF-46A1-AA0A-D7766221F21E}" destId="{D8D11D71-A131-4682-94B0-D52FFA619295}" srcOrd="0" destOrd="0" parTransId="{37618685-FCC1-4452-A936-D603735D6E07}" sibTransId="{4F93FF96-A74A-41CE-9EE1-698BD9DEE5F7}"/>
    <dgm:cxn modelId="{EC4B3F8A-D845-4DD0-8C3B-D49CE3E89450}" type="presParOf" srcId="{8B0E85A6-59A7-4BC7-9BDA-6DEC3FE8BA7B}" destId="{F3A84A84-D7C8-43F4-AB5D-585D5FE49D09}" srcOrd="0" destOrd="0" presId="urn:microsoft.com/office/officeart/2005/8/layout/hProcess9"/>
    <dgm:cxn modelId="{1CAD52AD-B534-417D-BC9D-ADBAEA89167F}" type="presParOf" srcId="{8B0E85A6-59A7-4BC7-9BDA-6DEC3FE8BA7B}" destId="{6C858005-B46C-4829-9C6C-ED66AA0EAA52}" srcOrd="1" destOrd="0" presId="urn:microsoft.com/office/officeart/2005/8/layout/hProcess9"/>
    <dgm:cxn modelId="{F49E94C0-071E-42A4-8640-3F6FC89A4E02}" type="presParOf" srcId="{6C858005-B46C-4829-9C6C-ED66AA0EAA52}" destId="{F6CD35D6-D8A2-474C-8955-B678E55D6CD4}" srcOrd="0" destOrd="0" presId="urn:microsoft.com/office/officeart/2005/8/layout/hProcess9"/>
    <dgm:cxn modelId="{B9428E37-0CC0-46F6-8A8C-42FD49B8AF39}" type="presParOf" srcId="{6C858005-B46C-4829-9C6C-ED66AA0EAA52}" destId="{5502D1DA-5733-4883-8485-2B971982D0A9}" srcOrd="1" destOrd="0" presId="urn:microsoft.com/office/officeart/2005/8/layout/hProcess9"/>
    <dgm:cxn modelId="{1889D605-1C18-4F8D-9D69-5FBCB7A33E78}" type="presParOf" srcId="{6C858005-B46C-4829-9C6C-ED66AA0EAA52}" destId="{174C16AF-DD28-4B1D-9C61-5294AB52FA8D}" srcOrd="2" destOrd="0" presId="urn:microsoft.com/office/officeart/2005/8/layout/hProcess9"/>
    <dgm:cxn modelId="{012FFB42-5C21-4578-94FB-8E069BD7D87A}" type="presParOf" srcId="{6C858005-B46C-4829-9C6C-ED66AA0EAA52}" destId="{FB77C6DA-E470-43AC-8AFA-460B28C32DD9}" srcOrd="3" destOrd="0" presId="urn:microsoft.com/office/officeart/2005/8/layout/hProcess9"/>
    <dgm:cxn modelId="{53556707-1303-4459-83BC-404030A953A0}" type="presParOf" srcId="{6C858005-B46C-4829-9C6C-ED66AA0EAA52}" destId="{2AF68E59-F40A-4075-8F2F-39BB88DEA70F}" srcOrd="4" destOrd="0" presId="urn:microsoft.com/office/officeart/2005/8/layout/hProcess9"/>
    <dgm:cxn modelId="{28B73C42-6DF3-49A6-9E14-75344F8517E8}" type="presParOf" srcId="{6C858005-B46C-4829-9C6C-ED66AA0EAA52}" destId="{E356E6CB-824A-44F7-9963-51027C3D3A37}" srcOrd="5" destOrd="0" presId="urn:microsoft.com/office/officeart/2005/8/layout/hProcess9"/>
    <dgm:cxn modelId="{146C9046-6E7E-492D-97B5-80FB57B60B07}" type="presParOf" srcId="{6C858005-B46C-4829-9C6C-ED66AA0EAA52}" destId="{F6F7CC61-E5F3-41D1-B000-3B81810A8976}" srcOrd="6" destOrd="0" presId="urn:microsoft.com/office/officeart/2005/8/layout/hProcess9"/>
    <dgm:cxn modelId="{43234F7C-990C-48D9-93E1-63493A6A5AB6}" type="presParOf" srcId="{6C858005-B46C-4829-9C6C-ED66AA0EAA52}" destId="{BE70FECA-E3D1-4F77-937A-2FF4F735C9E7}" srcOrd="7" destOrd="0" presId="urn:microsoft.com/office/officeart/2005/8/layout/hProcess9"/>
    <dgm:cxn modelId="{A0EEE54B-8A50-4393-BA50-46E7B7C8E5DA}" type="presParOf" srcId="{6C858005-B46C-4829-9C6C-ED66AA0EAA52}" destId="{CEF294C9-CC67-4D55-8777-5FE0E311D9EC}"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FE7284-2F19-4163-9292-25E7752D626B}" type="doc">
      <dgm:prSet loTypeId="urn:microsoft.com/office/officeart/2005/8/layout/pyramid2" loCatId="pyramid" qsTypeId="urn:microsoft.com/office/officeart/2005/8/quickstyle/simple1" qsCatId="simple" csTypeId="urn:microsoft.com/office/officeart/2005/8/colors/accent1_2" csCatId="accent1" phldr="1"/>
      <dgm:spPr/>
    </dgm:pt>
    <dgm:pt modelId="{7E4F7654-91BE-43A9-B51D-0967BB945181}">
      <dgm:prSet phldrT="[Text]"/>
      <dgm:spPr/>
      <dgm:t>
        <a:bodyPr/>
        <a:lstStyle/>
        <a:p>
          <a:r>
            <a:rPr lang="en-US" dirty="0"/>
            <a:t>Space</a:t>
          </a:r>
          <a:endParaRPr lang="en-IN" dirty="0"/>
        </a:p>
      </dgm:t>
    </dgm:pt>
    <dgm:pt modelId="{C59F7782-68FA-42F0-A6A7-BC33598E73AB}" type="parTrans" cxnId="{B241C0A6-900B-4A2C-8551-200FCB1BE071}">
      <dgm:prSet/>
      <dgm:spPr/>
      <dgm:t>
        <a:bodyPr/>
        <a:lstStyle/>
        <a:p>
          <a:endParaRPr lang="en-IN"/>
        </a:p>
      </dgm:t>
    </dgm:pt>
    <dgm:pt modelId="{66A23012-8D58-45AB-A1E8-0998A019204E}" type="sibTrans" cxnId="{B241C0A6-900B-4A2C-8551-200FCB1BE071}">
      <dgm:prSet/>
      <dgm:spPr/>
      <dgm:t>
        <a:bodyPr/>
        <a:lstStyle/>
        <a:p>
          <a:endParaRPr lang="en-IN"/>
        </a:p>
      </dgm:t>
    </dgm:pt>
    <dgm:pt modelId="{55116503-ADFE-463C-8EBB-8CA087FCDD90}">
      <dgm:prSet phldrT="[Text]"/>
      <dgm:spPr/>
      <dgm:t>
        <a:bodyPr/>
        <a:lstStyle/>
        <a:p>
          <a:r>
            <a:rPr lang="en-US" dirty="0"/>
            <a:t>Supplies</a:t>
          </a:r>
          <a:endParaRPr lang="en-IN" dirty="0"/>
        </a:p>
      </dgm:t>
    </dgm:pt>
    <dgm:pt modelId="{6F7FA85F-FD90-4C59-A440-14E67955F58E}" type="parTrans" cxnId="{00ED9B34-2C1B-49F3-9943-415BA0FD6BA7}">
      <dgm:prSet/>
      <dgm:spPr/>
      <dgm:t>
        <a:bodyPr/>
        <a:lstStyle/>
        <a:p>
          <a:endParaRPr lang="en-IN"/>
        </a:p>
      </dgm:t>
    </dgm:pt>
    <dgm:pt modelId="{E7C38A16-89A4-48BC-B261-DE75B9BE7D69}" type="sibTrans" cxnId="{00ED9B34-2C1B-49F3-9943-415BA0FD6BA7}">
      <dgm:prSet/>
      <dgm:spPr/>
      <dgm:t>
        <a:bodyPr/>
        <a:lstStyle/>
        <a:p>
          <a:endParaRPr lang="en-IN"/>
        </a:p>
      </dgm:t>
    </dgm:pt>
    <dgm:pt modelId="{66F2D9B5-8E64-42E1-987C-BEFAE22A161F}">
      <dgm:prSet phldrT="[Text]"/>
      <dgm:spPr/>
      <dgm:t>
        <a:bodyPr/>
        <a:lstStyle/>
        <a:p>
          <a:r>
            <a:rPr lang="en-US" dirty="0"/>
            <a:t>Money &amp; database</a:t>
          </a:r>
          <a:endParaRPr lang="en-IN" dirty="0"/>
        </a:p>
      </dgm:t>
    </dgm:pt>
    <dgm:pt modelId="{CFE006E0-9216-4695-939B-391E873BF8DC}" type="parTrans" cxnId="{CB9B4682-ED4F-45B0-AD1E-A9140D403F17}">
      <dgm:prSet/>
      <dgm:spPr/>
      <dgm:t>
        <a:bodyPr/>
        <a:lstStyle/>
        <a:p>
          <a:endParaRPr lang="en-IN"/>
        </a:p>
      </dgm:t>
    </dgm:pt>
    <dgm:pt modelId="{AC3C5744-732D-4856-B7E6-B1BD6CE4FC2D}" type="sibTrans" cxnId="{CB9B4682-ED4F-45B0-AD1E-A9140D403F17}">
      <dgm:prSet/>
      <dgm:spPr/>
      <dgm:t>
        <a:bodyPr/>
        <a:lstStyle/>
        <a:p>
          <a:endParaRPr lang="en-IN"/>
        </a:p>
      </dgm:t>
    </dgm:pt>
    <dgm:pt modelId="{FB843FB1-BB25-4521-9E76-81695F30757B}" type="pres">
      <dgm:prSet presAssocID="{3BFE7284-2F19-4163-9292-25E7752D626B}" presName="compositeShape" presStyleCnt="0">
        <dgm:presLayoutVars>
          <dgm:dir/>
          <dgm:resizeHandles/>
        </dgm:presLayoutVars>
      </dgm:prSet>
      <dgm:spPr/>
    </dgm:pt>
    <dgm:pt modelId="{3FF96813-4C94-4721-96C8-D8AF6E536E0B}" type="pres">
      <dgm:prSet presAssocID="{3BFE7284-2F19-4163-9292-25E7752D626B}" presName="pyramid" presStyleLbl="node1" presStyleIdx="0" presStyleCnt="1"/>
      <dgm:spPr/>
    </dgm:pt>
    <dgm:pt modelId="{5BC80F3D-A87D-4F38-A274-581756CAD447}" type="pres">
      <dgm:prSet presAssocID="{3BFE7284-2F19-4163-9292-25E7752D626B}" presName="theList" presStyleCnt="0"/>
      <dgm:spPr/>
    </dgm:pt>
    <dgm:pt modelId="{994C521B-399E-4771-B32F-3C22C6A6092C}" type="pres">
      <dgm:prSet presAssocID="{7E4F7654-91BE-43A9-B51D-0967BB945181}" presName="aNode" presStyleLbl="fgAcc1" presStyleIdx="0" presStyleCnt="3">
        <dgm:presLayoutVars>
          <dgm:bulletEnabled val="1"/>
        </dgm:presLayoutVars>
      </dgm:prSet>
      <dgm:spPr/>
    </dgm:pt>
    <dgm:pt modelId="{5A27423F-5AE2-420D-BB22-F8E2B1E5D483}" type="pres">
      <dgm:prSet presAssocID="{7E4F7654-91BE-43A9-B51D-0967BB945181}" presName="aSpace" presStyleCnt="0"/>
      <dgm:spPr/>
    </dgm:pt>
    <dgm:pt modelId="{B9AFDDDF-F1CA-4710-B6E1-6161851FD840}" type="pres">
      <dgm:prSet presAssocID="{55116503-ADFE-463C-8EBB-8CA087FCDD90}" presName="aNode" presStyleLbl="fgAcc1" presStyleIdx="1" presStyleCnt="3">
        <dgm:presLayoutVars>
          <dgm:bulletEnabled val="1"/>
        </dgm:presLayoutVars>
      </dgm:prSet>
      <dgm:spPr/>
    </dgm:pt>
    <dgm:pt modelId="{2C9F79B7-50BA-419F-90E4-80BFB0523D56}" type="pres">
      <dgm:prSet presAssocID="{55116503-ADFE-463C-8EBB-8CA087FCDD90}" presName="aSpace" presStyleCnt="0"/>
      <dgm:spPr/>
    </dgm:pt>
    <dgm:pt modelId="{83096E67-7F2C-4BE8-A284-94E657D5FF9A}" type="pres">
      <dgm:prSet presAssocID="{66F2D9B5-8E64-42E1-987C-BEFAE22A161F}" presName="aNode" presStyleLbl="fgAcc1" presStyleIdx="2" presStyleCnt="3">
        <dgm:presLayoutVars>
          <dgm:bulletEnabled val="1"/>
        </dgm:presLayoutVars>
      </dgm:prSet>
      <dgm:spPr/>
    </dgm:pt>
    <dgm:pt modelId="{C570B4A0-973B-47FA-962A-0ACE37F55B62}" type="pres">
      <dgm:prSet presAssocID="{66F2D9B5-8E64-42E1-987C-BEFAE22A161F}" presName="aSpace" presStyleCnt="0"/>
      <dgm:spPr/>
    </dgm:pt>
  </dgm:ptLst>
  <dgm:cxnLst>
    <dgm:cxn modelId="{E0F22707-09CB-44B3-8AF7-5426347CDCA1}" type="presOf" srcId="{7E4F7654-91BE-43A9-B51D-0967BB945181}" destId="{994C521B-399E-4771-B32F-3C22C6A6092C}" srcOrd="0" destOrd="0" presId="urn:microsoft.com/office/officeart/2005/8/layout/pyramid2"/>
    <dgm:cxn modelId="{00ED9B34-2C1B-49F3-9943-415BA0FD6BA7}" srcId="{3BFE7284-2F19-4163-9292-25E7752D626B}" destId="{55116503-ADFE-463C-8EBB-8CA087FCDD90}" srcOrd="1" destOrd="0" parTransId="{6F7FA85F-FD90-4C59-A440-14E67955F58E}" sibTransId="{E7C38A16-89A4-48BC-B261-DE75B9BE7D69}"/>
    <dgm:cxn modelId="{0F119D49-D604-46DC-8140-15B8DA74D11D}" type="presOf" srcId="{3BFE7284-2F19-4163-9292-25E7752D626B}" destId="{FB843FB1-BB25-4521-9E76-81695F30757B}" srcOrd="0" destOrd="0" presId="urn:microsoft.com/office/officeart/2005/8/layout/pyramid2"/>
    <dgm:cxn modelId="{CB9B4682-ED4F-45B0-AD1E-A9140D403F17}" srcId="{3BFE7284-2F19-4163-9292-25E7752D626B}" destId="{66F2D9B5-8E64-42E1-987C-BEFAE22A161F}" srcOrd="2" destOrd="0" parTransId="{CFE006E0-9216-4695-939B-391E873BF8DC}" sibTransId="{AC3C5744-732D-4856-B7E6-B1BD6CE4FC2D}"/>
    <dgm:cxn modelId="{B241C0A6-900B-4A2C-8551-200FCB1BE071}" srcId="{3BFE7284-2F19-4163-9292-25E7752D626B}" destId="{7E4F7654-91BE-43A9-B51D-0967BB945181}" srcOrd="0" destOrd="0" parTransId="{C59F7782-68FA-42F0-A6A7-BC33598E73AB}" sibTransId="{66A23012-8D58-45AB-A1E8-0998A019204E}"/>
    <dgm:cxn modelId="{96DC65D6-3D94-428F-A540-1B020C688CE8}" type="presOf" srcId="{55116503-ADFE-463C-8EBB-8CA087FCDD90}" destId="{B9AFDDDF-F1CA-4710-B6E1-6161851FD840}" srcOrd="0" destOrd="0" presId="urn:microsoft.com/office/officeart/2005/8/layout/pyramid2"/>
    <dgm:cxn modelId="{A3AE57DA-E069-4632-86B4-0A33DC0F1A5B}" type="presOf" srcId="{66F2D9B5-8E64-42E1-987C-BEFAE22A161F}" destId="{83096E67-7F2C-4BE8-A284-94E657D5FF9A}" srcOrd="0" destOrd="0" presId="urn:microsoft.com/office/officeart/2005/8/layout/pyramid2"/>
    <dgm:cxn modelId="{53629FD5-32A9-4371-BE96-62B742A82575}" type="presParOf" srcId="{FB843FB1-BB25-4521-9E76-81695F30757B}" destId="{3FF96813-4C94-4721-96C8-D8AF6E536E0B}" srcOrd="0" destOrd="0" presId="urn:microsoft.com/office/officeart/2005/8/layout/pyramid2"/>
    <dgm:cxn modelId="{7E4FD525-6026-4015-8968-B1E2AEC5E56B}" type="presParOf" srcId="{FB843FB1-BB25-4521-9E76-81695F30757B}" destId="{5BC80F3D-A87D-4F38-A274-581756CAD447}" srcOrd="1" destOrd="0" presId="urn:microsoft.com/office/officeart/2005/8/layout/pyramid2"/>
    <dgm:cxn modelId="{2D88D4F4-BA33-406F-9158-B1E25E432FE1}" type="presParOf" srcId="{5BC80F3D-A87D-4F38-A274-581756CAD447}" destId="{994C521B-399E-4771-B32F-3C22C6A6092C}" srcOrd="0" destOrd="0" presId="urn:microsoft.com/office/officeart/2005/8/layout/pyramid2"/>
    <dgm:cxn modelId="{A7FD5D6D-1F45-4821-ACC9-6089D7E88BCD}" type="presParOf" srcId="{5BC80F3D-A87D-4F38-A274-581756CAD447}" destId="{5A27423F-5AE2-420D-BB22-F8E2B1E5D483}" srcOrd="1" destOrd="0" presId="urn:microsoft.com/office/officeart/2005/8/layout/pyramid2"/>
    <dgm:cxn modelId="{3D00A433-DC56-4EA5-9A4E-793927311AFD}" type="presParOf" srcId="{5BC80F3D-A87D-4F38-A274-581756CAD447}" destId="{B9AFDDDF-F1CA-4710-B6E1-6161851FD840}" srcOrd="2" destOrd="0" presId="urn:microsoft.com/office/officeart/2005/8/layout/pyramid2"/>
    <dgm:cxn modelId="{86EFD77D-FFCF-4C70-BE14-4D679AB2ED27}" type="presParOf" srcId="{5BC80F3D-A87D-4F38-A274-581756CAD447}" destId="{2C9F79B7-50BA-419F-90E4-80BFB0523D56}" srcOrd="3" destOrd="0" presId="urn:microsoft.com/office/officeart/2005/8/layout/pyramid2"/>
    <dgm:cxn modelId="{24BE5404-5617-42CC-98FB-143C074AD406}" type="presParOf" srcId="{5BC80F3D-A87D-4F38-A274-581756CAD447}" destId="{83096E67-7F2C-4BE8-A284-94E657D5FF9A}" srcOrd="4" destOrd="0" presId="urn:microsoft.com/office/officeart/2005/8/layout/pyramid2"/>
    <dgm:cxn modelId="{84B43CAF-27F5-4C0F-A060-6D6DE0CAD63F}" type="presParOf" srcId="{5BC80F3D-A87D-4F38-A274-581756CAD447}" destId="{C570B4A0-973B-47FA-962A-0ACE37F55B62}"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8F003D-0FE7-4BF9-804D-F2CFE9CB4387}">
      <dsp:nvSpPr>
        <dsp:cNvPr id="0" name=""/>
        <dsp:cNvSpPr/>
      </dsp:nvSpPr>
      <dsp:spPr>
        <a:xfrm>
          <a:off x="0" y="566280"/>
          <a:ext cx="3749675" cy="856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0A8EF7-9944-4E1E-AB91-28230FDCB702}">
      <dsp:nvSpPr>
        <dsp:cNvPr id="0" name=""/>
        <dsp:cNvSpPr/>
      </dsp:nvSpPr>
      <dsp:spPr>
        <a:xfrm>
          <a:off x="171450" y="3"/>
          <a:ext cx="2624772" cy="1003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10" tIns="0" rIns="99210" bIns="0" numCol="1" spcCol="1270" anchor="ctr" anchorCtr="0">
          <a:noAutofit/>
        </a:bodyPr>
        <a:lstStyle/>
        <a:p>
          <a:pPr marL="0" lvl="0" indent="0" algn="l" defTabSz="1511300">
            <a:lnSpc>
              <a:spcPct val="90000"/>
            </a:lnSpc>
            <a:spcBef>
              <a:spcPct val="0"/>
            </a:spcBef>
            <a:spcAft>
              <a:spcPct val="35000"/>
            </a:spcAft>
            <a:buNone/>
          </a:pPr>
          <a:r>
            <a:rPr lang="en-GB" sz="3400" kern="1200" dirty="0" err="1"/>
            <a:t>Mandelow’s</a:t>
          </a:r>
          <a:r>
            <a:rPr lang="en-GB" sz="3400" kern="1200" dirty="0"/>
            <a:t>  Matrix </a:t>
          </a:r>
          <a:r>
            <a:rPr lang="en-US" sz="3400" kern="1200" dirty="0"/>
            <a:t>older </a:t>
          </a:r>
          <a:endParaRPr lang="en-IN" sz="3400" kern="1200" dirty="0"/>
        </a:p>
      </dsp:txBody>
      <dsp:txXfrm>
        <a:off x="220446" y="48999"/>
        <a:ext cx="2526780" cy="905688"/>
      </dsp:txXfrm>
    </dsp:sp>
    <dsp:sp modelId="{E6F9A898-69E3-49F3-9E19-524111302C45}">
      <dsp:nvSpPr>
        <dsp:cNvPr id="0" name=""/>
        <dsp:cNvSpPr/>
      </dsp:nvSpPr>
      <dsp:spPr>
        <a:xfrm>
          <a:off x="0" y="2108520"/>
          <a:ext cx="3749675" cy="856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6F2756-0BC6-4D78-B6C9-E9CA46AE8082}">
      <dsp:nvSpPr>
        <dsp:cNvPr id="0" name=""/>
        <dsp:cNvSpPr/>
      </dsp:nvSpPr>
      <dsp:spPr>
        <a:xfrm>
          <a:off x="187483" y="1606680"/>
          <a:ext cx="2624772" cy="1003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10" tIns="0" rIns="99210" bIns="0" numCol="1" spcCol="1270" anchor="ctr" anchorCtr="0">
          <a:noAutofit/>
        </a:bodyPr>
        <a:lstStyle/>
        <a:p>
          <a:pPr marL="0" lvl="0" indent="0" algn="l" defTabSz="1511300">
            <a:lnSpc>
              <a:spcPct val="90000"/>
            </a:lnSpc>
            <a:spcBef>
              <a:spcPct val="0"/>
            </a:spcBef>
            <a:spcAft>
              <a:spcPct val="35000"/>
            </a:spcAft>
            <a:buNone/>
          </a:pPr>
          <a:r>
            <a:rPr lang="en-US" sz="3400" kern="1200" dirty="0"/>
            <a:t>Cost allocation </a:t>
          </a:r>
          <a:endParaRPr lang="en-IN" sz="3400" kern="1200" dirty="0"/>
        </a:p>
      </dsp:txBody>
      <dsp:txXfrm>
        <a:off x="236479" y="1655676"/>
        <a:ext cx="2526780" cy="905688"/>
      </dsp:txXfrm>
    </dsp:sp>
    <dsp:sp modelId="{4B6488B6-20DB-428E-9ACD-4DB83028F7CA}">
      <dsp:nvSpPr>
        <dsp:cNvPr id="0" name=""/>
        <dsp:cNvSpPr/>
      </dsp:nvSpPr>
      <dsp:spPr>
        <a:xfrm>
          <a:off x="0" y="3650760"/>
          <a:ext cx="3749675" cy="856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D79A89-681C-4B8F-A9BA-5BAC19130FC5}">
      <dsp:nvSpPr>
        <dsp:cNvPr id="0" name=""/>
        <dsp:cNvSpPr/>
      </dsp:nvSpPr>
      <dsp:spPr>
        <a:xfrm>
          <a:off x="187483" y="3148920"/>
          <a:ext cx="2624772" cy="1003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10" tIns="0" rIns="99210" bIns="0" numCol="1" spcCol="1270" anchor="ctr" anchorCtr="0">
          <a:noAutofit/>
        </a:bodyPr>
        <a:lstStyle/>
        <a:p>
          <a:pPr marL="0" lvl="0" indent="0" algn="l" defTabSz="1511300">
            <a:lnSpc>
              <a:spcPct val="90000"/>
            </a:lnSpc>
            <a:spcBef>
              <a:spcPct val="0"/>
            </a:spcBef>
            <a:spcAft>
              <a:spcPct val="35000"/>
            </a:spcAft>
            <a:buNone/>
          </a:pPr>
          <a:r>
            <a:rPr lang="en-US" sz="3400" kern="1200" dirty="0"/>
            <a:t>WBS chart, scope </a:t>
          </a:r>
          <a:endParaRPr lang="en-IN" sz="3400" kern="1200" dirty="0"/>
        </a:p>
      </dsp:txBody>
      <dsp:txXfrm>
        <a:off x="236479" y="3197916"/>
        <a:ext cx="2526780" cy="9056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A84A84-D7C8-43F4-AB5D-585D5FE49D09}">
      <dsp:nvSpPr>
        <dsp:cNvPr id="0" name=""/>
        <dsp:cNvSpPr/>
      </dsp:nvSpPr>
      <dsp:spPr>
        <a:xfrm>
          <a:off x="281225" y="0"/>
          <a:ext cx="3187223" cy="4572000"/>
        </a:xfrm>
        <a:prstGeom prst="rightArrow">
          <a:avLst/>
        </a:prstGeom>
        <a:solidFill>
          <a:schemeClr val="accent1">
            <a:tint val="40000"/>
            <a:hueOff val="0"/>
            <a:satOff val="0"/>
            <a:lumOff val="0"/>
            <a:alphaOff val="0"/>
          </a:schemeClr>
        </a:solidFill>
        <a:ln>
          <a:noFill/>
        </a:ln>
        <a:effectLst>
          <a:outerShdw blurRad="38100" dist="25400" dir="5400000" algn="t" rotWithShape="0">
            <a:srgbClr val="000000">
              <a:alpha val="50000"/>
            </a:srgbClr>
          </a:outerShdw>
        </a:effectLst>
      </dsp:spPr>
      <dsp:style>
        <a:lnRef idx="0">
          <a:scrgbClr r="0" g="0" b="0"/>
        </a:lnRef>
        <a:fillRef idx="1">
          <a:scrgbClr r="0" g="0" b="0"/>
        </a:fillRef>
        <a:effectRef idx="2">
          <a:scrgbClr r="0" g="0" b="0"/>
        </a:effectRef>
        <a:fontRef idx="minor"/>
      </dsp:style>
    </dsp:sp>
    <dsp:sp modelId="{F6CD35D6-D8A2-474C-8955-B678E55D6CD4}">
      <dsp:nvSpPr>
        <dsp:cNvPr id="0" name=""/>
        <dsp:cNvSpPr/>
      </dsp:nvSpPr>
      <dsp:spPr>
        <a:xfrm>
          <a:off x="26655" y="1371599"/>
          <a:ext cx="670908" cy="1828800"/>
        </a:xfrm>
        <a:prstGeom prst="roundRect">
          <a:avLst/>
        </a:prstGeom>
        <a:blipFill>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38100" dist="25400" dir="5400000" algn="t"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Planning</a:t>
          </a:r>
          <a:endParaRPr lang="en-IN" sz="1200" b="1" kern="1200" dirty="0"/>
        </a:p>
      </dsp:txBody>
      <dsp:txXfrm>
        <a:off x="59406" y="1404350"/>
        <a:ext cx="605406" cy="1763298"/>
      </dsp:txXfrm>
    </dsp:sp>
    <dsp:sp modelId="{174C16AF-DD28-4B1D-9C61-5294AB52FA8D}">
      <dsp:nvSpPr>
        <dsp:cNvPr id="0" name=""/>
        <dsp:cNvSpPr/>
      </dsp:nvSpPr>
      <dsp:spPr>
        <a:xfrm>
          <a:off x="770887" y="1371599"/>
          <a:ext cx="670908" cy="1828800"/>
        </a:xfrm>
        <a:prstGeom prst="roundRect">
          <a:avLst/>
        </a:prstGeom>
        <a:blipFill>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38100" dist="25400" dir="5400000" algn="t"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Monitoring</a:t>
          </a:r>
          <a:endParaRPr lang="en-IN" sz="1200" b="1" kern="1200" dirty="0"/>
        </a:p>
      </dsp:txBody>
      <dsp:txXfrm>
        <a:off x="803638" y="1404350"/>
        <a:ext cx="605406" cy="1763298"/>
      </dsp:txXfrm>
    </dsp:sp>
    <dsp:sp modelId="{2AF68E59-F40A-4075-8F2F-39BB88DEA70F}">
      <dsp:nvSpPr>
        <dsp:cNvPr id="0" name=""/>
        <dsp:cNvSpPr/>
      </dsp:nvSpPr>
      <dsp:spPr>
        <a:xfrm>
          <a:off x="1539383" y="1371599"/>
          <a:ext cx="670908" cy="1828800"/>
        </a:xfrm>
        <a:prstGeom prst="roundRect">
          <a:avLst/>
        </a:prstGeom>
        <a:blipFill>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38100" dist="25400" dir="5400000" algn="t"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Implementation</a:t>
          </a:r>
          <a:endParaRPr lang="en-IN" sz="1200" b="1" kern="1200" dirty="0"/>
        </a:p>
      </dsp:txBody>
      <dsp:txXfrm>
        <a:off x="1572134" y="1404350"/>
        <a:ext cx="605406" cy="1763298"/>
      </dsp:txXfrm>
    </dsp:sp>
    <dsp:sp modelId="{F6F7CC61-E5F3-41D1-B000-3B81810A8976}">
      <dsp:nvSpPr>
        <dsp:cNvPr id="0" name=""/>
        <dsp:cNvSpPr/>
      </dsp:nvSpPr>
      <dsp:spPr>
        <a:xfrm>
          <a:off x="2307878" y="1371599"/>
          <a:ext cx="670908" cy="1828800"/>
        </a:xfrm>
        <a:prstGeom prst="roundRect">
          <a:avLst/>
        </a:prstGeom>
        <a:blipFill>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38100" dist="25400" dir="5400000" algn="t"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Initiation</a:t>
          </a:r>
          <a:endParaRPr lang="en-IN" sz="1200" b="1" kern="1200" dirty="0"/>
        </a:p>
      </dsp:txBody>
      <dsp:txXfrm>
        <a:off x="2340629" y="1404350"/>
        <a:ext cx="605406" cy="1763298"/>
      </dsp:txXfrm>
    </dsp:sp>
    <dsp:sp modelId="{CEF294C9-CC67-4D55-8777-5FE0E311D9EC}">
      <dsp:nvSpPr>
        <dsp:cNvPr id="0" name=""/>
        <dsp:cNvSpPr/>
      </dsp:nvSpPr>
      <dsp:spPr>
        <a:xfrm>
          <a:off x="3076374" y="1371599"/>
          <a:ext cx="670908" cy="1828800"/>
        </a:xfrm>
        <a:prstGeom prst="roundRect">
          <a:avLst/>
        </a:prstGeom>
        <a:blipFill>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38100" dist="25400" dir="5400000" algn="t"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Execution</a:t>
          </a:r>
          <a:endParaRPr lang="en-IN" sz="1200" b="1" kern="1200" dirty="0"/>
        </a:p>
      </dsp:txBody>
      <dsp:txXfrm>
        <a:off x="3109125" y="1404350"/>
        <a:ext cx="605406" cy="17632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F96813-4C94-4721-96C8-D8AF6E536E0B}">
      <dsp:nvSpPr>
        <dsp:cNvPr id="0" name=""/>
        <dsp:cNvSpPr/>
      </dsp:nvSpPr>
      <dsp:spPr>
        <a:xfrm>
          <a:off x="0" y="0"/>
          <a:ext cx="3260586" cy="4572000"/>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4C521B-399E-4771-B32F-3C22C6A6092C}">
      <dsp:nvSpPr>
        <dsp:cNvPr id="0" name=""/>
        <dsp:cNvSpPr/>
      </dsp:nvSpPr>
      <dsp:spPr>
        <a:xfrm>
          <a:off x="1630293" y="459655"/>
          <a:ext cx="2119381" cy="108227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Space</a:t>
          </a:r>
          <a:endParaRPr lang="en-IN" sz="2800" kern="1200" dirty="0"/>
        </a:p>
      </dsp:txBody>
      <dsp:txXfrm>
        <a:off x="1683125" y="512487"/>
        <a:ext cx="2013717" cy="976614"/>
      </dsp:txXfrm>
    </dsp:sp>
    <dsp:sp modelId="{B9AFDDDF-F1CA-4710-B6E1-6161851FD840}">
      <dsp:nvSpPr>
        <dsp:cNvPr id="0" name=""/>
        <dsp:cNvSpPr/>
      </dsp:nvSpPr>
      <dsp:spPr>
        <a:xfrm>
          <a:off x="1630293" y="1677218"/>
          <a:ext cx="2119381" cy="108227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Supplies</a:t>
          </a:r>
          <a:endParaRPr lang="en-IN" sz="2800" kern="1200" dirty="0"/>
        </a:p>
      </dsp:txBody>
      <dsp:txXfrm>
        <a:off x="1683125" y="1730050"/>
        <a:ext cx="2013717" cy="976614"/>
      </dsp:txXfrm>
    </dsp:sp>
    <dsp:sp modelId="{83096E67-7F2C-4BE8-A284-94E657D5FF9A}">
      <dsp:nvSpPr>
        <dsp:cNvPr id="0" name=""/>
        <dsp:cNvSpPr/>
      </dsp:nvSpPr>
      <dsp:spPr>
        <a:xfrm>
          <a:off x="1630293" y="2894781"/>
          <a:ext cx="2119381" cy="108227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Money &amp; database</a:t>
          </a:r>
          <a:endParaRPr lang="en-IN" sz="2800" kern="1200" dirty="0"/>
        </a:p>
      </dsp:txBody>
      <dsp:txXfrm>
        <a:off x="1683125" y="2947613"/>
        <a:ext cx="2013717" cy="97661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825281-13CB-4415-945E-0132FF8F5A7B}" type="datetimeFigureOut">
              <a:rPr lang="en-US" smtClean="0"/>
              <a:pPr/>
              <a:t>12/1/2021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5F28D17-5AE6-4F43-8040-1D12B8CE9CED}"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800" dirty="0">
                <a:effectLst/>
                <a:highlight>
                  <a:srgbClr val="FFFFFF"/>
                </a:highlight>
                <a:latin typeface="Times New Roman" panose="02020603050405020304" pitchFamily="18" charset="0"/>
                <a:ea typeface="Times New Roman" panose="02020603050405020304" pitchFamily="18" charset="0"/>
              </a:rPr>
              <a:t>Project outlines help to determine the structure of cost for a particular product.  This shows various stages in this case scenario development. The stakeholder's position is an essential one in this study. Project scope is to develop clear communication with different stakeholders those involved with the project. However, the following is based on launch of </a:t>
            </a:r>
            <a:r>
              <a:rPr lang="en-US" sz="1800" dirty="0">
                <a:effectLst/>
                <a:latin typeface="Times New Roman" panose="02020603050405020304" pitchFamily="18" charset="0"/>
                <a:ea typeface="Times New Roman" panose="02020603050405020304" pitchFamily="18" charset="0"/>
              </a:rPr>
              <a:t>‘Activated Charcoal Infused Hair Serum”.</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10"/>
          </p:nvPr>
        </p:nvSpPr>
        <p:spPr/>
        <p:txBody>
          <a:bodyPr/>
          <a:lstStyle/>
          <a:p>
            <a:fld id="{05F28D17-5AE6-4F43-8040-1D12B8CE9CED}"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800" dirty="0">
                <a:effectLst/>
                <a:highlight>
                  <a:srgbClr val="FFFFFF"/>
                </a:highlight>
                <a:latin typeface="Times New Roman" panose="02020603050405020304" pitchFamily="18" charset="0"/>
                <a:ea typeface="Times New Roman" panose="02020603050405020304" pitchFamily="18" charset="0"/>
              </a:rPr>
              <a:t>In order to communicate with stakeholders, the project scope has been offered. Each activity is sequentially delivered, which is engaged here. "Activated Charcoal Infused Hair Serum" is the product for evaluation with market positioning. Likewise, hair and eye care industry has accumulated $500 billion of the total sales within a specific year (</a:t>
            </a:r>
            <a:r>
              <a:rPr lang="en-GB" sz="1800" dirty="0" err="1">
                <a:effectLst/>
                <a:highlight>
                  <a:srgbClr val="FFFFFF"/>
                </a:highlight>
                <a:latin typeface="Times New Roman" panose="02020603050405020304" pitchFamily="18" charset="0"/>
                <a:ea typeface="Times New Roman" panose="02020603050405020304" pitchFamily="18" charset="0"/>
              </a:rPr>
              <a:t>Gerstell</a:t>
            </a:r>
            <a:r>
              <a:rPr lang="en-GB" sz="1800" dirty="0">
                <a:effectLst/>
                <a:highlight>
                  <a:srgbClr val="FFFFFF"/>
                </a:highlight>
                <a:latin typeface="Times New Roman" panose="02020603050405020304" pitchFamily="18" charset="0"/>
                <a:ea typeface="Times New Roman" panose="02020603050405020304" pitchFamily="18" charset="0"/>
              </a:rPr>
              <a:t> </a:t>
            </a:r>
            <a:r>
              <a:rPr lang="en-GB" sz="1800" i="1" dirty="0">
                <a:effectLst/>
                <a:highlight>
                  <a:srgbClr val="FFFFFF"/>
                </a:highlight>
                <a:latin typeface="Times New Roman" panose="02020603050405020304" pitchFamily="18" charset="0"/>
                <a:ea typeface="Times New Roman" panose="02020603050405020304" pitchFamily="18" charset="0"/>
              </a:rPr>
              <a:t>et al.</a:t>
            </a:r>
            <a:r>
              <a:rPr lang="en-GB" sz="1800" dirty="0">
                <a:effectLst/>
                <a:highlight>
                  <a:srgbClr val="FFFFFF"/>
                </a:highlight>
                <a:latin typeface="Times New Roman" panose="02020603050405020304" pitchFamily="18" charset="0"/>
                <a:ea typeface="Times New Roman" panose="02020603050405020304" pitchFamily="18" charset="0"/>
              </a:rPr>
              <a:t> 2020</a:t>
            </a:r>
            <a:r>
              <a:rPr lang="en-US" sz="1800" dirty="0">
                <a:effectLst/>
                <a:highlight>
                  <a:srgbClr val="FFFFFF"/>
                </a:highlight>
                <a:latin typeface="Times New Roman" panose="02020603050405020304" pitchFamily="18" charset="0"/>
                <a:ea typeface="Times New Roman" panose="02020603050405020304" pitchFamily="18" charset="0"/>
              </a:rPr>
              <a:t>).</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05F28D17-5AE6-4F43-8040-1D12B8CE9CED}"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800" dirty="0">
                <a:effectLst/>
                <a:highlight>
                  <a:srgbClr val="FFFFFF"/>
                </a:highlight>
                <a:latin typeface="Times New Roman" panose="02020603050405020304" pitchFamily="18" charset="0"/>
                <a:ea typeface="Times New Roman" panose="02020603050405020304" pitchFamily="18" charset="0"/>
              </a:rPr>
              <a:t>In order to maintain the scale of interest, stakeholders have been considered. </a:t>
            </a:r>
            <a:r>
              <a:rPr lang="en-US" sz="1800" dirty="0" err="1">
                <a:effectLst/>
                <a:highlight>
                  <a:srgbClr val="FFFFFF"/>
                </a:highlight>
                <a:latin typeface="Times New Roman" panose="02020603050405020304" pitchFamily="18" charset="0"/>
                <a:ea typeface="Times New Roman" panose="02020603050405020304" pitchFamily="18" charset="0"/>
              </a:rPr>
              <a:t>Mandelow's</a:t>
            </a:r>
            <a:r>
              <a:rPr lang="en-US" sz="1800" dirty="0">
                <a:effectLst/>
                <a:highlight>
                  <a:srgbClr val="FFFFFF"/>
                </a:highlight>
                <a:latin typeface="Times New Roman" panose="02020603050405020304" pitchFamily="18" charset="0"/>
                <a:ea typeface="Times New Roman" panose="02020603050405020304" pitchFamily="18" charset="0"/>
              </a:rPr>
              <a:t> matrix has been taken for understanding several stakeholders. The power of stakeholders is measurable and taken into account. Stakeholders has been categorized in four different quadrants to identify interest and power.</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10"/>
          </p:nvPr>
        </p:nvSpPr>
        <p:spPr/>
        <p:txBody>
          <a:bodyPr/>
          <a:lstStyle/>
          <a:p>
            <a:fld id="{05F28D17-5AE6-4F43-8040-1D12B8CE9CED}"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800" dirty="0">
                <a:effectLst/>
                <a:highlight>
                  <a:srgbClr val="FFFFFF"/>
                </a:highlight>
                <a:latin typeface="Times New Roman" panose="02020603050405020304" pitchFamily="18" charset="0"/>
                <a:ea typeface="Times New Roman" panose="02020603050405020304" pitchFamily="18" charset="0"/>
              </a:rPr>
              <a:t>In order to have command in the production process, stakeholders need power. Internal stakeholders like internal employees and managers (</a:t>
            </a:r>
            <a:r>
              <a:rPr lang="en-US" sz="1800" dirty="0" err="1">
                <a:solidFill>
                  <a:srgbClr val="222222"/>
                </a:solidFill>
                <a:effectLst/>
                <a:latin typeface="Times New Roman" panose="02020603050405020304" pitchFamily="18" charset="0"/>
                <a:ea typeface="Arial" panose="020B0604020202020204" pitchFamily="34" charset="0"/>
              </a:rPr>
              <a:t>Eskerod</a:t>
            </a:r>
            <a:r>
              <a:rPr lang="en-US" sz="1800" dirty="0">
                <a:solidFill>
                  <a:srgbClr val="222222"/>
                </a:solidFill>
                <a:effectLst/>
                <a:latin typeface="Times New Roman" panose="02020603050405020304" pitchFamily="18" charset="0"/>
                <a:ea typeface="Arial" panose="020B0604020202020204" pitchFamily="34" charset="0"/>
              </a:rPr>
              <a:t> and Larsen, 2018</a:t>
            </a:r>
            <a:r>
              <a:rPr lang="en-US" sz="1800" dirty="0">
                <a:effectLst/>
                <a:highlight>
                  <a:srgbClr val="FFFFFF"/>
                </a:highlight>
                <a:latin typeface="Times New Roman" panose="02020603050405020304" pitchFamily="18" charset="0"/>
                <a:ea typeface="Times New Roman" panose="02020603050405020304" pitchFamily="18" charset="0"/>
              </a:rPr>
              <a:t>). External stakeholders are suppliers, government, society, creditors as well as customers. Suppliers and employees generally have more interest than compared with other stakeholders such as government.</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05F28D17-5AE6-4F43-8040-1D12B8CE9CED}"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800" dirty="0">
                <a:effectLst/>
                <a:highlight>
                  <a:srgbClr val="FFFFFF"/>
                </a:highlight>
                <a:latin typeface="Times New Roman" panose="02020603050405020304" pitchFamily="18" charset="0"/>
                <a:ea typeface="Times New Roman" panose="02020603050405020304" pitchFamily="18" charset="0"/>
              </a:rPr>
              <a:t>Through use of WBS the entire product launch has been described and evaluated in a sequential manner in order to understand the different stages. Furthermore, these are associated and those interrelated with the launch of the product such as product designing, modelling, implantation, execution and monitoring phase (</a:t>
            </a:r>
            <a:r>
              <a:rPr lang="en-US" sz="1800" dirty="0" err="1">
                <a:solidFill>
                  <a:srgbClr val="222222"/>
                </a:solidFill>
                <a:effectLst/>
                <a:latin typeface="Times New Roman" panose="02020603050405020304" pitchFamily="18" charset="0"/>
                <a:ea typeface="Arial" panose="020B0604020202020204" pitchFamily="34" charset="0"/>
              </a:rPr>
              <a:t>Burghate</a:t>
            </a:r>
            <a:r>
              <a:rPr lang="en-US" sz="1800" dirty="0">
                <a:solidFill>
                  <a:srgbClr val="222222"/>
                </a:solidFill>
                <a:effectLst/>
                <a:latin typeface="Times New Roman" panose="02020603050405020304" pitchFamily="18" charset="0"/>
                <a:ea typeface="Arial" panose="020B0604020202020204" pitchFamily="34" charset="0"/>
              </a:rPr>
              <a:t>, 2018</a:t>
            </a:r>
            <a:r>
              <a:rPr lang="en-US" sz="1800" dirty="0">
                <a:effectLst/>
                <a:highlight>
                  <a:srgbClr val="FFFFFF"/>
                </a:highlight>
                <a:latin typeface="Times New Roman" panose="02020603050405020304" pitchFamily="18" charset="0"/>
                <a:ea typeface="Times New Roman" panose="02020603050405020304" pitchFamily="18" charset="0"/>
              </a:rPr>
              <a:t>).</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05F28D17-5AE6-4F43-8040-1D12B8CE9CED}"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800" dirty="0">
                <a:effectLst/>
                <a:highlight>
                  <a:srgbClr val="FFFFFF"/>
                </a:highlight>
                <a:latin typeface="Times New Roman" panose="02020603050405020304" pitchFamily="18" charset="0"/>
                <a:ea typeface="Times New Roman" panose="02020603050405020304" pitchFamily="18" charset="0"/>
              </a:rPr>
              <a:t>Project initiation has been obtained for identifications. This identification includes quick wins along with a communication plan. The strategy of internal and external stakeholders are provided here. Overall understanding about this development of the project along with its management is being disclosed. However, the last stage is the project final closure where the product shall be tested before launching in the market.</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10"/>
          </p:nvPr>
        </p:nvSpPr>
        <p:spPr/>
        <p:txBody>
          <a:bodyPr/>
          <a:lstStyle/>
          <a:p>
            <a:fld id="{05F28D17-5AE6-4F43-8040-1D12B8CE9CED}"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800" dirty="0">
                <a:effectLst/>
                <a:highlight>
                  <a:srgbClr val="FFFFFF"/>
                </a:highlight>
                <a:latin typeface="Times New Roman" panose="02020603050405020304" pitchFamily="18" charset="0"/>
                <a:ea typeface="Times New Roman" panose="02020603050405020304" pitchFamily="18" charset="0"/>
              </a:rPr>
              <a:t>Cost breakdown has been derived with the specific calculation of estimation. This project demands appreciative aspects for marketing. Additionally, cost allocation have been done in order to understand the expenses those related with launch such as testing, packaging, promotional, marketing, administration and others. Sales strategies need to be applied in this project (</a:t>
            </a:r>
            <a:r>
              <a:rPr lang="en-US" sz="1800" dirty="0">
                <a:effectLst/>
                <a:latin typeface="Times New Roman" panose="02020603050405020304" pitchFamily="18" charset="0"/>
                <a:ea typeface="Arial" panose="020B0604020202020204" pitchFamily="34" charset="0"/>
              </a:rPr>
              <a:t>Michael, 2019</a:t>
            </a:r>
            <a:r>
              <a:rPr lang="en-US" sz="1800" dirty="0">
                <a:effectLst/>
                <a:highlight>
                  <a:srgbClr val="FFFFFF"/>
                </a:highligh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10"/>
          </p:nvPr>
        </p:nvSpPr>
        <p:spPr/>
        <p:txBody>
          <a:bodyPr/>
          <a:lstStyle/>
          <a:p>
            <a:fld id="{05F28D17-5AE6-4F43-8040-1D12B8CE9CED}"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800" dirty="0">
                <a:effectLst/>
                <a:highlight>
                  <a:srgbClr val="FFFFFF"/>
                </a:highlight>
                <a:latin typeface="Times New Roman" panose="02020603050405020304" pitchFamily="18" charset="0"/>
                <a:ea typeface="Times New Roman" panose="02020603050405020304" pitchFamily="18" charset="0"/>
              </a:rPr>
              <a:t>Resources of this project development have been discussed. This leads to aiding the organization with essential tools and materials. The new project determines the prospecting of effective and efficient resources (</a:t>
            </a:r>
            <a:r>
              <a:rPr lang="en-US" sz="1800" dirty="0">
                <a:effectLst/>
                <a:latin typeface="Times New Roman" panose="02020603050405020304" pitchFamily="18" charset="0"/>
                <a:ea typeface="Arial" panose="020B0604020202020204" pitchFamily="34" charset="0"/>
              </a:rPr>
              <a:t>Macke and </a:t>
            </a:r>
            <a:r>
              <a:rPr lang="en-US" sz="1800" dirty="0" err="1">
                <a:effectLst/>
                <a:latin typeface="Times New Roman" panose="02020603050405020304" pitchFamily="18" charset="0"/>
                <a:ea typeface="Arial" panose="020B0604020202020204" pitchFamily="34" charset="0"/>
              </a:rPr>
              <a:t>Genari</a:t>
            </a:r>
            <a:r>
              <a:rPr lang="en-US" sz="1800" dirty="0">
                <a:effectLst/>
                <a:latin typeface="Times New Roman" panose="02020603050405020304" pitchFamily="18" charset="0"/>
                <a:ea typeface="Arial" panose="020B0604020202020204" pitchFamily="34" charset="0"/>
              </a:rPr>
              <a:t>, 2019</a:t>
            </a:r>
            <a:r>
              <a:rPr lang="en-US" sz="1800" dirty="0">
                <a:effectLst/>
                <a:highlight>
                  <a:srgbClr val="FFFFFF"/>
                </a:highlight>
                <a:latin typeface="Times New Roman" panose="02020603050405020304" pitchFamily="18" charset="0"/>
                <a:ea typeface="Times New Roman" panose="02020603050405020304" pitchFamily="18" charset="0"/>
              </a:rPr>
              <a:t>).  However, different resources considered here are people, time, capital, techniques and tools.</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05F28D17-5AE6-4F43-8040-1D12B8CE9CED}"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800" dirty="0">
                <a:effectLst/>
                <a:highlight>
                  <a:srgbClr val="FFFFFF"/>
                </a:highlight>
                <a:latin typeface="Times New Roman" panose="02020603050405020304" pitchFamily="18" charset="0"/>
                <a:ea typeface="Times New Roman" panose="02020603050405020304" pitchFamily="18" charset="0"/>
              </a:rPr>
              <a:t>In order to have success with strategies and plans, resources need to be there. This requires a proper schedule and time for having deliverables. Human resources combine with different people requiring at profession level must possess </a:t>
            </a:r>
            <a:r>
              <a:rPr lang="en-US" sz="1800" dirty="0" err="1">
                <a:effectLst/>
                <a:highlight>
                  <a:srgbClr val="FFFFFF"/>
                </a:highlight>
                <a:latin typeface="Times New Roman" panose="02020603050405020304" pitchFamily="18" charset="0"/>
                <a:ea typeface="Times New Roman" panose="02020603050405020304" pitchFamily="18" charset="0"/>
              </a:rPr>
              <a:t>specialised</a:t>
            </a:r>
            <a:r>
              <a:rPr lang="en-US" sz="1800" dirty="0">
                <a:effectLst/>
                <a:highlight>
                  <a:srgbClr val="FFFFFF"/>
                </a:highlight>
                <a:latin typeface="Times New Roman" panose="02020603050405020304" pitchFamily="18" charset="0"/>
                <a:ea typeface="Times New Roman" panose="02020603050405020304" pitchFamily="18" charset="0"/>
              </a:rPr>
              <a:t> skills and diverse knowledge. Apart from the above-mentioned one’s other resources constitute as space, supplies, money as well as database.</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05F28D17-5AE6-4F43-8040-1D12B8CE9CED}"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highlight>
                  <a:srgbClr val="FFFFFF"/>
                </a:highlight>
                <a:latin typeface="Times New Roman" panose="02020603050405020304" pitchFamily="18" charset="0"/>
                <a:ea typeface="Times New Roman" panose="02020603050405020304" pitchFamily="18" charset="0"/>
              </a:rPr>
              <a:t>This table shows risks in the same competitive market orientation. This new product, "Activated Charcoal Infused Hair Serum" launched in the UK market, has been asserted with consideration of several factors. In order to examine different risks, a risk register in this regard proves to be useful for understanding the impact as well as likelihood along with strategies for mitigation.</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5F28D17-5AE6-4F43-8040-1D12B8CE9CED}" type="slidenum">
              <a:rPr lang="en-US" smtClean="0"/>
              <a:pPr/>
              <a:t>11</a:t>
            </a:fld>
            <a:endParaRPr lang="en-US"/>
          </a:p>
        </p:txBody>
      </p:sp>
    </p:spTree>
    <p:extLst>
      <p:ext uri="{BB962C8B-B14F-4D97-AF65-F5344CB8AC3E}">
        <p14:creationId xmlns:p14="http://schemas.microsoft.com/office/powerpoint/2010/main" val="42354419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5F28D17-5AE6-4F43-8040-1D12B8CE9CED}"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3951A35B-4CF3-4037-A151-9C8AE277C09E}" type="datetimeFigureOut">
              <a:rPr lang="en-US" smtClean="0"/>
              <a:pPr/>
              <a:t>12/1/2021</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00C38BDB-7C56-4064-90AE-20A26CF912A9}" type="slidenum">
              <a:rPr lang="en-US" smtClean="0"/>
              <a:pPr/>
              <a:t>‹#›</a:t>
            </a:fld>
            <a:endParaRPr lang="en-US"/>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3951A35B-4CF3-4037-A151-9C8AE277C09E}" type="datetimeFigureOut">
              <a:rPr lang="en-US" smtClean="0"/>
              <a:pPr/>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C38BDB-7C56-4064-90AE-20A26CF912A9}" type="slidenum">
              <a:rPr lang="en-US" smtClean="0"/>
              <a:pPr/>
              <a:t>‹#›</a:t>
            </a:fld>
            <a:endParaRPr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951A35B-4CF3-4037-A151-9C8AE277C09E}" type="datetimeFigureOut">
              <a:rPr lang="en-US" smtClean="0"/>
              <a:pPr/>
              <a:t>12/1/2021</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lang="en-US"/>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00C38BDB-7C56-4064-90AE-20A26CF912A9}"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3951A35B-4CF3-4037-A151-9C8AE277C09E}" type="datetimeFigureOut">
              <a:rPr lang="en-US" smtClean="0"/>
              <a:pPr/>
              <a:t>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C38BDB-7C56-4064-90AE-20A26CF912A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3951A35B-4CF3-4037-A151-9C8AE277C09E}" type="datetimeFigureOut">
              <a:rPr lang="en-US" smtClean="0"/>
              <a:pPr/>
              <a:t>12/1/2021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C38BDB-7C56-4064-90AE-20A26CF912A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951A35B-4CF3-4037-A151-9C8AE277C09E}" type="datetimeFigureOut">
              <a:rPr lang="en-US" smtClean="0"/>
              <a:pPr/>
              <a:t>12/1/2021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0C38BDB-7C56-4064-90AE-20A26CF912A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51A35B-4CF3-4037-A151-9C8AE277C09E}" type="datetimeFigureOut">
              <a:rPr lang="en-US" smtClean="0"/>
              <a:pPr/>
              <a:t>12/1/2021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0C38BDB-7C56-4064-90AE-20A26CF912A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951A35B-4CF3-4037-A151-9C8AE277C09E}" type="datetimeFigureOut">
              <a:rPr lang="en-US" smtClean="0"/>
              <a:pPr/>
              <a:t>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C38BDB-7C56-4064-90AE-20A26CF912A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951A35B-4CF3-4037-A151-9C8AE277C09E}" type="datetimeFigureOut">
              <a:rPr lang="en-US" smtClean="0"/>
              <a:pPr/>
              <a:t>12/1/2021</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00C38BDB-7C56-4064-90AE-20A26CF912A9}" type="slidenum">
              <a:rPr lang="en-US" smtClean="0"/>
              <a:pPr/>
              <a:t>‹#›</a:t>
            </a:fld>
            <a:endParaRPr lang="en-US"/>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951A35B-4CF3-4037-A151-9C8AE277C09E}" type="datetimeFigureOut">
              <a:rPr lang="en-US" smtClean="0"/>
              <a:pPr/>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C38BDB-7C56-4064-90AE-20A26CF912A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951A35B-4CF3-4037-A151-9C8AE277C09E}" type="datetimeFigureOut">
              <a:rPr lang="en-US" smtClean="0"/>
              <a:pPr/>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C38BDB-7C56-4064-90AE-20A26CF912A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3951A35B-4CF3-4037-A151-9C8AE277C09E}" type="datetimeFigureOut">
              <a:rPr lang="en-US" smtClean="0"/>
              <a:pPr/>
              <a:t>12/1/2021</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00C38BDB-7C56-4064-90AE-20A26CF912A9}"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3600" b="1" dirty="0">
                <a:latin typeface="Times New Roman" pitchFamily="18" charset="0"/>
                <a:cs typeface="Times New Roman" pitchFamily="18" charset="0"/>
              </a:rPr>
              <a:t>MANAGING PROJECTS IN THE WORKPLACE</a:t>
            </a:r>
            <a:endParaRPr lang="en-US" sz="3600" dirty="0">
              <a:latin typeface="Times New Roman" pitchFamily="18" charset="0"/>
              <a:cs typeface="Times New Roman" pitchFamily="18" charset="0"/>
            </a:endParaRPr>
          </a:p>
        </p:txBody>
      </p:sp>
      <p:sp>
        <p:nvSpPr>
          <p:cNvPr id="3" name="TextBox 2">
            <a:extLst>
              <a:ext uri="{FF2B5EF4-FFF2-40B4-BE49-F238E27FC236}">
                <a16:creationId xmlns:a16="http://schemas.microsoft.com/office/drawing/2014/main" id="{30237549-7EC4-459B-856A-01BC0B16B767}"/>
              </a:ext>
            </a:extLst>
          </p:cNvPr>
          <p:cNvSpPr txBox="1"/>
          <p:nvPr/>
        </p:nvSpPr>
        <p:spPr>
          <a:xfrm>
            <a:off x="990600" y="3962400"/>
            <a:ext cx="5532119" cy="1200329"/>
          </a:xfrm>
          <a:prstGeom prst="rect">
            <a:avLst/>
          </a:prstGeom>
          <a:noFill/>
        </p:spPr>
        <p:txBody>
          <a:bodyPr wrap="square" rtlCol="0">
            <a:spAutoFit/>
          </a:bodyPr>
          <a:lstStyle/>
          <a:p>
            <a:pPr algn="ctr"/>
            <a:r>
              <a:rPr lang="en-GB" sz="2400" b="1" dirty="0"/>
              <a:t>Name: Zamir </a:t>
            </a:r>
            <a:r>
              <a:rPr lang="en-GB" sz="2400" b="1" dirty="0" err="1"/>
              <a:t>ahmed</a:t>
            </a:r>
            <a:endParaRPr lang="en-GB" sz="2400" b="1" dirty="0"/>
          </a:p>
          <a:p>
            <a:pPr algn="ctr"/>
            <a:r>
              <a:rPr lang="en-GB" sz="2400" b="1" dirty="0"/>
              <a:t>Student i.d:1919946</a:t>
            </a:r>
          </a:p>
          <a:p>
            <a:pPr algn="ctr"/>
            <a:r>
              <a:rPr lang="en-GB" sz="2400" b="1" dirty="0"/>
              <a:t>Lecture name :Isaiah </a:t>
            </a:r>
            <a:r>
              <a:rPr lang="en-GB" sz="2400" b="1" dirty="0" err="1"/>
              <a:t>oino</a:t>
            </a:r>
            <a:endParaRPr lang="en-GB" sz="24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6147"/>
            <a:ext cx="7772400" cy="1143000"/>
          </a:xfrm>
        </p:spPr>
        <p:txBody>
          <a:bodyPr>
            <a:normAutofit/>
          </a:bodyPr>
          <a:lstStyle/>
          <a:p>
            <a:pPr algn="ctr"/>
            <a:r>
              <a:rPr lang="en-US" sz="3200" b="1">
                <a:solidFill>
                  <a:schemeClr val="tx1"/>
                </a:solidFill>
                <a:latin typeface="Times New Roman" pitchFamily="18" charset="0"/>
                <a:cs typeface="Times New Roman" pitchFamily="18" charset="0"/>
              </a:rPr>
              <a:t>SLIDE 1: PROJECT </a:t>
            </a:r>
            <a:r>
              <a:rPr lang="en-US" sz="3200" b="1" dirty="0">
                <a:solidFill>
                  <a:schemeClr val="tx1"/>
                </a:solidFill>
                <a:latin typeface="Times New Roman" pitchFamily="18" charset="0"/>
                <a:cs typeface="Times New Roman" pitchFamily="18" charset="0"/>
              </a:rPr>
              <a:t>OUTLINE</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p:txBody>
          <a:bodyPr>
            <a:normAutofit/>
          </a:bodyPr>
          <a:lstStyle/>
          <a:p>
            <a:pPr marL="0" indent="0" algn="just">
              <a:buNone/>
            </a:pPr>
            <a:endParaRPr lang="en-US" sz="1800" dirty="0">
              <a:latin typeface="Times New Roman" pitchFamily="18" charset="0"/>
              <a:cs typeface="Times New Roman" pitchFamily="18" charset="0"/>
            </a:endParaRPr>
          </a:p>
          <a:p>
            <a:pPr algn="just">
              <a:lnSpc>
                <a:spcPct val="150000"/>
              </a:lnSpc>
            </a:pPr>
            <a:r>
              <a:rPr lang="en-US" sz="1800" dirty="0">
                <a:latin typeface="Times New Roman" pitchFamily="18" charset="0"/>
                <a:cs typeface="Times New Roman" pitchFamily="18" charset="0"/>
              </a:rPr>
              <a:t>Project outlines help to determine the structure of costing for a particular products (</a:t>
            </a:r>
            <a:r>
              <a:rPr lang="en-GB" sz="1800" dirty="0" err="1">
                <a:latin typeface="Times New Roman" pitchFamily="18" charset="0"/>
                <a:cs typeface="Times New Roman" pitchFamily="18" charset="0"/>
              </a:rPr>
              <a:t>Kojio</a:t>
            </a:r>
            <a:r>
              <a:rPr lang="en-GB" sz="1800" dirty="0">
                <a:latin typeface="Times New Roman" pitchFamily="18" charset="0"/>
                <a:cs typeface="Times New Roman" pitchFamily="18" charset="0"/>
              </a:rPr>
              <a:t>, 2020)</a:t>
            </a:r>
            <a:r>
              <a:rPr lang="en-US" sz="1800" dirty="0">
                <a:latin typeface="Times New Roman" pitchFamily="18" charset="0"/>
                <a:cs typeface="Times New Roman" pitchFamily="18" charset="0"/>
              </a:rPr>
              <a:t>.</a:t>
            </a:r>
          </a:p>
          <a:p>
            <a:pPr algn="just">
              <a:lnSpc>
                <a:spcPct val="150000"/>
              </a:lnSpc>
            </a:pPr>
            <a:r>
              <a:rPr lang="en-US" sz="1800" dirty="0">
                <a:latin typeface="Times New Roman" pitchFamily="18" charset="0"/>
                <a:cs typeface="Times New Roman" pitchFamily="18" charset="0"/>
              </a:rPr>
              <a:t>Stakeholder analysis </a:t>
            </a:r>
          </a:p>
          <a:p>
            <a:pPr algn="just">
              <a:lnSpc>
                <a:spcPct val="150000"/>
              </a:lnSpc>
            </a:pPr>
            <a:r>
              <a:rPr lang="en-US" sz="1800" dirty="0">
                <a:latin typeface="Times New Roman" pitchFamily="18" charset="0"/>
                <a:cs typeface="Times New Roman" pitchFamily="18" charset="0"/>
              </a:rPr>
              <a:t>Project scope </a:t>
            </a:r>
          </a:p>
          <a:p>
            <a:pPr algn="just">
              <a:lnSpc>
                <a:spcPct val="150000"/>
              </a:lnSpc>
            </a:pPr>
            <a:r>
              <a:rPr lang="en-US" sz="1800" dirty="0">
                <a:latin typeface="Times New Roman" pitchFamily="18" charset="0"/>
                <a:cs typeface="Times New Roman" pitchFamily="18" charset="0"/>
              </a:rPr>
              <a:t>Cost and resources</a:t>
            </a:r>
          </a:p>
          <a:p>
            <a:pPr algn="just">
              <a:lnSpc>
                <a:spcPct val="150000"/>
              </a:lnSpc>
            </a:pPr>
            <a:r>
              <a:rPr lang="en-US" sz="1800" dirty="0">
                <a:highlight>
                  <a:srgbClr val="FFFFFF"/>
                </a:highlight>
                <a:latin typeface="Times New Roman" panose="02020603050405020304" pitchFamily="18" charset="0"/>
                <a:ea typeface="Times New Roman" panose="02020603050405020304" pitchFamily="18" charset="0"/>
              </a:rPr>
              <a:t>F</a:t>
            </a:r>
            <a:r>
              <a:rPr lang="en-US" sz="1800" dirty="0">
                <a:effectLst/>
                <a:highlight>
                  <a:srgbClr val="FFFFFF"/>
                </a:highlight>
                <a:latin typeface="Times New Roman" panose="02020603050405020304" pitchFamily="18" charset="0"/>
                <a:ea typeface="Times New Roman" panose="02020603050405020304" pitchFamily="18" charset="0"/>
              </a:rPr>
              <a:t>ollowing is based on launch of </a:t>
            </a:r>
            <a:r>
              <a:rPr lang="en-US" sz="1800" dirty="0">
                <a:effectLst/>
                <a:latin typeface="Times New Roman" panose="02020603050405020304" pitchFamily="18" charset="0"/>
                <a:ea typeface="Times New Roman" panose="02020603050405020304" pitchFamily="18" charset="0"/>
              </a:rPr>
              <a:t>‘Activated Charcoal Infused Hair Serum</a:t>
            </a:r>
            <a:endParaRPr lang="en-US" dirty="0"/>
          </a:p>
        </p:txBody>
      </p:sp>
      <p:graphicFrame>
        <p:nvGraphicFramePr>
          <p:cNvPr id="7" name="Content Placeholder 6">
            <a:extLst>
              <a:ext uri="{FF2B5EF4-FFF2-40B4-BE49-F238E27FC236}">
                <a16:creationId xmlns:a16="http://schemas.microsoft.com/office/drawing/2014/main" id="{4CAAE4AF-196C-42DD-AB31-BD7AC09E81EA}"/>
              </a:ext>
            </a:extLst>
          </p:cNvPr>
          <p:cNvGraphicFramePr>
            <a:graphicFrameLocks noGrp="1"/>
          </p:cNvGraphicFramePr>
          <p:nvPr>
            <p:ph sz="quarter" idx="2"/>
            <p:extLst>
              <p:ext uri="{D42A27DB-BD31-4B8C-83A1-F6EECF244321}">
                <p14:modId xmlns:p14="http://schemas.microsoft.com/office/powerpoint/2010/main" val="1197067225"/>
              </p:ext>
            </p:extLst>
          </p:nvPr>
        </p:nvGraphicFramePr>
        <p:xfrm>
          <a:off x="4933950" y="1447800"/>
          <a:ext cx="3749675"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solidFill>
                  <a:schemeClr val="tx1"/>
                </a:solidFill>
                <a:latin typeface="Times New Roman" pitchFamily="18" charset="0"/>
                <a:cs typeface="Times New Roman" pitchFamily="18" charset="0"/>
              </a:rPr>
              <a:t>SLIDE 2: CONTINUED </a:t>
            </a:r>
            <a:endParaRPr lang="en-US"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p:txBody>
          <a:bodyPr>
            <a:normAutofit fontScale="92500"/>
          </a:bodyPr>
          <a:lstStyle/>
          <a:p>
            <a:pPr algn="just">
              <a:lnSpc>
                <a:spcPct val="150000"/>
              </a:lnSpc>
            </a:pPr>
            <a:r>
              <a:rPr lang="en-US" sz="1800" dirty="0">
                <a:latin typeface="Times New Roman" pitchFamily="18" charset="0"/>
                <a:cs typeface="Times New Roman" pitchFamily="18" charset="0"/>
              </a:rPr>
              <a:t>Effective and clear communication with stakeholders, is the project scope</a:t>
            </a:r>
          </a:p>
          <a:p>
            <a:pPr algn="just">
              <a:lnSpc>
                <a:spcPct val="150000"/>
              </a:lnSpc>
            </a:pPr>
            <a:r>
              <a:rPr lang="en-US" sz="1800" dirty="0">
                <a:latin typeface="Times New Roman" pitchFamily="18" charset="0"/>
                <a:cs typeface="Times New Roman" pitchFamily="18" charset="0"/>
              </a:rPr>
              <a:t>Each activity sequentially delivered, which are engaged here (</a:t>
            </a:r>
            <a:r>
              <a:rPr lang="en-GB" sz="1800" dirty="0" err="1">
                <a:latin typeface="Times New Roman" pitchFamily="18" charset="0"/>
                <a:cs typeface="Times New Roman" pitchFamily="18" charset="0"/>
              </a:rPr>
              <a:t>Nawaz</a:t>
            </a:r>
            <a:r>
              <a:rPr lang="en-GB" sz="1800" dirty="0">
                <a:latin typeface="Times New Roman" pitchFamily="18" charset="0"/>
                <a:cs typeface="Times New Roman" pitchFamily="18" charset="0"/>
              </a:rPr>
              <a:t>, </a:t>
            </a:r>
            <a:r>
              <a:rPr lang="en-GB" sz="1800" dirty="0" err="1">
                <a:latin typeface="Times New Roman" pitchFamily="18" charset="0"/>
                <a:cs typeface="Times New Roman" pitchFamily="18" charset="0"/>
              </a:rPr>
              <a:t>Sudke</a:t>
            </a:r>
            <a:r>
              <a:rPr lang="en-GB" sz="1800" dirty="0">
                <a:latin typeface="Times New Roman" pitchFamily="18" charset="0"/>
                <a:cs typeface="Times New Roman" pitchFamily="18" charset="0"/>
              </a:rPr>
              <a:t> and Prasad,2020)</a:t>
            </a:r>
            <a:r>
              <a:rPr lang="en-US" sz="1800" dirty="0">
                <a:latin typeface="Times New Roman" pitchFamily="18" charset="0"/>
                <a:cs typeface="Times New Roman" pitchFamily="18" charset="0"/>
              </a:rPr>
              <a:t>.</a:t>
            </a:r>
          </a:p>
          <a:p>
            <a:pPr algn="just">
              <a:lnSpc>
                <a:spcPct val="150000"/>
              </a:lnSpc>
            </a:pPr>
            <a:r>
              <a:rPr lang="en-US" sz="1800" dirty="0">
                <a:highlight>
                  <a:srgbClr val="FFFFFF"/>
                </a:highlight>
                <a:latin typeface="Times New Roman" panose="02020603050405020304" pitchFamily="18" charset="0"/>
                <a:ea typeface="Times New Roman" panose="02020603050405020304" pitchFamily="18" charset="0"/>
              </a:rPr>
              <a:t>H</a:t>
            </a:r>
            <a:r>
              <a:rPr lang="en-US" sz="1800" dirty="0">
                <a:effectLst/>
                <a:highlight>
                  <a:srgbClr val="FFFFFF"/>
                </a:highlight>
                <a:latin typeface="Times New Roman" panose="02020603050405020304" pitchFamily="18" charset="0"/>
                <a:ea typeface="Times New Roman" panose="02020603050405020304" pitchFamily="18" charset="0"/>
              </a:rPr>
              <a:t>air and eye care industry has accumulated $500 billion sales</a:t>
            </a:r>
          </a:p>
          <a:p>
            <a:pPr algn="just">
              <a:lnSpc>
                <a:spcPct val="150000"/>
              </a:lnSpc>
            </a:pPr>
            <a:r>
              <a:rPr lang="en-US" sz="1800" dirty="0">
                <a:highlight>
                  <a:srgbClr val="FFFFFF"/>
                </a:highlight>
                <a:latin typeface="Times New Roman" panose="02020603050405020304" pitchFamily="18" charset="0"/>
              </a:rPr>
              <a:t>23% rise in sales for the year 2020 (</a:t>
            </a:r>
            <a:r>
              <a:rPr lang="en-GB" sz="1800" dirty="0" err="1">
                <a:effectLst/>
                <a:highlight>
                  <a:srgbClr val="FFFFFF"/>
                </a:highlight>
                <a:latin typeface="Times New Roman" panose="02020603050405020304" pitchFamily="18" charset="0"/>
                <a:ea typeface="Times New Roman" panose="02020603050405020304" pitchFamily="18" charset="0"/>
              </a:rPr>
              <a:t>Gerstell</a:t>
            </a:r>
            <a:r>
              <a:rPr lang="en-GB" sz="1800" dirty="0">
                <a:effectLst/>
                <a:highlight>
                  <a:srgbClr val="FFFFFF"/>
                </a:highlight>
                <a:latin typeface="Times New Roman" panose="02020603050405020304" pitchFamily="18" charset="0"/>
                <a:ea typeface="Times New Roman" panose="02020603050405020304" pitchFamily="18" charset="0"/>
              </a:rPr>
              <a:t> </a:t>
            </a:r>
            <a:r>
              <a:rPr lang="en-GB" sz="1800" i="1" dirty="0">
                <a:effectLst/>
                <a:highlight>
                  <a:srgbClr val="FFFFFF"/>
                </a:highlight>
                <a:latin typeface="Times New Roman" panose="02020603050405020304" pitchFamily="18" charset="0"/>
                <a:ea typeface="Times New Roman" panose="02020603050405020304" pitchFamily="18" charset="0"/>
              </a:rPr>
              <a:t>et al.</a:t>
            </a:r>
            <a:r>
              <a:rPr lang="en-GB" sz="1800" dirty="0">
                <a:effectLst/>
                <a:highlight>
                  <a:srgbClr val="FFFFFF"/>
                </a:highlight>
                <a:latin typeface="Times New Roman" panose="02020603050405020304" pitchFamily="18" charset="0"/>
                <a:ea typeface="Times New Roman" panose="02020603050405020304" pitchFamily="18" charset="0"/>
              </a:rPr>
              <a:t> 2020</a:t>
            </a:r>
            <a:r>
              <a:rPr lang="en-US" sz="1800" dirty="0">
                <a:highlight>
                  <a:srgbClr val="FFFFFF"/>
                </a:highlight>
                <a:latin typeface="Times New Roman" panose="02020603050405020304" pitchFamily="18" charset="0"/>
              </a:rPr>
              <a:t>)</a:t>
            </a:r>
          </a:p>
          <a:p>
            <a:pPr algn="just">
              <a:lnSpc>
                <a:spcPct val="150000"/>
              </a:lnSpc>
            </a:pPr>
            <a:r>
              <a:rPr lang="en-US" sz="1800" dirty="0">
                <a:highlight>
                  <a:srgbClr val="FFFFFF"/>
                </a:highlight>
                <a:latin typeface="Times New Roman" panose="02020603050405020304" pitchFamily="18" charset="0"/>
              </a:rPr>
              <a:t>Gantt chart with end and start date</a:t>
            </a:r>
            <a:endParaRPr lang="en-US" dirty="0"/>
          </a:p>
        </p:txBody>
      </p:sp>
      <p:pic>
        <p:nvPicPr>
          <p:cNvPr id="7" name="image4.png">
            <a:extLst>
              <a:ext uri="{FF2B5EF4-FFF2-40B4-BE49-F238E27FC236}">
                <a16:creationId xmlns:a16="http://schemas.microsoft.com/office/drawing/2014/main" id="{7A6656A9-9B11-4CBF-9427-205E364C7595}"/>
              </a:ext>
            </a:extLst>
          </p:cNvPr>
          <p:cNvPicPr>
            <a:picLocks noGrp="1"/>
          </p:cNvPicPr>
          <p:nvPr>
            <p:ph sz="quarter" idx="2"/>
          </p:nvPr>
        </p:nvPicPr>
        <p:blipFill>
          <a:blip r:embed="rId3"/>
          <a:srcRect/>
          <a:stretch>
            <a:fillRect/>
          </a:stretch>
        </p:blipFill>
        <p:spPr>
          <a:xfrm>
            <a:off x="4933950" y="1600200"/>
            <a:ext cx="3749675" cy="3366328"/>
          </a:xfrm>
          <a:prstGeom prst="rect">
            <a:avLst/>
          </a:prstGeo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SLIDE 3: STAKEHOLDER ANALYSIS </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p:txBody>
          <a:bodyPr>
            <a:normAutofit/>
          </a:bodyPr>
          <a:lstStyle/>
          <a:p>
            <a:pPr algn="just">
              <a:lnSpc>
                <a:spcPct val="150000"/>
              </a:lnSpc>
            </a:pPr>
            <a:r>
              <a:rPr lang="en-US" sz="1800" dirty="0">
                <a:highlight>
                  <a:srgbClr val="FFFFFF"/>
                </a:highlight>
                <a:latin typeface="Times New Roman" panose="02020603050405020304" pitchFamily="18" charset="0"/>
                <a:ea typeface="Times New Roman" panose="02020603050405020304" pitchFamily="18" charset="0"/>
              </a:rPr>
              <a:t>c</a:t>
            </a:r>
            <a:r>
              <a:rPr lang="en-US" sz="1800" dirty="0">
                <a:effectLst/>
                <a:highlight>
                  <a:srgbClr val="FFFFFF"/>
                </a:highlight>
                <a:latin typeface="Times New Roman" panose="02020603050405020304" pitchFamily="18" charset="0"/>
                <a:ea typeface="Times New Roman" panose="02020603050405020304" pitchFamily="18" charset="0"/>
              </a:rPr>
              <a:t>ategorized in four different quadrants </a:t>
            </a:r>
          </a:p>
          <a:p>
            <a:pPr algn="just">
              <a:lnSpc>
                <a:spcPct val="150000"/>
              </a:lnSpc>
            </a:pPr>
            <a:r>
              <a:rPr lang="en-US" sz="1800" dirty="0" err="1">
                <a:latin typeface="Times New Roman" pitchFamily="18" charset="0"/>
                <a:cs typeface="Times New Roman" pitchFamily="18" charset="0"/>
              </a:rPr>
              <a:t>Mandelow's</a:t>
            </a:r>
            <a:r>
              <a:rPr lang="en-US" sz="1800" dirty="0">
                <a:latin typeface="Times New Roman" pitchFamily="18" charset="0"/>
                <a:cs typeface="Times New Roman" pitchFamily="18" charset="0"/>
              </a:rPr>
              <a:t> matrix has been considered for stakeholder’s analysis (</a:t>
            </a:r>
            <a:r>
              <a:rPr lang="en-GB" sz="1800" dirty="0">
                <a:latin typeface="Times New Roman" pitchFamily="18" charset="0"/>
                <a:cs typeface="Times New Roman" pitchFamily="18" charset="0"/>
              </a:rPr>
              <a:t>Williams, and Schubert, 2018)</a:t>
            </a:r>
            <a:r>
              <a:rPr lang="en-US" sz="1800" dirty="0">
                <a:latin typeface="Times New Roman" pitchFamily="18" charset="0"/>
                <a:cs typeface="Times New Roman" pitchFamily="18" charset="0"/>
              </a:rPr>
              <a:t>. </a:t>
            </a:r>
          </a:p>
          <a:p>
            <a:pPr algn="just">
              <a:lnSpc>
                <a:spcPct val="150000"/>
              </a:lnSpc>
            </a:pPr>
            <a:r>
              <a:rPr lang="en-US" sz="1800" dirty="0">
                <a:latin typeface="Times New Roman" pitchFamily="18" charset="0"/>
                <a:cs typeface="Times New Roman" pitchFamily="18" charset="0"/>
              </a:rPr>
              <a:t>The power of stakeholders is measurable and taken into account. </a:t>
            </a:r>
          </a:p>
          <a:p>
            <a:endParaRPr lang="en-US" dirty="0"/>
          </a:p>
        </p:txBody>
      </p:sp>
      <p:pic>
        <p:nvPicPr>
          <p:cNvPr id="5" name="Content Placeholder 4" descr="s 2.PNG"/>
          <p:cNvPicPr>
            <a:picLocks noGrp="1" noChangeAspect="1"/>
          </p:cNvPicPr>
          <p:nvPr>
            <p:ph sz="quarter" idx="2"/>
          </p:nvPr>
        </p:nvPicPr>
        <p:blipFill>
          <a:blip r:embed="rId3"/>
          <a:stretch>
            <a:fillRect/>
          </a:stretch>
        </p:blipFill>
        <p:spPr>
          <a:xfrm>
            <a:off x="5017837" y="2119087"/>
            <a:ext cx="3581900" cy="3229426"/>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SLIDE 4: CONTINUED</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p:txBody>
          <a:bodyPr>
            <a:normAutofit/>
          </a:bodyPr>
          <a:lstStyle/>
          <a:p>
            <a:pPr algn="just">
              <a:lnSpc>
                <a:spcPct val="150000"/>
              </a:lnSpc>
            </a:pPr>
            <a:r>
              <a:rPr lang="en-US" sz="1800" dirty="0">
                <a:latin typeface="Times New Roman" pitchFamily="18" charset="0"/>
                <a:cs typeface="Times New Roman" pitchFamily="18" charset="0"/>
              </a:rPr>
              <a:t>In order to have command in the production process, stakeholders need power (</a:t>
            </a:r>
            <a:r>
              <a:rPr lang="en-US" sz="1800" dirty="0" err="1">
                <a:solidFill>
                  <a:srgbClr val="222222"/>
                </a:solidFill>
                <a:effectLst/>
                <a:latin typeface="Times New Roman" panose="02020603050405020304" pitchFamily="18" charset="0"/>
                <a:ea typeface="Arial" panose="020B0604020202020204" pitchFamily="34" charset="0"/>
              </a:rPr>
              <a:t>Eskerod</a:t>
            </a:r>
            <a:r>
              <a:rPr lang="en-US" sz="1800" dirty="0">
                <a:solidFill>
                  <a:srgbClr val="222222"/>
                </a:solidFill>
                <a:effectLst/>
                <a:latin typeface="Times New Roman" panose="02020603050405020304" pitchFamily="18" charset="0"/>
                <a:ea typeface="Arial" panose="020B0604020202020204" pitchFamily="34" charset="0"/>
              </a:rPr>
              <a:t> and Larsen, 2018</a:t>
            </a:r>
            <a:r>
              <a:rPr lang="en-GB" sz="1800" dirty="0">
                <a:latin typeface="Times New Roman" pitchFamily="18" charset="0"/>
                <a:cs typeface="Times New Roman" pitchFamily="18" charset="0"/>
              </a:rPr>
              <a:t>)</a:t>
            </a:r>
            <a:r>
              <a:rPr lang="en-US" sz="1800" dirty="0">
                <a:latin typeface="Times New Roman" pitchFamily="18" charset="0"/>
                <a:cs typeface="Times New Roman" pitchFamily="18" charset="0"/>
              </a:rPr>
              <a:t>. </a:t>
            </a:r>
          </a:p>
          <a:p>
            <a:pPr algn="just">
              <a:lnSpc>
                <a:spcPct val="150000"/>
              </a:lnSpc>
            </a:pPr>
            <a:r>
              <a:rPr lang="en-US" sz="1800" dirty="0">
                <a:latin typeface="Times New Roman" pitchFamily="18" charset="0"/>
                <a:cs typeface="Times New Roman" pitchFamily="18" charset="0"/>
              </a:rPr>
              <a:t>Internal stakeholders: internal employees and managers. </a:t>
            </a:r>
          </a:p>
          <a:p>
            <a:pPr algn="just">
              <a:lnSpc>
                <a:spcPct val="150000"/>
              </a:lnSpc>
            </a:pPr>
            <a:r>
              <a:rPr lang="en-US" sz="1800" dirty="0">
                <a:latin typeface="Times New Roman" pitchFamily="18" charset="0"/>
                <a:cs typeface="Times New Roman" pitchFamily="18" charset="0"/>
              </a:rPr>
              <a:t>External stakeholders: suppliers, government, society,  creditors as well as customers. </a:t>
            </a:r>
          </a:p>
          <a:p>
            <a:endParaRPr lang="en-US" dirty="0"/>
          </a:p>
        </p:txBody>
      </p:sp>
      <p:pic>
        <p:nvPicPr>
          <p:cNvPr id="5" name="Content Placeholder 4" descr="2.png"/>
          <p:cNvPicPr>
            <a:picLocks noGrp="1" noChangeAspect="1"/>
          </p:cNvPicPr>
          <p:nvPr>
            <p:ph sz="quarter" idx="2"/>
          </p:nvPr>
        </p:nvPicPr>
        <p:blipFill>
          <a:blip r:embed="rId3"/>
          <a:stretch>
            <a:fillRect/>
          </a:stretch>
        </p:blipFill>
        <p:spPr>
          <a:xfrm>
            <a:off x="4933950" y="2483298"/>
            <a:ext cx="3749675" cy="2501004"/>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7772400" cy="1600200"/>
          </a:xfrm>
        </p:spPr>
        <p:txBody>
          <a:bodyPr>
            <a:normAutofit fontScale="90000"/>
          </a:bodyPr>
          <a:lstStyle/>
          <a:p>
            <a:pPr algn="ctr"/>
            <a:br>
              <a:rPr lang="en-US" sz="3600" b="1" dirty="0">
                <a:solidFill>
                  <a:schemeClr val="tx1"/>
                </a:solidFill>
                <a:latin typeface="Times New Roman" pitchFamily="18" charset="0"/>
                <a:cs typeface="Times New Roman" pitchFamily="18" charset="0"/>
              </a:rPr>
            </a:br>
            <a:br>
              <a:rPr lang="en-US" sz="3600" b="1" dirty="0">
                <a:solidFill>
                  <a:schemeClr val="tx1"/>
                </a:solidFill>
                <a:latin typeface="Times New Roman" pitchFamily="18" charset="0"/>
                <a:cs typeface="Times New Roman" pitchFamily="18" charset="0"/>
              </a:rPr>
            </a:br>
            <a:br>
              <a:rPr lang="en-US" sz="3600" b="1" dirty="0">
                <a:solidFill>
                  <a:schemeClr val="tx1"/>
                </a:solidFill>
                <a:latin typeface="Times New Roman" pitchFamily="18" charset="0"/>
                <a:cs typeface="Times New Roman" pitchFamily="18" charset="0"/>
              </a:rPr>
            </a:br>
            <a:r>
              <a:rPr lang="en-US" sz="3600" b="1" dirty="0">
                <a:solidFill>
                  <a:schemeClr val="tx1"/>
                </a:solidFill>
                <a:latin typeface="Times New Roman" pitchFamily="18" charset="0"/>
                <a:cs typeface="Times New Roman" pitchFamily="18" charset="0"/>
              </a:rPr>
              <a:t>SLIDE 5: WORK BREAKDOWN STRUCTURE (WBS)</a:t>
            </a:r>
            <a:br>
              <a:rPr lang="en-US" dirty="0"/>
            </a:br>
            <a:endParaRPr lang="en-US" dirty="0"/>
          </a:p>
        </p:txBody>
      </p:sp>
      <p:sp>
        <p:nvSpPr>
          <p:cNvPr id="3" name="Content Placeholder 2"/>
          <p:cNvSpPr>
            <a:spLocks noGrp="1"/>
          </p:cNvSpPr>
          <p:nvPr>
            <p:ph sz="quarter" idx="1"/>
          </p:nvPr>
        </p:nvSpPr>
        <p:spPr>
          <a:xfrm>
            <a:off x="822960" y="1992086"/>
            <a:ext cx="3749040" cy="4572000"/>
          </a:xfrm>
        </p:spPr>
        <p:txBody>
          <a:bodyPr>
            <a:normAutofit/>
          </a:bodyPr>
          <a:lstStyle/>
          <a:p>
            <a:pPr algn="just"/>
            <a:r>
              <a:rPr lang="en-US" sz="1800" dirty="0">
                <a:highlight>
                  <a:srgbClr val="FFFFFF"/>
                </a:highlight>
                <a:latin typeface="Times New Roman" panose="02020603050405020304" pitchFamily="18" charset="0"/>
                <a:ea typeface="Times New Roman" panose="02020603050405020304" pitchFamily="18" charset="0"/>
              </a:rPr>
              <a:t>E</a:t>
            </a:r>
            <a:r>
              <a:rPr lang="en-US" sz="1800" dirty="0">
                <a:effectLst/>
                <a:highlight>
                  <a:srgbClr val="FFFFFF"/>
                </a:highlight>
                <a:latin typeface="Times New Roman" panose="02020603050405020304" pitchFamily="18" charset="0"/>
                <a:ea typeface="Times New Roman" panose="02020603050405020304" pitchFamily="18" charset="0"/>
              </a:rPr>
              <a:t>ntire product launch has been described</a:t>
            </a:r>
          </a:p>
          <a:p>
            <a:pPr algn="just"/>
            <a:r>
              <a:rPr lang="en-US" sz="1800" dirty="0">
                <a:highlight>
                  <a:srgbClr val="FFFFFF"/>
                </a:highlight>
                <a:latin typeface="Times New Roman" panose="02020603050405020304" pitchFamily="18" charset="0"/>
                <a:ea typeface="Times New Roman" panose="02020603050405020304" pitchFamily="18" charset="0"/>
              </a:rPr>
              <a:t>D</a:t>
            </a:r>
            <a:r>
              <a:rPr lang="en-US" sz="1800" dirty="0">
                <a:effectLst/>
                <a:highlight>
                  <a:srgbClr val="FFFFFF"/>
                </a:highlight>
                <a:latin typeface="Times New Roman" panose="02020603050405020304" pitchFamily="18" charset="0"/>
                <a:ea typeface="Times New Roman" panose="02020603050405020304" pitchFamily="18" charset="0"/>
              </a:rPr>
              <a:t>ifferent stages</a:t>
            </a:r>
            <a:r>
              <a:rPr lang="en-US" sz="1800" dirty="0">
                <a:highlight>
                  <a:srgbClr val="FFFFFF"/>
                </a:highlight>
                <a:latin typeface="Times New Roman" panose="02020603050405020304" pitchFamily="18" charset="0"/>
                <a:ea typeface="Times New Roman" panose="02020603050405020304" pitchFamily="18" charset="0"/>
              </a:rPr>
              <a:t> shown in diagrammatic presentation</a:t>
            </a:r>
            <a:endParaRPr lang="en-US" sz="1800" dirty="0">
              <a:latin typeface="Times New Roman" pitchFamily="18" charset="0"/>
              <a:cs typeface="Times New Roman" pitchFamily="18" charset="0"/>
            </a:endParaRPr>
          </a:p>
          <a:p>
            <a:pPr algn="just">
              <a:lnSpc>
                <a:spcPct val="150000"/>
              </a:lnSpc>
            </a:pPr>
            <a:r>
              <a:rPr lang="en-US" sz="1800" dirty="0">
                <a:effectLst/>
                <a:highlight>
                  <a:srgbClr val="FFFFFF"/>
                </a:highlight>
                <a:latin typeface="Times New Roman" panose="02020603050405020304" pitchFamily="18" charset="0"/>
                <a:ea typeface="Times New Roman" panose="02020603050405020304" pitchFamily="18" charset="0"/>
              </a:rPr>
              <a:t>Product designing, modelling, implantation, execution and monitoring phase (</a:t>
            </a:r>
            <a:r>
              <a:rPr lang="en-US" sz="1800" dirty="0" err="1">
                <a:solidFill>
                  <a:srgbClr val="222222"/>
                </a:solidFill>
                <a:effectLst/>
                <a:latin typeface="Times New Roman" panose="02020603050405020304" pitchFamily="18" charset="0"/>
                <a:ea typeface="Arial" panose="020B0604020202020204" pitchFamily="34" charset="0"/>
              </a:rPr>
              <a:t>Burghate</a:t>
            </a:r>
            <a:r>
              <a:rPr lang="en-US" sz="1800" dirty="0">
                <a:solidFill>
                  <a:srgbClr val="222222"/>
                </a:solidFill>
                <a:effectLst/>
                <a:latin typeface="Times New Roman" panose="02020603050405020304" pitchFamily="18" charset="0"/>
                <a:ea typeface="Arial" panose="020B0604020202020204" pitchFamily="34" charset="0"/>
              </a:rPr>
              <a:t>, 2018</a:t>
            </a:r>
            <a:r>
              <a:rPr lang="en-US" sz="1800" dirty="0">
                <a:effectLst/>
                <a:highlight>
                  <a:srgbClr val="FFFFFF"/>
                </a:highlight>
                <a:latin typeface="Times New Roman" panose="02020603050405020304" pitchFamily="18" charset="0"/>
                <a:ea typeface="Times New Roman" panose="02020603050405020304" pitchFamily="18" charset="0"/>
              </a:rPr>
              <a:t>)</a:t>
            </a:r>
            <a:endParaRPr lang="en-US" dirty="0"/>
          </a:p>
        </p:txBody>
      </p:sp>
      <p:pic>
        <p:nvPicPr>
          <p:cNvPr id="5" name="Content Placeholder 4" descr="s3.PNG"/>
          <p:cNvPicPr>
            <a:picLocks noGrp="1" noChangeAspect="1"/>
          </p:cNvPicPr>
          <p:nvPr>
            <p:ph sz="quarter" idx="2"/>
          </p:nvPr>
        </p:nvPicPr>
        <p:blipFill>
          <a:blip r:embed="rId3"/>
          <a:stretch>
            <a:fillRect/>
          </a:stretch>
        </p:blipFill>
        <p:spPr>
          <a:xfrm>
            <a:off x="4933950" y="2227444"/>
            <a:ext cx="3749675" cy="3012711"/>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SLIDE 6: CONTINUED</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p:txBody>
          <a:bodyPr>
            <a:normAutofit/>
          </a:bodyPr>
          <a:lstStyle/>
          <a:p>
            <a:pPr algn="just">
              <a:lnSpc>
                <a:spcPct val="150000"/>
              </a:lnSpc>
            </a:pPr>
            <a:r>
              <a:rPr lang="en-US" sz="1800" dirty="0">
                <a:latin typeface="Times New Roman" pitchFamily="18" charset="0"/>
                <a:cs typeface="Times New Roman" pitchFamily="18" charset="0"/>
              </a:rPr>
              <a:t>Project initiation has been obtained for identifications.</a:t>
            </a:r>
          </a:p>
          <a:p>
            <a:pPr algn="just">
              <a:lnSpc>
                <a:spcPct val="150000"/>
              </a:lnSpc>
            </a:pPr>
            <a:r>
              <a:rPr lang="en-US" sz="1800" dirty="0">
                <a:effectLst/>
                <a:highlight>
                  <a:srgbClr val="FFFFFF"/>
                </a:highlight>
                <a:latin typeface="Times New Roman" panose="02020603050405020304" pitchFamily="18" charset="0"/>
                <a:ea typeface="Times New Roman" panose="02020603050405020304" pitchFamily="18" charset="0"/>
              </a:rPr>
              <a:t>Overall understanding about this development of the project </a:t>
            </a:r>
          </a:p>
          <a:p>
            <a:pPr algn="just">
              <a:lnSpc>
                <a:spcPct val="150000"/>
              </a:lnSpc>
            </a:pPr>
            <a:r>
              <a:rPr lang="en-US" sz="1800" dirty="0">
                <a:effectLst/>
                <a:highlight>
                  <a:srgbClr val="FFFFFF"/>
                </a:highlight>
                <a:latin typeface="Times New Roman" panose="02020603050405020304" pitchFamily="18" charset="0"/>
                <a:ea typeface="Times New Roman" panose="02020603050405020304" pitchFamily="18" charset="0"/>
              </a:rPr>
              <a:t>last stage is the project final closure: includes product testing</a:t>
            </a:r>
            <a:endParaRPr lang="en-US" dirty="0"/>
          </a:p>
        </p:txBody>
      </p:sp>
      <p:graphicFrame>
        <p:nvGraphicFramePr>
          <p:cNvPr id="7" name="Content Placeholder 6">
            <a:extLst>
              <a:ext uri="{FF2B5EF4-FFF2-40B4-BE49-F238E27FC236}">
                <a16:creationId xmlns:a16="http://schemas.microsoft.com/office/drawing/2014/main" id="{6EB7B76B-71B6-4D6C-9CED-45B4089217EC}"/>
              </a:ext>
            </a:extLst>
          </p:cNvPr>
          <p:cNvGraphicFramePr>
            <a:graphicFrameLocks noGrp="1"/>
          </p:cNvGraphicFramePr>
          <p:nvPr>
            <p:ph sz="quarter" idx="2"/>
            <p:extLst>
              <p:ext uri="{D42A27DB-BD31-4B8C-83A1-F6EECF244321}">
                <p14:modId xmlns:p14="http://schemas.microsoft.com/office/powerpoint/2010/main" val="2915125085"/>
              </p:ext>
            </p:extLst>
          </p:nvPr>
        </p:nvGraphicFramePr>
        <p:xfrm>
          <a:off x="4933950" y="1447800"/>
          <a:ext cx="3749675"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SLIDE 7: DECENT DRAFT OF USAGE OF AMOUNT AND RESOURCES</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p:txBody>
          <a:bodyPr>
            <a:normAutofit/>
          </a:bodyPr>
          <a:lstStyle/>
          <a:p>
            <a:pPr algn="just">
              <a:lnSpc>
                <a:spcPct val="150000"/>
              </a:lnSpc>
            </a:pPr>
            <a:r>
              <a:rPr lang="en-US" sz="1800" dirty="0">
                <a:latin typeface="Times New Roman" pitchFamily="18" charset="0"/>
                <a:cs typeface="Times New Roman" pitchFamily="18" charset="0"/>
              </a:rPr>
              <a:t>Cost breakdown has been derived with the specific calculation of estimation.</a:t>
            </a:r>
          </a:p>
          <a:p>
            <a:pPr algn="just">
              <a:lnSpc>
                <a:spcPct val="150000"/>
              </a:lnSpc>
            </a:pPr>
            <a:r>
              <a:rPr lang="en-US" sz="1800" dirty="0">
                <a:latin typeface="Times New Roman" pitchFamily="18" charset="0"/>
                <a:cs typeface="Times New Roman" pitchFamily="18" charset="0"/>
              </a:rPr>
              <a:t>This project demands appreciative aspects for marketing (</a:t>
            </a:r>
            <a:r>
              <a:rPr lang="en-GB" sz="1800" dirty="0">
                <a:latin typeface="Times New Roman" pitchFamily="18" charset="0"/>
                <a:cs typeface="Times New Roman" pitchFamily="18" charset="0"/>
              </a:rPr>
              <a:t>Michael, 2019)</a:t>
            </a:r>
            <a:r>
              <a:rPr lang="en-US" sz="1800" dirty="0">
                <a:latin typeface="Times New Roman" pitchFamily="18" charset="0"/>
                <a:cs typeface="Times New Roman" pitchFamily="18" charset="0"/>
              </a:rPr>
              <a:t>.</a:t>
            </a:r>
          </a:p>
          <a:p>
            <a:pPr algn="just">
              <a:lnSpc>
                <a:spcPct val="150000"/>
              </a:lnSpc>
            </a:pPr>
            <a:r>
              <a:rPr lang="en-US" sz="1800" dirty="0">
                <a:latin typeface="Times New Roman" pitchFamily="18" charset="0"/>
                <a:cs typeface="Times New Roman" pitchFamily="18" charset="0"/>
              </a:rPr>
              <a:t>Sales strategies need to be applied in this project.  </a:t>
            </a:r>
          </a:p>
          <a:p>
            <a:endParaRPr lang="en-US" dirty="0"/>
          </a:p>
          <a:p>
            <a:endParaRPr lang="en-US" dirty="0"/>
          </a:p>
        </p:txBody>
      </p:sp>
      <p:pic>
        <p:nvPicPr>
          <p:cNvPr id="5" name="Content Placeholder 4" descr="s4.PNG"/>
          <p:cNvPicPr>
            <a:picLocks noGrp="1" noChangeAspect="1"/>
          </p:cNvPicPr>
          <p:nvPr>
            <p:ph sz="quarter" idx="2"/>
          </p:nvPr>
        </p:nvPicPr>
        <p:blipFill>
          <a:blip r:embed="rId3"/>
          <a:stretch>
            <a:fillRect/>
          </a:stretch>
        </p:blipFill>
        <p:spPr>
          <a:xfrm>
            <a:off x="5032127" y="2433456"/>
            <a:ext cx="3553321" cy="2600688"/>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SLIDE 8: RESOURCES OF CONSIDERATION</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p:txBody>
          <a:bodyPr>
            <a:normAutofit/>
          </a:bodyPr>
          <a:lstStyle/>
          <a:p>
            <a:pPr algn="just">
              <a:lnSpc>
                <a:spcPct val="150000"/>
              </a:lnSpc>
            </a:pPr>
            <a:r>
              <a:rPr lang="en-US" sz="1800" dirty="0">
                <a:latin typeface="Times New Roman" pitchFamily="18" charset="0"/>
                <a:cs typeface="Times New Roman" pitchFamily="18" charset="0"/>
              </a:rPr>
              <a:t>Resources of this project development have been discussed. </a:t>
            </a:r>
          </a:p>
          <a:p>
            <a:pPr algn="just">
              <a:lnSpc>
                <a:spcPct val="150000"/>
              </a:lnSpc>
            </a:pPr>
            <a:r>
              <a:rPr lang="en-US" sz="1800" dirty="0">
                <a:highlight>
                  <a:srgbClr val="FFFFFF"/>
                </a:highlight>
                <a:latin typeface="Times New Roman" panose="02020603050405020304" pitchFamily="18" charset="0"/>
                <a:ea typeface="Times New Roman" panose="02020603050405020304" pitchFamily="18" charset="0"/>
              </a:rPr>
              <a:t>N</a:t>
            </a:r>
            <a:r>
              <a:rPr lang="en-US" sz="1800" dirty="0">
                <a:effectLst/>
                <a:highlight>
                  <a:srgbClr val="FFFFFF"/>
                </a:highlight>
                <a:latin typeface="Times New Roman" panose="02020603050405020304" pitchFamily="18" charset="0"/>
                <a:ea typeface="Times New Roman" panose="02020603050405020304" pitchFamily="18" charset="0"/>
              </a:rPr>
              <a:t>ew project determines the prospecting of effective and efficient resources (</a:t>
            </a:r>
            <a:r>
              <a:rPr lang="en-US" sz="1800" dirty="0">
                <a:effectLst/>
                <a:latin typeface="Times New Roman" panose="02020603050405020304" pitchFamily="18" charset="0"/>
                <a:ea typeface="Arial" panose="020B0604020202020204" pitchFamily="34" charset="0"/>
              </a:rPr>
              <a:t>Macke and </a:t>
            </a:r>
            <a:r>
              <a:rPr lang="en-US" sz="1800" dirty="0" err="1">
                <a:effectLst/>
                <a:latin typeface="Times New Roman" panose="02020603050405020304" pitchFamily="18" charset="0"/>
                <a:ea typeface="Arial" panose="020B0604020202020204" pitchFamily="34" charset="0"/>
              </a:rPr>
              <a:t>Genari</a:t>
            </a:r>
            <a:r>
              <a:rPr lang="en-US" sz="1800" dirty="0">
                <a:effectLst/>
                <a:latin typeface="Times New Roman" panose="02020603050405020304" pitchFamily="18" charset="0"/>
                <a:ea typeface="Arial" panose="020B0604020202020204" pitchFamily="34" charset="0"/>
              </a:rPr>
              <a:t>, 2019</a:t>
            </a:r>
            <a:r>
              <a:rPr lang="en-US" sz="1800" dirty="0">
                <a:effectLst/>
                <a:highlight>
                  <a:srgbClr val="FFFFFF"/>
                </a:highlight>
                <a:latin typeface="Times New Roman" panose="02020603050405020304" pitchFamily="18" charset="0"/>
                <a:ea typeface="Times New Roman" panose="02020603050405020304" pitchFamily="18" charset="0"/>
              </a:rPr>
              <a:t>)</a:t>
            </a:r>
          </a:p>
          <a:p>
            <a:pPr algn="just">
              <a:lnSpc>
                <a:spcPct val="150000"/>
              </a:lnSpc>
            </a:pPr>
            <a:r>
              <a:rPr lang="en-US" sz="1800" dirty="0">
                <a:highlight>
                  <a:srgbClr val="FFFFFF"/>
                </a:highlight>
                <a:latin typeface="Times New Roman" panose="02020603050405020304" pitchFamily="18" charset="0"/>
                <a:ea typeface="Times New Roman" panose="02020603050405020304" pitchFamily="18" charset="0"/>
              </a:rPr>
              <a:t>P</a:t>
            </a:r>
            <a:r>
              <a:rPr lang="en-US" sz="1800" dirty="0">
                <a:effectLst/>
                <a:highlight>
                  <a:srgbClr val="FFFFFF"/>
                </a:highlight>
                <a:latin typeface="Times New Roman" panose="02020603050405020304" pitchFamily="18" charset="0"/>
                <a:ea typeface="Times New Roman" panose="02020603050405020304" pitchFamily="18" charset="0"/>
              </a:rPr>
              <a:t>eople, time, capital, techniques and tools</a:t>
            </a:r>
            <a:endParaRPr lang="en-US" dirty="0"/>
          </a:p>
        </p:txBody>
      </p:sp>
      <p:pic>
        <p:nvPicPr>
          <p:cNvPr id="5" name="Content Placeholder 4" descr="4.jpg"/>
          <p:cNvPicPr>
            <a:picLocks noGrp="1" noChangeAspect="1"/>
          </p:cNvPicPr>
          <p:nvPr>
            <p:ph sz="quarter" idx="2"/>
          </p:nvPr>
        </p:nvPicPr>
        <p:blipFill>
          <a:blip r:embed="rId3"/>
          <a:stretch>
            <a:fillRect/>
          </a:stretch>
        </p:blipFill>
        <p:spPr>
          <a:xfrm>
            <a:off x="5470525" y="2876550"/>
            <a:ext cx="2676525" cy="1714500"/>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SLIDE 9: CONTINUED </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p:txBody>
          <a:bodyPr>
            <a:normAutofit/>
          </a:bodyPr>
          <a:lstStyle/>
          <a:p>
            <a:pPr algn="just">
              <a:lnSpc>
                <a:spcPct val="150000"/>
              </a:lnSpc>
            </a:pPr>
            <a:r>
              <a:rPr lang="en-US" sz="1800" dirty="0">
                <a:latin typeface="Times New Roman" pitchFamily="18" charset="0"/>
                <a:cs typeface="Times New Roman" pitchFamily="18" charset="0"/>
              </a:rPr>
              <a:t>In order to have success with strategies and plans, resources need to be there</a:t>
            </a:r>
          </a:p>
          <a:p>
            <a:pPr algn="just">
              <a:lnSpc>
                <a:spcPct val="150000"/>
              </a:lnSpc>
            </a:pPr>
            <a:r>
              <a:rPr lang="en-US" sz="1800" dirty="0">
                <a:latin typeface="Times New Roman" pitchFamily="18" charset="0"/>
                <a:cs typeface="Times New Roman" pitchFamily="18" charset="0"/>
              </a:rPr>
              <a:t>This requires a proper schedule and time for having deliverables. </a:t>
            </a:r>
          </a:p>
          <a:p>
            <a:pPr algn="just">
              <a:lnSpc>
                <a:spcPct val="150000"/>
              </a:lnSpc>
            </a:pPr>
            <a:r>
              <a:rPr lang="en-US" sz="1800" dirty="0">
                <a:effectLst/>
                <a:highlight>
                  <a:srgbClr val="FFFFFF"/>
                </a:highlight>
                <a:latin typeface="Times New Roman" panose="02020603050405020304" pitchFamily="18" charset="0"/>
                <a:ea typeface="Times New Roman" panose="02020603050405020304" pitchFamily="18" charset="0"/>
              </a:rPr>
              <a:t>space, supplies, money as well as database</a:t>
            </a:r>
            <a:endParaRPr lang="en-US" dirty="0"/>
          </a:p>
        </p:txBody>
      </p:sp>
      <p:graphicFrame>
        <p:nvGraphicFramePr>
          <p:cNvPr id="7" name="Content Placeholder 6">
            <a:extLst>
              <a:ext uri="{FF2B5EF4-FFF2-40B4-BE49-F238E27FC236}">
                <a16:creationId xmlns:a16="http://schemas.microsoft.com/office/drawing/2014/main" id="{3C399346-914F-4CEA-ABFE-6AB0A8CF56FC}"/>
              </a:ext>
            </a:extLst>
          </p:cNvPr>
          <p:cNvGraphicFramePr>
            <a:graphicFrameLocks noGrp="1"/>
          </p:cNvGraphicFramePr>
          <p:nvPr>
            <p:ph sz="quarter" idx="2"/>
            <p:extLst>
              <p:ext uri="{D42A27DB-BD31-4B8C-83A1-F6EECF244321}">
                <p14:modId xmlns:p14="http://schemas.microsoft.com/office/powerpoint/2010/main" val="2845607010"/>
              </p:ext>
            </p:extLst>
          </p:nvPr>
        </p:nvGraphicFramePr>
        <p:xfrm>
          <a:off x="4933950" y="1447800"/>
          <a:ext cx="3749675"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F9251-6A81-4A69-8F39-A928B6DF3146}"/>
              </a:ext>
            </a:extLst>
          </p:cNvPr>
          <p:cNvSpPr>
            <a:spLocks noGrp="1"/>
          </p:cNvSpPr>
          <p:nvPr>
            <p:ph type="title"/>
          </p:nvPr>
        </p:nvSpPr>
        <p:spPr/>
        <p:txBody>
          <a:bodyPr>
            <a:normAutofit fontScale="90000"/>
          </a:bodyPr>
          <a:lstStyle/>
          <a:p>
            <a:pPr algn="ctr"/>
            <a:r>
              <a:rPr lang="en-US" sz="3200" b="1" kern="0" dirty="0">
                <a:solidFill>
                  <a:schemeClr val="tx1"/>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SLIDE 10: RISK ASSESSMENT </a:t>
            </a:r>
            <a:br>
              <a:rPr lang="en-IN" sz="1800" b="1" kern="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510DE825-CB24-4C74-93D0-A3594FCC9F0B}"/>
              </a:ext>
            </a:extLst>
          </p:cNvPr>
          <p:cNvSpPr>
            <a:spLocks noGrp="1"/>
          </p:cNvSpPr>
          <p:nvPr>
            <p:ph sz="quarter" idx="1"/>
          </p:nvPr>
        </p:nvSpPr>
        <p:spPr/>
        <p:txBody>
          <a:bodyPr>
            <a:normAutofit/>
          </a:bodyPr>
          <a:lstStyle/>
          <a:p>
            <a:pPr algn="just">
              <a:lnSpc>
                <a:spcPct val="150000"/>
              </a:lnSpc>
            </a:pPr>
            <a:r>
              <a:rPr lang="en-US" sz="1800" dirty="0">
                <a:latin typeface="Times New Roman" panose="02020603050405020304" pitchFamily="18" charset="0"/>
                <a:cs typeface="Times New Roman" panose="02020603050405020304" pitchFamily="18" charset="0"/>
              </a:rPr>
              <a:t>Risk register prepared</a:t>
            </a:r>
          </a:p>
          <a:p>
            <a:pPr algn="just">
              <a:lnSpc>
                <a:spcPct val="150000"/>
              </a:lnSpc>
            </a:pPr>
            <a:r>
              <a:rPr lang="en-US" sz="1800" dirty="0">
                <a:latin typeface="Times New Roman" panose="02020603050405020304" pitchFamily="18" charset="0"/>
                <a:cs typeface="Times New Roman" panose="02020603050405020304" pitchFamily="18" charset="0"/>
              </a:rPr>
              <a:t>Risks identified- economic risks, risks of losing opportunities and others</a:t>
            </a:r>
          </a:p>
          <a:p>
            <a:pPr algn="just">
              <a:lnSpc>
                <a:spcPct val="150000"/>
              </a:lnSpc>
            </a:pPr>
            <a:r>
              <a:rPr lang="en-US" sz="1800" dirty="0">
                <a:latin typeface="Times New Roman" panose="02020603050405020304" pitchFamily="18" charset="0"/>
                <a:cs typeface="Times New Roman" panose="02020603050405020304" pitchFamily="18" charset="0"/>
              </a:rPr>
              <a:t>Impact and likelihood also ascertained</a:t>
            </a:r>
          </a:p>
          <a:p>
            <a:pPr algn="just">
              <a:lnSpc>
                <a:spcPct val="150000"/>
              </a:lnSpc>
            </a:pPr>
            <a:r>
              <a:rPr lang="en-US" sz="1800" dirty="0">
                <a:latin typeface="Times New Roman" panose="02020603050405020304" pitchFamily="18" charset="0"/>
                <a:cs typeface="Times New Roman" panose="02020603050405020304" pitchFamily="18" charset="0"/>
              </a:rPr>
              <a:t>Responsible persons such as project manager, finance and marketing manager (</a:t>
            </a:r>
            <a:r>
              <a:rPr lang="en-US" sz="1800" dirty="0">
                <a:effectLst/>
                <a:latin typeface="Times New Roman" panose="02020603050405020304" pitchFamily="18" charset="0"/>
                <a:ea typeface="Arial" panose="020B0604020202020204" pitchFamily="34" charset="0"/>
              </a:rPr>
              <a:t>Niemi </a:t>
            </a:r>
            <a:r>
              <a:rPr lang="en-US" sz="1800" i="1" dirty="0">
                <a:effectLst/>
                <a:latin typeface="Times New Roman" panose="02020603050405020304" pitchFamily="18" charset="0"/>
                <a:ea typeface="Arial" panose="020B0604020202020204" pitchFamily="34" charset="0"/>
              </a:rPr>
              <a:t>et al</a:t>
            </a:r>
            <a:r>
              <a:rPr lang="en-US" sz="1800" dirty="0">
                <a:effectLst/>
                <a:latin typeface="Times New Roman" panose="02020603050405020304" pitchFamily="18" charset="0"/>
                <a:ea typeface="Arial" panose="020B0604020202020204" pitchFamily="34" charset="0"/>
              </a:rPr>
              <a:t>. 2021</a:t>
            </a:r>
            <a:r>
              <a:rPr lang="en-US"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p:txBody>
      </p:sp>
      <p:graphicFrame>
        <p:nvGraphicFramePr>
          <p:cNvPr id="7" name="Content Placeholder 6">
            <a:extLst>
              <a:ext uri="{FF2B5EF4-FFF2-40B4-BE49-F238E27FC236}">
                <a16:creationId xmlns:a16="http://schemas.microsoft.com/office/drawing/2014/main" id="{4D4C8FC1-03C8-4490-80B9-6105CCD676F8}"/>
              </a:ext>
            </a:extLst>
          </p:cNvPr>
          <p:cNvGraphicFramePr>
            <a:graphicFrameLocks noGrp="1"/>
          </p:cNvGraphicFramePr>
          <p:nvPr>
            <p:ph sz="quarter" idx="2"/>
            <p:extLst>
              <p:ext uri="{D42A27DB-BD31-4B8C-83A1-F6EECF244321}">
                <p14:modId xmlns:p14="http://schemas.microsoft.com/office/powerpoint/2010/main" val="3258580972"/>
              </p:ext>
            </p:extLst>
          </p:nvPr>
        </p:nvGraphicFramePr>
        <p:xfrm>
          <a:off x="5105400" y="1158020"/>
          <a:ext cx="2812938" cy="4616605"/>
        </p:xfrm>
        <a:graphic>
          <a:graphicData uri="http://schemas.openxmlformats.org/drawingml/2006/table">
            <a:tbl>
              <a:tblPr/>
              <a:tblGrid>
                <a:gridCol w="468823">
                  <a:extLst>
                    <a:ext uri="{9D8B030D-6E8A-4147-A177-3AD203B41FA5}">
                      <a16:colId xmlns:a16="http://schemas.microsoft.com/office/drawing/2014/main" val="2545597132"/>
                    </a:ext>
                  </a:extLst>
                </a:gridCol>
                <a:gridCol w="468823">
                  <a:extLst>
                    <a:ext uri="{9D8B030D-6E8A-4147-A177-3AD203B41FA5}">
                      <a16:colId xmlns:a16="http://schemas.microsoft.com/office/drawing/2014/main" val="1108995862"/>
                    </a:ext>
                  </a:extLst>
                </a:gridCol>
                <a:gridCol w="468823">
                  <a:extLst>
                    <a:ext uri="{9D8B030D-6E8A-4147-A177-3AD203B41FA5}">
                      <a16:colId xmlns:a16="http://schemas.microsoft.com/office/drawing/2014/main" val="840184465"/>
                    </a:ext>
                  </a:extLst>
                </a:gridCol>
                <a:gridCol w="468823">
                  <a:extLst>
                    <a:ext uri="{9D8B030D-6E8A-4147-A177-3AD203B41FA5}">
                      <a16:colId xmlns:a16="http://schemas.microsoft.com/office/drawing/2014/main" val="1193968350"/>
                    </a:ext>
                  </a:extLst>
                </a:gridCol>
                <a:gridCol w="468823">
                  <a:extLst>
                    <a:ext uri="{9D8B030D-6E8A-4147-A177-3AD203B41FA5}">
                      <a16:colId xmlns:a16="http://schemas.microsoft.com/office/drawing/2014/main" val="3818352316"/>
                    </a:ext>
                  </a:extLst>
                </a:gridCol>
                <a:gridCol w="468823">
                  <a:extLst>
                    <a:ext uri="{9D8B030D-6E8A-4147-A177-3AD203B41FA5}">
                      <a16:colId xmlns:a16="http://schemas.microsoft.com/office/drawing/2014/main" val="1502710386"/>
                    </a:ext>
                  </a:extLst>
                </a:gridCol>
              </a:tblGrid>
              <a:tr h="427906">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Risk no.</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Risks description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Concerned persons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Likelihood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Impact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Mitigation strategy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22349810"/>
                  </a:ext>
                </a:extLst>
              </a:tr>
              <a:tr h="811980">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1</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600">
                          <a:effectLst/>
                          <a:highlight>
                            <a:srgbClr val="FFFFFF"/>
                          </a:highlight>
                          <a:latin typeface="Times New Roman" panose="02020603050405020304" pitchFamily="18" charset="0"/>
                          <a:ea typeface="Times New Roman" panose="02020603050405020304" pitchFamily="18" charset="0"/>
                        </a:rPr>
                        <a:t>Risks of economic costs as well as major delays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Financial and project manager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pPr>
                      <a:r>
                        <a:rPr lang="en-GB" sz="600" b="1">
                          <a:solidFill>
                            <a:srgbClr val="000000"/>
                          </a:solidFill>
                          <a:effectLst/>
                          <a:highlight>
                            <a:srgbClr val="FFFFFF"/>
                          </a:highlight>
                          <a:latin typeface="Times New Roman" panose="02020603050405020304" pitchFamily="18" charset="0"/>
                          <a:ea typeface="Times New Roman" panose="02020603050405020304" pitchFamily="18" charset="0"/>
                        </a:rPr>
                        <a:t>Medium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nSpc>
                          <a:spcPct val="150000"/>
                        </a:lnSpc>
                      </a:pPr>
                      <a:r>
                        <a:rPr lang="en-GB" sz="600" b="1">
                          <a:solidFill>
                            <a:srgbClr val="000000"/>
                          </a:solidFill>
                          <a:effectLst/>
                          <a:highlight>
                            <a:srgbClr val="FFFFFF"/>
                          </a:highlight>
                          <a:latin typeface="Times New Roman" panose="02020603050405020304" pitchFamily="18" charset="0"/>
                          <a:ea typeface="Times New Roman" panose="02020603050405020304" pitchFamily="18" charset="0"/>
                        </a:rPr>
                        <a:t>High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just">
                        <a:lnSpc>
                          <a:spcPct val="150000"/>
                        </a:lnSpc>
                      </a:pPr>
                      <a:r>
                        <a:rPr lang="en-GB" sz="600">
                          <a:effectLst/>
                          <a:highlight>
                            <a:srgbClr val="FFFFFF"/>
                          </a:highlight>
                          <a:latin typeface="Times New Roman" panose="02020603050405020304" pitchFamily="18" charset="0"/>
                          <a:ea typeface="Times New Roman" panose="02020603050405020304" pitchFamily="18" charset="0"/>
                        </a:rPr>
                        <a:t>Proper time scheduling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76090431"/>
                  </a:ext>
                </a:extLst>
              </a:tr>
              <a:tr h="683955">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2</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600">
                          <a:effectLst/>
                          <a:highlight>
                            <a:srgbClr val="FFFFFF"/>
                          </a:highlight>
                          <a:latin typeface="Times New Roman" panose="02020603050405020304" pitchFamily="18" charset="0"/>
                          <a:ea typeface="Times New Roman" panose="02020603050405020304" pitchFamily="18" charset="0"/>
                        </a:rPr>
                        <a:t>Risk of losing the opportunity in the market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Project manager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pPr>
                      <a:r>
                        <a:rPr lang="en-GB" sz="600" b="1">
                          <a:solidFill>
                            <a:srgbClr val="000000"/>
                          </a:solidFill>
                          <a:effectLst/>
                          <a:highlight>
                            <a:srgbClr val="FFFFFF"/>
                          </a:highlight>
                          <a:latin typeface="Times New Roman" panose="02020603050405020304" pitchFamily="18" charset="0"/>
                          <a:ea typeface="Times New Roman" panose="02020603050405020304" pitchFamily="18" charset="0"/>
                        </a:rPr>
                        <a:t>Low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nSpc>
                          <a:spcPct val="150000"/>
                        </a:lnSpc>
                      </a:pPr>
                      <a:r>
                        <a:rPr lang="en-GB" sz="600" b="1">
                          <a:solidFill>
                            <a:srgbClr val="000000"/>
                          </a:solidFill>
                          <a:effectLst/>
                          <a:highlight>
                            <a:srgbClr val="FFFFFF"/>
                          </a:highlight>
                          <a:latin typeface="Times New Roman" panose="02020603050405020304" pitchFamily="18" charset="0"/>
                          <a:ea typeface="Times New Roman" panose="02020603050405020304" pitchFamily="18" charset="0"/>
                        </a:rPr>
                        <a:t>High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nSpc>
                          <a:spcPct val="150000"/>
                        </a:lnSpc>
                      </a:pPr>
                      <a:r>
                        <a:rPr lang="en-GB" sz="600">
                          <a:effectLst/>
                          <a:highlight>
                            <a:srgbClr val="FFFFFF"/>
                          </a:highlight>
                          <a:latin typeface="Times New Roman" panose="02020603050405020304" pitchFamily="18" charset="0"/>
                          <a:ea typeface="Times New Roman" panose="02020603050405020304" pitchFamily="18" charset="0"/>
                        </a:rPr>
                        <a:t>Informed regarding competitors selling strategies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7705463"/>
                  </a:ext>
                </a:extLst>
              </a:tr>
              <a:tr h="1068030">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3</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600">
                          <a:effectLst/>
                          <a:highlight>
                            <a:srgbClr val="FFFFFF"/>
                          </a:highlight>
                          <a:latin typeface="Times New Roman" panose="02020603050405020304" pitchFamily="18" charset="0"/>
                          <a:ea typeface="Times New Roman" panose="02020603050405020304" pitchFamily="18" charset="0"/>
                        </a:rPr>
                        <a:t>Risk related to rise in the costs due to processing work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Finance manager</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pPr>
                      <a:r>
                        <a:rPr lang="en-GB" sz="600" b="1">
                          <a:solidFill>
                            <a:srgbClr val="000000"/>
                          </a:solidFill>
                          <a:effectLst/>
                          <a:highlight>
                            <a:srgbClr val="FFFFFF"/>
                          </a:highlight>
                          <a:latin typeface="Times New Roman" panose="02020603050405020304" pitchFamily="18" charset="0"/>
                          <a:ea typeface="Times New Roman" panose="02020603050405020304" pitchFamily="18" charset="0"/>
                        </a:rPr>
                        <a:t>Low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nSpc>
                          <a:spcPct val="150000"/>
                        </a:lnSpc>
                      </a:pPr>
                      <a:r>
                        <a:rPr lang="en-GB" sz="600" b="1">
                          <a:solidFill>
                            <a:srgbClr val="000000"/>
                          </a:solidFill>
                          <a:effectLst/>
                          <a:highlight>
                            <a:srgbClr val="FFFFFF"/>
                          </a:highlight>
                          <a:latin typeface="Times New Roman" panose="02020603050405020304" pitchFamily="18" charset="0"/>
                          <a:ea typeface="Times New Roman" panose="02020603050405020304" pitchFamily="18" charset="0"/>
                        </a:rPr>
                        <a:t>Medium</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nSpc>
                          <a:spcPct val="150000"/>
                        </a:lnSpc>
                      </a:pPr>
                      <a:r>
                        <a:rPr lang="en-GB" sz="600">
                          <a:effectLst/>
                          <a:highlight>
                            <a:srgbClr val="FFFFFF"/>
                          </a:highlight>
                          <a:latin typeface="Times New Roman" panose="02020603050405020304" pitchFamily="18" charset="0"/>
                          <a:ea typeface="Times New Roman" panose="02020603050405020304" pitchFamily="18" charset="0"/>
                        </a:rPr>
                        <a:t>Recording all expenses and keeping track of all expenditures</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1861905"/>
                  </a:ext>
                </a:extLst>
              </a:tr>
              <a:tr h="1580129">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4</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600">
                          <a:effectLst/>
                          <a:highlight>
                            <a:srgbClr val="FFFFFF"/>
                          </a:highlight>
                          <a:latin typeface="Times New Roman" panose="02020603050405020304" pitchFamily="18" charset="0"/>
                          <a:ea typeface="Times New Roman" panose="02020603050405020304" pitchFamily="18" charset="0"/>
                        </a:rPr>
                        <a:t>Ideations that drives innovation and persuade customers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pPr>
                      <a:r>
                        <a:rPr lang="en-GB" sz="600" b="1">
                          <a:effectLst/>
                          <a:highlight>
                            <a:srgbClr val="FFFFFF"/>
                          </a:highlight>
                          <a:latin typeface="Times New Roman" panose="02020603050405020304" pitchFamily="18" charset="0"/>
                          <a:ea typeface="Times New Roman" panose="02020603050405020304" pitchFamily="18" charset="0"/>
                        </a:rPr>
                        <a:t>Marketing manager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pPr>
                      <a:r>
                        <a:rPr lang="en-GB" sz="600" b="1">
                          <a:solidFill>
                            <a:srgbClr val="000000"/>
                          </a:solidFill>
                          <a:effectLst/>
                          <a:highlight>
                            <a:srgbClr val="FFFFFF"/>
                          </a:highlight>
                          <a:latin typeface="Times New Roman" panose="02020603050405020304" pitchFamily="18" charset="0"/>
                          <a:ea typeface="Times New Roman" panose="02020603050405020304" pitchFamily="18" charset="0"/>
                        </a:rPr>
                        <a:t>Medium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nSpc>
                          <a:spcPct val="150000"/>
                        </a:lnSpc>
                      </a:pPr>
                      <a:r>
                        <a:rPr lang="en-GB" sz="600" b="1">
                          <a:solidFill>
                            <a:srgbClr val="000000"/>
                          </a:solidFill>
                          <a:effectLst/>
                          <a:highlight>
                            <a:srgbClr val="FFFFFF"/>
                          </a:highlight>
                          <a:latin typeface="Times New Roman" panose="02020603050405020304" pitchFamily="18" charset="0"/>
                          <a:ea typeface="Times New Roman" panose="02020603050405020304" pitchFamily="18" charset="0"/>
                        </a:rPr>
                        <a:t>High </a:t>
                      </a:r>
                      <a:endParaRPr lang="en-IN" sz="50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nSpc>
                          <a:spcPct val="150000"/>
                        </a:lnSpc>
                      </a:pPr>
                      <a:r>
                        <a:rPr lang="en-GB" sz="600" dirty="0">
                          <a:effectLst/>
                          <a:highlight>
                            <a:srgbClr val="FFFFFF"/>
                          </a:highlight>
                          <a:latin typeface="Times New Roman" panose="02020603050405020304" pitchFamily="18" charset="0"/>
                          <a:ea typeface="Times New Roman" panose="02020603050405020304" pitchFamily="18" charset="0"/>
                        </a:rPr>
                        <a:t>Selection of suitable marketing tools/channel/platform to launch product in order to gain large customer base</a:t>
                      </a:r>
                      <a:endParaRPr lang="en-IN" sz="500" dirty="0">
                        <a:effectLst/>
                        <a:latin typeface="Arial" panose="020B0604020202020204" pitchFamily="34" charset="0"/>
                        <a:ea typeface="Arial" panose="020B0604020202020204" pitchFamily="34" charset="0"/>
                      </a:endParaRPr>
                    </a:p>
                  </a:txBody>
                  <a:tcPr marL="29635" marR="29635" marT="29635" marB="296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60379663"/>
                  </a:ext>
                </a:extLst>
              </a:tr>
            </a:tbl>
          </a:graphicData>
        </a:graphic>
      </p:graphicFrame>
    </p:spTree>
    <p:extLst>
      <p:ext uri="{BB962C8B-B14F-4D97-AF65-F5344CB8AC3E}">
        <p14:creationId xmlns:p14="http://schemas.microsoft.com/office/powerpoint/2010/main" val="3917527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REFERENCE LIST</a:t>
            </a:r>
          </a:p>
        </p:txBody>
      </p:sp>
      <p:sp>
        <p:nvSpPr>
          <p:cNvPr id="3" name="Content Placeholder 2"/>
          <p:cNvSpPr>
            <a:spLocks noGrp="1"/>
          </p:cNvSpPr>
          <p:nvPr>
            <p:ph sz="quarter" idx="1"/>
          </p:nvPr>
        </p:nvSpPr>
        <p:spPr>
          <a:xfrm>
            <a:off x="685800" y="1524000"/>
            <a:ext cx="7772400" cy="4572000"/>
          </a:xfrm>
        </p:spPr>
        <p:txBody>
          <a:bodyPr>
            <a:normAutofit fontScale="62500" lnSpcReduction="20000"/>
          </a:bodyPr>
          <a:lstStyle/>
          <a:p>
            <a:pPr algn="just">
              <a:lnSpc>
                <a:spcPct val="150000"/>
              </a:lnSpc>
            </a:pPr>
            <a:r>
              <a:rPr lang="en-GB" sz="1800" dirty="0">
                <a:solidFill>
                  <a:srgbClr val="222222"/>
                </a:solidFill>
                <a:effectLst/>
                <a:latin typeface="Times New Roman" panose="02020603050405020304" pitchFamily="18" charset="0"/>
                <a:ea typeface="Arial" panose="020B0604020202020204" pitchFamily="34" charset="0"/>
              </a:rPr>
              <a:t>Attaran, M., Attaran, S. and Kirkland, D., 2019. The need for digital workplace: increasing workforce productivity in the information age. </a:t>
            </a:r>
            <a:r>
              <a:rPr lang="en-GB" sz="1800" i="1" dirty="0">
                <a:solidFill>
                  <a:srgbClr val="222222"/>
                </a:solidFill>
                <a:effectLst/>
                <a:latin typeface="Times New Roman" panose="02020603050405020304" pitchFamily="18" charset="0"/>
                <a:ea typeface="Arial" panose="020B0604020202020204" pitchFamily="34" charset="0"/>
              </a:rPr>
              <a:t>International Journal of Enterprise Information Systems (IJEIS)</a:t>
            </a:r>
            <a:r>
              <a:rPr lang="en-GB" sz="1800" dirty="0">
                <a:solidFill>
                  <a:srgbClr val="222222"/>
                </a:solidFill>
                <a:effectLst/>
                <a:latin typeface="Times New Roman" panose="02020603050405020304" pitchFamily="18" charset="0"/>
                <a:ea typeface="Arial" panose="020B0604020202020204" pitchFamily="34" charset="0"/>
              </a:rPr>
              <a:t>, </a:t>
            </a:r>
            <a:r>
              <a:rPr lang="en-GB" sz="1800" i="1" dirty="0">
                <a:solidFill>
                  <a:srgbClr val="222222"/>
                </a:solidFill>
                <a:effectLst/>
                <a:latin typeface="Times New Roman" panose="02020603050405020304" pitchFamily="18" charset="0"/>
                <a:ea typeface="Arial" panose="020B0604020202020204" pitchFamily="34" charset="0"/>
              </a:rPr>
              <a:t>15</a:t>
            </a:r>
            <a:r>
              <a:rPr lang="en-GB" sz="1800" dirty="0">
                <a:solidFill>
                  <a:srgbClr val="222222"/>
                </a:solidFill>
                <a:effectLst/>
                <a:latin typeface="Times New Roman" panose="02020603050405020304" pitchFamily="18" charset="0"/>
                <a:ea typeface="Arial" panose="020B0604020202020204" pitchFamily="34" charset="0"/>
              </a:rPr>
              <a:t>(1), pp.1-23.</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solidFill>
                  <a:srgbClr val="222222"/>
                </a:solidFill>
                <a:effectLst/>
                <a:latin typeface="Times New Roman" panose="02020603050405020304" pitchFamily="18" charset="0"/>
                <a:ea typeface="Arial" panose="020B0604020202020204" pitchFamily="34" charset="0"/>
              </a:rPr>
              <a:t>Burghate</a:t>
            </a:r>
            <a:r>
              <a:rPr lang="en-GB" sz="1800" dirty="0">
                <a:solidFill>
                  <a:srgbClr val="222222"/>
                </a:solidFill>
                <a:effectLst/>
                <a:latin typeface="Times New Roman" panose="02020603050405020304" pitchFamily="18" charset="0"/>
                <a:ea typeface="Arial" panose="020B0604020202020204" pitchFamily="34" charset="0"/>
              </a:rPr>
              <a:t>, M., 2018. Work breakdown structure: Simplifying project management. International Journal of Commerce and Management, 3(2), pp.453-461.</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Times New Roman" panose="02020603050405020304" pitchFamily="18" charset="0"/>
                <a:ea typeface="Arial" panose="020B0604020202020204" pitchFamily="34" charset="0"/>
              </a:rPr>
              <a:t>Derenska</a:t>
            </a:r>
            <a:r>
              <a:rPr lang="en-GB" sz="1800" dirty="0">
                <a:effectLst/>
                <a:latin typeface="Times New Roman" panose="02020603050405020304" pitchFamily="18" charset="0"/>
                <a:ea typeface="Arial" panose="020B0604020202020204" pitchFamily="34" charset="0"/>
              </a:rPr>
              <a:t>, Y.M., 2018. Project scope management process.</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solidFill>
                  <a:srgbClr val="222222"/>
                </a:solidFill>
                <a:effectLst/>
                <a:latin typeface="Times New Roman" panose="02020603050405020304" pitchFamily="18" charset="0"/>
                <a:ea typeface="Arial" panose="020B0604020202020204" pitchFamily="34" charset="0"/>
              </a:rPr>
              <a:t>Eskerod</a:t>
            </a:r>
            <a:r>
              <a:rPr lang="en-GB" sz="1800" dirty="0">
                <a:solidFill>
                  <a:srgbClr val="222222"/>
                </a:solidFill>
                <a:effectLst/>
                <a:latin typeface="Times New Roman" panose="02020603050405020304" pitchFamily="18" charset="0"/>
                <a:ea typeface="Arial" panose="020B0604020202020204" pitchFamily="34" charset="0"/>
              </a:rPr>
              <a:t>, P. and Larsen, T., 2018. Advancing project stakeholder analysis by the concept ‘shadows of the context’. </a:t>
            </a:r>
            <a:r>
              <a:rPr lang="en-IN" sz="1800" i="1" dirty="0">
                <a:effectLst/>
                <a:latin typeface="Arial" panose="020B0604020202020204" pitchFamily="34" charset="0"/>
                <a:ea typeface="Arial" panose="020B0604020202020204" pitchFamily="34" charset="0"/>
              </a:rPr>
              <a:t>International Journal of Project Management</a:t>
            </a:r>
            <a:r>
              <a:rPr lang="en-IN" sz="1800" dirty="0">
                <a:effectLst/>
                <a:latin typeface="Arial" panose="020B0604020202020204" pitchFamily="34" charset="0"/>
                <a:ea typeface="Arial" panose="020B0604020202020204" pitchFamily="34" charset="0"/>
              </a:rPr>
              <a:t>, </a:t>
            </a:r>
            <a:r>
              <a:rPr lang="en-IN" sz="1800" i="1" dirty="0">
                <a:effectLst/>
                <a:latin typeface="Arial" panose="020B0604020202020204" pitchFamily="34" charset="0"/>
                <a:ea typeface="Arial" panose="020B0604020202020204" pitchFamily="34" charset="0"/>
              </a:rPr>
              <a:t>36</a:t>
            </a:r>
            <a:r>
              <a:rPr lang="en-IN" sz="1800" dirty="0">
                <a:effectLst/>
                <a:latin typeface="Arial" panose="020B0604020202020204" pitchFamily="34" charset="0"/>
                <a:ea typeface="Arial" panose="020B0604020202020204" pitchFamily="34" charset="0"/>
              </a:rPr>
              <a:t>(1), pp.161-169.</a:t>
            </a:r>
          </a:p>
          <a:p>
            <a:pPr algn="just">
              <a:lnSpc>
                <a:spcPct val="150000"/>
              </a:lnSpc>
            </a:pPr>
            <a:r>
              <a:rPr lang="en-GB" sz="1800" dirty="0" err="1">
                <a:effectLst/>
                <a:highlight>
                  <a:srgbClr val="FFFFFF"/>
                </a:highlight>
                <a:latin typeface="Times New Roman" panose="02020603050405020304" pitchFamily="18" charset="0"/>
                <a:ea typeface="Times New Roman" panose="02020603050405020304" pitchFamily="18" charset="0"/>
              </a:rPr>
              <a:t>Gerstell</a:t>
            </a:r>
            <a:r>
              <a:rPr lang="en-GB" sz="1800" dirty="0">
                <a:effectLst/>
                <a:highlight>
                  <a:srgbClr val="FFFFFF"/>
                </a:highlight>
                <a:latin typeface="Times New Roman" panose="02020603050405020304" pitchFamily="18" charset="0"/>
                <a:ea typeface="Times New Roman" panose="02020603050405020304" pitchFamily="18" charset="0"/>
              </a:rPr>
              <a:t>, E.,  </a:t>
            </a:r>
            <a:r>
              <a:rPr lang="en-GB" sz="1800" dirty="0" err="1">
                <a:effectLst/>
                <a:highlight>
                  <a:srgbClr val="FFFFFF"/>
                </a:highlight>
                <a:latin typeface="Times New Roman" panose="02020603050405020304" pitchFamily="18" charset="0"/>
                <a:ea typeface="Times New Roman" panose="02020603050405020304" pitchFamily="18" charset="0"/>
              </a:rPr>
              <a:t>Marchessou</a:t>
            </a:r>
            <a:r>
              <a:rPr lang="en-GB" sz="1800" dirty="0">
                <a:effectLst/>
                <a:highlight>
                  <a:srgbClr val="FFFFFF"/>
                </a:highlight>
                <a:latin typeface="Times New Roman" panose="02020603050405020304" pitchFamily="18" charset="0"/>
                <a:ea typeface="Times New Roman" panose="02020603050405020304" pitchFamily="18" charset="0"/>
              </a:rPr>
              <a:t>, S., Schmidt, J., and Spagnuolo, E,. 2020. How COVID-19 </a:t>
            </a:r>
            <a:r>
              <a:rPr lang="en-GB" sz="1800" dirty="0" err="1">
                <a:effectLst/>
                <a:highlight>
                  <a:srgbClr val="FFFFFF"/>
                </a:highlight>
                <a:latin typeface="Times New Roman" panose="02020603050405020304" pitchFamily="18" charset="0"/>
                <a:ea typeface="Times New Roman" panose="02020603050405020304" pitchFamily="18" charset="0"/>
              </a:rPr>
              <a:t>ischanging</a:t>
            </a:r>
            <a:r>
              <a:rPr lang="en-GB" sz="1800" dirty="0">
                <a:effectLst/>
                <a:highlight>
                  <a:srgbClr val="FFFFFF"/>
                </a:highlight>
                <a:latin typeface="Times New Roman" panose="02020603050405020304" pitchFamily="18" charset="0"/>
                <a:ea typeface="Times New Roman" panose="02020603050405020304" pitchFamily="18" charset="0"/>
              </a:rPr>
              <a:t> the </a:t>
            </a:r>
            <a:r>
              <a:rPr lang="en-GB" sz="1800" dirty="0" err="1">
                <a:effectLst/>
                <a:highlight>
                  <a:srgbClr val="FFFFFF"/>
                </a:highlight>
                <a:latin typeface="Times New Roman" panose="02020603050405020304" pitchFamily="18" charset="0"/>
                <a:ea typeface="Times New Roman" panose="02020603050405020304" pitchFamily="18" charset="0"/>
              </a:rPr>
              <a:t>worldof</a:t>
            </a:r>
            <a:r>
              <a:rPr lang="en-GB" sz="1800" dirty="0">
                <a:effectLst/>
                <a:highlight>
                  <a:srgbClr val="FFFFFF"/>
                </a:highlight>
                <a:latin typeface="Times New Roman" panose="02020603050405020304" pitchFamily="18" charset="0"/>
                <a:ea typeface="Times New Roman" panose="02020603050405020304" pitchFamily="18" charset="0"/>
              </a:rPr>
              <a:t> beauty. Available </a:t>
            </a:r>
            <a:r>
              <a:rPr lang="en-GB" sz="1800" dirty="0" err="1">
                <a:effectLst/>
                <a:highlight>
                  <a:srgbClr val="FFFFFF"/>
                </a:highlight>
                <a:latin typeface="Times New Roman" panose="02020603050405020304" pitchFamily="18" charset="0"/>
                <a:ea typeface="Times New Roman" panose="02020603050405020304" pitchFamily="18" charset="0"/>
              </a:rPr>
              <a:t>at:https</a:t>
            </a:r>
            <a:r>
              <a:rPr lang="en-GB" sz="1800" dirty="0">
                <a:effectLst/>
                <a:highlight>
                  <a:srgbClr val="FFFFFF"/>
                </a:highlight>
                <a:latin typeface="Times New Roman" panose="02020603050405020304" pitchFamily="18" charset="0"/>
                <a:ea typeface="Times New Roman" panose="02020603050405020304" pitchFamily="18" charset="0"/>
              </a:rPr>
              <a:t>://www.mckinsey.com/~/media/McKinsey/Industries/Consumer%20Packaged%20Goods/Our%20Insights/How%20COVID%2019%20is%20changing%20the%20world%20of%20beauty/How-COVID-19-is-changing-the-world-of-beauty-vF.pdf [Accessed on 2nd November 2021]</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Arial" panose="020B0604020202020204" pitchFamily="34" charset="0"/>
              </a:rPr>
              <a:t>Macke, J. and </a:t>
            </a:r>
            <a:r>
              <a:rPr lang="en-GB" sz="1800" dirty="0" err="1">
                <a:effectLst/>
                <a:latin typeface="Times New Roman" panose="02020603050405020304" pitchFamily="18" charset="0"/>
                <a:ea typeface="Arial" panose="020B0604020202020204" pitchFamily="34" charset="0"/>
              </a:rPr>
              <a:t>Genari</a:t>
            </a:r>
            <a:r>
              <a:rPr lang="en-GB" sz="1800" dirty="0">
                <a:effectLst/>
                <a:latin typeface="Times New Roman" panose="02020603050405020304" pitchFamily="18" charset="0"/>
                <a:ea typeface="Arial" panose="020B0604020202020204" pitchFamily="34" charset="0"/>
              </a:rPr>
              <a:t>, D., 2019. Systematic literature review on sustainable human resource management. Journal of cleaner production, 208, pp.806-815.</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Arial" panose="020B0604020202020204" pitchFamily="34" charset="0"/>
              </a:rPr>
              <a:t>Michael, A., 2019. A handbook of human resource management practice.</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Arial" panose="020B0604020202020204" pitchFamily="34" charset="0"/>
              </a:rPr>
              <a:t>Niemi, A.T.O., </a:t>
            </a:r>
            <a:r>
              <a:rPr lang="en-GB" sz="1800" dirty="0" err="1">
                <a:effectLst/>
                <a:latin typeface="Times New Roman" panose="02020603050405020304" pitchFamily="18" charset="0"/>
                <a:ea typeface="Arial" panose="020B0604020202020204" pitchFamily="34" charset="0"/>
              </a:rPr>
              <a:t>Höbbel</a:t>
            </a:r>
            <a:r>
              <a:rPr lang="en-GB" sz="1800" dirty="0">
                <a:effectLst/>
                <a:latin typeface="Times New Roman" panose="02020603050405020304" pitchFamily="18" charset="0"/>
                <a:ea typeface="Arial" panose="020B0604020202020204" pitchFamily="34" charset="0"/>
              </a:rPr>
              <a:t>, T. and Sill Torres, F., 2021. Risk register database to improve organizational resilience and knowledge management. Risk Register Database to Improve Organizational Resilience and Knowledge Management, p.1943.</a:t>
            </a:r>
            <a:endParaRPr lang="en-IN" sz="1800" dirty="0">
              <a:effectLst/>
              <a:latin typeface="Arial" panose="020B0604020202020204" pitchFamily="34" charset="0"/>
              <a:ea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5C76AAE-586D-4F7D-A0B4-F569355E59AC}"/>
              </a:ext>
            </a:extLst>
          </p:cNvPr>
          <p:cNvPicPr>
            <a:picLocks noChangeAspect="1"/>
          </p:cNvPicPr>
          <p:nvPr/>
        </p:nvPicPr>
        <p:blipFill>
          <a:blip r:embed="rId3"/>
          <a:stretch>
            <a:fillRect/>
          </a:stretch>
        </p:blipFill>
        <p:spPr>
          <a:xfrm>
            <a:off x="0" y="0"/>
            <a:ext cx="9143999" cy="6914990"/>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73</TotalTime>
  <Words>1505</Words>
  <Application>Microsoft Office PowerPoint</Application>
  <PresentationFormat>On-screen Show (4:3)</PresentationFormat>
  <Paragraphs>121</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Franklin Gothic Book</vt:lpstr>
      <vt:lpstr>Perpetua</vt:lpstr>
      <vt:lpstr>Times New Roman</vt:lpstr>
      <vt:lpstr>Wingdings 2</vt:lpstr>
      <vt:lpstr>Equity</vt:lpstr>
      <vt:lpstr>MANAGING PROJECTS IN THE WORKPLACE</vt:lpstr>
      <vt:lpstr>SLIDE 1: PROJECT OUTLINE</vt:lpstr>
      <vt:lpstr>SLIDE 2: CONTINUED </vt:lpstr>
      <vt:lpstr>SLIDE 3: STAKEHOLDER ANALYSIS </vt:lpstr>
      <vt:lpstr>SLIDE 4: CONTINUED</vt:lpstr>
      <vt:lpstr>   SLIDE 5: WORK BREAKDOWN STRUCTURE (WBS) </vt:lpstr>
      <vt:lpstr>SLIDE 6: CONTINUED</vt:lpstr>
      <vt:lpstr>SLIDE 7: DECENT DRAFT OF USAGE OF AMOUNT AND RESOURCES</vt:lpstr>
      <vt:lpstr>SLIDE 8: RESOURCES OF CONSIDERATION</vt:lpstr>
      <vt:lpstr>SLIDE 9: CONTINUED </vt:lpstr>
      <vt:lpstr>SLIDE 10: RISK ASSESSMENT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Workplace</dc:title>
  <dc:creator>User</dc:creator>
  <cp:lastModifiedBy>Zamir Ahmed (1919946)</cp:lastModifiedBy>
  <cp:revision>46</cp:revision>
  <dcterms:created xsi:type="dcterms:W3CDTF">2021-11-29T07:25:20Z</dcterms:created>
  <dcterms:modified xsi:type="dcterms:W3CDTF">2021-12-01T22:56:42Z</dcterms:modified>
</cp:coreProperties>
</file>