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>
      <p:cViewPr varScale="1">
        <p:scale>
          <a:sx n="112" d="100"/>
          <a:sy n="112" d="100"/>
        </p:scale>
        <p:origin x="150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1057DD-993B-423A-BDAA-338F3B8ADE56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24FF18-F732-497A-8D5A-0B3ED1325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59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03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1B2E69C-E49B-45C5-9B9A-DB987B8ED5E2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27670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09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3573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892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518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oxfordreference-com.ezproxy.uwtsd.ac.uk/display/10.1093/acref/9780199657681.001.0001/acref-9780199657681-e-5014?rskey=4mozsK&amp;result=1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oxfordreference-com.ezproxy.uwtsd.ac.uk/display/10.1093/acref/9780199657681.001.0001/acref-9780199657681-e-5014?rskey=4mozsK&amp;result=1" TargetMode="External"/><Relationship Id="rId2" Type="http://schemas.openxmlformats.org/officeDocument/2006/relationships/hyperlink" Target="https://doi.org/10.1177/14697874030043004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575" y="4199890"/>
            <a:ext cx="9036496" cy="78912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ECSO6004: Sustainable Communities &amp; Global Development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-34329" y="5265722"/>
            <a:ext cx="9144000" cy="694882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Tutorial: What Is Reflective Practice?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Ken Dicks </a:t>
            </a:r>
            <a:r>
              <a:rPr lang="en-GB" dirty="0">
                <a:hlinkClick r:id="rId6"/>
              </a:rPr>
              <a:t>ken.dicks@uwtsd.ac.uk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99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784" y="188640"/>
            <a:ext cx="7952431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My experience of reflective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8248" y="1973710"/>
            <a:ext cx="6447501" cy="2910580"/>
          </a:xfrm>
        </p:spPr>
        <p:txBody>
          <a:bodyPr/>
          <a:lstStyle/>
          <a:p>
            <a:r>
              <a:rPr lang="en-GB" dirty="0"/>
              <a:t>Teaching practice (PGCE)</a:t>
            </a:r>
          </a:p>
          <a:p>
            <a:r>
              <a:rPr lang="en-GB" dirty="0"/>
              <a:t>Youth Work</a:t>
            </a:r>
          </a:p>
          <a:p>
            <a:r>
              <a:rPr lang="en-GB" dirty="0"/>
              <a:t>Careers Wales</a:t>
            </a:r>
          </a:p>
          <a:p>
            <a:r>
              <a:rPr lang="en-GB" dirty="0"/>
              <a:t>Introduction to Counselling</a:t>
            </a:r>
          </a:p>
        </p:txBody>
      </p:sp>
    </p:spTree>
    <p:extLst>
      <p:ext uri="{BB962C8B-B14F-4D97-AF65-F5344CB8AC3E}">
        <p14:creationId xmlns:p14="http://schemas.microsoft.com/office/powerpoint/2010/main" val="3601148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438400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Reflective Practice:</a:t>
            </a:r>
            <a:br>
              <a:rPr lang="en-GB" b="1" dirty="0"/>
            </a:br>
            <a:r>
              <a:rPr lang="en-GB" b="1" dirty="0"/>
              <a:t> What does it mean?</a:t>
            </a:r>
          </a:p>
        </p:txBody>
      </p:sp>
    </p:spTree>
    <p:extLst>
      <p:ext uri="{BB962C8B-B14F-4D97-AF65-F5344CB8AC3E}">
        <p14:creationId xmlns:p14="http://schemas.microsoft.com/office/powerpoint/2010/main" val="2549020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99639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Reflective Practice – Why do we do it?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E83B80-1F00-4BB5-A504-7674F759B1C2}"/>
              </a:ext>
            </a:extLst>
          </p:cNvPr>
          <p:cNvSpPr txBox="1"/>
          <p:nvPr/>
        </p:nvSpPr>
        <p:spPr>
          <a:xfrm>
            <a:off x="1619672" y="2348880"/>
            <a:ext cx="56166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Discuss the concept of Reflective Practice in small groups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What does it involve?</a:t>
            </a:r>
          </a:p>
          <a:p>
            <a:pPr algn="ctr"/>
            <a:r>
              <a:rPr lang="en-GB" sz="2400" i="1" dirty="0"/>
              <a:t>Why do we do it?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4865F6-2A59-4519-A203-DB5510D440DC}"/>
              </a:ext>
            </a:extLst>
          </p:cNvPr>
          <p:cNvSpPr txBox="1"/>
          <p:nvPr/>
        </p:nvSpPr>
        <p:spPr>
          <a:xfrm>
            <a:off x="2969822" y="4887161"/>
            <a:ext cx="3186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Feedback to your Tutor</a:t>
            </a:r>
          </a:p>
        </p:txBody>
      </p:sp>
    </p:spTree>
    <p:extLst>
      <p:ext uri="{BB962C8B-B14F-4D97-AF65-F5344CB8AC3E}">
        <p14:creationId xmlns:p14="http://schemas.microsoft.com/office/powerpoint/2010/main" val="3773264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>
            <a:extLst>
              <a:ext uri="{FF2B5EF4-FFF2-40B4-BE49-F238E27FC236}">
                <a16:creationId xmlns:a16="http://schemas.microsoft.com/office/drawing/2014/main" id="{DE9E0CDC-1D69-42A9-9697-D9E994EA16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94235" y="926307"/>
            <a:ext cx="6210690" cy="522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3000" dirty="0">
              <a:solidFill>
                <a:srgbClr val="339933"/>
              </a:solidFill>
              <a:latin typeface="+mj-lt"/>
            </a:endParaRPr>
          </a:p>
        </p:txBody>
      </p:sp>
      <p:sp>
        <p:nvSpPr>
          <p:cNvPr id="73744" name="Text Box 16">
            <a:extLst>
              <a:ext uri="{FF2B5EF4-FFF2-40B4-BE49-F238E27FC236}">
                <a16:creationId xmlns:a16="http://schemas.microsoft.com/office/drawing/2014/main" id="{E3AD3AEB-DB1D-41FF-80B9-6626D5B780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6975" y="4517309"/>
            <a:ext cx="1427895" cy="623134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dirty="0">
                <a:solidFill>
                  <a:srgbClr val="008080"/>
                </a:solidFill>
                <a:latin typeface="+mj-lt"/>
              </a:rPr>
              <a:t>Unconscious Incompetence</a:t>
            </a:r>
            <a:endParaRPr lang="en-GB" altLang="en-US" sz="1350" dirty="0">
              <a:latin typeface="+mj-lt"/>
            </a:endParaRPr>
          </a:p>
        </p:txBody>
      </p:sp>
      <p:sp>
        <p:nvSpPr>
          <p:cNvPr id="73748" name="Text Box 20">
            <a:extLst>
              <a:ext uri="{FF2B5EF4-FFF2-40B4-BE49-F238E27FC236}">
                <a16:creationId xmlns:a16="http://schemas.microsoft.com/office/drawing/2014/main" id="{D71365C6-A496-4382-A47D-AD8C1D5615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9149" y="5300696"/>
            <a:ext cx="1725538" cy="554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>
                <a:latin typeface="+mj-lt"/>
              </a:rPr>
              <a:t>Don’t know what you can’t do</a:t>
            </a:r>
          </a:p>
        </p:txBody>
      </p:sp>
      <p:sp>
        <p:nvSpPr>
          <p:cNvPr id="73752" name="Text Box 24">
            <a:extLst>
              <a:ext uri="{FF2B5EF4-FFF2-40B4-BE49-F238E27FC236}">
                <a16:creationId xmlns:a16="http://schemas.microsoft.com/office/drawing/2014/main" id="{09EB8451-7DB6-4941-B041-9AA8CFAF1C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646" y="3206388"/>
            <a:ext cx="1323000" cy="8115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>
                <a:latin typeface="+mj-lt"/>
              </a:rPr>
              <a:t>Try to do something</a:t>
            </a:r>
          </a:p>
        </p:txBody>
      </p:sp>
      <p:sp>
        <p:nvSpPr>
          <p:cNvPr id="73753" name="AutoShape 25">
            <a:extLst>
              <a:ext uri="{FF2B5EF4-FFF2-40B4-BE49-F238E27FC236}">
                <a16:creationId xmlns:a16="http://schemas.microsoft.com/office/drawing/2014/main" id="{CFB47A25-E2E7-4C16-BFB1-DD69D0633754}"/>
              </a:ext>
            </a:extLst>
          </p:cNvPr>
          <p:cNvSpPr>
            <a:spLocks noChangeArrowheads="1"/>
          </p:cNvSpPr>
          <p:nvPr/>
        </p:nvSpPr>
        <p:spPr bwMode="auto">
          <a:xfrm rot="19560556">
            <a:off x="2029585" y="4017975"/>
            <a:ext cx="452364" cy="237974"/>
          </a:xfrm>
          <a:prstGeom prst="rightArrow">
            <a:avLst>
              <a:gd name="adj1" fmla="val 50000"/>
              <a:gd name="adj2" fmla="val 49855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5" name="AutoShape 27">
            <a:extLst>
              <a:ext uri="{FF2B5EF4-FFF2-40B4-BE49-F238E27FC236}">
                <a16:creationId xmlns:a16="http://schemas.microsoft.com/office/drawing/2014/main" id="{79EEFFD2-D71D-4A04-99EA-D1449EBB5496}"/>
              </a:ext>
            </a:extLst>
          </p:cNvPr>
          <p:cNvSpPr>
            <a:spLocks noChangeArrowheads="1"/>
          </p:cNvSpPr>
          <p:nvPr/>
        </p:nvSpPr>
        <p:spPr bwMode="auto">
          <a:xfrm rot="19560556">
            <a:off x="3694808" y="3268289"/>
            <a:ext cx="453675" cy="237974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7" name="AutoShape 29">
            <a:extLst>
              <a:ext uri="{FF2B5EF4-FFF2-40B4-BE49-F238E27FC236}">
                <a16:creationId xmlns:a16="http://schemas.microsoft.com/office/drawing/2014/main" id="{33183287-134C-4539-B7F0-591B3935C12E}"/>
              </a:ext>
            </a:extLst>
          </p:cNvPr>
          <p:cNvSpPr>
            <a:spLocks noChangeArrowheads="1"/>
          </p:cNvSpPr>
          <p:nvPr/>
        </p:nvSpPr>
        <p:spPr bwMode="auto">
          <a:xfrm rot="19560556">
            <a:off x="5301027" y="2519977"/>
            <a:ext cx="453675" cy="236598"/>
          </a:xfrm>
          <a:prstGeom prst="rightArrow">
            <a:avLst>
              <a:gd name="adj1" fmla="val 50000"/>
              <a:gd name="adj2" fmla="val 50291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9" name="AutoShape 31">
            <a:extLst>
              <a:ext uri="{FF2B5EF4-FFF2-40B4-BE49-F238E27FC236}">
                <a16:creationId xmlns:a16="http://schemas.microsoft.com/office/drawing/2014/main" id="{83F1135D-00A7-4CA8-8B12-7B512F30C814}"/>
              </a:ext>
            </a:extLst>
          </p:cNvPr>
          <p:cNvSpPr>
            <a:spLocks noChangeArrowheads="1"/>
          </p:cNvSpPr>
          <p:nvPr/>
        </p:nvSpPr>
        <p:spPr bwMode="auto">
          <a:xfrm rot="13696805" flipH="1" flipV="1">
            <a:off x="7308219" y="1988425"/>
            <a:ext cx="935389" cy="284531"/>
          </a:xfrm>
          <a:prstGeom prst="rightArrow">
            <a:avLst>
              <a:gd name="adj1" fmla="val 50000"/>
              <a:gd name="adj2" fmla="val 78341"/>
            </a:avLst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grpSp>
        <p:nvGrpSpPr>
          <p:cNvPr id="73772" name="Group 44">
            <a:extLst>
              <a:ext uri="{FF2B5EF4-FFF2-40B4-BE49-F238E27FC236}">
                <a16:creationId xmlns:a16="http://schemas.microsoft.com/office/drawing/2014/main" id="{1C896C1B-58AA-4D4C-920F-5A98CA81282D}"/>
              </a:ext>
            </a:extLst>
          </p:cNvPr>
          <p:cNvGrpSpPr>
            <a:grpSpLocks/>
          </p:cNvGrpSpPr>
          <p:nvPr/>
        </p:nvGrpSpPr>
        <p:grpSpPr bwMode="auto">
          <a:xfrm>
            <a:off x="1078967" y="2207722"/>
            <a:ext cx="7165701" cy="2994621"/>
            <a:chOff x="612" y="1797"/>
            <a:chExt cx="4853" cy="2177"/>
          </a:xfrm>
        </p:grpSpPr>
        <p:sp>
          <p:nvSpPr>
            <p:cNvPr id="73760" name="Line 32">
              <a:extLst>
                <a:ext uri="{FF2B5EF4-FFF2-40B4-BE49-F238E27FC236}">
                  <a16:creationId xmlns:a16="http://schemas.microsoft.com/office/drawing/2014/main" id="{4C411104-F945-45F4-87F7-A1049BB55BF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" y="3430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4" name="Line 36">
              <a:extLst>
                <a:ext uri="{FF2B5EF4-FFF2-40B4-BE49-F238E27FC236}">
                  <a16:creationId xmlns:a16="http://schemas.microsoft.com/office/drawing/2014/main" id="{E3EE3874-81E9-4686-9381-DD5DB477D2F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" y="3430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5" name="Line 37">
              <a:extLst>
                <a:ext uri="{FF2B5EF4-FFF2-40B4-BE49-F238E27FC236}">
                  <a16:creationId xmlns:a16="http://schemas.microsoft.com/office/drawing/2014/main" id="{7AE79175-1C1C-4DF5-92B4-B2B398692B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78" y="1797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6" name="Line 38">
              <a:extLst>
                <a:ext uri="{FF2B5EF4-FFF2-40B4-BE49-F238E27FC236}">
                  <a16:creationId xmlns:a16="http://schemas.microsoft.com/office/drawing/2014/main" id="{9FBE878E-CF27-4301-BBDE-1784D837B7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89" y="2341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7" name="Line 39">
              <a:extLst>
                <a:ext uri="{FF2B5EF4-FFF2-40B4-BE49-F238E27FC236}">
                  <a16:creationId xmlns:a16="http://schemas.microsoft.com/office/drawing/2014/main" id="{32E79A5E-CBF8-4AE8-AE47-CAE83171CD5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01" y="2886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8" name="Line 40">
              <a:extLst>
                <a:ext uri="{FF2B5EF4-FFF2-40B4-BE49-F238E27FC236}">
                  <a16:creationId xmlns:a16="http://schemas.microsoft.com/office/drawing/2014/main" id="{EC3CDB39-109D-47D5-8187-124CF5F253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78" y="1797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9" name="Line 41">
              <a:extLst>
                <a:ext uri="{FF2B5EF4-FFF2-40B4-BE49-F238E27FC236}">
                  <a16:creationId xmlns:a16="http://schemas.microsoft.com/office/drawing/2014/main" id="{30A596FE-907D-4DF1-BE6C-671005F7BE0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89" y="2341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70" name="Line 42">
              <a:extLst>
                <a:ext uri="{FF2B5EF4-FFF2-40B4-BE49-F238E27FC236}">
                  <a16:creationId xmlns:a16="http://schemas.microsoft.com/office/drawing/2014/main" id="{4935930B-3D3F-4176-9E16-50A66BE11E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01" y="2886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71" name="Line 43">
              <a:extLst>
                <a:ext uri="{FF2B5EF4-FFF2-40B4-BE49-F238E27FC236}">
                  <a16:creationId xmlns:a16="http://schemas.microsoft.com/office/drawing/2014/main" id="{A236A985-4EDA-4978-B50F-0F90E67896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21" y="1797"/>
              <a:ext cx="544" cy="726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</p:grpSp>
      <p:sp>
        <p:nvSpPr>
          <p:cNvPr id="73773" name="Text Box 45">
            <a:extLst>
              <a:ext uri="{FF2B5EF4-FFF2-40B4-BE49-F238E27FC236}">
                <a16:creationId xmlns:a16="http://schemas.microsoft.com/office/drawing/2014/main" id="{27CADB3D-D18A-4CF8-9157-1F389D3102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3192" y="3767621"/>
            <a:ext cx="1427896" cy="623135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>
                <a:solidFill>
                  <a:srgbClr val="008080"/>
                </a:solidFill>
                <a:latin typeface="+mj-lt"/>
              </a:rPr>
              <a:t>Conscious Incompetence</a:t>
            </a:r>
            <a:endParaRPr lang="en-GB" altLang="en-US" sz="1350">
              <a:latin typeface="+mj-lt"/>
            </a:endParaRPr>
          </a:p>
        </p:txBody>
      </p:sp>
      <p:sp>
        <p:nvSpPr>
          <p:cNvPr id="73774" name="Text Box 46">
            <a:extLst>
              <a:ext uri="{FF2B5EF4-FFF2-40B4-BE49-F238E27FC236}">
                <a16:creationId xmlns:a16="http://schemas.microsoft.com/office/drawing/2014/main" id="{FF9C9581-246D-431F-B630-82F3618C5E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4504" y="4517308"/>
            <a:ext cx="1426584" cy="106056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>
                <a:latin typeface="+mj-lt"/>
              </a:rPr>
              <a:t>You know that you can’t do it (yet).</a:t>
            </a:r>
          </a:p>
        </p:txBody>
      </p:sp>
      <p:sp>
        <p:nvSpPr>
          <p:cNvPr id="73775" name="Text Box 47">
            <a:extLst>
              <a:ext uri="{FF2B5EF4-FFF2-40B4-BE49-F238E27FC236}">
                <a16:creationId xmlns:a16="http://schemas.microsoft.com/office/drawing/2014/main" id="{0C168525-EEEE-43CC-AFF9-7EF0EA6445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6547" y="2583254"/>
            <a:ext cx="1382004" cy="56123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>
                <a:latin typeface="+mj-lt"/>
              </a:rPr>
              <a:t>Learn to do something</a:t>
            </a:r>
          </a:p>
        </p:txBody>
      </p:sp>
      <p:sp>
        <p:nvSpPr>
          <p:cNvPr id="73776" name="Text Box 48">
            <a:extLst>
              <a:ext uri="{FF2B5EF4-FFF2-40B4-BE49-F238E27FC236}">
                <a16:creationId xmlns:a16="http://schemas.microsoft.com/office/drawing/2014/main" id="{B0B785E1-24B9-4B47-ACC5-80FCB5275D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9412" y="3081212"/>
            <a:ext cx="1427895" cy="623134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>
                <a:solidFill>
                  <a:srgbClr val="008080"/>
                </a:solidFill>
                <a:latin typeface="+mj-lt"/>
              </a:rPr>
              <a:t>Conscious Competence</a:t>
            </a:r>
            <a:endParaRPr lang="en-GB" altLang="en-US" sz="1350">
              <a:latin typeface="+mj-lt"/>
            </a:endParaRPr>
          </a:p>
        </p:txBody>
      </p:sp>
      <p:sp>
        <p:nvSpPr>
          <p:cNvPr id="73777" name="Text Box 49">
            <a:extLst>
              <a:ext uri="{FF2B5EF4-FFF2-40B4-BE49-F238E27FC236}">
                <a16:creationId xmlns:a16="http://schemas.microsoft.com/office/drawing/2014/main" id="{26C9AA8B-0E7B-4743-B9BA-18B172F17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0407" y="3830897"/>
            <a:ext cx="1426584" cy="8102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>
                <a:latin typeface="+mj-lt"/>
              </a:rPr>
              <a:t>You now know how to do the task</a:t>
            </a:r>
          </a:p>
        </p:txBody>
      </p:sp>
      <p:sp>
        <p:nvSpPr>
          <p:cNvPr id="73778" name="Text Box 50">
            <a:extLst>
              <a:ext uri="{FF2B5EF4-FFF2-40B4-BE49-F238E27FC236}">
                <a16:creationId xmlns:a16="http://schemas.microsoft.com/office/drawing/2014/main" id="{AA4AA621-DB93-4665-98D8-EBE5B8147B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4319" y="2270998"/>
            <a:ext cx="1427895" cy="623135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dirty="0">
                <a:solidFill>
                  <a:srgbClr val="008080"/>
                </a:solidFill>
                <a:latin typeface="+mj-lt"/>
              </a:rPr>
              <a:t>Unconscious Competence</a:t>
            </a:r>
            <a:endParaRPr lang="en-GB" altLang="en-US" sz="1350" dirty="0">
              <a:latin typeface="+mj-lt"/>
            </a:endParaRPr>
          </a:p>
        </p:txBody>
      </p:sp>
      <p:sp>
        <p:nvSpPr>
          <p:cNvPr id="73779" name="Text Box 51">
            <a:extLst>
              <a:ext uri="{FF2B5EF4-FFF2-40B4-BE49-F238E27FC236}">
                <a16:creationId xmlns:a16="http://schemas.microsoft.com/office/drawing/2014/main" id="{3693A159-A638-4A88-9B6B-ACBC92AE66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6626" y="2957409"/>
            <a:ext cx="1426584" cy="124740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>
                <a:latin typeface="+mj-lt"/>
              </a:rPr>
              <a:t>You can now do the task without thinking about it</a:t>
            </a:r>
          </a:p>
        </p:txBody>
      </p:sp>
      <p:sp>
        <p:nvSpPr>
          <p:cNvPr id="73780" name="Text Box 52">
            <a:extLst>
              <a:ext uri="{FF2B5EF4-FFF2-40B4-BE49-F238E27FC236}">
                <a16:creationId xmlns:a16="http://schemas.microsoft.com/office/drawing/2014/main" id="{0FD67DB0-C6E8-4AB7-82A2-12353E169C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1769" y="1958744"/>
            <a:ext cx="1382004" cy="56123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dirty="0">
                <a:latin typeface="+mj-lt"/>
              </a:rPr>
              <a:t>Perform the task</a:t>
            </a:r>
          </a:p>
        </p:txBody>
      </p:sp>
      <p:sp>
        <p:nvSpPr>
          <p:cNvPr id="73781" name="Text Box 53">
            <a:extLst>
              <a:ext uri="{FF2B5EF4-FFF2-40B4-BE49-F238E27FC236}">
                <a16:creationId xmlns:a16="http://schemas.microsoft.com/office/drawing/2014/main" id="{C2FA687F-E82C-436C-AA49-355ADEDBF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01207" y="1459411"/>
            <a:ext cx="1382004" cy="56123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dirty="0">
                <a:latin typeface="+mj-lt"/>
              </a:rPr>
              <a:t>Go into auto-pilot</a:t>
            </a:r>
          </a:p>
        </p:txBody>
      </p:sp>
      <p:sp>
        <p:nvSpPr>
          <p:cNvPr id="73782" name="Text Box 54">
            <a:extLst>
              <a:ext uri="{FF2B5EF4-FFF2-40B4-BE49-F238E27FC236}">
                <a16:creationId xmlns:a16="http://schemas.microsoft.com/office/drawing/2014/main" id="{5F2F875F-F910-430C-A0D0-AEC472A40B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6058" y="1085255"/>
            <a:ext cx="1382004" cy="56123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dirty="0">
                <a:latin typeface="+mj-lt"/>
              </a:rPr>
              <a:t>Reflect &amp; evaluate</a:t>
            </a:r>
          </a:p>
        </p:txBody>
      </p:sp>
      <p:sp>
        <p:nvSpPr>
          <p:cNvPr id="73783" name="AutoShape 55">
            <a:extLst>
              <a:ext uri="{FF2B5EF4-FFF2-40B4-BE49-F238E27FC236}">
                <a16:creationId xmlns:a16="http://schemas.microsoft.com/office/drawing/2014/main" id="{B3C1EDEC-8A6D-4594-A50D-76DFB75A136F}"/>
              </a:ext>
            </a:extLst>
          </p:cNvPr>
          <p:cNvSpPr>
            <a:spLocks noChangeArrowheads="1"/>
          </p:cNvSpPr>
          <p:nvPr/>
        </p:nvSpPr>
        <p:spPr bwMode="auto">
          <a:xfrm rot="5400000" flipV="1">
            <a:off x="4487682" y="1440145"/>
            <a:ext cx="437432" cy="475966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>
              <a:latin typeface="+mj-lt"/>
            </a:endParaRPr>
          </a:p>
        </p:txBody>
      </p:sp>
      <p:sp>
        <p:nvSpPr>
          <p:cNvPr id="73784" name="AutoShape 56">
            <a:extLst>
              <a:ext uri="{FF2B5EF4-FFF2-40B4-BE49-F238E27FC236}">
                <a16:creationId xmlns:a16="http://schemas.microsoft.com/office/drawing/2014/main" id="{0E36D259-9CCD-4DDE-87A0-3006840CD97E}"/>
              </a:ext>
            </a:extLst>
          </p:cNvPr>
          <p:cNvSpPr>
            <a:spLocks noChangeArrowheads="1"/>
          </p:cNvSpPr>
          <p:nvPr/>
        </p:nvSpPr>
        <p:spPr bwMode="auto">
          <a:xfrm rot="16067115" flipV="1">
            <a:off x="5439612" y="1689124"/>
            <a:ext cx="437432" cy="475966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42DCF5-9A77-483C-BE97-E62009600654}"/>
              </a:ext>
            </a:extLst>
          </p:cNvPr>
          <p:cNvSpPr txBox="1"/>
          <p:nvPr/>
        </p:nvSpPr>
        <p:spPr>
          <a:xfrm>
            <a:off x="6644810" y="5615100"/>
            <a:ext cx="2743282" cy="320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/>
              <a:t>Based on Crosbie (2005)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7927E-203C-F4A6-8BDD-B9BD66593DEC}"/>
              </a:ext>
            </a:extLst>
          </p:cNvPr>
          <p:cNvSpPr txBox="1"/>
          <p:nvPr/>
        </p:nvSpPr>
        <p:spPr>
          <a:xfrm>
            <a:off x="395536" y="268228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The Four Steps of Learning</a:t>
            </a:r>
          </a:p>
        </p:txBody>
      </p:sp>
    </p:spTree>
    <p:extLst>
      <p:ext uri="{BB962C8B-B14F-4D97-AF65-F5344CB8AC3E}">
        <p14:creationId xmlns:p14="http://schemas.microsoft.com/office/powerpoint/2010/main" val="44819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4" grpId="0" animBg="1"/>
      <p:bldP spid="73748" grpId="0" animBg="1"/>
      <p:bldP spid="73752" grpId="0" animBg="1"/>
      <p:bldP spid="73753" grpId="0" animBg="1"/>
      <p:bldP spid="73755" grpId="0" animBg="1"/>
      <p:bldP spid="73757" grpId="0" animBg="1"/>
      <p:bldP spid="73759" grpId="0" animBg="1"/>
      <p:bldP spid="73759" grpId="1" animBg="1"/>
      <p:bldP spid="73773" grpId="0" animBg="1"/>
      <p:bldP spid="73774" grpId="0" animBg="1"/>
      <p:bldP spid="73775" grpId="0" animBg="1"/>
      <p:bldP spid="73776" grpId="0" animBg="1"/>
      <p:bldP spid="73777" grpId="0" animBg="1"/>
      <p:bldP spid="73778" grpId="0" animBg="1"/>
      <p:bldP spid="73779" grpId="0" animBg="1"/>
      <p:bldP spid="73780" grpId="0" animBg="1"/>
      <p:bldP spid="73781" grpId="0" animBg="1"/>
      <p:bldP spid="73781" grpId="1" animBg="1"/>
      <p:bldP spid="73782" grpId="0" animBg="1"/>
      <p:bldP spid="73783" grpId="0" animBg="1"/>
      <p:bldP spid="7378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7188" y="152979"/>
            <a:ext cx="9053684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The Nine Dimensions of Reflective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2500846" y="6497363"/>
            <a:ext cx="340788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adapted from Paula </a:t>
            </a:r>
            <a:r>
              <a:rPr lang="en-GB" sz="1400" dirty="0" err="1"/>
              <a:t>Zwozdiak</a:t>
            </a:r>
            <a:r>
              <a:rPr lang="en-GB" sz="1400" dirty="0"/>
              <a:t>-Myers  (2012) 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53740" y="4213786"/>
            <a:ext cx="1802617" cy="16714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7: Maximise the growth potential of clients - </a:t>
            </a:r>
            <a:r>
              <a:rPr lang="en-GB" sz="1600" i="1" dirty="0"/>
              <a:t>Inclusive and flexible practice.</a:t>
            </a:r>
            <a:r>
              <a:rPr lang="en-GB" sz="1600" dirty="0"/>
              <a:t> 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953720" y="938609"/>
            <a:ext cx="2237382" cy="13236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1: </a:t>
            </a:r>
          </a:p>
          <a:p>
            <a:pPr algn="ctr"/>
            <a:r>
              <a:rPr lang="en-GB" sz="1600" dirty="0"/>
              <a:t>Study your field for personal improvement - </a:t>
            </a:r>
            <a:r>
              <a:rPr lang="en-GB" sz="1600" i="1" dirty="0"/>
              <a:t>Reflect regularly.</a:t>
            </a:r>
            <a:endParaRPr lang="en-GB" sz="1600" dirty="0"/>
          </a:p>
        </p:txBody>
      </p:sp>
      <p:sp>
        <p:nvSpPr>
          <p:cNvPr id="8" name="Rounded Rectangle 7"/>
          <p:cNvSpPr/>
          <p:nvPr/>
        </p:nvSpPr>
        <p:spPr>
          <a:xfrm>
            <a:off x="6849319" y="2501181"/>
            <a:ext cx="2178242" cy="1190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3:</a:t>
            </a:r>
          </a:p>
          <a:p>
            <a:pPr algn="ctr"/>
            <a:r>
              <a:rPr lang="en-GB" sz="1600" dirty="0"/>
              <a:t> Link theory with practice - </a:t>
            </a:r>
            <a:r>
              <a:rPr lang="en-GB" sz="1600" i="1" dirty="0"/>
              <a:t>Use the literature.</a:t>
            </a:r>
            <a:r>
              <a:rPr lang="en-GB" sz="1600" dirty="0"/>
              <a:t>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378511" y="3858784"/>
            <a:ext cx="2445826" cy="11907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4: Question your personal theories and beliefs - </a:t>
            </a:r>
            <a:r>
              <a:rPr lang="en-GB" sz="1600" i="1" dirty="0"/>
              <a:t>Critical analysis.</a:t>
            </a:r>
            <a:r>
              <a:rPr lang="en-GB" sz="1600" dirty="0"/>
              <a:t> 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157106" y="4603386"/>
            <a:ext cx="2094543" cy="15811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5: Consider alternative perspectives and possibilities - </a:t>
            </a:r>
            <a:r>
              <a:rPr lang="en-GB" sz="1600" i="1" dirty="0"/>
              <a:t>Learning conversations.</a:t>
            </a:r>
            <a:endParaRPr lang="en-GB" sz="1600" dirty="0"/>
          </a:p>
        </p:txBody>
      </p:sp>
      <p:sp>
        <p:nvSpPr>
          <p:cNvPr id="11" name="Rounded Rectangle 10"/>
          <p:cNvSpPr/>
          <p:nvPr/>
        </p:nvSpPr>
        <p:spPr>
          <a:xfrm>
            <a:off x="5375916" y="1143579"/>
            <a:ext cx="2392397" cy="1190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2: Evaluate your work using Research - </a:t>
            </a:r>
            <a:r>
              <a:rPr lang="en-GB" sz="1600" i="1" dirty="0"/>
              <a:t>Action research and Inquiry.</a:t>
            </a:r>
            <a:endParaRPr lang="en-GB" sz="1600" dirty="0"/>
          </a:p>
        </p:txBody>
      </p:sp>
      <p:sp>
        <p:nvSpPr>
          <p:cNvPr id="12" name="Rounded Rectangle 11"/>
          <p:cNvSpPr/>
          <p:nvPr/>
        </p:nvSpPr>
        <p:spPr>
          <a:xfrm>
            <a:off x="2118061" y="4717182"/>
            <a:ext cx="1877341" cy="13535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6: </a:t>
            </a:r>
          </a:p>
          <a:p>
            <a:pPr algn="ctr"/>
            <a:r>
              <a:rPr lang="en-GB" sz="1600" dirty="0"/>
              <a:t>Try out new strategies and ideas - </a:t>
            </a:r>
            <a:r>
              <a:rPr lang="en-GB" sz="1600" i="1" dirty="0"/>
              <a:t>Innovation.</a:t>
            </a:r>
            <a:r>
              <a:rPr lang="en-GB" sz="1600" dirty="0"/>
              <a:t> 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9450" y="2947222"/>
            <a:ext cx="2970908" cy="9635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8: Enhance the quality of your organisation’s practice - </a:t>
            </a:r>
            <a:r>
              <a:rPr lang="en-GB" sz="1600" i="1" dirty="0"/>
              <a:t>Effective practice.</a:t>
            </a:r>
            <a:r>
              <a:rPr lang="en-GB" sz="1600" dirty="0"/>
              <a:t> 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72035" y="1268591"/>
            <a:ext cx="2105737" cy="14101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Dimension 9: Continue to improve your practice- </a:t>
            </a:r>
            <a:r>
              <a:rPr lang="en-GB" sz="1600" i="1" dirty="0"/>
              <a:t>Professional development.</a:t>
            </a:r>
            <a:endParaRPr lang="en-GB" sz="1600" dirty="0"/>
          </a:p>
        </p:txBody>
      </p:sp>
      <p:sp>
        <p:nvSpPr>
          <p:cNvPr id="17" name="Thought Bubble: Cloud 16">
            <a:extLst>
              <a:ext uri="{FF2B5EF4-FFF2-40B4-BE49-F238E27FC236}">
                <a16:creationId xmlns:a16="http://schemas.microsoft.com/office/drawing/2014/main" id="{32217165-A760-447B-A109-40CA4A209080}"/>
              </a:ext>
            </a:extLst>
          </p:cNvPr>
          <p:cNvSpPr/>
          <p:nvPr/>
        </p:nvSpPr>
        <p:spPr>
          <a:xfrm>
            <a:off x="3197674" y="2543028"/>
            <a:ext cx="2178242" cy="1323698"/>
          </a:xfrm>
          <a:prstGeom prst="cloudCallout">
            <a:avLst>
              <a:gd name="adj1" fmla="val -53164"/>
              <a:gd name="adj2" fmla="val 70234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Metacognition</a:t>
            </a:r>
            <a:r>
              <a:rPr lang="en-GB" sz="1350" b="1" dirty="0"/>
              <a:t>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5D22476-95EB-4D4B-A9A6-3AA183B988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005834"/>
            <a:ext cx="336456" cy="336456"/>
          </a:xfrm>
          <a:prstGeom prst="rect">
            <a:avLst/>
          </a:prstGeom>
        </p:spPr>
      </p:pic>
      <p:pic>
        <p:nvPicPr>
          <p:cNvPr id="21" name="Picture 20">
            <a:hlinkClick r:id="rId3"/>
            <a:extLst>
              <a:ext uri="{FF2B5EF4-FFF2-40B4-BE49-F238E27FC236}">
                <a16:creationId xmlns:a16="http://schemas.microsoft.com/office/drawing/2014/main" id="{BFADE2D3-DACC-4E27-BD1E-F4C6C4F4545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4052" y="3404979"/>
            <a:ext cx="336456" cy="33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36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Reflective Practice in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973710"/>
            <a:ext cx="6447501" cy="291058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have we tried?</a:t>
            </a:r>
          </a:p>
          <a:p>
            <a:r>
              <a:rPr lang="en-GB" dirty="0"/>
              <a:t>What went well?</a:t>
            </a:r>
          </a:p>
          <a:p>
            <a:r>
              <a:rPr lang="en-GB" dirty="0"/>
              <a:t>What could have been better?</a:t>
            </a:r>
          </a:p>
          <a:p>
            <a:r>
              <a:rPr lang="en-GB" dirty="0"/>
              <a:t>What will we do differently next time?</a:t>
            </a:r>
          </a:p>
          <a:p>
            <a:r>
              <a:rPr lang="en-GB" dirty="0"/>
              <a:t>What actions do we need to take to achieve this?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32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23776" y="332656"/>
            <a:ext cx="8096447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challenges of reflective writing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628800"/>
            <a:ext cx="8103439" cy="2910580"/>
          </a:xfrm>
        </p:spPr>
        <p:txBody>
          <a:bodyPr>
            <a:noAutofit/>
          </a:bodyPr>
          <a:lstStyle/>
          <a:p>
            <a:r>
              <a:rPr lang="en-GB" dirty="0"/>
              <a:t>Writing in a different way</a:t>
            </a:r>
          </a:p>
          <a:p>
            <a:r>
              <a:rPr lang="en-GB" dirty="0"/>
              <a:t>Writing a personal but objective account</a:t>
            </a:r>
          </a:p>
          <a:p>
            <a:r>
              <a:rPr lang="en-GB" dirty="0"/>
              <a:t>Using academic evidence in reflective writing</a:t>
            </a:r>
          </a:p>
          <a:p>
            <a:r>
              <a:rPr lang="en-GB" dirty="0"/>
              <a:t>Selecting the content</a:t>
            </a:r>
          </a:p>
          <a:p>
            <a:r>
              <a:rPr lang="en-GB" dirty="0"/>
              <a:t>The writing process</a:t>
            </a:r>
          </a:p>
          <a:p>
            <a:r>
              <a:rPr lang="en-GB" dirty="0"/>
              <a:t>Getting the language right</a:t>
            </a:r>
          </a:p>
        </p:txBody>
      </p:sp>
    </p:spTree>
    <p:extLst>
      <p:ext uri="{BB962C8B-B14F-4D97-AF65-F5344CB8AC3E}">
        <p14:creationId xmlns:p14="http://schemas.microsoft.com/office/powerpoint/2010/main" val="31819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3"/>
          <p:cNvSpPr txBox="1">
            <a:spLocks/>
          </p:cNvSpPr>
          <p:nvPr/>
        </p:nvSpPr>
        <p:spPr>
          <a:xfrm>
            <a:off x="1478142" y="890718"/>
            <a:ext cx="6172200" cy="583574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300" b="1" dirty="0"/>
          </a:p>
        </p:txBody>
      </p:sp>
      <p:sp>
        <p:nvSpPr>
          <p:cNvPr id="92164" name="Line 4"/>
          <p:cNvSpPr>
            <a:spLocks noChangeShapeType="1"/>
          </p:cNvSpPr>
          <p:nvPr/>
        </p:nvSpPr>
        <p:spPr bwMode="auto">
          <a:xfrm flipH="1">
            <a:off x="1722752" y="3147043"/>
            <a:ext cx="2106215" cy="539354"/>
          </a:xfrm>
          <a:prstGeom prst="line">
            <a:avLst/>
          </a:prstGeom>
          <a:noFill/>
          <a:ln w="28575">
            <a:solidFill>
              <a:srgbClr val="008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sz="1350"/>
          </a:p>
        </p:txBody>
      </p:sp>
      <p:sp>
        <p:nvSpPr>
          <p:cNvPr id="92165" name="Line 5"/>
          <p:cNvSpPr>
            <a:spLocks noChangeShapeType="1"/>
          </p:cNvSpPr>
          <p:nvPr/>
        </p:nvSpPr>
        <p:spPr bwMode="auto">
          <a:xfrm flipH="1">
            <a:off x="4739227" y="4896843"/>
            <a:ext cx="972741" cy="917972"/>
          </a:xfrm>
          <a:prstGeom prst="line">
            <a:avLst/>
          </a:prstGeom>
          <a:noFill/>
          <a:ln w="28575">
            <a:solidFill>
              <a:srgbClr val="008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sz="1350"/>
          </a:p>
        </p:txBody>
      </p:sp>
      <p:pic>
        <p:nvPicPr>
          <p:cNvPr id="92166" name="Picture 6" descr="j007862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28" y="1301875"/>
            <a:ext cx="717947" cy="67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1021558" y="1412813"/>
            <a:ext cx="1782365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 dirty="0">
                <a:solidFill>
                  <a:srgbClr val="990000"/>
                </a:solidFill>
              </a:rPr>
              <a:t>High Ground</a:t>
            </a: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98731" y="2376232"/>
            <a:ext cx="1782366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1500" b="1" dirty="0">
                <a:solidFill>
                  <a:srgbClr val="990000"/>
                </a:solidFill>
              </a:rPr>
              <a:t>Over-confident &amp; Comfortable</a:t>
            </a:r>
          </a:p>
        </p:txBody>
      </p:sp>
      <p:pic>
        <p:nvPicPr>
          <p:cNvPr id="92169" name="Picture 9" descr="j00787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900" y="3940347"/>
            <a:ext cx="414338" cy="778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7326438" y="3463614"/>
            <a:ext cx="121542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 dirty="0">
                <a:solidFill>
                  <a:srgbClr val="990000"/>
                </a:solidFill>
              </a:rPr>
              <a:t>Swampy Lowlands</a:t>
            </a: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5705783" y="5032664"/>
            <a:ext cx="1620655" cy="32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1500" b="1" dirty="0">
                <a:solidFill>
                  <a:srgbClr val="990000"/>
                </a:solidFill>
              </a:rPr>
              <a:t>Unsure &amp; Scared    </a:t>
            </a:r>
          </a:p>
        </p:txBody>
      </p:sp>
      <p:pic>
        <p:nvPicPr>
          <p:cNvPr id="92172" name="Picture 12" descr="j007862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285" y="3573016"/>
            <a:ext cx="326231" cy="98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4624351" y="3151990"/>
            <a:ext cx="1782366" cy="62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 dirty="0">
                <a:solidFill>
                  <a:srgbClr val="008000"/>
                </a:solidFill>
              </a:rPr>
              <a:t>‘Edge of Chaos’</a:t>
            </a:r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>
            <a:off x="766800" y="2934681"/>
            <a:ext cx="1970485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1500" b="1" dirty="0">
                <a:solidFill>
                  <a:srgbClr val="990000"/>
                </a:solidFill>
              </a:rPr>
              <a:t>No motivation to develop &amp; improve    </a:t>
            </a:r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5445439" y="5408612"/>
            <a:ext cx="264556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1500" b="1" dirty="0">
                <a:solidFill>
                  <a:srgbClr val="990000"/>
                </a:solidFill>
              </a:rPr>
              <a:t>No ability to develop &amp; improve    </a:t>
            </a:r>
          </a:p>
        </p:txBody>
      </p:sp>
      <p:sp>
        <p:nvSpPr>
          <p:cNvPr id="92176" name="Text Box 16"/>
          <p:cNvSpPr txBox="1">
            <a:spLocks noChangeArrowheads="1"/>
          </p:cNvSpPr>
          <p:nvPr/>
        </p:nvSpPr>
        <p:spPr bwMode="auto">
          <a:xfrm>
            <a:off x="5905841" y="6237312"/>
            <a:ext cx="285956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600" b="1" dirty="0">
                <a:solidFill>
                  <a:srgbClr val="008000"/>
                </a:solidFill>
              </a:rPr>
              <a:t>Based on Donald </a:t>
            </a:r>
            <a:r>
              <a:rPr lang="en-GB" altLang="en-US" sz="1600" b="1" dirty="0" err="1">
                <a:solidFill>
                  <a:srgbClr val="008000"/>
                </a:solidFill>
              </a:rPr>
              <a:t>Sch</a:t>
            </a:r>
            <a:r>
              <a:rPr lang="en-US" altLang="en-US" sz="1600" b="1" dirty="0">
                <a:solidFill>
                  <a:srgbClr val="008000"/>
                </a:solidFill>
                <a:cs typeface="Arial" charset="0"/>
              </a:rPr>
              <a:t>ö</a:t>
            </a:r>
            <a:r>
              <a:rPr lang="en-GB" altLang="en-US" sz="1600" b="1" dirty="0">
                <a:solidFill>
                  <a:srgbClr val="008000"/>
                </a:solidFill>
              </a:rPr>
              <a:t>n (2016)</a:t>
            </a:r>
          </a:p>
        </p:txBody>
      </p:sp>
      <p:sp>
        <p:nvSpPr>
          <p:cNvPr id="92177" name="Text Box 17"/>
          <p:cNvSpPr txBox="1">
            <a:spLocks noChangeArrowheads="1"/>
          </p:cNvSpPr>
          <p:nvPr/>
        </p:nvSpPr>
        <p:spPr bwMode="auto">
          <a:xfrm>
            <a:off x="2399035" y="4366541"/>
            <a:ext cx="1782365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1500" b="1" dirty="0">
                <a:solidFill>
                  <a:srgbClr val="008000"/>
                </a:solidFill>
              </a:rPr>
              <a:t>Where we test ourselves and learn from the process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90465" y="1726703"/>
            <a:ext cx="2187532" cy="276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rgbClr val="C00000"/>
                </a:solidFill>
              </a:rPr>
              <a:t>‘I don’t need to reflect’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218238" y="4273214"/>
            <a:ext cx="12154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50" b="1" dirty="0">
                <a:solidFill>
                  <a:srgbClr val="C00000"/>
                </a:solidFill>
              </a:rPr>
              <a:t>‘ I don’t know what to do’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9555DB5-C67C-D677-57AC-A41E5DE2E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776" y="332656"/>
            <a:ext cx="8096447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Reflective Practitioner</a:t>
            </a:r>
            <a:br>
              <a:rPr lang="en-GB" b="1" dirty="0"/>
            </a:br>
            <a:endParaRPr lang="en-GB" b="1" dirty="0"/>
          </a:p>
        </p:txBody>
      </p:sp>
      <p:cxnSp>
        <p:nvCxnSpPr>
          <p:cNvPr id="6" name="Connector: Curved 5">
            <a:extLst>
              <a:ext uri="{FF2B5EF4-FFF2-40B4-BE49-F238E27FC236}">
                <a16:creationId xmlns:a16="http://schemas.microsoft.com/office/drawing/2014/main" id="{9761758B-7544-24F7-4C05-EF67D1B8E54A}"/>
              </a:ext>
            </a:extLst>
          </p:cNvPr>
          <p:cNvCxnSpPr/>
          <p:nvPr/>
        </p:nvCxnSpPr>
        <p:spPr>
          <a:xfrm>
            <a:off x="899592" y="2132856"/>
            <a:ext cx="7056784" cy="2880320"/>
          </a:xfrm>
          <a:prstGeom prst="curvedConnector3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2715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nimBg="1"/>
      <p:bldP spid="92165" grpId="0" animBg="1"/>
      <p:bldP spid="92167" grpId="0"/>
      <p:bldP spid="92168" grpId="0"/>
      <p:bldP spid="92170" grpId="0"/>
      <p:bldP spid="92171" grpId="0"/>
      <p:bldP spid="92173" grpId="0"/>
      <p:bldP spid="92174" grpId="0"/>
      <p:bldP spid="92175" grpId="0"/>
      <p:bldP spid="92177" grpId="0"/>
      <p:bldP spid="2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324" y="1122036"/>
            <a:ext cx="31174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‘Concrete’ Experience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30977" y="1674032"/>
            <a:ext cx="2566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Doing something / having an experience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36096" y="2676270"/>
            <a:ext cx="3166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Reflective Observation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74456" y="3157661"/>
            <a:ext cx="2890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Reviewing / Reflecting on the experience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84378" y="3712968"/>
            <a:ext cx="25661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Abstract conceptualising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984378" y="4615559"/>
            <a:ext cx="2566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Concluding / learning from the experience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7504" y="2634615"/>
            <a:ext cx="3166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Active Experimentation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6002" y="3165371"/>
            <a:ext cx="2566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Planning / trying out what you have learned</a:t>
            </a:r>
          </a:p>
        </p:txBody>
      </p:sp>
      <p:sp>
        <p:nvSpPr>
          <p:cNvPr id="6" name="Bent Arrow 5"/>
          <p:cNvSpPr/>
          <p:nvPr/>
        </p:nvSpPr>
        <p:spPr>
          <a:xfrm rot="5400000">
            <a:off x="6170527" y="1546158"/>
            <a:ext cx="776381" cy="1146172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64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4" name="Bent Arrow 13"/>
          <p:cNvSpPr/>
          <p:nvPr/>
        </p:nvSpPr>
        <p:spPr>
          <a:xfrm rot="10800000">
            <a:off x="5985631" y="4024488"/>
            <a:ext cx="1114340" cy="74664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5" name="Bent Arrow 14"/>
          <p:cNvSpPr/>
          <p:nvPr/>
        </p:nvSpPr>
        <p:spPr>
          <a:xfrm rot="16200000">
            <a:off x="1700243" y="3720648"/>
            <a:ext cx="776381" cy="1217661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6" name="Bent Arrow 15"/>
          <p:cNvSpPr/>
          <p:nvPr/>
        </p:nvSpPr>
        <p:spPr>
          <a:xfrm>
            <a:off x="1582166" y="1674032"/>
            <a:ext cx="1146173" cy="83340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F83714-3FAC-1D55-29F3-B30377A26A0A}"/>
              </a:ext>
            </a:extLst>
          </p:cNvPr>
          <p:cNvSpPr txBox="1"/>
          <p:nvPr/>
        </p:nvSpPr>
        <p:spPr>
          <a:xfrm>
            <a:off x="579911" y="18864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Kolb’s Model of Experiential Learning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E5C11C-6FD3-70FA-D86C-0A5429EE223E}"/>
              </a:ext>
            </a:extLst>
          </p:cNvPr>
          <p:cNvSpPr txBox="1"/>
          <p:nvPr/>
        </p:nvSpPr>
        <p:spPr>
          <a:xfrm>
            <a:off x="5550555" y="6021288"/>
            <a:ext cx="2693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(Kolb, 1984)</a:t>
            </a:r>
          </a:p>
        </p:txBody>
      </p:sp>
    </p:spTree>
    <p:extLst>
      <p:ext uri="{BB962C8B-B14F-4D97-AF65-F5344CB8AC3E}">
        <p14:creationId xmlns:p14="http://schemas.microsoft.com/office/powerpoint/2010/main" val="286857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6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221850" y="988625"/>
            <a:ext cx="2322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Description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580111" y="1442497"/>
            <a:ext cx="1620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Happened?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38174" y="1857995"/>
            <a:ext cx="2322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Feelings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57102" y="2315957"/>
            <a:ext cx="2268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were you thinking or feeling?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03096" y="3794935"/>
            <a:ext cx="2322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Evaluation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21370" y="4250961"/>
            <a:ext cx="18362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was good or bad about the experience?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221850" y="4667217"/>
            <a:ext cx="2322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Analysis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472099" y="5135890"/>
            <a:ext cx="18362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sense can you make of the situation?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86238" y="3804558"/>
            <a:ext cx="2322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Conclusion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46840" y="4248198"/>
            <a:ext cx="18362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else could you have done?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86238" y="1937858"/>
            <a:ext cx="2322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Planning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56437" y="2381498"/>
            <a:ext cx="19818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If it happened again, what would you do?</a:t>
            </a:r>
          </a:p>
        </p:txBody>
      </p:sp>
      <p:sp>
        <p:nvSpPr>
          <p:cNvPr id="19" name="Right Arrow 18"/>
          <p:cNvSpPr/>
          <p:nvPr/>
        </p:nvSpPr>
        <p:spPr>
          <a:xfrm rot="1029904">
            <a:off x="5356640" y="1666038"/>
            <a:ext cx="1069096" cy="2014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0" name="Right Arrow 19"/>
          <p:cNvSpPr/>
          <p:nvPr/>
        </p:nvSpPr>
        <p:spPr>
          <a:xfrm rot="5400000">
            <a:off x="7021138" y="3288329"/>
            <a:ext cx="540178" cy="2160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1" name="Right Arrow 20"/>
          <p:cNvSpPr/>
          <p:nvPr/>
        </p:nvSpPr>
        <p:spPr>
          <a:xfrm rot="9285901">
            <a:off x="5322225" y="4903354"/>
            <a:ext cx="899478" cy="2242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2" name="Right Arrow 21"/>
          <p:cNvSpPr/>
          <p:nvPr/>
        </p:nvSpPr>
        <p:spPr>
          <a:xfrm rot="12150149">
            <a:off x="2349293" y="4816299"/>
            <a:ext cx="1048782" cy="258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3" name="Right Arrow 22"/>
          <p:cNvSpPr/>
          <p:nvPr/>
        </p:nvSpPr>
        <p:spPr>
          <a:xfrm rot="20426690">
            <a:off x="2098347" y="1613281"/>
            <a:ext cx="1258044" cy="2097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Right Arrow 23"/>
          <p:cNvSpPr/>
          <p:nvPr/>
        </p:nvSpPr>
        <p:spPr>
          <a:xfrm rot="16200000">
            <a:off x="1162458" y="3455547"/>
            <a:ext cx="369816" cy="2160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BFF95B-EF44-C172-A90E-3EE9BE4F5A49}"/>
              </a:ext>
            </a:extLst>
          </p:cNvPr>
          <p:cNvSpPr txBox="1"/>
          <p:nvPr/>
        </p:nvSpPr>
        <p:spPr>
          <a:xfrm>
            <a:off x="579911" y="18864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Gibbs’ Model of Reflection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DE1AFF-4F92-7576-2B13-191ED8D133C2}"/>
              </a:ext>
            </a:extLst>
          </p:cNvPr>
          <p:cNvSpPr txBox="1"/>
          <p:nvPr/>
        </p:nvSpPr>
        <p:spPr>
          <a:xfrm>
            <a:off x="5550555" y="6021288"/>
            <a:ext cx="2693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(Gibbs, 1988)</a:t>
            </a:r>
          </a:p>
        </p:txBody>
      </p:sp>
    </p:spTree>
    <p:extLst>
      <p:ext uri="{BB962C8B-B14F-4D97-AF65-F5344CB8AC3E}">
        <p14:creationId xmlns:p14="http://schemas.microsoft.com/office/powerpoint/2010/main" val="940284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455574" y="946951"/>
            <a:ext cx="39424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Observation of Experience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88225" y="1380375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I found it difficult to……..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41028" y="2164985"/>
            <a:ext cx="3402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Reflection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34085" y="2640153"/>
            <a:ext cx="6949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is this an example of? Conjecture #1, Conjecture #2, Conjecture #3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67154" y="3429000"/>
            <a:ext cx="3402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Information Gathering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2912" y="3883914"/>
            <a:ext cx="7544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information do I need to understand what happened, who should I ask?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25604" y="4717760"/>
            <a:ext cx="3402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Decision Making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41839" y="5099411"/>
            <a:ext cx="7151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Given what I have learned what is the best explanation of what happened?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716426" y="5877659"/>
            <a:ext cx="3402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Evaluation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455574" y="6264944"/>
            <a:ext cx="4394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What would be the best thing to do if it happens again?</a:t>
            </a:r>
          </a:p>
        </p:txBody>
      </p:sp>
      <p:sp>
        <p:nvSpPr>
          <p:cNvPr id="21" name="Down Arrow 20"/>
          <p:cNvSpPr/>
          <p:nvPr/>
        </p:nvSpPr>
        <p:spPr>
          <a:xfrm>
            <a:off x="4362597" y="1852749"/>
            <a:ext cx="128393" cy="2630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2" name="Down Arrow 21"/>
          <p:cNvSpPr/>
          <p:nvPr/>
        </p:nvSpPr>
        <p:spPr>
          <a:xfrm>
            <a:off x="4392125" y="3081564"/>
            <a:ext cx="128393" cy="2630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3" name="Down Arrow 22"/>
          <p:cNvSpPr/>
          <p:nvPr/>
        </p:nvSpPr>
        <p:spPr>
          <a:xfrm>
            <a:off x="4387045" y="4365371"/>
            <a:ext cx="128393" cy="2630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Down Arrow 23"/>
          <p:cNvSpPr/>
          <p:nvPr/>
        </p:nvSpPr>
        <p:spPr>
          <a:xfrm>
            <a:off x="4380673" y="5559055"/>
            <a:ext cx="128393" cy="2630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BAB9C4-F107-2B55-C584-9F5E317E04DC}"/>
              </a:ext>
            </a:extLst>
          </p:cNvPr>
          <p:cNvSpPr txBox="1"/>
          <p:nvPr/>
        </p:nvSpPr>
        <p:spPr>
          <a:xfrm>
            <a:off x="579911" y="18864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/>
              <a:t>Boud’s</a:t>
            </a:r>
            <a:r>
              <a:rPr lang="en-GB" sz="3600" b="1" dirty="0"/>
              <a:t> Model of Reflection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5626F6-CDFF-5022-DFA3-6D1F2D3F5690}"/>
              </a:ext>
            </a:extLst>
          </p:cNvPr>
          <p:cNvSpPr txBox="1"/>
          <p:nvPr/>
        </p:nvSpPr>
        <p:spPr>
          <a:xfrm>
            <a:off x="6300192" y="6389711"/>
            <a:ext cx="2693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dirty="0" err="1"/>
              <a:t>Boud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, 1985)</a:t>
            </a:r>
          </a:p>
        </p:txBody>
      </p:sp>
    </p:spTree>
    <p:extLst>
      <p:ext uri="{BB962C8B-B14F-4D97-AF65-F5344CB8AC3E}">
        <p14:creationId xmlns:p14="http://schemas.microsoft.com/office/powerpoint/2010/main" val="421173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1" grpId="0" animBg="1"/>
      <p:bldP spid="22" grpId="0" animBg="1"/>
      <p:bldP spid="23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43608" y="116632"/>
            <a:ext cx="6447501" cy="990600"/>
          </a:xfrm>
        </p:spPr>
        <p:txBody>
          <a:bodyPr>
            <a:normAutofit/>
          </a:bodyPr>
          <a:lstStyle/>
          <a:p>
            <a:r>
              <a:rPr lang="en-GB" b="1" dirty="0"/>
              <a:t>When you reflect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07427"/>
            <a:ext cx="8640960" cy="2910580"/>
          </a:xfrm>
        </p:spPr>
        <p:txBody>
          <a:bodyPr>
            <a:noAutofit/>
          </a:bodyPr>
          <a:lstStyle/>
          <a:p>
            <a:r>
              <a:rPr lang="en-GB" sz="2000" dirty="0"/>
              <a:t>You are aiming to draw out the links between </a:t>
            </a:r>
            <a:r>
              <a:rPr lang="en-GB" sz="2000" b="1" dirty="0"/>
              <a:t>theory</a:t>
            </a:r>
            <a:r>
              <a:rPr lang="en-GB" sz="2000" dirty="0"/>
              <a:t> and </a:t>
            </a:r>
            <a:r>
              <a:rPr lang="en-GB" sz="2000" b="1" dirty="0"/>
              <a:t>practice</a:t>
            </a:r>
            <a:r>
              <a:rPr lang="en-GB" sz="2000" dirty="0"/>
              <a:t>. So you will need to keep comparing the two and exploring the relationship between them.</a:t>
            </a:r>
          </a:p>
          <a:p>
            <a:r>
              <a:rPr lang="en-GB" sz="2000" dirty="0"/>
              <a:t>Analyse the event and think about it with reference to a particular theory or academic evidence. </a:t>
            </a:r>
          </a:p>
          <a:p>
            <a:r>
              <a:rPr lang="en-GB" sz="2000" dirty="0"/>
              <a:t>Are your observations consistent with the theory, policy, models or published academic evidence? </a:t>
            </a:r>
          </a:p>
          <a:p>
            <a:r>
              <a:rPr lang="en-GB" sz="2000" dirty="0"/>
              <a:t>How can the theories help you to interpret your experience? </a:t>
            </a:r>
          </a:p>
          <a:p>
            <a:r>
              <a:rPr lang="en-GB" sz="2000" dirty="0"/>
              <a:t>Also consider how your experience in practice helps you to understand the theories and policies. </a:t>
            </a:r>
          </a:p>
          <a:p>
            <a:r>
              <a:rPr lang="en-GB" sz="2000" dirty="0"/>
              <a:t>Does it seem to bear out what the theories have predicted; and the policies prescribe? </a:t>
            </a:r>
          </a:p>
          <a:p>
            <a:r>
              <a:rPr lang="en-GB" sz="2000" dirty="0"/>
              <a:t>Or is it quite different? If so, can you identify why it’s different? (Perhaps you were operating in different circumstances from the original research, for instance.)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32797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59632" y="116632"/>
            <a:ext cx="6447501" cy="990600"/>
          </a:xfrm>
        </p:spPr>
        <p:txBody>
          <a:bodyPr/>
          <a:lstStyle/>
          <a:p>
            <a:r>
              <a:rPr lang="en-GB" b="1" dirty="0"/>
              <a:t>Reflective writing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496944" cy="3831480"/>
          </a:xfrm>
        </p:spPr>
        <p:txBody>
          <a:bodyPr>
            <a:noAutofit/>
          </a:bodyPr>
          <a:lstStyle/>
          <a:p>
            <a:r>
              <a:rPr lang="en-GB" sz="2800" dirty="0"/>
              <a:t>Be selective: </a:t>
            </a:r>
          </a:p>
          <a:p>
            <a:r>
              <a:rPr lang="en-GB" sz="2800" dirty="0"/>
              <a:t>Identify challenging or successful parts of the encounter.</a:t>
            </a:r>
          </a:p>
          <a:p>
            <a:r>
              <a:rPr lang="en-GB" sz="2800" dirty="0"/>
              <a:t>Reflect deeply on a few significant aspects and learning points.</a:t>
            </a:r>
          </a:p>
          <a:p>
            <a:r>
              <a:rPr lang="en-GB" sz="2800" dirty="0"/>
              <a:t>Discuss your reflections with others to </a:t>
            </a:r>
          </a:p>
          <a:p>
            <a:r>
              <a:rPr lang="en-GB" sz="2800" dirty="0"/>
              <a:t>deepen your insight, </a:t>
            </a:r>
          </a:p>
          <a:p>
            <a:r>
              <a:rPr lang="en-GB" sz="2800" dirty="0"/>
              <a:t>improve your ability to express your ideas and </a:t>
            </a:r>
          </a:p>
          <a:p>
            <a:r>
              <a:rPr lang="en-GB" sz="2800" dirty="0"/>
              <a:t>help to explore a range of perspectives</a:t>
            </a:r>
          </a:p>
        </p:txBody>
      </p:sp>
    </p:spTree>
    <p:extLst>
      <p:ext uri="{BB962C8B-B14F-4D97-AF65-F5344CB8AC3E}">
        <p14:creationId xmlns:p14="http://schemas.microsoft.com/office/powerpoint/2010/main" val="572230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43608" y="116632"/>
            <a:ext cx="6447501" cy="990600"/>
          </a:xfrm>
        </p:spPr>
        <p:txBody>
          <a:bodyPr/>
          <a:lstStyle/>
          <a:p>
            <a:r>
              <a:rPr lang="en-GB" b="1" dirty="0"/>
              <a:t>Reflective writing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556792"/>
            <a:ext cx="8240463" cy="4191520"/>
          </a:xfrm>
        </p:spPr>
        <p:txBody>
          <a:bodyPr>
            <a:normAutofit/>
          </a:bodyPr>
          <a:lstStyle/>
          <a:p>
            <a:r>
              <a:rPr lang="en-GB" sz="2400" dirty="0"/>
              <a:t>Collect evidence There are three sources of evidence which need to be used in reflective writing assignments:</a:t>
            </a:r>
          </a:p>
          <a:p>
            <a:r>
              <a:rPr lang="en-GB" sz="2400" dirty="0"/>
              <a:t>1) Your reflections form essential evidence of your experiences. Keep notes on your reflections and the developments that have occurred during the process. Reflective accounts!</a:t>
            </a:r>
          </a:p>
          <a:p>
            <a:r>
              <a:rPr lang="en-GB" sz="2400" dirty="0"/>
              <a:t>2) Academic evidence from published case studies and theories to show how your ideas and practices have developed in the context of the relevant academic literature. </a:t>
            </a:r>
          </a:p>
          <a:p>
            <a:r>
              <a:rPr lang="en-GB" sz="2400" dirty="0"/>
              <a:t>3) Policies and reports.</a:t>
            </a:r>
          </a:p>
        </p:txBody>
      </p:sp>
    </p:spTree>
    <p:extLst>
      <p:ext uri="{BB962C8B-B14F-4D97-AF65-F5344CB8AC3E}">
        <p14:creationId xmlns:p14="http://schemas.microsoft.com/office/powerpoint/2010/main" val="227512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48249" y="116632"/>
            <a:ext cx="6447501" cy="990600"/>
          </a:xfrm>
        </p:spPr>
        <p:txBody>
          <a:bodyPr/>
          <a:lstStyle/>
          <a:p>
            <a:r>
              <a:rPr lang="en-GB" b="1" dirty="0"/>
              <a:t>Reflective writing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2060848"/>
            <a:ext cx="8456487" cy="2910580"/>
          </a:xfrm>
        </p:spPr>
        <p:txBody>
          <a:bodyPr>
            <a:noAutofit/>
          </a:bodyPr>
          <a:lstStyle/>
          <a:p>
            <a:r>
              <a:rPr lang="en-GB" sz="2800" dirty="0"/>
              <a:t>Use the reflective learning cycle to structure your writing: </a:t>
            </a:r>
          </a:p>
          <a:p>
            <a:r>
              <a:rPr lang="en-GB" sz="2800" dirty="0"/>
              <a:t>plan; act; observe; reflect; gain insights, plan again etc. </a:t>
            </a:r>
          </a:p>
          <a:p>
            <a:r>
              <a:rPr lang="en-GB" sz="2800" dirty="0"/>
              <a:t>This will make sure you cover the whole process and explain not just what happened, but why it happened and what improvements can be made based on your new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413052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8249" y="283631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could pose barriers to reflective practice?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9DEC7-BCF6-4CCF-BBF0-D2CE8412A1FF}"/>
              </a:ext>
            </a:extLst>
          </p:cNvPr>
          <p:cNvSpPr txBox="1"/>
          <p:nvPr/>
        </p:nvSpPr>
        <p:spPr>
          <a:xfrm>
            <a:off x="1535483" y="2227536"/>
            <a:ext cx="6272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potential barriers to becoming an effective reflective practitioner.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17D9BC-28FD-49A1-AF4F-05D6F6EE3D4B}"/>
              </a:ext>
            </a:extLst>
          </p:cNvPr>
          <p:cNvSpPr txBox="1"/>
          <p:nvPr/>
        </p:nvSpPr>
        <p:spPr>
          <a:xfrm>
            <a:off x="2546775" y="4159369"/>
            <a:ext cx="40504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Feedback to your Tutor</a:t>
            </a:r>
          </a:p>
        </p:txBody>
      </p:sp>
    </p:spTree>
    <p:extLst>
      <p:ext uri="{BB962C8B-B14F-4D97-AF65-F5344CB8AC3E}">
        <p14:creationId xmlns:p14="http://schemas.microsoft.com/office/powerpoint/2010/main" val="1775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could pose barriers to reflective practice?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1" y="1700808"/>
            <a:ext cx="8024439" cy="368746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Time constraints (individually or on a team level)</a:t>
            </a:r>
          </a:p>
          <a:p>
            <a:r>
              <a:rPr lang="en-GB" dirty="0"/>
              <a:t>Organisational structures – we may reflect, but does this lead to any changes? (unchangeable procedures, decision-making rests with individuals who either don’t reflect or who don’t see the need to change)</a:t>
            </a:r>
          </a:p>
          <a:p>
            <a:r>
              <a:rPr lang="en-GB" dirty="0"/>
              <a:t>Cultural/individual attitudes</a:t>
            </a:r>
          </a:p>
          <a:p>
            <a:r>
              <a:rPr lang="en-GB" dirty="0"/>
              <a:t>Change is often resisted 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11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478" y="183706"/>
            <a:ext cx="6447501" cy="990600"/>
          </a:xfrm>
        </p:spPr>
        <p:txBody>
          <a:bodyPr>
            <a:normAutofit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A3F63C-07D9-4067-A8D1-915462E7436E}"/>
              </a:ext>
            </a:extLst>
          </p:cNvPr>
          <p:cNvSpPr txBox="1"/>
          <p:nvPr/>
        </p:nvSpPr>
        <p:spPr>
          <a:xfrm>
            <a:off x="1288594" y="1287930"/>
            <a:ext cx="658631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342900"/>
            <a:r>
              <a:rPr lang="en-GB" sz="1500" dirty="0" err="1"/>
              <a:t>Boud</a:t>
            </a:r>
            <a:r>
              <a:rPr lang="en-GB" sz="1500" dirty="0"/>
              <a:t>, D. </a:t>
            </a:r>
            <a:r>
              <a:rPr lang="en-GB" sz="1500" i="1" dirty="0"/>
              <a:t>et al</a:t>
            </a:r>
            <a:r>
              <a:rPr lang="en-GB" sz="1500" dirty="0"/>
              <a:t> (eds.) (1985) </a:t>
            </a:r>
            <a:r>
              <a:rPr lang="en-GB" sz="1500" i="1" dirty="0"/>
              <a:t>Reflection. Turning experience into learning</a:t>
            </a:r>
            <a:r>
              <a:rPr lang="en-GB" sz="1500" dirty="0"/>
              <a:t>, London: Kogan Page</a:t>
            </a:r>
          </a:p>
          <a:p>
            <a:pPr indent="-342900"/>
            <a:endParaRPr lang="en-GB" sz="15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C4F5834-8EBE-4324-A046-AC5FD81AE4E5}"/>
              </a:ext>
            </a:extLst>
          </p:cNvPr>
          <p:cNvSpPr/>
          <p:nvPr/>
        </p:nvSpPr>
        <p:spPr>
          <a:xfrm>
            <a:off x="1278843" y="2647420"/>
            <a:ext cx="658631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/>
              <a:t>Crosbie, R. (2005) ‘Learning the soft skills of leadership’ </a:t>
            </a:r>
            <a:r>
              <a:rPr lang="en-GB" sz="1500" i="1" dirty="0"/>
              <a:t>Industrial and Commercial Training</a:t>
            </a:r>
            <a:r>
              <a:rPr lang="en-GB" sz="1500" dirty="0"/>
              <a:t>; Vol:37, Issue:1; pp. 45-51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5606D9-8510-4E53-9672-57E69C081FA9}"/>
              </a:ext>
            </a:extLst>
          </p:cNvPr>
          <p:cNvSpPr txBox="1"/>
          <p:nvPr/>
        </p:nvSpPr>
        <p:spPr>
          <a:xfrm>
            <a:off x="1292382" y="4027130"/>
            <a:ext cx="647951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Dewey, J. (1938) Logic: The Theory of Inquiry. MN: Rinehart &amp; Winston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6716EA-ABCC-44EA-8B24-3BF851BA044A}"/>
              </a:ext>
            </a:extLst>
          </p:cNvPr>
          <p:cNvSpPr txBox="1"/>
          <p:nvPr/>
        </p:nvSpPr>
        <p:spPr>
          <a:xfrm>
            <a:off x="1292382" y="4405172"/>
            <a:ext cx="65799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err="1"/>
              <a:t>Eraut</a:t>
            </a:r>
            <a:r>
              <a:rPr lang="en-GB" sz="1500" dirty="0"/>
              <a:t>, Michael (1995), Schoen </a:t>
            </a:r>
            <a:r>
              <a:rPr lang="en-GB" sz="1500" dirty="0" err="1"/>
              <a:t>Schock</a:t>
            </a:r>
            <a:r>
              <a:rPr lang="en-GB" sz="1500" dirty="0"/>
              <a:t>, a case for refraining reflection-in-action, London: Routledge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D17F4DE-B8CC-4883-B120-288A85457EC5}"/>
              </a:ext>
            </a:extLst>
          </p:cNvPr>
          <p:cNvSpPr txBox="1"/>
          <p:nvPr/>
        </p:nvSpPr>
        <p:spPr>
          <a:xfrm>
            <a:off x="1285611" y="4999240"/>
            <a:ext cx="649305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Gibbs, G. (1988) Learning by Doing: A Guide to teaching and learning methods. Oxford: Further Education Unit, Oxford Brookes University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1A8B7F7-077B-48AB-933B-F82A0AEF2FE9}"/>
              </a:ext>
            </a:extLst>
          </p:cNvPr>
          <p:cNvSpPr txBox="1"/>
          <p:nvPr/>
        </p:nvSpPr>
        <p:spPr>
          <a:xfrm>
            <a:off x="1278842" y="5539298"/>
            <a:ext cx="63322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err="1"/>
              <a:t>Ixer</a:t>
            </a:r>
            <a:r>
              <a:rPr lang="en-GB" sz="1500" dirty="0"/>
              <a:t>, G. (2003) Developing the relationship between reflective practice &amp; social work values. Journal of Practice Teaching, 5, 1, pp 7-22.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1A6F0E2-826C-4A8B-B411-5C3F621F9D78}"/>
              </a:ext>
            </a:extLst>
          </p:cNvPr>
          <p:cNvSpPr txBox="1"/>
          <p:nvPr/>
        </p:nvSpPr>
        <p:spPr>
          <a:xfrm>
            <a:off x="1269977" y="3202233"/>
            <a:ext cx="675075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Davis, M. (2003) ‘Barriers to Reflective Practice: The Changing Nature of Higher Education’ </a:t>
            </a:r>
            <a:r>
              <a:rPr lang="en-GB" sz="1500" i="1" dirty="0"/>
              <a:t>Active Learning in Higher Education </a:t>
            </a:r>
            <a:r>
              <a:rPr lang="en-GB" sz="1500" dirty="0"/>
              <a:t>Vol 4, Issue 3, pp. 243 – 255 </a:t>
            </a:r>
            <a:r>
              <a:rPr lang="en-GB" sz="1500" dirty="0">
                <a:hlinkClick r:id="rId2"/>
              </a:rPr>
              <a:t>https://doi.org/10.1177/14697874030043004</a:t>
            </a:r>
            <a:r>
              <a:rPr lang="en-GB" sz="1500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87795A-D6AD-51D3-EFEB-FD3097E4BCB1}"/>
              </a:ext>
            </a:extLst>
          </p:cNvPr>
          <p:cNvSpPr txBox="1"/>
          <p:nvPr/>
        </p:nvSpPr>
        <p:spPr>
          <a:xfrm>
            <a:off x="1292382" y="1918444"/>
            <a:ext cx="7024034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Colman, A.M. (2015) </a:t>
            </a:r>
            <a:r>
              <a:rPr lang="en-GB" sz="1600" i="1" dirty="0"/>
              <a:t>A dictionary of psychology</a:t>
            </a:r>
            <a:r>
              <a:rPr lang="en-GB" sz="1600" dirty="0"/>
              <a:t>. Fourth edition. Oxford University Press. Available at: </a:t>
            </a:r>
            <a:r>
              <a:rPr lang="en-GB" sz="1600" dirty="0">
                <a:hlinkClick r:id="rId3"/>
              </a:rPr>
              <a:t>Metacognition - Oxford Reference</a:t>
            </a:r>
            <a:r>
              <a:rPr lang="en-GB" sz="1600" dirty="0"/>
              <a:t> [Accessed 12/11/2024]</a:t>
            </a:r>
          </a:p>
          <a:p>
            <a:pPr indent="-342900"/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64073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403540" y="355684"/>
            <a:ext cx="6447501" cy="99060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DB8A9F-6757-4C36-AB12-7E5A148C37A5}"/>
              </a:ext>
            </a:extLst>
          </p:cNvPr>
          <p:cNvSpPr txBox="1"/>
          <p:nvPr/>
        </p:nvSpPr>
        <p:spPr>
          <a:xfrm>
            <a:off x="1331640" y="2048797"/>
            <a:ext cx="63264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Kolb, D. A. (1984) Experiential Learning, Englewood Cliffs, NJ.: Prentice Hall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06B60C-013E-46D5-A84F-E8E8979D9C80}"/>
              </a:ext>
            </a:extLst>
          </p:cNvPr>
          <p:cNvSpPr txBox="1"/>
          <p:nvPr/>
        </p:nvSpPr>
        <p:spPr>
          <a:xfrm>
            <a:off x="1331640" y="2466037"/>
            <a:ext cx="642671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O’Donnell, A.M. et al (2012) Educational Psychology: Reflection for Action Hoboken: J. Wiley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09785C-BBCE-4472-9145-51DE69770160}"/>
              </a:ext>
            </a:extLst>
          </p:cNvPr>
          <p:cNvSpPr txBox="1"/>
          <p:nvPr/>
        </p:nvSpPr>
        <p:spPr>
          <a:xfrm>
            <a:off x="1331640" y="3060103"/>
            <a:ext cx="63264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Schön, D. (1987) Educating the Reflective Practitioner, San Francisco: Jossey-Bass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68B1F1-5AF6-43AE-AD9A-96064F8E13D2}"/>
              </a:ext>
            </a:extLst>
          </p:cNvPr>
          <p:cNvSpPr txBox="1"/>
          <p:nvPr/>
        </p:nvSpPr>
        <p:spPr>
          <a:xfrm>
            <a:off x="1335848" y="3654169"/>
            <a:ext cx="642671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Schön, D. (2016) The Reflective Practitioner: How professionals think in action London: Routledge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247FE6-FF61-4025-AD50-AB8EFAE44DC2}"/>
              </a:ext>
            </a:extLst>
          </p:cNvPr>
          <p:cNvSpPr txBox="1"/>
          <p:nvPr/>
        </p:nvSpPr>
        <p:spPr>
          <a:xfrm>
            <a:off x="1337878" y="4248235"/>
            <a:ext cx="64765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Tate, S. &amp; Sills, M. (eds) (2004). The Development of Critical Reflection in the Health Professions. London; Higher Education Authority.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8EBF61-3A66-4003-98D8-ED2B441DC91B}"/>
              </a:ext>
            </a:extLst>
          </p:cNvPr>
          <p:cNvSpPr txBox="1"/>
          <p:nvPr/>
        </p:nvSpPr>
        <p:spPr>
          <a:xfrm>
            <a:off x="1331285" y="4842301"/>
            <a:ext cx="64204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err="1"/>
              <a:t>Zwozdiak</a:t>
            </a:r>
            <a:r>
              <a:rPr lang="en-GB" sz="1500" dirty="0"/>
              <a:t>-Myers, P. (2012). The teacher's reflective practice handbook. Abingdon, Oxon: Routledge.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C91DD1-C421-4D52-ADC7-1BEB384CE5B3}"/>
              </a:ext>
            </a:extLst>
          </p:cNvPr>
          <p:cNvSpPr txBox="1"/>
          <p:nvPr/>
        </p:nvSpPr>
        <p:spPr>
          <a:xfrm>
            <a:off x="1350706" y="1631557"/>
            <a:ext cx="64930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Johns, C. (2000). Becoming a Reflective Practitioner. Oxford; Blackwell</a:t>
            </a:r>
          </a:p>
        </p:txBody>
      </p:sp>
    </p:spTree>
    <p:extLst>
      <p:ext uri="{BB962C8B-B14F-4D97-AF65-F5344CB8AC3E}">
        <p14:creationId xmlns:p14="http://schemas.microsoft.com/office/powerpoint/2010/main" val="3829589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120</TotalTime>
  <Words>1405</Words>
  <Application>Microsoft Office PowerPoint</Application>
  <PresentationFormat>On-screen Show (4:3)</PresentationFormat>
  <Paragraphs>162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UWTSD blue background</vt:lpstr>
      <vt:lpstr>ECSO6004: Sustainable Communities &amp; Global Development</vt:lpstr>
      <vt:lpstr>My experience of reflective writing</vt:lpstr>
      <vt:lpstr>Reflective Practice:  What does it mean?</vt:lpstr>
      <vt:lpstr>Reflective Practice – Why do we do it?</vt:lpstr>
      <vt:lpstr>PowerPoint Presentation</vt:lpstr>
      <vt:lpstr>The Nine Dimensions of Reflective Practice</vt:lpstr>
      <vt:lpstr>Reflective Practice in practice</vt:lpstr>
      <vt:lpstr>The challenges of reflective writing </vt:lpstr>
      <vt:lpstr>The Reflective Practitioner </vt:lpstr>
      <vt:lpstr>PowerPoint Presentation</vt:lpstr>
      <vt:lpstr>PowerPoint Presentation</vt:lpstr>
      <vt:lpstr>PowerPoint Presentation</vt:lpstr>
      <vt:lpstr>When you reflect</vt:lpstr>
      <vt:lpstr>Reflective writing</vt:lpstr>
      <vt:lpstr>Reflective writing</vt:lpstr>
      <vt:lpstr>Reflective writing</vt:lpstr>
      <vt:lpstr>What could pose barriers to reflective practice?</vt:lpstr>
      <vt:lpstr>What could pose barriers to reflective practice?</vt:lpstr>
      <vt:lpstr>Bibliography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11</cp:revision>
  <dcterms:created xsi:type="dcterms:W3CDTF">2020-09-17T12:10:53Z</dcterms:created>
  <dcterms:modified xsi:type="dcterms:W3CDTF">2024-11-12T19:00:38Z</dcterms:modified>
</cp:coreProperties>
</file>