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71" r:id="rId11"/>
    <p:sldId id="272" r:id="rId12"/>
    <p:sldId id="268" r:id="rId13"/>
    <p:sldId id="267" r:id="rId14"/>
    <p:sldId id="275" r:id="rId15"/>
    <p:sldId id="276" r:id="rId16"/>
    <p:sldId id="277" r:id="rId17"/>
    <p:sldId id="278" r:id="rId18"/>
    <p:sldId id="279" r:id="rId19"/>
    <p:sldId id="274" r:id="rId20"/>
    <p:sldId id="270" r:id="rId21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17/08/2018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17/08/2018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a.jones@uwtsd.ac.uk" TargetMode="External"/><Relationship Id="rId2" Type="http://schemas.openxmlformats.org/officeDocument/2006/relationships/hyperlink" Target="http://www.trinitysaintdavid.ac.uk/en/lrc/catalogu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Master’s level Dissertations – Standards for </a:t>
            </a:r>
            <a:r>
              <a:rPr lang="en-GB" dirty="0" err="1" smtClean="0"/>
              <a:t>Suceeding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Level 7 Grade Descriptors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 smtClean="0"/>
              <a:t>Master’s degrees are awarded to students who have demonstrated:</a:t>
            </a:r>
          </a:p>
          <a:p>
            <a:pPr marL="0" indent="0">
              <a:buNone/>
            </a:pPr>
            <a:endParaRPr lang="en-GB" sz="2000" dirty="0" smtClean="0"/>
          </a:p>
          <a:p>
            <a:r>
              <a:rPr lang="en-GB" sz="2000" dirty="0"/>
              <a:t>a systematic understanding of knowledge, and a critical awareness of current problems and/or new insights, much of which is at, or informed by, the forefront of their academic discipline, field of study or area of professional </a:t>
            </a:r>
            <a:r>
              <a:rPr lang="en-GB" sz="2000" dirty="0" smtClean="0"/>
              <a:t>practice;</a:t>
            </a:r>
          </a:p>
          <a:p>
            <a:r>
              <a:rPr lang="en-GB" sz="2000" dirty="0"/>
              <a:t>a comprehensive understanding of techniques applicable to their own research or advanced </a:t>
            </a:r>
            <a:r>
              <a:rPr lang="en-GB" sz="2000" dirty="0" smtClean="0"/>
              <a:t>scholarship;</a:t>
            </a:r>
          </a:p>
          <a:p>
            <a:r>
              <a:rPr lang="en-GB" sz="2000" dirty="0"/>
              <a:t>originality in the application of knowledge, together with a practical understanding of how established techniques of research and enquiry are used to create and interpret knowledge in the </a:t>
            </a:r>
            <a:r>
              <a:rPr lang="en-GB" sz="2000" dirty="0" smtClean="0"/>
              <a:t>discipline;</a:t>
            </a:r>
          </a:p>
          <a:p>
            <a:r>
              <a:rPr lang="en-GB" sz="2000" dirty="0"/>
              <a:t>conceptual understanding that enables the student to evaluate critically current research and advanced scholarship in the </a:t>
            </a:r>
            <a:r>
              <a:rPr lang="en-GB" sz="2000" dirty="0" smtClean="0"/>
              <a:t>discipline;</a:t>
            </a:r>
          </a:p>
          <a:p>
            <a:pPr marL="0" indent="0">
              <a:buNone/>
            </a:pPr>
            <a:r>
              <a:rPr lang="en-GB" sz="2000" dirty="0" smtClean="0"/>
              <a:t>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040561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conceptual understanding that enables the student to evaluate methodologies and develop critiques of them and, where appropriate to propose new hypotheses;</a:t>
            </a:r>
          </a:p>
          <a:p>
            <a:r>
              <a:rPr lang="en-GB" sz="2000" dirty="0" smtClean="0"/>
              <a:t>deal </a:t>
            </a:r>
            <a:r>
              <a:rPr lang="en-GB" sz="2000" dirty="0"/>
              <a:t>with complex issues both systematically and creatively, make sound judgements in the absence of complete data, and communicate their conclusions clearly to specialist and non-specialist </a:t>
            </a:r>
            <a:r>
              <a:rPr lang="en-GB" sz="2000" dirty="0" smtClean="0"/>
              <a:t>audiences;</a:t>
            </a:r>
          </a:p>
          <a:p>
            <a:r>
              <a:rPr lang="en-GB" sz="2000" dirty="0"/>
              <a:t>demonstrate self-direction and originality in tackling and solving problems, and act autonomously in planning and implementing tasks at a professional or equivalent </a:t>
            </a:r>
            <a:r>
              <a:rPr lang="en-GB" sz="2000" dirty="0" smtClean="0"/>
              <a:t>level;</a:t>
            </a:r>
          </a:p>
          <a:p>
            <a:r>
              <a:rPr lang="en-GB" sz="2000" dirty="0"/>
              <a:t>continue to advance their knowledge and understanding, and to develop new skills to a high </a:t>
            </a:r>
            <a:r>
              <a:rPr lang="en-GB" sz="2000" dirty="0" smtClean="0"/>
              <a:t>level;</a:t>
            </a:r>
          </a:p>
          <a:p>
            <a:r>
              <a:rPr lang="en-GB" sz="2000" dirty="0" smtClean="0"/>
              <a:t>exercise initiative </a:t>
            </a:r>
            <a:r>
              <a:rPr lang="en-GB" sz="2000" dirty="0"/>
              <a:t>and personal </a:t>
            </a:r>
            <a:r>
              <a:rPr lang="en-GB" sz="2000" dirty="0" smtClean="0"/>
              <a:t>responsibility;</a:t>
            </a:r>
          </a:p>
          <a:p>
            <a:r>
              <a:rPr lang="en-GB" sz="2000" dirty="0"/>
              <a:t>decision-making in complex and unpredictable </a:t>
            </a:r>
            <a:r>
              <a:rPr lang="en-GB" sz="2000" dirty="0" smtClean="0"/>
              <a:t>situations;</a:t>
            </a:r>
          </a:p>
          <a:p>
            <a:r>
              <a:rPr lang="en-GB" sz="2000" dirty="0" smtClean="0"/>
              <a:t>the independent </a:t>
            </a:r>
            <a:r>
              <a:rPr lang="en-GB" sz="2000" dirty="0"/>
              <a:t>learning ability required for continuing professional development.</a:t>
            </a:r>
          </a:p>
        </p:txBody>
      </p:sp>
    </p:spTree>
    <p:extLst>
      <p:ext uri="{BB962C8B-B14F-4D97-AF65-F5344CB8AC3E}">
        <p14:creationId xmlns:p14="http://schemas.microsoft.com/office/powerpoint/2010/main" val="191968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dirty="0" smtClean="0"/>
              <a:t>Regulations &amp; Expectations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/>
          <a:lstStyle/>
          <a:p>
            <a:r>
              <a:rPr lang="en-GB" dirty="0" smtClean="0"/>
              <a:t>1 – 2 years of study;</a:t>
            </a:r>
          </a:p>
          <a:p>
            <a:r>
              <a:rPr lang="en-GB" dirty="0" smtClean="0"/>
              <a:t>15,000 words (not including references </a:t>
            </a:r>
            <a:r>
              <a:rPr lang="en-GB" dirty="0"/>
              <a:t>/</a:t>
            </a:r>
            <a:r>
              <a:rPr lang="en-GB" dirty="0" smtClean="0"/>
              <a:t> </a:t>
            </a:r>
            <a:r>
              <a:rPr lang="en-GB" dirty="0" smtClean="0"/>
              <a:t>appendices);</a:t>
            </a:r>
          </a:p>
          <a:p>
            <a:r>
              <a:rPr lang="en-GB" dirty="0" smtClean="0"/>
              <a:t>25 hrs supervision of which a maximum of 15 hrs group tutorials;</a:t>
            </a:r>
          </a:p>
          <a:p>
            <a:r>
              <a:rPr lang="en-GB" dirty="0" smtClean="0"/>
              <a:t>Regular tutorials;</a:t>
            </a:r>
          </a:p>
          <a:p>
            <a:r>
              <a:rPr lang="en-GB" dirty="0" smtClean="0"/>
              <a:t>Feedback on chapters (x 1) &amp; final dissertation (x 1).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31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Distinction = 70% +</a:t>
            </a:r>
          </a:p>
          <a:p>
            <a:r>
              <a:rPr lang="en-GB" dirty="0" smtClean="0"/>
              <a:t>Merit          = 60-69%</a:t>
            </a:r>
          </a:p>
          <a:p>
            <a:r>
              <a:rPr lang="en-GB" dirty="0" smtClean="0"/>
              <a:t>Pass          = 50-59%</a:t>
            </a:r>
          </a:p>
          <a:p>
            <a:r>
              <a:rPr lang="en-GB" dirty="0" smtClean="0"/>
              <a:t>Fail            =   0-49%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Y</a:t>
            </a:r>
            <a:r>
              <a:rPr lang="en-GB" dirty="0" smtClean="0"/>
              <a:t>ou can only progress to Dissertation if you pass the research methods module.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857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Personal circumstances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Where?</a:t>
            </a:r>
          </a:p>
          <a:p>
            <a:r>
              <a:rPr lang="en-GB" dirty="0" smtClean="0"/>
              <a:t>When?</a:t>
            </a:r>
          </a:p>
          <a:p>
            <a:r>
              <a:rPr lang="en-GB" dirty="0" smtClean="0"/>
              <a:t>Agreed deadlines?</a:t>
            </a:r>
          </a:p>
          <a:p>
            <a:r>
              <a:rPr lang="en-GB" dirty="0" smtClean="0"/>
              <a:t>Contact with supervisor/each other?</a:t>
            </a:r>
          </a:p>
          <a:p>
            <a:r>
              <a:rPr lang="en-GB" dirty="0" smtClean="0"/>
              <a:t>Other?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298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296144"/>
          </a:xfrm>
        </p:spPr>
        <p:txBody>
          <a:bodyPr/>
          <a:lstStyle/>
          <a:p>
            <a:r>
              <a:rPr lang="en-GB" dirty="0" smtClean="0"/>
              <a:t>Structuring your Dissertation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36505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Abstract 		   	  300 words</a:t>
            </a:r>
          </a:p>
          <a:p>
            <a:r>
              <a:rPr lang="en-GB" dirty="0" smtClean="0"/>
              <a:t>Introduction			1500</a:t>
            </a:r>
          </a:p>
          <a:p>
            <a:r>
              <a:rPr lang="en-GB" dirty="0" smtClean="0"/>
              <a:t>Review of Literature	5000</a:t>
            </a:r>
          </a:p>
          <a:p>
            <a:r>
              <a:rPr lang="en-GB" dirty="0" smtClean="0"/>
              <a:t>Methodology			2500</a:t>
            </a:r>
          </a:p>
          <a:p>
            <a:r>
              <a:rPr lang="en-GB" dirty="0" smtClean="0"/>
              <a:t>Findings/Results		1500</a:t>
            </a:r>
          </a:p>
          <a:p>
            <a:r>
              <a:rPr lang="en-GB" dirty="0" smtClean="0"/>
              <a:t>Discussion			3000</a:t>
            </a:r>
          </a:p>
          <a:p>
            <a:r>
              <a:rPr lang="en-GB" dirty="0" smtClean="0"/>
              <a:t>Conclusion			1000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 smtClean="0"/>
              <a:t>      Appendices and references are NOT included in the word count.</a:t>
            </a:r>
          </a:p>
        </p:txBody>
      </p:sp>
    </p:spTree>
    <p:extLst>
      <p:ext uri="{BB962C8B-B14F-4D97-AF65-F5344CB8AC3E}">
        <p14:creationId xmlns:p14="http://schemas.microsoft.com/office/powerpoint/2010/main" val="3712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Writing your Dissertation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3650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Introduction (draft)</a:t>
            </a:r>
          </a:p>
          <a:p>
            <a:pPr marL="0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  Methodology &amp; </a:t>
            </a:r>
            <a:r>
              <a:rPr lang="en-GB" sz="3200" dirty="0"/>
              <a:t>R</a:t>
            </a:r>
            <a:r>
              <a:rPr lang="en-GB" sz="3200" dirty="0" smtClean="0"/>
              <a:t>esearch Design</a:t>
            </a:r>
          </a:p>
          <a:p>
            <a:pPr marL="457200" lvl="1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  Review of Literature (draft)</a:t>
            </a:r>
          </a:p>
          <a:p>
            <a:pPr marL="457200" lvl="1" indent="0">
              <a:buNone/>
            </a:pPr>
            <a:r>
              <a:rPr lang="en-GB" sz="3200" dirty="0"/>
              <a:t>	</a:t>
            </a:r>
            <a:r>
              <a:rPr lang="en-GB" sz="3200" dirty="0" smtClean="0"/>
              <a:t>  Results or Findings / Discussion</a:t>
            </a:r>
          </a:p>
          <a:p>
            <a:pPr marL="457200" lvl="1" indent="0">
              <a:buNone/>
            </a:pPr>
            <a:r>
              <a:rPr lang="en-GB" sz="3200" dirty="0"/>
              <a:t>	</a:t>
            </a:r>
            <a:r>
              <a:rPr lang="en-GB" sz="3200" dirty="0" smtClean="0"/>
              <a:t>	Conclusions</a:t>
            </a:r>
          </a:p>
          <a:p>
            <a:pPr marL="457200" lvl="1" indent="0">
              <a:buNone/>
            </a:pPr>
            <a:r>
              <a:rPr lang="en-GB" sz="3200" dirty="0"/>
              <a:t>	</a:t>
            </a:r>
            <a:r>
              <a:rPr lang="en-GB" sz="3200" dirty="0" smtClean="0"/>
              <a:t>	</a:t>
            </a:r>
            <a:r>
              <a:rPr lang="en-GB" sz="3200" dirty="0"/>
              <a:t> </a:t>
            </a:r>
            <a:r>
              <a:rPr lang="en-GB" sz="3200" dirty="0" smtClean="0"/>
              <a:t>  Introduction (final) </a:t>
            </a:r>
          </a:p>
          <a:p>
            <a:pPr marL="457200" lvl="1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                 </a:t>
            </a:r>
            <a:r>
              <a:rPr lang="en-GB" sz="3200" dirty="0" smtClean="0"/>
              <a:t>Abstract</a:t>
            </a:r>
          </a:p>
          <a:p>
            <a:pPr marL="457200" lvl="1" indent="0">
              <a:buNone/>
            </a:pPr>
            <a:r>
              <a:rPr lang="en-GB" sz="3200" dirty="0"/>
              <a:t>	</a:t>
            </a:r>
            <a:r>
              <a:rPr lang="en-GB" sz="3200" dirty="0" smtClean="0"/>
              <a:t>	</a:t>
            </a:r>
            <a:r>
              <a:rPr lang="en-GB" sz="3200" smtClean="0"/>
              <a:t>	……</a:t>
            </a:r>
            <a:r>
              <a:rPr lang="en-GB" sz="2000" smtClean="0"/>
              <a:t>References </a:t>
            </a:r>
            <a:r>
              <a:rPr lang="en-GB" sz="2000" dirty="0" smtClean="0"/>
              <a:t>/ Appendices</a:t>
            </a:r>
            <a:endParaRPr lang="en-GB" sz="2000" dirty="0" smtClean="0"/>
          </a:p>
          <a:p>
            <a:pPr marL="457200" lvl="1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0293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</a:t>
            </a:r>
            <a:r>
              <a:rPr lang="en-GB" dirty="0"/>
              <a:t>D</a:t>
            </a:r>
            <a:r>
              <a:rPr lang="en-GB" dirty="0" smtClean="0"/>
              <a:t>issertation timeline?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400" dirty="0" smtClean="0"/>
              <a:t>Submit before 31March 2019 </a:t>
            </a:r>
            <a:r>
              <a:rPr lang="en-GB" sz="2400" dirty="0"/>
              <a:t>for </a:t>
            </a:r>
            <a:r>
              <a:rPr lang="en-GB" sz="2400" dirty="0" smtClean="0"/>
              <a:t>July 2019 graduation.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400" dirty="0" smtClean="0"/>
              <a:t>Submit before 31 March 2020 for July 2020 graduation.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400" dirty="0" smtClean="0"/>
              <a:t>Submit before 31 August 2020 for July 2021 graduation.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Consider your timeline / circumstances?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2067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Three Top 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Locate your study in the area of learning.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Write economically.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Chapter Introductions and Summaries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49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1.Locating your study in the area of learning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See </a:t>
            </a:r>
            <a:r>
              <a:rPr lang="en-GB" dirty="0" err="1" smtClean="0"/>
              <a:t>handouts</a:t>
            </a:r>
            <a:r>
              <a:rPr lang="en-GB" dirty="0" smtClean="0"/>
              <a:t> for Chapter-by-Chapter content breakdown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98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2. Writing economically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Writing needs to be succinct rather than descriptive.</a:t>
            </a:r>
          </a:p>
          <a:p>
            <a:r>
              <a:rPr lang="en-GB" dirty="0" smtClean="0"/>
              <a:t>Look at every word, sentence, paragraph and ask yourself if it is needed. What does it contribute to the message?</a:t>
            </a:r>
          </a:p>
          <a:p>
            <a:r>
              <a:rPr lang="en-GB" dirty="0" smtClean="0"/>
              <a:t>Be ruthless. If it is repetitious and adds nothing, park it in a Miscellaneous folder for future consideration. (see </a:t>
            </a:r>
            <a:r>
              <a:rPr lang="en-GB" dirty="0" err="1" smtClean="0"/>
              <a:t>handouts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974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2800" dirty="0" smtClean="0"/>
              <a:t>3. Chapter Introductions and Summaries (1)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/>
          <a:lstStyle/>
          <a:p>
            <a:pPr marL="0" indent="0">
              <a:buNone/>
            </a:pPr>
            <a:endParaRPr lang="en-GB" sz="2400" u="sng" dirty="0" smtClean="0"/>
          </a:p>
          <a:p>
            <a:pPr marL="0" indent="0">
              <a:buNone/>
            </a:pPr>
            <a:r>
              <a:rPr lang="en-GB" sz="2400" u="sng" dirty="0" smtClean="0"/>
              <a:t>Introductions</a:t>
            </a:r>
            <a:r>
              <a:rPr lang="en-GB" sz="2400" dirty="0" smtClean="0"/>
              <a:t> - The </a:t>
            </a:r>
            <a:r>
              <a:rPr lang="en-GB" dirty="0" smtClean="0"/>
              <a:t>1st paragraph </a:t>
            </a:r>
            <a:r>
              <a:rPr lang="en-GB" sz="2400" dirty="0" smtClean="0"/>
              <a:t>of any chapter needs to do 3 things: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 smtClean="0"/>
              <a:t>State the purpose of the chapter in the dissertation as a whole.</a:t>
            </a:r>
          </a:p>
          <a:p>
            <a:r>
              <a:rPr lang="en-GB" sz="2400" dirty="0" smtClean="0"/>
              <a:t>State how the chapter is organised to locate your study in the subject / area of learning.</a:t>
            </a:r>
          </a:p>
          <a:p>
            <a:r>
              <a:rPr lang="en-GB" sz="2400" dirty="0" smtClean="0"/>
              <a:t>State how the chapter connects to the aim of the study / research question. (see </a:t>
            </a:r>
            <a:r>
              <a:rPr lang="en-GB" sz="2400" dirty="0" err="1" smtClean="0"/>
              <a:t>handout</a:t>
            </a:r>
            <a:r>
              <a:rPr lang="en-GB" sz="2400" dirty="0" smtClean="0"/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245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Chapter Introductions and Summaries (2)</a:t>
            </a:r>
            <a:br>
              <a:rPr lang="en-GB" sz="2400" dirty="0" smtClean="0"/>
            </a:br>
            <a:r>
              <a:rPr lang="en-GB" sz="2400" dirty="0" smtClean="0"/>
              <a:t>Example of 1</a:t>
            </a:r>
            <a:r>
              <a:rPr lang="en-GB" sz="2400" baseline="30000" dirty="0" smtClean="0"/>
              <a:t>st</a:t>
            </a:r>
            <a:r>
              <a:rPr lang="en-GB" sz="2400" dirty="0" smtClean="0"/>
              <a:t> paragraph for Review of Literature chapter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 smtClean="0"/>
              <a:t>1.What is the purpose of the chapter in the dissertation?</a:t>
            </a:r>
            <a:endParaRPr lang="en-GB" sz="1400" dirty="0"/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r>
              <a:rPr lang="en-GB" sz="1400" dirty="0" smtClean="0"/>
              <a:t>2. How is the chapter organised to locate your study in the subject area?</a:t>
            </a:r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 smtClean="0"/>
              <a:t>3. How does the chapter connect to the aim of the study / research question?</a:t>
            </a:r>
            <a:endParaRPr lang="en-GB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 smtClean="0"/>
              <a:t>1. The purpose of this chapter is to explore the literature around the connection between people and nature.</a:t>
            </a:r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r>
              <a:rPr lang="en-GB" sz="1400" dirty="0" smtClean="0"/>
              <a:t>2. The chapter outlines a range of important theories and concepts describing our connection to nature in order to position the current study within the subject area.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 smtClean="0"/>
              <a:t>3. </a:t>
            </a:r>
            <a:r>
              <a:rPr lang="en-GB" sz="1400" dirty="0"/>
              <a:t>T</a:t>
            </a:r>
            <a:r>
              <a:rPr lang="en-GB" sz="1400" dirty="0" smtClean="0"/>
              <a:t>he chapter clarifies what we already know about our connection to nature and focuses the attention of this study on the key research question – How do young people  connect to nature?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997300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An example of the 1st paragraph for a Review of Literature chapter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/>
              <a:t>purpose of this chapter is to explore the literature around </a:t>
            </a:r>
            <a:r>
              <a:rPr lang="en-GB" dirty="0" smtClean="0"/>
              <a:t>the connection between people and nature. The </a:t>
            </a:r>
            <a:r>
              <a:rPr lang="en-GB" dirty="0"/>
              <a:t>chapter outlines a range of important theories and concepts describing our connection to nature in order to position the current study within the subject area. </a:t>
            </a:r>
            <a:r>
              <a:rPr lang="en-GB" dirty="0" smtClean="0"/>
              <a:t>The </a:t>
            </a:r>
            <a:r>
              <a:rPr lang="en-GB" dirty="0"/>
              <a:t>chapter clarifies what we already know about our connection to nature and focuses the attention of this study on the key research question – How do young people  connect to nature?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5401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Chapter Summaries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u="sng" dirty="0" smtClean="0"/>
              <a:t>Summaries</a:t>
            </a:r>
            <a:r>
              <a:rPr lang="en-GB" sz="2400" dirty="0" smtClean="0"/>
              <a:t> – the last paragraph/summary of every chapter should do three things:</a:t>
            </a:r>
          </a:p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 smtClean="0"/>
              <a:t>Briefly state what the chapter has covered.</a:t>
            </a:r>
          </a:p>
          <a:p>
            <a:r>
              <a:rPr lang="en-GB" sz="2400" dirty="0" smtClean="0"/>
              <a:t>Briefly state how a connection has been made between the research question / aim and the existing literature.</a:t>
            </a:r>
          </a:p>
          <a:p>
            <a:r>
              <a:rPr lang="en-GB" sz="2400" dirty="0" smtClean="0"/>
              <a:t>Briefly state the link between this chapter and the next chapter.</a:t>
            </a:r>
          </a:p>
          <a:p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236573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Chapter Introductions and Summaries </a:t>
            </a:r>
            <a:r>
              <a:rPr lang="en-GB" sz="2400" dirty="0" smtClean="0"/>
              <a:t>(3)</a:t>
            </a: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Example of </a:t>
            </a:r>
            <a:r>
              <a:rPr lang="en-GB" sz="2400" dirty="0" smtClean="0"/>
              <a:t>summary / last </a:t>
            </a:r>
            <a:r>
              <a:rPr lang="en-GB" sz="2400" dirty="0"/>
              <a:t>paragraph for Review of Literature chapter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600" dirty="0" smtClean="0"/>
              <a:t>1. Briefly </a:t>
            </a:r>
            <a:r>
              <a:rPr lang="en-GB" sz="1600" dirty="0"/>
              <a:t>state what the chapter has covered</a:t>
            </a:r>
            <a:r>
              <a:rPr lang="en-GB" sz="1600" dirty="0" smtClean="0"/>
              <a:t>.</a:t>
            </a:r>
          </a:p>
          <a:p>
            <a:pPr marL="457200" indent="-457200">
              <a:buAutoNum type="arabicPeriod"/>
            </a:pPr>
            <a:endParaRPr lang="en-GB" sz="1600" dirty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r>
              <a:rPr lang="en-GB" sz="1600" dirty="0" smtClean="0"/>
              <a:t>2. Briefly </a:t>
            </a:r>
            <a:r>
              <a:rPr lang="en-GB" sz="1600" dirty="0"/>
              <a:t>state how a connection has been made between the research question / aim and the existing literature</a:t>
            </a:r>
            <a:r>
              <a:rPr lang="en-GB" sz="1600" dirty="0" smtClean="0"/>
              <a:t>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 smtClean="0"/>
              <a:t>3. Briefly </a:t>
            </a:r>
            <a:r>
              <a:rPr lang="en-GB" sz="1600" dirty="0"/>
              <a:t>state the link between this chapter and the next chapter.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600" dirty="0" smtClean="0"/>
              <a:t>1. This chapter explored the research and literature in relation to the connection between people and nature. A number of important theories and concepts were critiqued including Restoration </a:t>
            </a:r>
            <a:r>
              <a:rPr lang="en-GB" sz="1600" dirty="0"/>
              <a:t>T</a:t>
            </a:r>
            <a:r>
              <a:rPr lang="en-GB" sz="1600" dirty="0" smtClean="0"/>
              <a:t>heory (Kaplan, 1995), </a:t>
            </a:r>
            <a:r>
              <a:rPr lang="en-GB" sz="1600" dirty="0" err="1"/>
              <a:t>B</a:t>
            </a:r>
            <a:r>
              <a:rPr lang="en-GB" sz="1600" dirty="0" err="1" smtClean="0"/>
              <a:t>iophilia</a:t>
            </a:r>
            <a:r>
              <a:rPr lang="en-GB" sz="1600" dirty="0" smtClean="0"/>
              <a:t> (</a:t>
            </a:r>
            <a:r>
              <a:rPr lang="en-GB" sz="1600" dirty="0"/>
              <a:t>W</a:t>
            </a:r>
            <a:r>
              <a:rPr lang="en-GB" sz="1600" dirty="0" smtClean="0"/>
              <a:t>ilson, 194) and Nature Relatedness (</a:t>
            </a:r>
            <a:r>
              <a:rPr lang="en-GB" sz="1600" dirty="0" err="1" smtClean="0"/>
              <a:t>Nisbet</a:t>
            </a:r>
            <a:r>
              <a:rPr lang="en-GB" sz="1600" dirty="0" smtClean="0"/>
              <a:t> </a:t>
            </a:r>
            <a:r>
              <a:rPr lang="en-GB" sz="1600" i="1" dirty="0" smtClean="0"/>
              <a:t>et al</a:t>
            </a:r>
            <a:r>
              <a:rPr lang="en-GB" sz="1600" dirty="0" smtClean="0"/>
              <a:t>, 2009).</a:t>
            </a:r>
          </a:p>
          <a:p>
            <a:pPr marL="0" indent="0">
              <a:buNone/>
            </a:pPr>
            <a:r>
              <a:rPr lang="en-GB" sz="1600" dirty="0" smtClean="0"/>
              <a:t>2. The literature review demonstrates the link from </a:t>
            </a:r>
            <a:r>
              <a:rPr lang="en-GB" sz="1600" dirty="0" err="1" smtClean="0"/>
              <a:t>exisiting</a:t>
            </a:r>
            <a:r>
              <a:rPr lang="en-GB" sz="1600" dirty="0" smtClean="0"/>
              <a:t> knowledge to the focus of this study by drawing attention to important concerns around a perceived reduction in young people’s exposure to natural environments as part of their formal education.</a:t>
            </a:r>
          </a:p>
          <a:p>
            <a:pPr marL="0" indent="0">
              <a:buNone/>
            </a:pPr>
            <a:r>
              <a:rPr lang="en-GB" sz="1600" dirty="0" smtClean="0"/>
              <a:t>3. The next chapter (Methodology) will outline the research design and methodological approach undertaken in this study.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053915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An example of the summary / last paragraph for a Review of Literature chapter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4400" dirty="0" smtClean="0"/>
              <a:t>This </a:t>
            </a:r>
            <a:r>
              <a:rPr lang="en-GB" sz="4400" dirty="0"/>
              <a:t>chapter explored the </a:t>
            </a:r>
            <a:r>
              <a:rPr lang="en-GB" sz="4400" dirty="0" err="1"/>
              <a:t>exisiting</a:t>
            </a:r>
            <a:r>
              <a:rPr lang="en-GB" sz="4400" dirty="0"/>
              <a:t> research and literature in relation to </a:t>
            </a:r>
            <a:r>
              <a:rPr lang="en-GB" sz="4400" dirty="0" smtClean="0"/>
              <a:t>the </a:t>
            </a:r>
            <a:r>
              <a:rPr lang="en-GB" sz="4400" dirty="0"/>
              <a:t>connection </a:t>
            </a:r>
            <a:r>
              <a:rPr lang="en-GB" sz="4400" dirty="0" smtClean="0"/>
              <a:t>between people and </a:t>
            </a:r>
            <a:r>
              <a:rPr lang="en-GB" sz="4400" dirty="0"/>
              <a:t>nature. A number of important theories and concepts were critiqued including Restoration Theory (Kaplan, 1995), </a:t>
            </a:r>
            <a:r>
              <a:rPr lang="en-GB" sz="4400" dirty="0" err="1"/>
              <a:t>Biophilia</a:t>
            </a:r>
            <a:r>
              <a:rPr lang="en-GB" sz="4400" dirty="0"/>
              <a:t> (Wilson, 194) and Nature Relatedness (</a:t>
            </a:r>
            <a:r>
              <a:rPr lang="en-GB" sz="4400" dirty="0" err="1"/>
              <a:t>Nisbet</a:t>
            </a:r>
            <a:r>
              <a:rPr lang="en-GB" sz="4400" dirty="0"/>
              <a:t> </a:t>
            </a:r>
            <a:r>
              <a:rPr lang="en-GB" sz="4400" i="1" dirty="0"/>
              <a:t>et al</a:t>
            </a:r>
            <a:r>
              <a:rPr lang="en-GB" sz="4400" dirty="0"/>
              <a:t>, 2009). The literature review demonstrates the link from </a:t>
            </a:r>
            <a:r>
              <a:rPr lang="en-GB" sz="4400" dirty="0" err="1"/>
              <a:t>exisiting</a:t>
            </a:r>
            <a:r>
              <a:rPr lang="en-GB" sz="4400" dirty="0"/>
              <a:t> knowledge to the focus of this study by drawing attention to important concerns around a perceived reduction in young people’s exposure to natural environments as part of their formal </a:t>
            </a:r>
            <a:r>
              <a:rPr lang="en-GB" sz="4400" dirty="0" smtClean="0"/>
              <a:t>education. The </a:t>
            </a:r>
            <a:r>
              <a:rPr lang="en-GB" sz="4400" dirty="0"/>
              <a:t>next chapter (Methodology) will outline the research design and methodological approach undertaken in this study.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88810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 comments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en-GB" dirty="0" smtClean="0"/>
          </a:p>
          <a:p>
            <a:r>
              <a:rPr lang="en-GB" dirty="0" smtClean="0"/>
              <a:t>Start soon.</a:t>
            </a:r>
          </a:p>
          <a:p>
            <a:r>
              <a:rPr lang="en-GB" dirty="0" smtClean="0"/>
              <a:t>Spend time on your Research Proposal.</a:t>
            </a:r>
          </a:p>
          <a:p>
            <a:r>
              <a:rPr lang="en-GB" dirty="0" smtClean="0"/>
              <a:t>Plan your timeline and final submission date.</a:t>
            </a:r>
          </a:p>
          <a:p>
            <a:r>
              <a:rPr lang="en-GB" dirty="0" smtClean="0"/>
              <a:t>Undertake data generation sooner rather than later.</a:t>
            </a:r>
          </a:p>
          <a:p>
            <a:r>
              <a:rPr lang="en-GB" dirty="0" smtClean="0"/>
              <a:t>Maintain regular contact with your supervisor.</a:t>
            </a:r>
          </a:p>
          <a:p>
            <a:r>
              <a:rPr lang="en-GB" dirty="0" smtClean="0"/>
              <a:t>Submit draft chapters for detailed feedback (x 1 / chapter).</a:t>
            </a:r>
          </a:p>
          <a:p>
            <a:r>
              <a:rPr lang="en-GB" dirty="0" smtClean="0"/>
              <a:t>Submit complete dissertation for general feedback (as agreed with supervisor).</a:t>
            </a:r>
          </a:p>
          <a:p>
            <a:r>
              <a:rPr lang="en-GB" dirty="0" smtClean="0"/>
              <a:t>Book return flight to UK for graduation ceremony.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80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err="1" smtClean="0"/>
              <a:t>Biggam</a:t>
            </a:r>
            <a:r>
              <a:rPr lang="en-GB" sz="2000" dirty="0" smtClean="0"/>
              <a:t>, J. (2009) </a:t>
            </a:r>
            <a:r>
              <a:rPr lang="en-GB" sz="2000" i="1" dirty="0" smtClean="0"/>
              <a:t>Succeeding with your Dissertation</a:t>
            </a:r>
            <a:r>
              <a:rPr lang="en-GB" sz="2000" dirty="0" smtClean="0"/>
              <a:t>, New York: Open University Press. </a:t>
            </a:r>
          </a:p>
          <a:p>
            <a:endParaRPr lang="en-GB" sz="2000" b="1" u="sng" dirty="0" smtClean="0"/>
          </a:p>
          <a:p>
            <a:r>
              <a:rPr lang="en-GB" sz="2000" b="1" u="sng" dirty="0" smtClean="0"/>
              <a:t>How </a:t>
            </a:r>
            <a:r>
              <a:rPr lang="en-GB" sz="2000" b="1" u="sng" dirty="0"/>
              <a:t>to Access Archived Master’s Dissertations on the Learning Recourse Centre (LRC) Catalogue</a:t>
            </a:r>
            <a:endParaRPr lang="en-GB" sz="2000" dirty="0"/>
          </a:p>
          <a:p>
            <a:pPr marL="0" indent="0">
              <a:buNone/>
            </a:pPr>
            <a:r>
              <a:rPr lang="en-GB" sz="2000" b="1" dirty="0"/>
              <a:t> </a:t>
            </a:r>
            <a:r>
              <a:rPr lang="en-GB" sz="2000" dirty="0"/>
              <a:t> </a:t>
            </a:r>
            <a:r>
              <a:rPr lang="en-GB" sz="2000" dirty="0" smtClean="0"/>
              <a:t>  </a:t>
            </a:r>
            <a:r>
              <a:rPr lang="en-GB" sz="2000" dirty="0"/>
              <a:t> </a:t>
            </a:r>
            <a:r>
              <a:rPr lang="en-GB" sz="2000" dirty="0" smtClean="0"/>
              <a:t>- Access </a:t>
            </a:r>
            <a:r>
              <a:rPr lang="en-GB" sz="2000" dirty="0"/>
              <a:t>the LRC Catalogue online at:  </a:t>
            </a:r>
            <a:r>
              <a:rPr lang="en-GB" sz="2000" dirty="0" smtClean="0"/>
              <a:t>       	</a:t>
            </a:r>
            <a:r>
              <a:rPr lang="en-GB" sz="2000" dirty="0" smtClean="0">
                <a:hlinkClick r:id="rId2"/>
              </a:rPr>
              <a:t>http</a:t>
            </a:r>
            <a:r>
              <a:rPr lang="en-GB" sz="2000" dirty="0">
                <a:hlinkClick r:id="rId2"/>
              </a:rPr>
              <a:t>://</a:t>
            </a:r>
            <a:r>
              <a:rPr lang="en-GB" sz="2000" dirty="0" smtClean="0">
                <a:hlinkClick r:id="rId2"/>
              </a:rPr>
              <a:t>www.trinitysaintdavid.ac.uk/en/lrc/catalogue/</a:t>
            </a:r>
            <a:endParaRPr lang="en-GB" sz="2000" dirty="0"/>
          </a:p>
          <a:p>
            <a:pPr marL="0" indent="0">
              <a:buNone/>
            </a:pPr>
            <a:r>
              <a:rPr lang="en-GB" sz="2000" dirty="0" smtClean="0"/>
              <a:t>    - Or contact Ellie Downes (SHOE library </a:t>
            </a:r>
            <a:r>
              <a:rPr lang="en-GB" sz="2000" dirty="0"/>
              <a:t>support) </a:t>
            </a: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		</a:t>
            </a:r>
            <a:r>
              <a:rPr lang="en-GB" sz="2000" dirty="0"/>
              <a:t>e.downes</a:t>
            </a:r>
            <a:r>
              <a:rPr lang="en-GB" sz="2000" dirty="0">
                <a:hlinkClick r:id="rId3"/>
              </a:rPr>
              <a:t>@uwtsd.ac.uk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 smtClean="0"/>
              <a:t>BMPE7008 Dissertation page on Moodle</a:t>
            </a: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9507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201500625PowerPointPresentationTemplate</Template>
  <TotalTime>1728</TotalTime>
  <Words>1245</Words>
  <Application>Microsoft Office PowerPoint</Application>
  <PresentationFormat>On-screen Show (4:3)</PresentationFormat>
  <Paragraphs>141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Myriad Pro</vt:lpstr>
      <vt:lpstr>201500625PowerPointPresentationTemplate</vt:lpstr>
      <vt:lpstr>Master’s level Dissertations – Standards for Suceeding</vt:lpstr>
      <vt:lpstr>Level 7 Grade Descriptors</vt:lpstr>
      <vt:lpstr>PowerPoint Presentation</vt:lpstr>
      <vt:lpstr>Regulations &amp; Expectations </vt:lpstr>
      <vt:lpstr>Grading</vt:lpstr>
      <vt:lpstr>Personal circumstances</vt:lpstr>
      <vt:lpstr>Structuring your Dissertation</vt:lpstr>
      <vt:lpstr>Writing your Dissertation</vt:lpstr>
      <vt:lpstr>Your Dissertation timeline?</vt:lpstr>
      <vt:lpstr>Three Top Tips</vt:lpstr>
      <vt:lpstr>1.Locating your study in the area of learning</vt:lpstr>
      <vt:lpstr>2. Writing economically</vt:lpstr>
      <vt:lpstr>3. Chapter Introductions and Summaries (1)</vt:lpstr>
      <vt:lpstr>Chapter Introductions and Summaries (2) Example of 1st paragraph for Review of Literature chapter</vt:lpstr>
      <vt:lpstr>An example of the 1st paragraph for a Review of Literature chapter</vt:lpstr>
      <vt:lpstr>Chapter Summaries</vt:lpstr>
      <vt:lpstr>Chapter Introductions and Summaries (3) Example of summary / last paragraph for Review of Literature chapter</vt:lpstr>
      <vt:lpstr>An example of the summary / last paragraph for a Review of Literature chapter</vt:lpstr>
      <vt:lpstr>Final comments</vt:lpstr>
      <vt:lpstr>Support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Master’s Dissertations – Standards for Succedding</dc:title>
  <dc:creator>Administrator</dc:creator>
  <cp:lastModifiedBy>Andy Williams</cp:lastModifiedBy>
  <cp:revision>41</cp:revision>
  <cp:lastPrinted>2018-08-16T12:57:38Z</cp:lastPrinted>
  <dcterms:created xsi:type="dcterms:W3CDTF">2016-08-08T09:27:32Z</dcterms:created>
  <dcterms:modified xsi:type="dcterms:W3CDTF">2018-08-17T06:57:31Z</dcterms:modified>
</cp:coreProperties>
</file>