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3"/>
  </p:notesMasterIdLst>
  <p:handoutMasterIdLst>
    <p:handoutMasterId r:id="rId24"/>
  </p:handoutMasterIdLst>
  <p:sldIdLst>
    <p:sldId id="269" r:id="rId2"/>
    <p:sldId id="287" r:id="rId3"/>
    <p:sldId id="284" r:id="rId4"/>
    <p:sldId id="285" r:id="rId5"/>
    <p:sldId id="276" r:id="rId6"/>
    <p:sldId id="282" r:id="rId7"/>
    <p:sldId id="273" r:id="rId8"/>
    <p:sldId id="283" r:id="rId9"/>
    <p:sldId id="286" r:id="rId10"/>
    <p:sldId id="280" r:id="rId11"/>
    <p:sldId id="275" r:id="rId12"/>
    <p:sldId id="277" r:id="rId13"/>
    <p:sldId id="270" r:id="rId14"/>
    <p:sldId id="278" r:id="rId15"/>
    <p:sldId id="271" r:id="rId16"/>
    <p:sldId id="272" r:id="rId17"/>
    <p:sldId id="281" r:id="rId18"/>
    <p:sldId id="288" r:id="rId19"/>
    <p:sldId id="290" r:id="rId20"/>
    <p:sldId id="279" r:id="rId21"/>
    <p:sldId id="28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EDF7"/>
    <a:srgbClr val="EEEFF6"/>
    <a:srgbClr val="EEF0F6"/>
    <a:srgbClr val="990099"/>
    <a:srgbClr val="800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50" autoAdjust="0"/>
    <p:restoredTop sz="94660"/>
  </p:normalViewPr>
  <p:slideViewPr>
    <p:cSldViewPr snapToGrid="0">
      <p:cViewPr>
        <p:scale>
          <a:sx n="78" d="100"/>
          <a:sy n="78" d="100"/>
        </p:scale>
        <p:origin x="408" y="-90"/>
      </p:cViewPr>
      <p:guideLst/>
    </p:cSldViewPr>
  </p:slideViewPr>
  <p:notesTextViewPr>
    <p:cViewPr>
      <p:scale>
        <a:sx n="3" d="2"/>
        <a:sy n="3" d="2"/>
      </p:scale>
      <p:origin x="0" y="0"/>
    </p:cViewPr>
  </p:notesTextViewPr>
  <p:notesViewPr>
    <p:cSldViewPr snapToGrid="0" showGuides="1">
      <p:cViewPr varScale="1">
        <p:scale>
          <a:sx n="76" d="100"/>
          <a:sy n="76" d="100"/>
        </p:scale>
        <p:origin x="16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DF4E22-E98E-4F6B-977F-447F402EDE8D}" type="datetimeFigureOut">
              <a:rPr lang="en-US" smtClean="0"/>
              <a:t>5/1/2018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FDC7F4F-41CA-4B09-9309-82952A673BCD}" type="slidenum">
              <a:rPr lang="en-US" smtClean="0"/>
              <a:t>‹#›</a:t>
            </a:fld>
            <a:endParaRPr lang="en-US"/>
          </a:p>
        </p:txBody>
      </p:sp>
    </p:spTree>
    <p:extLst>
      <p:ext uri="{BB962C8B-B14F-4D97-AF65-F5344CB8AC3E}">
        <p14:creationId xmlns:p14="http://schemas.microsoft.com/office/powerpoint/2010/main" val="18991432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02AA3D-838A-4524-93AE-BB6F4B6FC72A}" type="datetimeFigureOut">
              <a:rPr lang="en-US" smtClean="0"/>
              <a:t>5/1/2018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945297-9661-4111-AC4D-7C1869DFF06C}" type="slidenum">
              <a:rPr lang="en-US" smtClean="0"/>
              <a:t>‹#›</a:t>
            </a:fld>
            <a:endParaRPr lang="en-US"/>
          </a:p>
        </p:txBody>
      </p:sp>
    </p:spTree>
    <p:extLst>
      <p:ext uri="{BB962C8B-B14F-4D97-AF65-F5344CB8AC3E}">
        <p14:creationId xmlns:p14="http://schemas.microsoft.com/office/powerpoint/2010/main" val="4192944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41400"/>
            <a:ext cx="9144000" cy="2387600"/>
          </a:xfrm>
        </p:spPr>
        <p:txBody>
          <a:bodyPr anchor="b"/>
          <a:lstStyle>
            <a:lvl1pPr algn="ctr">
              <a:defRPr sz="6000">
                <a:solidFill>
                  <a:schemeClr val="tx1"/>
                </a:solidFill>
              </a:defRPr>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solidFill>
              </a:defRPr>
            </a:lvl1pPr>
          </a:lstStyle>
          <a:p>
            <a:fld id="{F9C73D9D-BEC1-4A36-A912-403F7B61D841}" type="datetime1">
              <a:rPr lang="en-US" smtClean="0"/>
              <a:t>5/1/2018</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92FB8604-3E91-4806-A5CC-428F0C480F73}" type="slidenum">
              <a:rPr lang="en-US" smtClean="0"/>
              <a:pPr/>
              <a:t>‹#›</a:t>
            </a:fld>
            <a:endParaRPr lang="en-US"/>
          </a:p>
        </p:txBody>
      </p:sp>
    </p:spTree>
    <p:extLst>
      <p:ext uri="{BB962C8B-B14F-4D97-AF65-F5344CB8AC3E}">
        <p14:creationId xmlns:p14="http://schemas.microsoft.com/office/powerpoint/2010/main" val="259946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0575F1-C798-4463-ADA9-541C94461F29}" type="datetime1">
              <a:rPr lang="en-US" smtClean="0"/>
              <a:t>5/1/2018</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3042773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p>
            <a:fld id="{E126DD13-DF4B-4719-A326-B4861EB71C66}" type="datetime1">
              <a:rPr lang="en-US" smtClean="0"/>
              <a:t>5/1/2018</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122333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071DC53-4A94-4E7C-8BA7-C3E988DA2C17}" type="datetime1">
              <a:rPr lang="en-US" smtClean="0"/>
              <a:t>5/1/2018</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2317092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E79912A-DA7D-4888-BF1A-FFA8B711273B}" type="datetime1">
              <a:rPr lang="en-US" smtClean="0"/>
              <a:t>5/1/2018</a:t>
            </a:fld>
            <a:endParaRPr lang="en-US"/>
          </a:p>
        </p:txBody>
      </p:sp>
      <p:sp>
        <p:nvSpPr>
          <p:cNvPr id="8" name="Footer Placeholder 7"/>
          <p:cNvSpPr>
            <a:spLocks noGrp="1"/>
          </p:cNvSpPr>
          <p:nvPr>
            <p:ph type="ftr" sz="quarter" idx="11"/>
          </p:nvPr>
        </p:nvSpPr>
        <p:spPr/>
        <p:txBody>
          <a:bodyPr/>
          <a:lstStyle/>
          <a:p>
            <a:r>
              <a:rPr lang="en-US"/>
              <a:t>Add a footer</a:t>
            </a:r>
          </a:p>
        </p:txBody>
      </p:sp>
      <p:sp>
        <p:nvSpPr>
          <p:cNvPr id="9" name="Slide Number Placeholder 8"/>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1970202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51F66FA-4CB5-42BA-9ECC-EDEC67A1D389}" type="datetime1">
              <a:rPr lang="en-US" smtClean="0"/>
              <a:t>5/1/2018</a:t>
            </a:fld>
            <a:endParaRPr lang="en-US"/>
          </a:p>
        </p:txBody>
      </p:sp>
      <p:sp>
        <p:nvSpPr>
          <p:cNvPr id="4" name="Footer Placeholder 3"/>
          <p:cNvSpPr>
            <a:spLocks noGrp="1"/>
          </p:cNvSpPr>
          <p:nvPr>
            <p:ph type="ftr" sz="quarter" idx="11"/>
          </p:nvPr>
        </p:nvSpPr>
        <p:spPr/>
        <p:txBody>
          <a:bodyPr/>
          <a:lstStyle/>
          <a:p>
            <a:r>
              <a:rPr lang="en-US"/>
              <a:t>Add a footer</a:t>
            </a:r>
          </a:p>
        </p:txBody>
      </p:sp>
      <p:sp>
        <p:nvSpPr>
          <p:cNvPr id="5" name="Slide Number Placeholder 4"/>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3205598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567B65-FBBA-46B4-B227-600DAFCC8EF0}" type="datetime1">
              <a:rPr lang="en-US" smtClean="0"/>
              <a:t>5/1/2018</a:t>
            </a:fld>
            <a:endParaRPr lang="en-US"/>
          </a:p>
        </p:txBody>
      </p:sp>
      <p:sp>
        <p:nvSpPr>
          <p:cNvPr id="3" name="Footer Placeholder 2"/>
          <p:cNvSpPr>
            <a:spLocks noGrp="1"/>
          </p:cNvSpPr>
          <p:nvPr>
            <p:ph type="ftr" sz="quarter" idx="11"/>
          </p:nvPr>
        </p:nvSpPr>
        <p:spPr/>
        <p:txBody>
          <a:bodyPr/>
          <a:lstStyle/>
          <a:p>
            <a:r>
              <a:rPr lang="en-US"/>
              <a:t>Add a footer</a:t>
            </a:r>
          </a:p>
        </p:txBody>
      </p:sp>
      <p:sp>
        <p:nvSpPr>
          <p:cNvPr id="4" name="Slide Number Placeholder 3"/>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2820598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EC15529-BE6B-4FAF-92A8-E67316B287FA}" type="datetime1">
              <a:rPr lang="en-US" smtClean="0"/>
              <a:t>5/1/2018</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111326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F7DF48A-15DE-4D33-B881-E4E92245926D}" type="datetime1">
              <a:rPr lang="en-US" smtClean="0"/>
              <a:t>5/1/2018</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3494347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0D7670-55F0-4C01-BDA5-393F3358D0D1}" type="datetime1">
              <a:rPr lang="en-US" smtClean="0"/>
              <a:t>5/1/2018</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1475257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F570A4-2E99-4A4B-A2AC-4D556C089130}" type="datetime1">
              <a:rPr lang="en-US" smtClean="0"/>
              <a:t>5/1/2018</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32927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fld id="{889459B6-5D04-429A-B7FB-48F7063307D2}" type="datetime1">
              <a:rPr lang="en-US" smtClean="0"/>
              <a:pPr/>
              <a:t>5/1/2018</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100">
                <a:solidFill>
                  <a:schemeClr val="tx1">
                    <a:tint val="75000"/>
                  </a:schemeClr>
                </a:solidFill>
              </a:defRPr>
            </a:lvl1pPr>
          </a:lstStyle>
          <a:p>
            <a:r>
              <a:rPr lang="en-US"/>
              <a:t>Add a footer</a:t>
            </a:r>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92FB8604-3E91-4806-A5CC-428F0C480F73}" type="slidenum">
              <a:rPr lang="en-US" smtClean="0"/>
              <a:pPr/>
              <a:t>‹#›</a:t>
            </a:fld>
            <a:endParaRPr lang="en-US"/>
          </a:p>
        </p:txBody>
      </p:sp>
    </p:spTree>
    <p:extLst>
      <p:ext uri="{BB962C8B-B14F-4D97-AF65-F5344CB8AC3E}">
        <p14:creationId xmlns:p14="http://schemas.microsoft.com/office/powerpoint/2010/main" val="1955623018"/>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microsoft.com/office/2007/relationships/hdphoto" Target="../media/hdphoto1.wdp"/><Relationship Id="rId7" Type="http://schemas.openxmlformats.org/officeDocument/2006/relationships/image" Target="../media/image6.jpe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ebranding.files.wordpress.com/2012/06/international-marketing-strategy-and-theory-4th-edition.pdf" TargetMode="External"/><Relationship Id="rId2" Type="http://schemas.openxmlformats.org/officeDocument/2006/relationships/hyperlink" Target="https://ac.els-cdn.com/S1877042812046599/1-s2.0-S1877042812046599-main.pdf?_tid=241c12b6-7019-41e5-98a0-073d0400547a&amp;acdnat=1525264572_026e926f7fa1d346f870cab21b2a8eb6"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iencedirect.com/science/journal/03601315/62/supp/C" TargetMode="External"/><Relationship Id="rId2" Type="http://schemas.openxmlformats.org/officeDocument/2006/relationships/hyperlink" Target="https://www.sciencedirect.com/science/article/pii/S036013151200231X#!"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9000">
              <a:schemeClr val="accent1"/>
            </a:gs>
            <a:gs pos="100000">
              <a:srgbClr val="7030A0"/>
            </a:gs>
            <a:gs pos="48000">
              <a:schemeClr val="accent3">
                <a:lumMod val="97000"/>
                <a:lumOff val="3000"/>
              </a:schemeClr>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45442" y="105376"/>
            <a:ext cx="9144000" cy="1873248"/>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a:bodyPr>
          <a:lstStyle/>
          <a:p>
            <a:r>
              <a:rPr lang="en-US" sz="4800" dirty="0"/>
              <a:t>Attitudes towards a Cadbury’s</a:t>
            </a:r>
            <a:br>
              <a:rPr lang="en-US" sz="4800" dirty="0"/>
            </a:br>
            <a:r>
              <a:rPr lang="en-US" sz="4800" dirty="0"/>
              <a:t>T.V Advertisement</a:t>
            </a:r>
          </a:p>
        </p:txBody>
      </p:sp>
      <p:pic>
        <p:nvPicPr>
          <p:cNvPr id="1028" name="Picture 4" descr="Related image">
            <a:extLst>
              <a:ext uri="{FF2B5EF4-FFF2-40B4-BE49-F238E27FC236}">
                <a16:creationId xmlns:a16="http://schemas.microsoft.com/office/drawing/2014/main" id="{7F79ECB7-27D5-4B06-81F1-3257FAC977B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1000"/>
                    </a14:imgEffect>
                  </a14:imgLayer>
                </a14:imgProps>
              </a:ext>
              <a:ext uri="{28A0092B-C50C-407E-A947-70E740481C1C}">
                <a14:useLocalDpi xmlns:a14="http://schemas.microsoft.com/office/drawing/2010/main" val="0"/>
              </a:ext>
            </a:extLst>
          </a:blip>
          <a:srcRect/>
          <a:stretch>
            <a:fillRect/>
          </a:stretch>
        </p:blipFill>
        <p:spPr bwMode="auto">
          <a:xfrm>
            <a:off x="2930606" y="2339560"/>
            <a:ext cx="5972434" cy="2928937"/>
          </a:xfrm>
          <a:prstGeom prst="rect">
            <a:avLst/>
          </a:prstGeom>
          <a:noFill/>
          <a:ln w="38100">
            <a:solidFill>
              <a:schemeClr val="accent5">
                <a:lumMod val="40000"/>
                <a:lumOff val="60000"/>
              </a:schemeClr>
            </a:solidFill>
          </a:ln>
          <a:effectLst>
            <a:glow rad="228600">
              <a:schemeClr val="accent5">
                <a:satMod val="175000"/>
                <a:alpha val="40000"/>
              </a:schemeClr>
            </a:glow>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pic>
        <p:nvPicPr>
          <p:cNvPr id="6146" name="Picture 2" descr="Image result for cadburys chocolates over the years">
            <a:extLst>
              <a:ext uri="{FF2B5EF4-FFF2-40B4-BE49-F238E27FC236}">
                <a16:creationId xmlns:a16="http://schemas.microsoft.com/office/drawing/2014/main" id="{CD2FDFE1-2678-4EBF-B9CD-9CAE162B96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7352" y="5373398"/>
            <a:ext cx="2640613" cy="1379226"/>
          </a:xfrm>
          <a:prstGeom prst="rect">
            <a:avLst/>
          </a:prstGeom>
          <a:noFill/>
          <a:ln w="38100">
            <a:solidFill>
              <a:srgbClr val="7030A0"/>
            </a:solidFill>
          </a:ln>
          <a:effectLst>
            <a:glow rad="139700">
              <a:schemeClr val="accent2">
                <a:satMod val="175000"/>
                <a:alpha val="40000"/>
              </a:schemeClr>
            </a:glow>
            <a:outerShdw blurRad="152400" dist="317500" dir="5400000" sx="90000" sy="-19000" rotWithShape="0">
              <a:prstClr val="black">
                <a:alpha val="15000"/>
              </a:prstClr>
            </a:outerShdw>
          </a:effectLst>
          <a:extLst>
            <a:ext uri="{909E8E84-426E-40DD-AFC4-6F175D3DCCD1}">
              <a14:hiddenFill xmlns:a14="http://schemas.microsoft.com/office/drawing/2010/main">
                <a:solidFill>
                  <a:srgbClr val="FFFFFF"/>
                </a:solidFill>
              </a14:hiddenFill>
            </a:ext>
          </a:extLst>
        </p:spPr>
      </p:pic>
      <p:pic>
        <p:nvPicPr>
          <p:cNvPr id="6148" name="Picture 4" descr="Image result for cadburys chocolates over the years">
            <a:extLst>
              <a:ext uri="{FF2B5EF4-FFF2-40B4-BE49-F238E27FC236}">
                <a16:creationId xmlns:a16="http://schemas.microsoft.com/office/drawing/2014/main" id="{10758323-1100-4A1E-9BF0-D15DD4F169B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7352" y="2919344"/>
            <a:ext cx="2542532" cy="2344695"/>
          </a:xfrm>
          <a:prstGeom prst="rect">
            <a:avLst/>
          </a:prstGeom>
          <a:noFill/>
          <a:ln w="38100">
            <a:solidFill>
              <a:schemeClr val="accent2"/>
            </a:solidFill>
          </a:ln>
          <a:effectLst>
            <a:glow rad="139700">
              <a:schemeClr val="accent5">
                <a:satMod val="175000"/>
                <a:alpha val="40000"/>
              </a:schemeClr>
            </a:glow>
          </a:effectLst>
          <a:extLst>
            <a:ext uri="{909E8E84-426E-40DD-AFC4-6F175D3DCCD1}">
              <a14:hiddenFill xmlns:a14="http://schemas.microsoft.com/office/drawing/2010/main">
                <a:solidFill>
                  <a:srgbClr val="FFFFFF"/>
                </a:solidFill>
              </a14:hiddenFill>
            </a:ext>
          </a:extLst>
        </p:spPr>
      </p:pic>
      <p:pic>
        <p:nvPicPr>
          <p:cNvPr id="6150" name="Picture 6" descr="Image result for cadburys chocolates over the years">
            <a:extLst>
              <a:ext uri="{FF2B5EF4-FFF2-40B4-BE49-F238E27FC236}">
                <a16:creationId xmlns:a16="http://schemas.microsoft.com/office/drawing/2014/main" id="{97203BC7-9C7E-4629-9C67-C96013C08A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36788" y="5373398"/>
            <a:ext cx="3048000" cy="1379226"/>
          </a:xfrm>
          <a:prstGeom prst="rect">
            <a:avLst/>
          </a:prstGeom>
          <a:noFill/>
          <a:ln w="38100">
            <a:solidFill>
              <a:schemeClr val="accent2">
                <a:lumMod val="60000"/>
                <a:lumOff val="40000"/>
              </a:schemeClr>
            </a:solidFill>
          </a:ln>
          <a:extLst>
            <a:ext uri="{909E8E84-426E-40DD-AFC4-6F175D3DCCD1}">
              <a14:hiddenFill xmlns:a14="http://schemas.microsoft.com/office/drawing/2010/main">
                <a:solidFill>
                  <a:srgbClr val="FFFFFF"/>
                </a:solidFill>
              </a14:hiddenFill>
            </a:ext>
          </a:extLst>
        </p:spPr>
      </p:pic>
      <p:pic>
        <p:nvPicPr>
          <p:cNvPr id="6152" name="Picture 8" descr="Image result for cadburys chocolates over the years">
            <a:extLst>
              <a:ext uri="{FF2B5EF4-FFF2-40B4-BE49-F238E27FC236}">
                <a16:creationId xmlns:a16="http://schemas.microsoft.com/office/drawing/2014/main" id="{28BA91FB-72C9-4067-BB83-53D8234505E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3506" t="15973" r="29672" b="9997"/>
          <a:stretch/>
        </p:blipFill>
        <p:spPr bwMode="auto">
          <a:xfrm>
            <a:off x="9064324" y="2919344"/>
            <a:ext cx="2501600" cy="2344695"/>
          </a:xfrm>
          <a:prstGeom prst="rect">
            <a:avLst/>
          </a:prstGeom>
          <a:noFill/>
          <a:ln w="38100">
            <a:solidFill>
              <a:schemeClr val="accent2">
                <a:lumMod val="60000"/>
                <a:lumOff val="40000"/>
              </a:schemeClr>
            </a:solidFill>
          </a:ln>
          <a:effectLst>
            <a:glow rad="139700">
              <a:schemeClr val="accent5">
                <a:satMod val="175000"/>
                <a:alpha val="40000"/>
              </a:schemeClr>
            </a:glow>
          </a:effectLst>
          <a:extLst>
            <a:ext uri="{909E8E84-426E-40DD-AFC4-6F175D3DCCD1}">
              <a14:hiddenFill xmlns:a14="http://schemas.microsoft.com/office/drawing/2010/main">
                <a:solidFill>
                  <a:srgbClr val="FFFFFF"/>
                </a:solidFill>
              </a14:hiddenFill>
            </a:ext>
          </a:extLst>
        </p:spPr>
      </p:pic>
      <p:pic>
        <p:nvPicPr>
          <p:cNvPr id="6154" name="Picture 10" descr="Image result for cadburys chocolates over the years">
            <a:extLst>
              <a:ext uri="{FF2B5EF4-FFF2-40B4-BE49-F238E27FC236}">
                <a16:creationId xmlns:a16="http://schemas.microsoft.com/office/drawing/2014/main" id="{3BD24D1E-7ECA-46D6-84F5-34E034C6087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834" t="32342" r="2753" b="33063"/>
          <a:stretch/>
        </p:blipFill>
        <p:spPr bwMode="auto">
          <a:xfrm>
            <a:off x="6043612" y="5373398"/>
            <a:ext cx="3048000" cy="1379226"/>
          </a:xfrm>
          <a:prstGeom prst="rect">
            <a:avLst/>
          </a:prstGeom>
          <a:noFill/>
          <a:ln w="57150">
            <a:solidFill>
              <a:srgbClr val="7030A0"/>
            </a:solidFill>
          </a:ln>
          <a:extLst>
            <a:ext uri="{909E8E84-426E-40DD-AFC4-6F175D3DCCD1}">
              <a14:hiddenFill xmlns:a14="http://schemas.microsoft.com/office/drawing/2010/main">
                <a:solidFill>
                  <a:srgbClr val="FFFFFF"/>
                </a:solidFill>
              </a14:hiddenFill>
            </a:ext>
          </a:extLst>
        </p:spPr>
      </p:pic>
      <p:pic>
        <p:nvPicPr>
          <p:cNvPr id="6156" name="Picture 12" descr="Image result for cadburys chocolates over the years">
            <a:extLst>
              <a:ext uri="{FF2B5EF4-FFF2-40B4-BE49-F238E27FC236}">
                <a16:creationId xmlns:a16="http://schemas.microsoft.com/office/drawing/2014/main" id="{769D4B5E-8AD6-4198-A5C6-5C0DF599A5F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34339" y="-97981"/>
            <a:ext cx="4120309" cy="3792651"/>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pic>
        <p:nvPicPr>
          <p:cNvPr id="6160" name="Picture 16" descr="Image result for cadburys chocolates over the years">
            <a:extLst>
              <a:ext uri="{FF2B5EF4-FFF2-40B4-BE49-F238E27FC236}">
                <a16:creationId xmlns:a16="http://schemas.microsoft.com/office/drawing/2014/main" id="{411667CC-D426-40F3-8763-F99F3712EAA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5885451">
            <a:off x="-170327" y="-3736"/>
            <a:ext cx="4231321" cy="3736956"/>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pic>
        <p:nvPicPr>
          <p:cNvPr id="6162" name="Picture 18" descr="Image result for cadburys chocolates over the years">
            <a:extLst>
              <a:ext uri="{FF2B5EF4-FFF2-40B4-BE49-F238E27FC236}">
                <a16:creationId xmlns:a16="http://schemas.microsoft.com/office/drawing/2014/main" id="{C5112E89-E0DC-45D6-BCD6-730527859E4B}"/>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10327" r="839" b="14106"/>
          <a:stretch/>
        </p:blipFill>
        <p:spPr bwMode="auto">
          <a:xfrm>
            <a:off x="9175518" y="5373398"/>
            <a:ext cx="2779129" cy="1356857"/>
          </a:xfrm>
          <a:prstGeom prst="rect">
            <a:avLst/>
          </a:prstGeom>
          <a:noFill/>
          <a:ln w="38100">
            <a:solidFill>
              <a:schemeClr val="accent2">
                <a:lumMod val="60000"/>
                <a:lumOff val="40000"/>
              </a:schemeClr>
            </a:solidFill>
          </a:ln>
          <a:effectLst>
            <a:glow rad="139700">
              <a:schemeClr val="accent5">
                <a:satMod val="175000"/>
                <a:alpha val="40000"/>
              </a:schemeClr>
            </a:glo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527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6195">
              <a:schemeClr val="accent1"/>
            </a:gs>
            <a:gs pos="25676">
              <a:schemeClr val="accent1"/>
            </a:gs>
            <a:gs pos="100000">
              <a:srgbClr val="7030A0"/>
            </a:gs>
            <a:gs pos="48000">
              <a:schemeClr val="accent1"/>
            </a:gs>
            <a:gs pos="0">
              <a:schemeClr val="accent3">
                <a:lumMod val="60000"/>
                <a:lumOff val="4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83173-CACC-4223-82E6-3446DD958DC5}"/>
              </a:ext>
            </a:extLst>
          </p:cNvPr>
          <p:cNvSpPr>
            <a:spLocks noGrp="1"/>
          </p:cNvSpPr>
          <p:nvPr>
            <p:ph type="title"/>
          </p:nvPr>
        </p:nvSpPr>
        <p:spPr>
          <a:xfrm>
            <a:off x="838200" y="300416"/>
            <a:ext cx="10515600" cy="611059"/>
          </a:xfrm>
        </p:spPr>
        <p:txBody>
          <a:bodyPr>
            <a:normAutofit fontScale="90000"/>
          </a:bodyPr>
          <a:lstStyle/>
          <a:p>
            <a:pPr algn="ctr"/>
            <a:r>
              <a:rPr lang="en-GB" dirty="0"/>
              <a:t>Introduction</a:t>
            </a:r>
          </a:p>
        </p:txBody>
      </p:sp>
      <p:sp>
        <p:nvSpPr>
          <p:cNvPr id="3" name="Content Placeholder 2">
            <a:extLst>
              <a:ext uri="{FF2B5EF4-FFF2-40B4-BE49-F238E27FC236}">
                <a16:creationId xmlns:a16="http://schemas.microsoft.com/office/drawing/2014/main" id="{4CA3E416-6F25-4163-875B-11A984232629}"/>
              </a:ext>
            </a:extLst>
          </p:cNvPr>
          <p:cNvSpPr>
            <a:spLocks noGrp="1"/>
          </p:cNvSpPr>
          <p:nvPr>
            <p:ph idx="1"/>
          </p:nvPr>
        </p:nvSpPr>
        <p:spPr>
          <a:xfrm>
            <a:off x="221391" y="890700"/>
            <a:ext cx="11749217" cy="2103261"/>
          </a:xfrm>
          <a:noFill/>
        </p:spPr>
        <p:txBody>
          <a:bodyPr/>
          <a:lstStyle/>
          <a:p>
            <a:pPr marL="0" indent="0">
              <a:buNone/>
            </a:pPr>
            <a:r>
              <a:rPr lang="en-GB" dirty="0"/>
              <a:t>The purpose of this research was to measure consumers attitudes towards The Cadburys Dairy Milk T.V advertisement of the </a:t>
            </a:r>
            <a:r>
              <a:rPr lang="en-GB" b="1" dirty="0"/>
              <a:t>gorilla </a:t>
            </a:r>
            <a:r>
              <a:rPr lang="en-GB" dirty="0"/>
              <a:t>playing the drums to “In The Air Tonight” by Phil Collins, (2007).  To achieve this, several potential psychological variables were implicated within this process.</a:t>
            </a:r>
          </a:p>
          <a:p>
            <a:endParaRPr lang="en-GB" dirty="0"/>
          </a:p>
        </p:txBody>
      </p:sp>
      <p:pic>
        <p:nvPicPr>
          <p:cNvPr id="5" name="Picture 6" descr="Image result for cadbury gorilla advert">
            <a:extLst>
              <a:ext uri="{FF2B5EF4-FFF2-40B4-BE49-F238E27FC236}">
                <a16:creationId xmlns:a16="http://schemas.microsoft.com/office/drawing/2014/main" id="{265DC35E-E7B6-4F48-BF67-742C3F3399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5999" y="3218591"/>
            <a:ext cx="5080002" cy="2857501"/>
          </a:xfrm>
          <a:prstGeom prst="rect">
            <a:avLst/>
          </a:prstGeom>
          <a:noFill/>
          <a:ln w="38100">
            <a:solidFill>
              <a:srgbClr val="7030A0"/>
            </a:solidFill>
          </a:ln>
          <a:effectLst>
            <a:glow rad="139700">
              <a:schemeClr val="accent5">
                <a:satMod val="175000"/>
                <a:alpha val="40000"/>
              </a:schemeClr>
            </a:glow>
            <a:reflection blurRad="6350" stA="52000" endA="300" endPos="35000" dir="5400000" sy="-100000" algn="bl" rotWithShape="0"/>
          </a:effectLst>
          <a:extLst>
            <a:ext uri="{909E8E84-426E-40DD-AFC4-6F175D3DCCD1}">
              <a14:hiddenFill xmlns:a14="http://schemas.microsoft.com/office/drawing/2010/main">
                <a:solidFill>
                  <a:srgbClr val="FFFFFF"/>
                </a:solidFill>
              </a14:hiddenFill>
            </a:ext>
          </a:extLst>
        </p:spPr>
      </p:pic>
      <p:sp>
        <p:nvSpPr>
          <p:cNvPr id="6" name="Subtitle 2">
            <a:extLst>
              <a:ext uri="{FF2B5EF4-FFF2-40B4-BE49-F238E27FC236}">
                <a16:creationId xmlns:a16="http://schemas.microsoft.com/office/drawing/2014/main" id="{9CD4F4F9-24A5-4FBA-96BF-E4844D31A67F}"/>
              </a:ext>
            </a:extLst>
          </p:cNvPr>
          <p:cNvSpPr txBox="1">
            <a:spLocks/>
          </p:cNvSpPr>
          <p:nvPr/>
        </p:nvSpPr>
        <p:spPr>
          <a:xfrm>
            <a:off x="4177600" y="5486536"/>
            <a:ext cx="3690577" cy="1253524"/>
          </a:xfrm>
          <a:prstGeom prst="rect">
            <a:avLst/>
          </a:prstGeom>
        </p:spPr>
        <p:txBody>
          <a:bodyPr>
            <a:normAutofit fontScale="55000" lnSpcReduction="20000"/>
          </a:bodyPr>
          <a:lst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endParaRPr lang="en-US" dirty="0"/>
          </a:p>
          <a:p>
            <a:endParaRPr lang="en-US" dirty="0"/>
          </a:p>
          <a:p>
            <a:endParaRPr lang="en-US" dirty="0"/>
          </a:p>
          <a:p>
            <a:r>
              <a:rPr lang="en-US" dirty="0"/>
              <a:t>https://www.youtube.com/watch?v=NHtEyDrD4oASubtitle</a:t>
            </a:r>
          </a:p>
        </p:txBody>
      </p:sp>
      <p:sp>
        <p:nvSpPr>
          <p:cNvPr id="7" name="Rectangle 6">
            <a:extLst>
              <a:ext uri="{FF2B5EF4-FFF2-40B4-BE49-F238E27FC236}">
                <a16:creationId xmlns:a16="http://schemas.microsoft.com/office/drawing/2014/main" id="{BBEE5D8B-21EC-439E-B259-4CD23B29CFB7}"/>
              </a:ext>
            </a:extLst>
          </p:cNvPr>
          <p:cNvSpPr/>
          <p:nvPr/>
        </p:nvSpPr>
        <p:spPr>
          <a:xfrm>
            <a:off x="8636000" y="4042008"/>
            <a:ext cx="3535743" cy="646331"/>
          </a:xfrm>
          <a:prstGeom prst="rect">
            <a:avLst/>
          </a:prstGeom>
        </p:spPr>
        <p:txBody>
          <a:bodyPr wrap="square">
            <a:spAutoFit/>
          </a:bodyPr>
          <a:lstStyle/>
          <a:p>
            <a:r>
              <a:rPr lang="en-GB" b="1" dirty="0">
                <a:solidFill>
                  <a:srgbClr val="002060"/>
                </a:solidFill>
                <a:latin typeface="Arial Black" panose="020B0A04020102020204" pitchFamily="34" charset="0"/>
                <a:cs typeface="Arial" panose="020B0604020202020204" pitchFamily="34" charset="0"/>
              </a:rPr>
              <a:t>      “this is the greatest tv commercial of all time”</a:t>
            </a:r>
            <a:r>
              <a:rPr lang="en-GB" sz="1600" dirty="0">
                <a:solidFill>
                  <a:srgbClr val="111111"/>
                </a:solidFill>
                <a:latin typeface="Arial Black" panose="020B0A04020102020204" pitchFamily="34" charset="0"/>
              </a:rPr>
              <a:t>﻿</a:t>
            </a:r>
            <a:endParaRPr lang="en-GB" sz="1600" dirty="0">
              <a:latin typeface="Arial Black" panose="020B0A04020102020204" pitchFamily="34" charset="0"/>
            </a:endParaRPr>
          </a:p>
        </p:txBody>
      </p:sp>
      <p:sp>
        <p:nvSpPr>
          <p:cNvPr id="8" name="Rectangle 7">
            <a:extLst>
              <a:ext uri="{FF2B5EF4-FFF2-40B4-BE49-F238E27FC236}">
                <a16:creationId xmlns:a16="http://schemas.microsoft.com/office/drawing/2014/main" id="{2F6F1F8D-3620-4BE8-A5CC-B0B67973D857}"/>
              </a:ext>
            </a:extLst>
          </p:cNvPr>
          <p:cNvSpPr/>
          <p:nvPr/>
        </p:nvSpPr>
        <p:spPr>
          <a:xfrm>
            <a:off x="9049059" y="3283362"/>
            <a:ext cx="2709625" cy="646331"/>
          </a:xfrm>
          <a:prstGeom prst="rect">
            <a:avLst/>
          </a:prstGeom>
        </p:spPr>
        <p:txBody>
          <a:bodyPr wrap="square">
            <a:spAutoFit/>
          </a:bodyPr>
          <a:lstStyle/>
          <a:p>
            <a:r>
              <a:rPr lang="en-GB" b="1" dirty="0">
                <a:solidFill>
                  <a:srgbClr val="002060"/>
                </a:solidFill>
                <a:latin typeface="Rockwell Extra Bold" panose="02060903040505020403" pitchFamily="18" charset="0"/>
              </a:rPr>
              <a:t>“This is the best ad ever!! Love it!”</a:t>
            </a:r>
          </a:p>
        </p:txBody>
      </p:sp>
      <p:sp>
        <p:nvSpPr>
          <p:cNvPr id="9" name="Rectangle 8">
            <a:extLst>
              <a:ext uri="{FF2B5EF4-FFF2-40B4-BE49-F238E27FC236}">
                <a16:creationId xmlns:a16="http://schemas.microsoft.com/office/drawing/2014/main" id="{22BA112D-ADDF-45B3-964B-F00B93287B1D}"/>
              </a:ext>
            </a:extLst>
          </p:cNvPr>
          <p:cNvSpPr/>
          <p:nvPr/>
        </p:nvSpPr>
        <p:spPr>
          <a:xfrm>
            <a:off x="8829242" y="4912969"/>
            <a:ext cx="3342502" cy="1200329"/>
          </a:xfrm>
          <a:prstGeom prst="rect">
            <a:avLst/>
          </a:prstGeom>
        </p:spPr>
        <p:txBody>
          <a:bodyPr wrap="square">
            <a:spAutoFit/>
          </a:bodyPr>
          <a:lstStyle/>
          <a:p>
            <a:r>
              <a:rPr lang="en-GB" b="1" dirty="0">
                <a:solidFill>
                  <a:srgbClr val="002060"/>
                </a:solidFill>
                <a:latin typeface="Roboto"/>
              </a:rPr>
              <a:t>“I have no idea what that had to do with Cadbury's Chocolate and I don't care. That was simply awesome.”</a:t>
            </a:r>
            <a:endParaRPr lang="en-GB" b="1" dirty="0">
              <a:solidFill>
                <a:srgbClr val="002060"/>
              </a:solidFill>
            </a:endParaRPr>
          </a:p>
        </p:txBody>
      </p:sp>
      <p:sp>
        <p:nvSpPr>
          <p:cNvPr id="10" name="Rectangle 9">
            <a:extLst>
              <a:ext uri="{FF2B5EF4-FFF2-40B4-BE49-F238E27FC236}">
                <a16:creationId xmlns:a16="http://schemas.microsoft.com/office/drawing/2014/main" id="{94E935A9-B783-45CF-95D0-2D96E7DF4814}"/>
              </a:ext>
            </a:extLst>
          </p:cNvPr>
          <p:cNvSpPr/>
          <p:nvPr/>
        </p:nvSpPr>
        <p:spPr>
          <a:xfrm>
            <a:off x="200279" y="3218591"/>
            <a:ext cx="3080205" cy="3416320"/>
          </a:xfrm>
          <a:prstGeom prst="rect">
            <a:avLst/>
          </a:prstGeom>
        </p:spPr>
        <p:txBody>
          <a:bodyPr wrap="square">
            <a:spAutoFit/>
          </a:bodyPr>
          <a:lstStyle/>
          <a:p>
            <a:r>
              <a:rPr lang="en-GB" b="1" dirty="0">
                <a:solidFill>
                  <a:srgbClr val="002060"/>
                </a:solidFill>
                <a:latin typeface="Arial Black" panose="020B0A04020102020204" pitchFamily="34" charset="0"/>
              </a:rPr>
              <a:t>“Always enjoyed this advert, much prefer ad`s that are surprising &amp; include humour. I believe, records will show, the majority of the public also feel that way. Shame most of the current adverts seem to have lost that ability”.  </a:t>
            </a:r>
            <a:r>
              <a:rPr lang="en-GB" b="1" dirty="0">
                <a:solidFill>
                  <a:srgbClr val="002060"/>
                </a:solidFill>
                <a:latin typeface="Arial Black" panose="020B0A04020102020204" pitchFamily="34" charset="0"/>
                <a:sym typeface="Wingdings" panose="05000000000000000000" pitchFamily="2" charset="2"/>
              </a:rPr>
              <a:t></a:t>
            </a:r>
            <a:endParaRPr lang="en-GB" b="1"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3575648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24779">
              <a:schemeClr val="accent1"/>
            </a:gs>
            <a:gs pos="100000">
              <a:srgbClr val="7030A0"/>
            </a:gs>
            <a:gs pos="12000">
              <a:srgbClr val="9D3A71"/>
            </a:gs>
            <a:gs pos="48000">
              <a:schemeClr val="accent1"/>
            </a:gs>
            <a:gs pos="100000">
              <a:schemeClr val="accent3">
                <a:lumMod val="60000"/>
                <a:lumOff val="4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B0E77-E4AA-4D2E-95DC-B105C034224C}"/>
              </a:ext>
            </a:extLst>
          </p:cNvPr>
          <p:cNvSpPr>
            <a:spLocks noGrp="1"/>
          </p:cNvSpPr>
          <p:nvPr>
            <p:ph type="title"/>
          </p:nvPr>
        </p:nvSpPr>
        <p:spPr>
          <a:xfrm>
            <a:off x="838200" y="365126"/>
            <a:ext cx="10515600" cy="549274"/>
          </a:xfrm>
        </p:spPr>
        <p:txBody>
          <a:bodyPr>
            <a:normAutofit fontScale="90000"/>
          </a:bodyPr>
          <a:lstStyle/>
          <a:p>
            <a:pPr algn="ctr"/>
            <a:r>
              <a:rPr lang="en-GB" dirty="0"/>
              <a:t>Literature review</a:t>
            </a:r>
            <a:endParaRPr lang="en-GB" sz="2800" dirty="0">
              <a:latin typeface="+mn-lt"/>
            </a:endParaRPr>
          </a:p>
        </p:txBody>
      </p:sp>
      <p:sp>
        <p:nvSpPr>
          <p:cNvPr id="3" name="Content Placeholder 2">
            <a:extLst>
              <a:ext uri="{FF2B5EF4-FFF2-40B4-BE49-F238E27FC236}">
                <a16:creationId xmlns:a16="http://schemas.microsoft.com/office/drawing/2014/main" id="{22AEAD9B-AD45-49FA-B575-72C7F042FB17}"/>
              </a:ext>
            </a:extLst>
          </p:cNvPr>
          <p:cNvSpPr>
            <a:spLocks noGrp="1"/>
          </p:cNvSpPr>
          <p:nvPr>
            <p:ph idx="1"/>
          </p:nvPr>
        </p:nvSpPr>
        <p:spPr>
          <a:xfrm>
            <a:off x="275968" y="1000898"/>
            <a:ext cx="11808940" cy="737040"/>
          </a:xfrm>
        </p:spPr>
        <p:txBody>
          <a:bodyPr>
            <a:normAutofit fontScale="92500" lnSpcReduction="10000"/>
          </a:bodyPr>
          <a:lstStyle/>
          <a:p>
            <a:r>
              <a:rPr lang="en-GB" dirty="0" err="1">
                <a:latin typeface="Arial" panose="020B0604020202020204" pitchFamily="34" charset="0"/>
                <a:cs typeface="Arial" panose="020B0604020202020204" pitchFamily="34" charset="0"/>
              </a:rPr>
              <a:t>Azjen</a:t>
            </a:r>
            <a:r>
              <a:rPr lang="en-GB" dirty="0">
                <a:latin typeface="Arial" panose="020B0604020202020204" pitchFamily="34" charset="0"/>
                <a:cs typeface="Arial" panose="020B0604020202020204" pitchFamily="34" charset="0"/>
              </a:rPr>
              <a:t> and Madden, 1986, ( cited in Blythe, (2013) Theory of planned behaviour (TOPB)</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3078" name="Picture 6" descr="Related image">
            <a:extLst>
              <a:ext uri="{FF2B5EF4-FFF2-40B4-BE49-F238E27FC236}">
                <a16:creationId xmlns:a16="http://schemas.microsoft.com/office/drawing/2014/main" id="{475E9143-5DE7-4AA4-8441-3ABA5FC2C7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567" y="1737937"/>
            <a:ext cx="11182866" cy="4979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2263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24779">
              <a:schemeClr val="accent1"/>
            </a:gs>
            <a:gs pos="100000">
              <a:srgbClr val="7030A0"/>
            </a:gs>
            <a:gs pos="48000">
              <a:schemeClr val="accent3">
                <a:lumMod val="97000"/>
                <a:lumOff val="3000"/>
              </a:schemeClr>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50158-465F-401B-9888-DD9597422D0D}"/>
              </a:ext>
            </a:extLst>
          </p:cNvPr>
          <p:cNvSpPr>
            <a:spLocks noGrp="1"/>
          </p:cNvSpPr>
          <p:nvPr>
            <p:ph type="title"/>
          </p:nvPr>
        </p:nvSpPr>
        <p:spPr>
          <a:xfrm>
            <a:off x="838199" y="556054"/>
            <a:ext cx="10515600" cy="561974"/>
          </a:xfrm>
        </p:spPr>
        <p:txBody>
          <a:bodyPr>
            <a:normAutofit fontScale="90000"/>
          </a:bodyPr>
          <a:lstStyle/>
          <a:p>
            <a:pPr algn="ctr"/>
            <a:r>
              <a:rPr lang="en-GB" dirty="0"/>
              <a:t>Literature review</a:t>
            </a:r>
          </a:p>
        </p:txBody>
      </p:sp>
      <p:sp>
        <p:nvSpPr>
          <p:cNvPr id="4" name="Content Placeholder 2">
            <a:extLst>
              <a:ext uri="{FF2B5EF4-FFF2-40B4-BE49-F238E27FC236}">
                <a16:creationId xmlns:a16="http://schemas.microsoft.com/office/drawing/2014/main" id="{49AF174E-8FD9-4516-A1A9-3CDB0E887009}"/>
              </a:ext>
            </a:extLst>
          </p:cNvPr>
          <p:cNvSpPr>
            <a:spLocks noGrp="1"/>
          </p:cNvSpPr>
          <p:nvPr>
            <p:ph idx="1"/>
          </p:nvPr>
        </p:nvSpPr>
        <p:spPr>
          <a:xfrm>
            <a:off x="164757" y="1118027"/>
            <a:ext cx="11862485" cy="5492837"/>
          </a:xfrm>
        </p:spPr>
        <p:txBody>
          <a:bodyPr>
            <a:normAutofit/>
          </a:bodyPr>
          <a:lstStyle/>
          <a:p>
            <a:pPr marL="0" indent="0">
              <a:lnSpc>
                <a:spcPct val="100000"/>
              </a:lnSpc>
              <a:buNone/>
            </a:pPr>
            <a:r>
              <a:rPr lang="en-GB" sz="3000" dirty="0" err="1">
                <a:latin typeface="Arial" panose="020B0604020202020204" pitchFamily="34" charset="0"/>
                <a:cs typeface="Arial" panose="020B0604020202020204" pitchFamily="34" charset="0"/>
              </a:rPr>
              <a:t>Azjen</a:t>
            </a:r>
            <a:r>
              <a:rPr lang="en-GB" sz="3000" dirty="0">
                <a:latin typeface="Arial" panose="020B0604020202020204" pitchFamily="34" charset="0"/>
                <a:cs typeface="Arial" panose="020B0604020202020204" pitchFamily="34" charset="0"/>
              </a:rPr>
              <a:t> and Madden, (1986) Theory of planned behaviour </a:t>
            </a:r>
            <a:r>
              <a:rPr lang="en-GB" sz="3000" dirty="0"/>
              <a:t>(TOPB) </a:t>
            </a:r>
          </a:p>
          <a:p>
            <a:pPr marL="0" indent="0">
              <a:lnSpc>
                <a:spcPct val="100000"/>
              </a:lnSpc>
              <a:buNone/>
            </a:pPr>
            <a:r>
              <a:rPr lang="en-GB" sz="3000" b="1" dirty="0">
                <a:latin typeface="Arial" panose="020B0604020202020204" pitchFamily="34" charset="0"/>
                <a:cs typeface="Arial" panose="020B0604020202020204" pitchFamily="34" charset="0"/>
              </a:rPr>
              <a:t>Attitude</a:t>
            </a:r>
          </a:p>
          <a:p>
            <a:pPr marL="0" indent="0">
              <a:lnSpc>
                <a:spcPct val="110000"/>
              </a:lnSpc>
              <a:buNone/>
            </a:pPr>
            <a:r>
              <a:rPr lang="en-GB" sz="3000" dirty="0">
                <a:latin typeface="Arial" panose="020B0604020202020204" pitchFamily="34" charset="0"/>
                <a:cs typeface="Arial" panose="020B0604020202020204" pitchFamily="34" charset="0"/>
              </a:rPr>
              <a:t>Described as the mental process involving, memory, perception, reasoning, judgement and belief’s, in regard to a particular act.  Attitude is then derived from the variance of favourability in regard to the emotional impact received by stimuli that then influences choice or decision making regarding the act.</a:t>
            </a:r>
          </a:p>
          <a:p>
            <a:pPr marL="0" indent="0">
              <a:lnSpc>
                <a:spcPct val="100000"/>
              </a:lnSpc>
              <a:buNone/>
            </a:pPr>
            <a:r>
              <a:rPr lang="en-GB" sz="3000" b="1" dirty="0">
                <a:latin typeface="Arial" panose="020B0604020202020204" pitchFamily="34" charset="0"/>
                <a:cs typeface="Arial" panose="020B0604020202020204" pitchFamily="34" charset="0"/>
              </a:rPr>
              <a:t>Subjective norms/normative belief.</a:t>
            </a:r>
          </a:p>
          <a:p>
            <a:pPr marL="0" indent="0">
              <a:lnSpc>
                <a:spcPct val="100000"/>
              </a:lnSpc>
              <a:buNone/>
            </a:pPr>
            <a:r>
              <a:rPr lang="en-GB" sz="3000" dirty="0">
                <a:latin typeface="Arial" panose="020B0604020202020204" pitchFamily="34" charset="0"/>
                <a:cs typeface="Arial" panose="020B0604020202020204" pitchFamily="34" charset="0"/>
              </a:rPr>
              <a:t>The social strain to perform or not to play out the conduct being referred to</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9061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24779">
              <a:schemeClr val="accent1"/>
            </a:gs>
            <a:gs pos="100000">
              <a:srgbClr val="7030A0"/>
            </a:gs>
            <a:gs pos="12000">
              <a:srgbClr val="9D3A71"/>
            </a:gs>
            <a:gs pos="48000">
              <a:schemeClr val="accent1"/>
            </a:gs>
            <a:gs pos="100000">
              <a:schemeClr val="accent3">
                <a:lumMod val="60000"/>
                <a:lumOff val="4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5226E-A22F-400A-868E-AB04903F9226}"/>
              </a:ext>
            </a:extLst>
          </p:cNvPr>
          <p:cNvSpPr>
            <a:spLocks noGrp="1"/>
          </p:cNvSpPr>
          <p:nvPr>
            <p:ph type="title"/>
          </p:nvPr>
        </p:nvSpPr>
        <p:spPr>
          <a:xfrm>
            <a:off x="838200" y="282833"/>
            <a:ext cx="10515600" cy="495644"/>
          </a:xfrm>
        </p:spPr>
        <p:txBody>
          <a:bodyPr>
            <a:normAutofit fontScale="90000"/>
          </a:bodyPr>
          <a:lstStyle/>
          <a:p>
            <a:pPr algn="ctr"/>
            <a:r>
              <a:rPr lang="en-GB" dirty="0"/>
              <a:t>Literature Review</a:t>
            </a:r>
          </a:p>
        </p:txBody>
      </p:sp>
      <p:sp>
        <p:nvSpPr>
          <p:cNvPr id="3" name="Content Placeholder 2">
            <a:extLst>
              <a:ext uri="{FF2B5EF4-FFF2-40B4-BE49-F238E27FC236}">
                <a16:creationId xmlns:a16="http://schemas.microsoft.com/office/drawing/2014/main" id="{AEA67EC7-5896-4302-8694-8A9A9EBB0C87}"/>
              </a:ext>
            </a:extLst>
          </p:cNvPr>
          <p:cNvSpPr>
            <a:spLocks noGrp="1"/>
          </p:cNvSpPr>
          <p:nvPr>
            <p:ph idx="1"/>
          </p:nvPr>
        </p:nvSpPr>
        <p:spPr>
          <a:xfrm>
            <a:off x="245076" y="911225"/>
            <a:ext cx="10515600" cy="4351338"/>
          </a:xfrm>
        </p:spPr>
        <p:txBody>
          <a:bodyPr>
            <a:normAutofit/>
          </a:bodyPr>
          <a:lstStyle/>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399728A2-3669-4437-A75D-029DC38F2D2E}"/>
              </a:ext>
            </a:extLst>
          </p:cNvPr>
          <p:cNvSpPr txBox="1">
            <a:spLocks/>
          </p:cNvSpPr>
          <p:nvPr/>
        </p:nvSpPr>
        <p:spPr>
          <a:xfrm>
            <a:off x="172995" y="1050324"/>
            <a:ext cx="11862485" cy="54799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dirty="0" err="1">
                <a:latin typeface="Arial" panose="020B0604020202020204" pitchFamily="34" charset="0"/>
                <a:cs typeface="Arial" panose="020B0604020202020204" pitchFamily="34" charset="0"/>
              </a:rPr>
              <a:t>Azjen</a:t>
            </a:r>
            <a:r>
              <a:rPr lang="en-GB" dirty="0">
                <a:latin typeface="Arial" panose="020B0604020202020204" pitchFamily="34" charset="0"/>
                <a:cs typeface="Arial" panose="020B0604020202020204" pitchFamily="34" charset="0"/>
              </a:rPr>
              <a:t> and Madden, (1986) Theory of planned behaviour </a:t>
            </a:r>
            <a:r>
              <a:rPr lang="en-GB" dirty="0"/>
              <a:t>(TOPB) </a:t>
            </a:r>
          </a:p>
          <a:p>
            <a:pPr marL="0" indent="0">
              <a:lnSpc>
                <a:spcPct val="100000"/>
              </a:lnSpc>
              <a:buNone/>
            </a:pPr>
            <a:endParaRPr lang="en-GB" b="1" dirty="0">
              <a:latin typeface="Arial" panose="020B0604020202020204" pitchFamily="34" charset="0"/>
              <a:cs typeface="Arial" panose="020B0604020202020204" pitchFamily="34" charset="0"/>
            </a:endParaRPr>
          </a:p>
          <a:p>
            <a:pPr marL="0" indent="0">
              <a:lnSpc>
                <a:spcPct val="100000"/>
              </a:lnSpc>
              <a:buNone/>
            </a:pPr>
            <a:r>
              <a:rPr lang="en-GB" b="1" dirty="0">
                <a:latin typeface="Arial" panose="020B0604020202020204" pitchFamily="34" charset="0"/>
                <a:cs typeface="Arial" panose="020B0604020202020204" pitchFamily="34" charset="0"/>
              </a:rPr>
              <a:t>Perceived behaviour control</a:t>
            </a:r>
          </a:p>
          <a:p>
            <a:pPr marL="0" indent="0">
              <a:lnSpc>
                <a:spcPct val="100000"/>
              </a:lnSpc>
              <a:buNone/>
            </a:pPr>
            <a:r>
              <a:rPr lang="en-GB" sz="2600" dirty="0">
                <a:latin typeface="Arial" panose="020B0604020202020204" pitchFamily="34" charset="0"/>
                <a:cs typeface="Arial" panose="020B0604020202020204" pitchFamily="34" charset="0"/>
              </a:rPr>
              <a:t>The thought process and the decision made regarding an individuals capabilities with perusing the experience or act being referred to.</a:t>
            </a:r>
          </a:p>
          <a:p>
            <a:pPr marL="0" indent="0">
              <a:lnSpc>
                <a:spcPct val="100000"/>
              </a:lnSpc>
              <a:buNone/>
            </a:pPr>
            <a:r>
              <a:rPr lang="en-GB" sz="2600" dirty="0">
                <a:latin typeface="Arial" panose="020B0604020202020204" pitchFamily="34" charset="0"/>
                <a:cs typeface="Arial" panose="020B0604020202020204" pitchFamily="34" charset="0"/>
              </a:rPr>
              <a:t>The Theory of Planned Behaviour can be utilized to change practices that are vigorously impacted by peers and the nearby interpersonal organization. This hypothesis reveals to us that the nearby informal organization should be focused to help the coveted conduct change in the person, and in addition that it is critical to feature the transient advantages of the conduct change to advance activity.</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026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24779">
              <a:schemeClr val="accent1"/>
            </a:gs>
            <a:gs pos="100000">
              <a:srgbClr val="7030A0"/>
            </a:gs>
            <a:gs pos="12000">
              <a:srgbClr val="9D3A71"/>
            </a:gs>
            <a:gs pos="48000">
              <a:schemeClr val="accent1"/>
            </a:gs>
            <a:gs pos="100000">
              <a:schemeClr val="accent3">
                <a:lumMod val="40000"/>
                <a:lumOff val="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FDA9-AB2B-4497-93B9-78CB1F8D839C}"/>
              </a:ext>
            </a:extLst>
          </p:cNvPr>
          <p:cNvSpPr>
            <a:spLocks noGrp="1"/>
          </p:cNvSpPr>
          <p:nvPr>
            <p:ph type="title"/>
          </p:nvPr>
        </p:nvSpPr>
        <p:spPr>
          <a:xfrm>
            <a:off x="424076" y="432488"/>
            <a:ext cx="10515600" cy="444842"/>
          </a:xfrm>
        </p:spPr>
        <p:txBody>
          <a:bodyPr>
            <a:noAutofit/>
          </a:bodyPr>
          <a:lstStyle/>
          <a:p>
            <a:pPr algn="ctr"/>
            <a:r>
              <a:rPr lang="en-GB" sz="4000" dirty="0"/>
              <a:t>Literature review</a:t>
            </a:r>
          </a:p>
        </p:txBody>
      </p:sp>
      <p:sp>
        <p:nvSpPr>
          <p:cNvPr id="3" name="Text Placeholder 2">
            <a:extLst>
              <a:ext uri="{FF2B5EF4-FFF2-40B4-BE49-F238E27FC236}">
                <a16:creationId xmlns:a16="http://schemas.microsoft.com/office/drawing/2014/main" id="{04497478-F95E-469B-8CAC-7DF7F5148B2D}"/>
              </a:ext>
            </a:extLst>
          </p:cNvPr>
          <p:cNvSpPr>
            <a:spLocks noGrp="1"/>
          </p:cNvSpPr>
          <p:nvPr>
            <p:ph type="body" idx="1"/>
          </p:nvPr>
        </p:nvSpPr>
        <p:spPr>
          <a:xfrm>
            <a:off x="277941" y="877330"/>
            <a:ext cx="11636118" cy="5721177"/>
          </a:xfrm>
        </p:spPr>
        <p:txBody>
          <a:bodyPr>
            <a:normAutofit/>
          </a:bodyPr>
          <a:lstStyle/>
          <a:p>
            <a:r>
              <a:rPr lang="en-GB" sz="2600" dirty="0">
                <a:latin typeface="Arial" panose="020B0604020202020204" pitchFamily="34" charset="0"/>
                <a:cs typeface="Arial" panose="020B0604020202020204" pitchFamily="34" charset="0"/>
              </a:rPr>
              <a:t>Within advertising, Companies use different strategies to influence or positively change attitudes to the brand, with the intention of increasing their sales of products and increasing brand loyalty as a form of affect and persuasion, Petty, </a:t>
            </a:r>
            <a:r>
              <a:rPr lang="en-GB" sz="2600" dirty="0" err="1">
                <a:latin typeface="Arial" panose="020B0604020202020204" pitchFamily="34" charset="0"/>
                <a:cs typeface="Arial" panose="020B0604020202020204" pitchFamily="34" charset="0"/>
              </a:rPr>
              <a:t>Caccioppo</a:t>
            </a:r>
            <a:r>
              <a:rPr lang="en-GB" sz="2600" dirty="0">
                <a:latin typeface="Arial" panose="020B0604020202020204" pitchFamily="34" charset="0"/>
                <a:cs typeface="Arial" panose="020B0604020202020204" pitchFamily="34" charset="0"/>
              </a:rPr>
              <a:t>, and </a:t>
            </a:r>
            <a:r>
              <a:rPr lang="en-GB" sz="2600" dirty="0" err="1">
                <a:latin typeface="Arial" panose="020B0604020202020204" pitchFamily="34" charset="0"/>
                <a:cs typeface="Arial" panose="020B0604020202020204" pitchFamily="34" charset="0"/>
              </a:rPr>
              <a:t>Strathman</a:t>
            </a:r>
            <a:r>
              <a:rPr lang="en-GB" sz="2600" dirty="0">
                <a:latin typeface="Arial" panose="020B0604020202020204" pitchFamily="34" charset="0"/>
                <a:cs typeface="Arial" panose="020B0604020202020204" pitchFamily="34" charset="0"/>
              </a:rPr>
              <a:t>, (1998).</a:t>
            </a:r>
          </a:p>
          <a:p>
            <a:endParaRPr lang="en-GB" sz="2600" b="1" dirty="0">
              <a:latin typeface="Arial" panose="020B0604020202020204" pitchFamily="34" charset="0"/>
              <a:cs typeface="Arial" panose="020B0604020202020204" pitchFamily="34" charset="0"/>
            </a:endParaRPr>
          </a:p>
          <a:p>
            <a:r>
              <a:rPr lang="en-GB" sz="2600" b="1" dirty="0">
                <a:latin typeface="Arial" panose="020B0604020202020204" pitchFamily="34" charset="0"/>
                <a:cs typeface="Arial" panose="020B0604020202020204" pitchFamily="34" charset="0"/>
              </a:rPr>
              <a:t>Definition of attitude </a:t>
            </a:r>
          </a:p>
          <a:p>
            <a:r>
              <a:rPr lang="en-GB" sz="2600" dirty="0" err="1">
                <a:latin typeface="Arial" panose="020B0604020202020204" pitchFamily="34" charset="0"/>
                <a:cs typeface="Arial" panose="020B0604020202020204" pitchFamily="34" charset="0"/>
              </a:rPr>
              <a:t>Onkvisit</a:t>
            </a:r>
            <a:r>
              <a:rPr lang="en-GB" sz="2600" dirty="0">
                <a:latin typeface="Arial" panose="020B0604020202020204" pitchFamily="34" charset="0"/>
                <a:cs typeface="Arial" panose="020B0604020202020204" pitchFamily="34" charset="0"/>
              </a:rPr>
              <a:t> and Shaw, (2007) suggest that attitude consists of a quality that makes an individual liable to think or carry on regardless of whether it be in great or not. Item purchase relies upon the shopper's demeanour towards the item, and attitude is learned, not instinctive.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Petty,  </a:t>
            </a:r>
            <a:r>
              <a:rPr lang="en-GB" sz="2600" dirty="0" err="1">
                <a:latin typeface="Arial" panose="020B0604020202020204" pitchFamily="34" charset="0"/>
                <a:cs typeface="Arial" panose="020B0604020202020204" pitchFamily="34" charset="0"/>
              </a:rPr>
              <a:t>Caccioppo</a:t>
            </a:r>
            <a:r>
              <a:rPr lang="en-GB" sz="2600" dirty="0">
                <a:latin typeface="Arial" panose="020B0604020202020204" pitchFamily="34" charset="0"/>
                <a:cs typeface="Arial" panose="020B0604020202020204" pitchFamily="34" charset="0"/>
              </a:rPr>
              <a:t>, and </a:t>
            </a:r>
            <a:r>
              <a:rPr lang="en-GB" sz="2600" dirty="0" err="1">
                <a:latin typeface="Arial" panose="020B0604020202020204" pitchFamily="34" charset="0"/>
                <a:cs typeface="Arial" panose="020B0604020202020204" pitchFamily="34" charset="0"/>
              </a:rPr>
              <a:t>Strathman</a:t>
            </a:r>
            <a:r>
              <a:rPr lang="en-GB" sz="2600" dirty="0">
                <a:latin typeface="Arial" panose="020B0604020202020204" pitchFamily="34" charset="0"/>
                <a:cs typeface="Arial" panose="020B0604020202020204" pitchFamily="34" charset="0"/>
              </a:rPr>
              <a:t>, (1998) suggest, to change an individuals perception consists of changing attitude and thought that an individual acquires within the persuasion of the message received.</a:t>
            </a:r>
          </a:p>
          <a:p>
            <a:endParaRPr lang="en-GB" sz="26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05140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19469">
              <a:schemeClr val="accent1"/>
            </a:gs>
            <a:gs pos="100000">
              <a:srgbClr val="7030A0"/>
            </a:gs>
            <a:gs pos="27000">
              <a:schemeClr val="accent1"/>
            </a:gs>
            <a:gs pos="0">
              <a:schemeClr val="accent3">
                <a:lumMod val="60000"/>
                <a:lumOff val="40000"/>
              </a:schemeClr>
            </a:gs>
          </a:gsLst>
          <a:lin ang="27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97556"/>
          </a:xfrm>
        </p:spPr>
        <p:txBody>
          <a:bodyPr>
            <a:normAutofit fontScale="90000"/>
          </a:bodyPr>
          <a:lstStyle/>
          <a:p>
            <a:pPr algn="ctr"/>
            <a:r>
              <a:rPr lang="en-US" dirty="0"/>
              <a:t>Two Content Layout with SmartArt</a:t>
            </a:r>
          </a:p>
        </p:txBody>
      </p:sp>
      <p:sp>
        <p:nvSpPr>
          <p:cNvPr id="3" name="Content Placeholder 2">
            <a:extLst>
              <a:ext uri="{FF2B5EF4-FFF2-40B4-BE49-F238E27FC236}">
                <a16:creationId xmlns:a16="http://schemas.microsoft.com/office/drawing/2014/main" id="{892464D7-1E8D-4D16-BE4B-6A810EEAC6C6}"/>
              </a:ext>
            </a:extLst>
          </p:cNvPr>
          <p:cNvSpPr>
            <a:spLocks noGrp="1"/>
          </p:cNvSpPr>
          <p:nvPr>
            <p:ph sz="half" idx="2"/>
          </p:nvPr>
        </p:nvSpPr>
        <p:spPr>
          <a:xfrm>
            <a:off x="395416" y="1297459"/>
            <a:ext cx="11479427" cy="5436973"/>
          </a:xfrm>
        </p:spPr>
        <p:txBody>
          <a:bodyPr/>
          <a:lstStyle/>
          <a:p>
            <a:pPr marL="0" indent="0">
              <a:buNone/>
            </a:pPr>
            <a:r>
              <a:rPr lang="en-GB" b="1" dirty="0"/>
              <a:t>Attitude formation</a:t>
            </a:r>
          </a:p>
          <a:p>
            <a:pPr marL="0" indent="0">
              <a:buNone/>
            </a:pPr>
            <a:r>
              <a:rPr lang="en-GB" dirty="0"/>
              <a:t>Blythe, J, (2013) Suggests that the experience of the object, e.g. a chocolate bar, the taste and smell for example can lead to formation attitude, where the individual builds up a mental picture of the object and forms an attitude accordingly.   </a:t>
            </a:r>
          </a:p>
          <a:p>
            <a:pPr marL="0" indent="0">
              <a:buNone/>
            </a:pPr>
            <a:endParaRPr lang="en-GB" dirty="0"/>
          </a:p>
          <a:p>
            <a:pPr marL="0" indent="0">
              <a:buNone/>
            </a:pPr>
            <a:r>
              <a:rPr lang="en-GB" dirty="0"/>
              <a:t>Green et al, (1954) </a:t>
            </a:r>
          </a:p>
          <a:p>
            <a:pPr marL="0" indent="0">
              <a:buNone/>
            </a:pPr>
            <a:r>
              <a:rPr lang="en-GB" dirty="0"/>
              <a:t>The idea of state of mind does not allude to any one particular act or reaction of an individual, yet it is a deliberation from an extensive number of related acts or reactions.</a:t>
            </a:r>
          </a:p>
        </p:txBody>
      </p:sp>
    </p:spTree>
    <p:extLst>
      <p:ext uri="{BB962C8B-B14F-4D97-AF65-F5344CB8AC3E}">
        <p14:creationId xmlns:p14="http://schemas.microsoft.com/office/powerpoint/2010/main" val="538348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39000">
              <a:schemeClr val="accent1"/>
            </a:gs>
            <a:gs pos="100000">
              <a:srgbClr val="7030A0"/>
            </a:gs>
            <a:gs pos="10000">
              <a:srgbClr val="9D3A71"/>
            </a:gs>
            <a:gs pos="48000">
              <a:schemeClr val="accent1"/>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7220-9A40-43AD-9F3A-64861869E673}"/>
              </a:ext>
            </a:extLst>
          </p:cNvPr>
          <p:cNvSpPr>
            <a:spLocks noGrp="1"/>
          </p:cNvSpPr>
          <p:nvPr>
            <p:ph type="title"/>
          </p:nvPr>
        </p:nvSpPr>
        <p:spPr>
          <a:xfrm>
            <a:off x="628136" y="266272"/>
            <a:ext cx="10515600" cy="512204"/>
          </a:xfrm>
        </p:spPr>
        <p:txBody>
          <a:bodyPr>
            <a:normAutofit fontScale="90000"/>
          </a:bodyPr>
          <a:lstStyle/>
          <a:p>
            <a:pPr algn="ctr"/>
            <a:r>
              <a:rPr lang="en-GB" dirty="0"/>
              <a:t>Literature review</a:t>
            </a:r>
          </a:p>
        </p:txBody>
      </p:sp>
      <p:sp>
        <p:nvSpPr>
          <p:cNvPr id="5" name="Content Placeholder 4">
            <a:extLst>
              <a:ext uri="{FF2B5EF4-FFF2-40B4-BE49-F238E27FC236}">
                <a16:creationId xmlns:a16="http://schemas.microsoft.com/office/drawing/2014/main" id="{C4796B5B-2213-4920-B092-A2A9C08BC387}"/>
              </a:ext>
            </a:extLst>
          </p:cNvPr>
          <p:cNvSpPr>
            <a:spLocks noGrp="1"/>
          </p:cNvSpPr>
          <p:nvPr>
            <p:ph idx="1"/>
          </p:nvPr>
        </p:nvSpPr>
        <p:spPr>
          <a:xfrm>
            <a:off x="222422" y="778476"/>
            <a:ext cx="11751275" cy="5813251"/>
          </a:xfrm>
        </p:spPr>
        <p:txBody>
          <a:bodyPr>
            <a:normAutofit fontScale="92500" lnSpcReduction="10000"/>
          </a:bodyPr>
          <a:lstStyle/>
          <a:p>
            <a:pPr marL="0" indent="0">
              <a:lnSpc>
                <a:spcPct val="100000"/>
              </a:lnSpc>
              <a:buNone/>
            </a:pPr>
            <a:r>
              <a:rPr lang="en-GB" sz="2600" b="1" dirty="0">
                <a:latin typeface="+mj-lt"/>
              </a:rPr>
              <a:t>Emotions and emotional response to advertising</a:t>
            </a:r>
          </a:p>
          <a:p>
            <a:pPr marL="0" indent="0">
              <a:lnSpc>
                <a:spcPct val="100000"/>
              </a:lnSpc>
              <a:buNone/>
            </a:pPr>
            <a:r>
              <a:rPr lang="en-GB" sz="2600" b="1" dirty="0">
                <a:latin typeface="Arial" panose="020B0604020202020204" pitchFamily="34" charset="0"/>
                <a:cs typeface="Arial" panose="020B0604020202020204" pitchFamily="34" charset="0"/>
              </a:rPr>
              <a:t>Chang and Chang, (2014) </a:t>
            </a:r>
            <a:r>
              <a:rPr lang="en-GB" sz="2600" dirty="0">
                <a:latin typeface="Arial" panose="020B0604020202020204" pitchFamily="34" charset="0"/>
                <a:cs typeface="Arial" panose="020B0604020202020204" pitchFamily="34" charset="0"/>
              </a:rPr>
              <a:t>findings suggest that the use of  humour in advertising is most effective, it has a significant effect on familiarising the quality or image of particular goods.  Individuals are more likely to form memories and brand awareness based on society – orientated  and cognition – orientated humour.  </a:t>
            </a:r>
          </a:p>
          <a:p>
            <a:pPr marL="0" indent="0">
              <a:lnSpc>
                <a:spcPct val="100000"/>
              </a:lnSpc>
              <a:buNone/>
            </a:pPr>
            <a:endParaRPr lang="en-GB" sz="2600" b="1" dirty="0">
              <a:latin typeface="Arial" panose="020B0604020202020204" pitchFamily="34" charset="0"/>
              <a:cs typeface="Arial" panose="020B0604020202020204" pitchFamily="34" charset="0"/>
            </a:endParaRPr>
          </a:p>
          <a:p>
            <a:pPr marL="0" indent="0">
              <a:lnSpc>
                <a:spcPct val="100000"/>
              </a:lnSpc>
              <a:buNone/>
            </a:pPr>
            <a:r>
              <a:rPr lang="en-GB" sz="2600" b="1" dirty="0">
                <a:latin typeface="Arial" panose="020B0604020202020204" pitchFamily="34" charset="0"/>
                <a:cs typeface="Arial" panose="020B0604020202020204" pitchFamily="34" charset="0"/>
              </a:rPr>
              <a:t>Yang et al, (2013) </a:t>
            </a:r>
            <a:r>
              <a:rPr lang="en-GB" sz="2600" dirty="0">
                <a:latin typeface="Arial" panose="020B0604020202020204" pitchFamily="34" charset="0"/>
                <a:cs typeface="Arial" panose="020B0604020202020204" pitchFamily="34" charset="0"/>
              </a:rPr>
              <a:t>suggest that humorous advertisements are classified into three components, emotion orientated, cognition orientated and society orientated.</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err="1">
                <a:latin typeface="Arial" panose="020B0604020202020204" pitchFamily="34" charset="0"/>
                <a:cs typeface="Arial" panose="020B0604020202020204" pitchFamily="34" charset="0"/>
              </a:rPr>
              <a:t>Guimond</a:t>
            </a:r>
            <a:r>
              <a:rPr lang="en-GB" sz="2400" b="1" dirty="0">
                <a:latin typeface="Arial" panose="020B0604020202020204" pitchFamily="34" charset="0"/>
                <a:cs typeface="Arial" panose="020B0604020202020204" pitchFamily="34" charset="0"/>
              </a:rPr>
              <a:t>, (2007) suggest that both men and women differ in ways of feeling, thinking and the way they behave. </a:t>
            </a:r>
          </a:p>
          <a:p>
            <a:pPr marL="0" indent="0">
              <a:buNone/>
            </a:pPr>
            <a:endParaRPr lang="en-GB" sz="2600" b="1" dirty="0">
              <a:latin typeface="Arial" panose="020B0604020202020204" pitchFamily="34" charset="0"/>
              <a:cs typeface="Arial" panose="020B0604020202020204" pitchFamily="34" charset="0"/>
            </a:endParaRPr>
          </a:p>
          <a:p>
            <a:pPr marL="0" indent="0">
              <a:buNone/>
            </a:pPr>
            <a:r>
              <a:rPr lang="en-GB" sz="2600" b="1" dirty="0">
                <a:latin typeface="Arial" panose="020B0604020202020204" pitchFamily="34" charset="0"/>
                <a:cs typeface="Arial" panose="020B0604020202020204" pitchFamily="34" charset="0"/>
              </a:rPr>
              <a:t>Fischer &amp; Dube (2003) Mittal, and Ravinder, (2012)</a:t>
            </a:r>
            <a:r>
              <a:rPr lang="en-GB" sz="2600" dirty="0">
                <a:latin typeface="Arial" panose="020B0604020202020204" pitchFamily="34" charset="0"/>
                <a:cs typeface="Arial" panose="020B0604020202020204" pitchFamily="34" charset="0"/>
              </a:rPr>
              <a:t> suggest that both men and women respond differently to emotional advertising, in most cases women denoted more emotional response.  A large majority favoured the fun content within an advert over emotion, music and knowledge, Mittal, and </a:t>
            </a:r>
            <a:r>
              <a:rPr lang="en-GB" sz="2600" dirty="0" err="1">
                <a:latin typeface="Arial" panose="020B0604020202020204" pitchFamily="34" charset="0"/>
                <a:cs typeface="Arial" panose="020B0604020202020204" pitchFamily="34" charset="0"/>
              </a:rPr>
              <a:t>Ravinde</a:t>
            </a:r>
            <a:r>
              <a:rPr lang="en-GB" sz="2600" dirty="0">
                <a:latin typeface="Arial" panose="020B0604020202020204" pitchFamily="34" charset="0"/>
                <a:cs typeface="Arial" panose="020B0604020202020204" pitchFamily="34" charset="0"/>
              </a:rPr>
              <a:t>, (2012) </a:t>
            </a:r>
          </a:p>
          <a:p>
            <a:pPr marL="0" indent="0">
              <a:buNone/>
            </a:pPr>
            <a:endParaRPr lang="en-GB" dirty="0"/>
          </a:p>
        </p:txBody>
      </p:sp>
    </p:spTree>
    <p:extLst>
      <p:ext uri="{BB962C8B-B14F-4D97-AF65-F5344CB8AC3E}">
        <p14:creationId xmlns:p14="http://schemas.microsoft.com/office/powerpoint/2010/main" val="160229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39000">
              <a:schemeClr val="accent1"/>
            </a:gs>
            <a:gs pos="100000">
              <a:srgbClr val="7030A0"/>
            </a:gs>
            <a:gs pos="10000">
              <a:srgbClr val="9D3A71"/>
            </a:gs>
            <a:gs pos="48000">
              <a:schemeClr val="accent1"/>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F5505-8610-42E0-8F80-202ABA8F4AEB}"/>
              </a:ext>
            </a:extLst>
          </p:cNvPr>
          <p:cNvSpPr>
            <a:spLocks noGrp="1"/>
          </p:cNvSpPr>
          <p:nvPr>
            <p:ph type="title"/>
          </p:nvPr>
        </p:nvSpPr>
        <p:spPr>
          <a:xfrm>
            <a:off x="838200" y="365126"/>
            <a:ext cx="10515600" cy="512204"/>
          </a:xfrm>
        </p:spPr>
        <p:txBody>
          <a:bodyPr>
            <a:normAutofit fontScale="90000"/>
          </a:bodyPr>
          <a:lstStyle/>
          <a:p>
            <a:pPr algn="ctr"/>
            <a:r>
              <a:rPr lang="en-GB" dirty="0"/>
              <a:t>Literature review</a:t>
            </a:r>
          </a:p>
        </p:txBody>
      </p:sp>
      <p:sp>
        <p:nvSpPr>
          <p:cNvPr id="3" name="Content Placeholder 2">
            <a:extLst>
              <a:ext uri="{FF2B5EF4-FFF2-40B4-BE49-F238E27FC236}">
                <a16:creationId xmlns:a16="http://schemas.microsoft.com/office/drawing/2014/main" id="{BA0CA77C-6760-4556-95EB-B31EE9531E5A}"/>
              </a:ext>
            </a:extLst>
          </p:cNvPr>
          <p:cNvSpPr>
            <a:spLocks noGrp="1"/>
          </p:cNvSpPr>
          <p:nvPr>
            <p:ph idx="1"/>
          </p:nvPr>
        </p:nvSpPr>
        <p:spPr>
          <a:xfrm>
            <a:off x="367613" y="1015656"/>
            <a:ext cx="11456773" cy="5477218"/>
          </a:xfrm>
        </p:spPr>
        <p:txBody>
          <a:bodyPr>
            <a:normAutofit/>
          </a:bodyPr>
          <a:lstStyle/>
          <a:p>
            <a:pPr marL="0" indent="0">
              <a:buNone/>
            </a:pPr>
            <a:r>
              <a:rPr lang="en-GB" b="1" dirty="0"/>
              <a:t>Colour</a:t>
            </a:r>
          </a:p>
          <a:p>
            <a:pPr marL="0" indent="0">
              <a:buNone/>
            </a:pPr>
            <a:r>
              <a:rPr lang="en-GB" sz="2600" dirty="0" err="1">
                <a:latin typeface="Arial" panose="020B0604020202020204" pitchFamily="34" charset="0"/>
                <a:cs typeface="Arial" panose="020B0604020202020204" pitchFamily="34" charset="0"/>
              </a:rPr>
              <a:t>Javed</a:t>
            </a:r>
            <a:r>
              <a:rPr lang="en-GB" sz="2600" dirty="0">
                <a:latin typeface="Arial" panose="020B0604020202020204" pitchFamily="34" charset="0"/>
                <a:cs typeface="Arial" panose="020B0604020202020204" pitchFamily="34" charset="0"/>
              </a:rPr>
              <a:t> and </a:t>
            </a:r>
            <a:r>
              <a:rPr lang="en-GB" sz="2600" dirty="0" err="1">
                <a:latin typeface="Arial" panose="020B0604020202020204" pitchFamily="34" charset="0"/>
                <a:cs typeface="Arial" panose="020B0604020202020204" pitchFamily="34" charset="0"/>
              </a:rPr>
              <a:t>Javed</a:t>
            </a:r>
            <a:r>
              <a:rPr lang="en-GB" sz="2600" dirty="0">
                <a:latin typeface="Arial" panose="020B0604020202020204" pitchFamily="34" charset="0"/>
                <a:cs typeface="Arial" panose="020B0604020202020204" pitchFamily="34" charset="0"/>
              </a:rPr>
              <a:t>, (2015) findings suggest that suggest that the colour consistency of packaged goods has an influential factor to consumers decisions in purchase choice.</a:t>
            </a:r>
          </a:p>
          <a:p>
            <a:pPr marL="0" indent="0">
              <a:buNone/>
            </a:pPr>
            <a:r>
              <a:rPr lang="en-GB" sz="2600" dirty="0">
                <a:latin typeface="Arial" panose="020B0604020202020204" pitchFamily="34" charset="0"/>
                <a:cs typeface="Arial" panose="020B0604020202020204" pitchFamily="34" charset="0"/>
              </a:rPr>
              <a:t>While considering alternatives for new or current items, experts need to take a look at the contents through the customer's eyes. </a:t>
            </a:r>
          </a:p>
          <a:p>
            <a:pPr marL="0" indent="0">
              <a:buNone/>
            </a:pPr>
            <a:r>
              <a:rPr lang="en-GB" sz="2600" dirty="0">
                <a:latin typeface="Arial" panose="020B0604020202020204" pitchFamily="34" charset="0"/>
                <a:cs typeface="Arial" panose="020B0604020202020204" pitchFamily="34" charset="0"/>
              </a:rPr>
              <a:t>Certain hues bring out specific feelings and convey implications. At the point when utilized accurately, the colour plan could detectably support an item's sales. However, at the point when a shading plan is utilized incorrectly, will affect sales and profits reducing revenue.</a:t>
            </a:r>
          </a:p>
          <a:p>
            <a:pPr marL="0" indent="0">
              <a:buNone/>
            </a:pPr>
            <a:r>
              <a:rPr lang="en-GB" sz="2600" dirty="0">
                <a:latin typeface="Arial" panose="020B0604020202020204" pitchFamily="34" charset="0"/>
                <a:cs typeface="Arial" panose="020B0604020202020204" pitchFamily="34" charset="0"/>
              </a:rPr>
              <a:t>Consumers’ Product Views Change with Colour, in some cultures, colours have a source of different meanings, </a:t>
            </a:r>
            <a:r>
              <a:rPr lang="en-GB" sz="2600" dirty="0" err="1">
                <a:latin typeface="Arial" panose="020B0604020202020204" pitchFamily="34" charset="0"/>
                <a:cs typeface="Arial" panose="020B0604020202020204" pitchFamily="34" charset="0"/>
              </a:rPr>
              <a:t>Verlegh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Voorveld</a:t>
            </a:r>
            <a:r>
              <a:rPr lang="en-GB" sz="2600" dirty="0">
                <a:latin typeface="Arial" panose="020B0604020202020204" pitchFamily="34" charset="0"/>
                <a:cs typeface="Arial" panose="020B0604020202020204" pitchFamily="34" charset="0"/>
              </a:rPr>
              <a:t>, and </a:t>
            </a:r>
            <a:r>
              <a:rPr lang="en-GB" sz="2600" dirty="0" err="1">
                <a:latin typeface="Arial" panose="020B0604020202020204" pitchFamily="34" charset="0"/>
                <a:cs typeface="Arial" panose="020B0604020202020204" pitchFamily="34" charset="0"/>
              </a:rPr>
              <a:t>Eisend</a:t>
            </a:r>
            <a:r>
              <a:rPr lang="en-GB" sz="2600" dirty="0">
                <a:latin typeface="Arial" panose="020B0604020202020204" pitchFamily="34" charset="0"/>
                <a:cs typeface="Arial" panose="020B0604020202020204" pitchFamily="34" charset="0"/>
              </a:rPr>
              <a:t>, (2004).</a:t>
            </a:r>
            <a:endParaRPr lang="en-GB" dirty="0"/>
          </a:p>
        </p:txBody>
      </p:sp>
    </p:spTree>
    <p:extLst>
      <p:ext uri="{BB962C8B-B14F-4D97-AF65-F5344CB8AC3E}">
        <p14:creationId xmlns:p14="http://schemas.microsoft.com/office/powerpoint/2010/main" val="2563704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9000">
              <a:schemeClr val="accent1"/>
            </a:gs>
            <a:gs pos="100000">
              <a:srgbClr val="7030A0"/>
            </a:gs>
            <a:gs pos="48000">
              <a:schemeClr val="accent1"/>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AA3DD-BA8A-43B1-8636-9E56926EBFCA}"/>
              </a:ext>
            </a:extLst>
          </p:cNvPr>
          <p:cNvSpPr>
            <a:spLocks noGrp="1"/>
          </p:cNvSpPr>
          <p:nvPr>
            <p:ph type="title"/>
          </p:nvPr>
        </p:nvSpPr>
        <p:spPr>
          <a:xfrm>
            <a:off x="838200" y="266271"/>
            <a:ext cx="10515600" cy="598702"/>
          </a:xfrm>
        </p:spPr>
        <p:txBody>
          <a:bodyPr>
            <a:normAutofit fontScale="90000"/>
          </a:bodyPr>
          <a:lstStyle/>
          <a:p>
            <a:pPr algn="ctr"/>
            <a:r>
              <a:rPr lang="en-GB" sz="4000" dirty="0"/>
              <a:t>Literature review</a:t>
            </a:r>
          </a:p>
        </p:txBody>
      </p:sp>
      <p:sp>
        <p:nvSpPr>
          <p:cNvPr id="3" name="Content Placeholder 2">
            <a:extLst>
              <a:ext uri="{FF2B5EF4-FFF2-40B4-BE49-F238E27FC236}">
                <a16:creationId xmlns:a16="http://schemas.microsoft.com/office/drawing/2014/main" id="{EE538E04-3827-40CC-9A5E-031AD6F47221}"/>
              </a:ext>
            </a:extLst>
          </p:cNvPr>
          <p:cNvSpPr>
            <a:spLocks noGrp="1"/>
          </p:cNvSpPr>
          <p:nvPr>
            <p:ph idx="1"/>
          </p:nvPr>
        </p:nvSpPr>
        <p:spPr>
          <a:xfrm>
            <a:off x="432155" y="1087395"/>
            <a:ext cx="11580341" cy="4411362"/>
          </a:xfrm>
        </p:spPr>
        <p:txBody>
          <a:bodyPr>
            <a:normAutofit/>
          </a:bodyPr>
          <a:lstStyle/>
          <a:p>
            <a:r>
              <a:rPr lang="en-GB" dirty="0"/>
              <a:t>ROZIN, LEVINE and STOESS, (1991) suggests the aroma that chocolate emits, motivates an individuals liking, craving and desire for it. The desire for chocolate may not just derive from cognitive factors, e.g., to lift mood etc, hormonal elements linked to premenstrual cravings for sugary/sweet components also have an effect suggesting that women have a higher intake of chocolate and craving than men do.</a:t>
            </a:r>
            <a:endParaRPr lang="en-GB" i="1" dirty="0"/>
          </a:p>
        </p:txBody>
      </p:sp>
      <p:pic>
        <p:nvPicPr>
          <p:cNvPr id="7170" name="Picture 2" descr="Related image">
            <a:extLst>
              <a:ext uri="{FF2B5EF4-FFF2-40B4-BE49-F238E27FC236}">
                <a16:creationId xmlns:a16="http://schemas.microsoft.com/office/drawing/2014/main" id="{2A8F8AF9-B687-4667-99DA-F2AE6D1D18E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2155" y="4110329"/>
            <a:ext cx="3538151" cy="2124964"/>
          </a:xfrm>
          <a:prstGeom prst="rect">
            <a:avLst/>
          </a:prstGeom>
          <a:noFill/>
          <a:ln w="38100">
            <a:solidFill>
              <a:schemeClr val="accent2">
                <a:lumMod val="60000"/>
                <a:lumOff val="40000"/>
              </a:schemeClr>
            </a:solidFill>
          </a:ln>
          <a:effectLst>
            <a:glow rad="101600">
              <a:schemeClr val="accent5">
                <a:satMod val="175000"/>
                <a:alpha val="40000"/>
              </a:schemeClr>
            </a:glow>
            <a:reflection blurRad="6350" stA="50000" endA="300" endPos="38500" dist="50800" dir="5400000" sy="-100000" algn="bl" rotWithShape="0"/>
          </a:effectLst>
          <a:extLst>
            <a:ext uri="{909E8E84-426E-40DD-AFC4-6F175D3DCCD1}">
              <a14:hiddenFill xmlns:a14="http://schemas.microsoft.com/office/drawing/2010/main">
                <a:solidFill>
                  <a:srgbClr val="FFFFFF"/>
                </a:solidFill>
              </a14:hiddenFill>
            </a:ext>
          </a:extLst>
        </p:spPr>
      </p:pic>
      <p:pic>
        <p:nvPicPr>
          <p:cNvPr id="7174" name="Picture 6" descr="Related image">
            <a:extLst>
              <a:ext uri="{FF2B5EF4-FFF2-40B4-BE49-F238E27FC236}">
                <a16:creationId xmlns:a16="http://schemas.microsoft.com/office/drawing/2014/main" id="{41AFF443-487D-4BFB-B2BD-B6FD1C8FBD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0999" y="3701643"/>
            <a:ext cx="3810000" cy="2533650"/>
          </a:xfrm>
          <a:prstGeom prst="rect">
            <a:avLst/>
          </a:prstGeom>
          <a:noFill/>
          <a:ln w="38100">
            <a:solidFill>
              <a:srgbClr val="7030A0"/>
            </a:solidFill>
          </a:ln>
          <a:effectLst>
            <a:glow rad="139700">
              <a:schemeClr val="accent5">
                <a:satMod val="175000"/>
                <a:alpha val="40000"/>
              </a:schemeClr>
            </a:glow>
            <a:reflection blurRad="6350" stA="52000" endA="300" endPos="35000" dir="5400000" sy="-100000" algn="bl" rotWithShape="0"/>
          </a:effectLst>
          <a:extLst>
            <a:ext uri="{909E8E84-426E-40DD-AFC4-6F175D3DCCD1}">
              <a14:hiddenFill xmlns:a14="http://schemas.microsoft.com/office/drawing/2010/main">
                <a:solidFill>
                  <a:srgbClr val="FFFFFF"/>
                </a:solidFill>
              </a14:hiddenFill>
            </a:ext>
          </a:extLst>
        </p:spPr>
      </p:pic>
      <p:pic>
        <p:nvPicPr>
          <p:cNvPr id="7178" name="Picture 10" descr="Related image">
            <a:extLst>
              <a:ext uri="{FF2B5EF4-FFF2-40B4-BE49-F238E27FC236}">
                <a16:creationId xmlns:a16="http://schemas.microsoft.com/office/drawing/2014/main" id="{07C25FA2-84EF-47C7-B735-CC963CEDA8C3}"/>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5818" r="9540" b="6883"/>
          <a:stretch/>
        </p:blipFill>
        <p:spPr bwMode="auto">
          <a:xfrm>
            <a:off x="8221692" y="4110329"/>
            <a:ext cx="3538153" cy="2124965"/>
          </a:xfrm>
          <a:prstGeom prst="rect">
            <a:avLst/>
          </a:prstGeom>
          <a:noFill/>
          <a:ln w="38100">
            <a:solidFill>
              <a:schemeClr val="accent2">
                <a:lumMod val="60000"/>
                <a:lumOff val="40000"/>
              </a:schemeClr>
            </a:solidFill>
          </a:ln>
          <a:effectLst>
            <a:glow rad="139700">
              <a:schemeClr val="accent5">
                <a:satMod val="175000"/>
                <a:alpha val="40000"/>
              </a:schemeClr>
            </a:glow>
            <a:reflection blurRad="6350" stA="52000" endA="300" endPos="3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3166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24779">
              <a:schemeClr val="accent1"/>
            </a:gs>
            <a:gs pos="100000">
              <a:srgbClr val="7030A0"/>
            </a:gs>
            <a:gs pos="48000">
              <a:schemeClr val="accent3">
                <a:lumMod val="97000"/>
                <a:lumOff val="3000"/>
              </a:schemeClr>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CB7D-7AD9-4C54-AAFA-8FB108C6240C}"/>
              </a:ext>
            </a:extLst>
          </p:cNvPr>
          <p:cNvSpPr>
            <a:spLocks noGrp="1"/>
          </p:cNvSpPr>
          <p:nvPr>
            <p:ph type="title"/>
          </p:nvPr>
        </p:nvSpPr>
        <p:spPr>
          <a:xfrm>
            <a:off x="838200" y="244476"/>
            <a:ext cx="10515600" cy="558714"/>
          </a:xfrm>
        </p:spPr>
        <p:txBody>
          <a:bodyPr>
            <a:normAutofit fontScale="90000"/>
          </a:bodyPr>
          <a:lstStyle/>
          <a:p>
            <a:pPr algn="ctr"/>
            <a:r>
              <a:rPr lang="en-GB" dirty="0"/>
              <a:t>Literature review</a:t>
            </a:r>
          </a:p>
        </p:txBody>
      </p:sp>
      <p:sp>
        <p:nvSpPr>
          <p:cNvPr id="3" name="Content Placeholder 2">
            <a:extLst>
              <a:ext uri="{FF2B5EF4-FFF2-40B4-BE49-F238E27FC236}">
                <a16:creationId xmlns:a16="http://schemas.microsoft.com/office/drawing/2014/main" id="{7B0E7B00-B65D-4EFE-A759-177F13AA1520}"/>
              </a:ext>
            </a:extLst>
          </p:cNvPr>
          <p:cNvSpPr>
            <a:spLocks noGrp="1"/>
          </p:cNvSpPr>
          <p:nvPr>
            <p:ph idx="1"/>
          </p:nvPr>
        </p:nvSpPr>
        <p:spPr>
          <a:xfrm>
            <a:off x="368643" y="1050325"/>
            <a:ext cx="11518557" cy="5563200"/>
          </a:xfrm>
          <a:noFill/>
        </p:spPr>
        <p:txBody>
          <a:bodyPr>
            <a:normAutofit lnSpcReduction="10000"/>
          </a:bodyPr>
          <a:lstStyle/>
          <a:p>
            <a:pPr marL="0" indent="0">
              <a:buNone/>
            </a:pPr>
            <a:r>
              <a:rPr lang="en-GB" dirty="0"/>
              <a:t>Within their T.V advertising techniques, Cadbury’s use emotional factors to increase brand awareness and as an influencing factor to increase sales, to raise product awareness and to increase brand favourability or liking.</a:t>
            </a:r>
          </a:p>
          <a:p>
            <a:pPr marL="0" indent="0">
              <a:buNone/>
            </a:pPr>
            <a:r>
              <a:rPr lang="en-GB" dirty="0"/>
              <a:t>Their adverts are all about creating the feel good fun factor associated with the experiences individuals acquire when eating chocolate, which ties in with findings of Blythe, J, (2013) . </a:t>
            </a:r>
            <a:endParaRPr lang="en-GB" dirty="0">
              <a:highlight>
                <a:srgbClr val="00FF00"/>
              </a:highlight>
            </a:endParaRPr>
          </a:p>
          <a:p>
            <a:pPr marL="0" indent="0">
              <a:buNone/>
            </a:pPr>
            <a:r>
              <a:rPr lang="en-GB" dirty="0"/>
              <a:t>Chocolate contains cocoa spread (the fat in chocolate) has the property that it liquefies at body temperature, creating a particular and exceptionally lovely oral sensation. Chocolate additionally has an exceptionally appealing smell. These tactile properties may be adequate to clarify the current inspiration for ingesting chocolate: it is loved and wanted on the grounds that it tastes and smells nice, </a:t>
            </a:r>
            <a:r>
              <a:rPr lang="en-GB" dirty="0" err="1"/>
              <a:t>Rozin</a:t>
            </a:r>
            <a:r>
              <a:rPr lang="en-GB" dirty="0"/>
              <a:t>, Levine and </a:t>
            </a:r>
            <a:r>
              <a:rPr lang="en-GB" dirty="0" err="1"/>
              <a:t>Stoess</a:t>
            </a:r>
            <a:r>
              <a:rPr lang="en-GB" dirty="0"/>
              <a:t>, (1991).</a:t>
            </a:r>
          </a:p>
        </p:txBody>
      </p:sp>
      <p:pic>
        <p:nvPicPr>
          <p:cNvPr id="5" name="Picture 2" descr="Image result for Cadburys  background picture ">
            <a:extLst>
              <a:ext uri="{FF2B5EF4-FFF2-40B4-BE49-F238E27FC236}">
                <a16:creationId xmlns:a16="http://schemas.microsoft.com/office/drawing/2014/main" id="{74A74DBE-93E1-473D-A7B9-3F9B1082BD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627567">
            <a:off x="9801295" y="5341983"/>
            <a:ext cx="1905000" cy="1567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9679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24779">
              <a:schemeClr val="accent1"/>
            </a:gs>
            <a:gs pos="100000">
              <a:srgbClr val="7030A0"/>
            </a:gs>
            <a:gs pos="0">
              <a:srgbClr val="9D3A71"/>
            </a:gs>
            <a:gs pos="48000">
              <a:schemeClr val="accent1"/>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08574-E69B-401B-85C7-FA839C7126B9}"/>
              </a:ext>
            </a:extLst>
          </p:cNvPr>
          <p:cNvSpPr>
            <a:spLocks noGrp="1"/>
          </p:cNvSpPr>
          <p:nvPr>
            <p:ph type="title"/>
          </p:nvPr>
        </p:nvSpPr>
        <p:spPr>
          <a:xfrm>
            <a:off x="838200" y="365125"/>
            <a:ext cx="10515600" cy="748399"/>
          </a:xfrm>
        </p:spPr>
        <p:txBody>
          <a:bodyPr>
            <a:normAutofit fontScale="90000"/>
          </a:bodyPr>
          <a:lstStyle/>
          <a:p>
            <a:pPr algn="ctr"/>
            <a:r>
              <a:rPr lang="en-GB" dirty="0"/>
              <a:t>Literature Review and Hypothesis</a:t>
            </a:r>
          </a:p>
        </p:txBody>
      </p:sp>
      <p:sp>
        <p:nvSpPr>
          <p:cNvPr id="3" name="Content Placeholder 2">
            <a:extLst>
              <a:ext uri="{FF2B5EF4-FFF2-40B4-BE49-F238E27FC236}">
                <a16:creationId xmlns:a16="http://schemas.microsoft.com/office/drawing/2014/main" id="{D94BA396-0D09-4AC6-B66F-A074AC1C977F}"/>
              </a:ext>
            </a:extLst>
          </p:cNvPr>
          <p:cNvSpPr>
            <a:spLocks noGrp="1"/>
          </p:cNvSpPr>
          <p:nvPr>
            <p:ph idx="1"/>
          </p:nvPr>
        </p:nvSpPr>
        <p:spPr>
          <a:xfrm>
            <a:off x="370703" y="1393138"/>
            <a:ext cx="11489725" cy="4006765"/>
          </a:xfrm>
        </p:spPr>
        <p:txBody>
          <a:bodyPr>
            <a:normAutofit lnSpcReduction="10000"/>
          </a:bodyPr>
          <a:lstStyle/>
          <a:p>
            <a:r>
              <a:rPr lang="en-GB" dirty="0">
                <a:latin typeface="+mj-lt"/>
              </a:rPr>
              <a:t>Based on the findings of </a:t>
            </a:r>
            <a:r>
              <a:rPr lang="en-GB" dirty="0">
                <a:latin typeface="+mj-lt"/>
                <a:cs typeface="Arial" panose="020B0604020202020204" pitchFamily="34" charset="0"/>
              </a:rPr>
              <a:t>Chang and Chang, (2014) Fischer &amp; Dube (2003) Mittal, and Ravinder, (2012) and The Theory of planned behaviour , </a:t>
            </a:r>
            <a:r>
              <a:rPr lang="en-GB" dirty="0" err="1">
                <a:latin typeface="+mj-lt"/>
                <a:cs typeface="Arial" panose="020B0604020202020204" pitchFamily="34" charset="0"/>
              </a:rPr>
              <a:t>Azjen</a:t>
            </a:r>
            <a:r>
              <a:rPr lang="en-GB" dirty="0">
                <a:latin typeface="+mj-lt"/>
                <a:cs typeface="Arial" panose="020B0604020202020204" pitchFamily="34" charset="0"/>
              </a:rPr>
              <a:t> and Madden, (1986) </a:t>
            </a:r>
            <a:endParaRPr lang="en-GB" dirty="0">
              <a:latin typeface="+mj-lt"/>
            </a:endParaRPr>
          </a:p>
          <a:p>
            <a:endParaRPr lang="en-GB" dirty="0"/>
          </a:p>
          <a:p>
            <a:pPr marL="0" indent="0">
              <a:buNone/>
            </a:pPr>
            <a:r>
              <a:rPr lang="en-GB" dirty="0"/>
              <a:t>Hypotheses:</a:t>
            </a:r>
          </a:p>
          <a:p>
            <a:pPr lvl="1"/>
            <a:r>
              <a:rPr lang="en-GB" sz="2800" dirty="0"/>
              <a:t>1:Women will score higher in liking to the Cadbury’s advertisement than men. </a:t>
            </a:r>
          </a:p>
          <a:p>
            <a:pPr lvl="1"/>
            <a:r>
              <a:rPr lang="en-GB" sz="2800" dirty="0"/>
              <a:t>2:Individuals would be more inclined to purchase Cadbury’s chocolate after watching the advertisement.</a:t>
            </a:r>
          </a:p>
        </p:txBody>
      </p:sp>
      <p:pic>
        <p:nvPicPr>
          <p:cNvPr id="13314" name="Picture 2" descr="Image result for Cadburys  background picture ">
            <a:extLst>
              <a:ext uri="{FF2B5EF4-FFF2-40B4-BE49-F238E27FC236}">
                <a16:creationId xmlns:a16="http://schemas.microsoft.com/office/drawing/2014/main" id="{A1FE8BB9-5AF8-42AE-898E-F27641B8C6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627567">
            <a:off x="9641360" y="4727017"/>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7718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15000">
              <a:schemeClr val="accent1"/>
            </a:gs>
            <a:gs pos="100000">
              <a:srgbClr val="7030A0"/>
            </a:gs>
            <a:gs pos="0">
              <a:schemeClr val="accent1"/>
            </a:gs>
            <a:gs pos="100000">
              <a:schemeClr val="accent3">
                <a:lumMod val="60000"/>
                <a:lumOff val="4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838199" y="348866"/>
            <a:ext cx="10515600" cy="719114"/>
          </a:xfrm>
        </p:spPr>
        <p:txBody>
          <a:bodyPr>
            <a:normAutofit/>
          </a:bodyPr>
          <a:lstStyle/>
          <a:p>
            <a:pPr algn="ctr"/>
            <a:r>
              <a:rPr lang="en-GB" sz="4000" dirty="0"/>
              <a:t>Methodology - Design</a:t>
            </a:r>
            <a:endParaRPr lang="en-US" sz="4000" dirty="0"/>
          </a:p>
        </p:txBody>
      </p:sp>
      <p:sp>
        <p:nvSpPr>
          <p:cNvPr id="14" name="Content Placeholder 13"/>
          <p:cNvSpPr>
            <a:spLocks noGrp="1"/>
          </p:cNvSpPr>
          <p:nvPr>
            <p:ph idx="1"/>
          </p:nvPr>
        </p:nvSpPr>
        <p:spPr>
          <a:xfrm>
            <a:off x="206975" y="1067980"/>
            <a:ext cx="11778049" cy="5110398"/>
          </a:xfrm>
        </p:spPr>
        <p:txBody>
          <a:bodyPr>
            <a:normAutofit/>
          </a:bodyPr>
          <a:lstStyle/>
          <a:p>
            <a:r>
              <a:rPr lang="en-GB" dirty="0"/>
              <a:t>The data was gathered using a structured questionnaire constructed for the purpose of measuring the key psychological variables under investigation.</a:t>
            </a:r>
          </a:p>
          <a:p>
            <a:r>
              <a:rPr lang="en-GB" dirty="0"/>
              <a:t>The answers to the questions were scored using a five point Likert scale with ratings increasing from strongly disagree, disagree, don't know, agree to strongly agree.</a:t>
            </a:r>
          </a:p>
          <a:p>
            <a:pPr marL="0" indent="0">
              <a:buNone/>
            </a:pPr>
            <a:r>
              <a:rPr lang="en-GB" dirty="0"/>
              <a:t>  </a:t>
            </a:r>
          </a:p>
          <a:p>
            <a:pPr marL="0" indent="0">
              <a:buNone/>
            </a:pPr>
            <a:r>
              <a:rPr lang="en-GB" b="1" dirty="0"/>
              <a:t>Questions followed the format below:</a:t>
            </a:r>
          </a:p>
          <a:p>
            <a:pPr lvl="0"/>
            <a:r>
              <a:rPr lang="en-US" dirty="0"/>
              <a:t>Q.1:There will be a difference in gender scores in terms of attitude.</a:t>
            </a:r>
          </a:p>
          <a:p>
            <a:pPr lvl="0"/>
            <a:r>
              <a:rPr lang="en-US" dirty="0"/>
              <a:t>Q.2:Participants will score highly with intention to buy.</a:t>
            </a:r>
          </a:p>
          <a:p>
            <a:pPr lvl="0"/>
            <a:endParaRPr lang="en-US" dirty="0"/>
          </a:p>
        </p:txBody>
      </p:sp>
      <p:pic>
        <p:nvPicPr>
          <p:cNvPr id="4" name="Picture 2" descr="Image result for Cadburys  background picture ">
            <a:extLst>
              <a:ext uri="{FF2B5EF4-FFF2-40B4-BE49-F238E27FC236}">
                <a16:creationId xmlns:a16="http://schemas.microsoft.com/office/drawing/2014/main" id="{E8829999-F1AF-4F52-B864-91ED16F7BD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627567">
            <a:off x="9752570" y="4837520"/>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22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gs>
            <a:gs pos="100000">
              <a:srgbClr val="7030A0"/>
            </a:gs>
            <a:gs pos="36000">
              <a:schemeClr val="accent1"/>
            </a:gs>
            <a:gs pos="100000">
              <a:schemeClr val="accent3">
                <a:lumMod val="60000"/>
                <a:lumOff val="4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1E511-D3EC-4328-8C36-066D9D7C8244}"/>
              </a:ext>
            </a:extLst>
          </p:cNvPr>
          <p:cNvSpPr>
            <a:spLocks noGrp="1"/>
          </p:cNvSpPr>
          <p:nvPr>
            <p:ph type="title"/>
          </p:nvPr>
        </p:nvSpPr>
        <p:spPr/>
        <p:txBody>
          <a:bodyPr/>
          <a:lstStyle/>
          <a:p>
            <a:r>
              <a:rPr lang="en-GB" dirty="0"/>
              <a:t>Methodology – Participants and Ethics</a:t>
            </a:r>
          </a:p>
        </p:txBody>
      </p:sp>
      <p:sp>
        <p:nvSpPr>
          <p:cNvPr id="3" name="Content Placeholder 2">
            <a:extLst>
              <a:ext uri="{FF2B5EF4-FFF2-40B4-BE49-F238E27FC236}">
                <a16:creationId xmlns:a16="http://schemas.microsoft.com/office/drawing/2014/main" id="{604D0709-0A72-4043-86E1-6F4BFA052849}"/>
              </a:ext>
            </a:extLst>
          </p:cNvPr>
          <p:cNvSpPr>
            <a:spLocks noGrp="1"/>
          </p:cNvSpPr>
          <p:nvPr>
            <p:ph idx="1"/>
          </p:nvPr>
        </p:nvSpPr>
        <p:spPr>
          <a:xfrm>
            <a:off x="358346" y="1383956"/>
            <a:ext cx="11392930" cy="4979773"/>
          </a:xfrm>
        </p:spPr>
        <p:txBody>
          <a:bodyPr>
            <a:normAutofit/>
          </a:bodyPr>
          <a:lstStyle/>
          <a:p>
            <a:pPr marL="0" indent="0">
              <a:buNone/>
            </a:pPr>
            <a:r>
              <a:rPr lang="en-GB" b="1" dirty="0"/>
              <a:t>Participants</a:t>
            </a:r>
          </a:p>
          <a:p>
            <a:pPr marL="0" indent="0">
              <a:buNone/>
            </a:pPr>
            <a:r>
              <a:rPr lang="en-GB" dirty="0"/>
              <a:t>A total of 20 participants took part In the current investigation, consisting of 10 males and 10 females aged between 18-60</a:t>
            </a:r>
          </a:p>
          <a:p>
            <a:pPr marL="0" indent="0">
              <a:buNone/>
            </a:pPr>
            <a:r>
              <a:rPr lang="en-GB" b="1" dirty="0"/>
              <a:t>Ethics</a:t>
            </a:r>
          </a:p>
          <a:p>
            <a:pPr marL="0" indent="0">
              <a:buNone/>
            </a:pPr>
            <a:r>
              <a:rPr lang="en-GB" dirty="0"/>
              <a:t>Data was obtained via opportunity sampling in a local educational setting, An examination proposition holding fast to the rules of the BPS board.</a:t>
            </a:r>
          </a:p>
          <a:p>
            <a:pPr marL="0" indent="0">
              <a:buNone/>
            </a:pPr>
            <a:r>
              <a:rPr lang="en-GB" dirty="0"/>
              <a:t>Participants were informed of the process and consent was given with the opportunity to withdraw at any time.  No names were taken to protect the anonymity of the participants.</a:t>
            </a:r>
            <a:endParaRPr lang="en-GB" dirty="0">
              <a:highlight>
                <a:srgbClr val="00FF00"/>
              </a:highlight>
            </a:endParaRPr>
          </a:p>
        </p:txBody>
      </p:sp>
      <p:pic>
        <p:nvPicPr>
          <p:cNvPr id="4" name="Picture 2" descr="Image result for Cadburys  background picture ">
            <a:extLst>
              <a:ext uri="{FF2B5EF4-FFF2-40B4-BE49-F238E27FC236}">
                <a16:creationId xmlns:a16="http://schemas.microsoft.com/office/drawing/2014/main" id="{B3398D19-DA63-4306-8830-23E0AC6A99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627567">
            <a:off x="9839068" y="4912369"/>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8434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1000">
              <a:srgbClr val="7030A0"/>
            </a:gs>
            <a:gs pos="50000">
              <a:schemeClr val="accent1"/>
            </a:gs>
            <a:gs pos="100000">
              <a:srgbClr val="7030A0"/>
            </a:gs>
            <a:gs pos="48000">
              <a:schemeClr val="accent1"/>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70551"/>
          </a:xfrm>
        </p:spPr>
        <p:txBody>
          <a:bodyPr/>
          <a:lstStyle/>
          <a:p>
            <a:pPr algn="ctr"/>
            <a:r>
              <a:rPr lang="en-US" dirty="0"/>
              <a:t>Methodology - procedure</a:t>
            </a:r>
          </a:p>
        </p:txBody>
      </p:sp>
      <p:sp>
        <p:nvSpPr>
          <p:cNvPr id="3" name="Content Placeholder 2">
            <a:extLst>
              <a:ext uri="{FF2B5EF4-FFF2-40B4-BE49-F238E27FC236}">
                <a16:creationId xmlns:a16="http://schemas.microsoft.com/office/drawing/2014/main" id="{3199AD4B-D1C5-442D-A242-3A4D81420333}"/>
              </a:ext>
            </a:extLst>
          </p:cNvPr>
          <p:cNvSpPr>
            <a:spLocks noGrp="1"/>
          </p:cNvSpPr>
          <p:nvPr>
            <p:ph idx="1"/>
          </p:nvPr>
        </p:nvSpPr>
        <p:spPr>
          <a:xfrm>
            <a:off x="420130" y="1433384"/>
            <a:ext cx="10933670" cy="4743579"/>
          </a:xfrm>
        </p:spPr>
        <p:txBody>
          <a:bodyPr/>
          <a:lstStyle/>
          <a:p>
            <a:r>
              <a:rPr lang="en-GB" dirty="0"/>
              <a:t>A total of 20 Participants took part in the study, participants consisted of 10 males and 10 females.  It was an opportunity sample, participants were friends and family members, age was not taken into account.</a:t>
            </a:r>
          </a:p>
          <a:p>
            <a:r>
              <a:rPr lang="en-GB" dirty="0"/>
              <a:t>Participants were provided with an information sheet and informed consent was obtained.</a:t>
            </a:r>
          </a:p>
          <a:p>
            <a:r>
              <a:rPr lang="en-GB" dirty="0"/>
              <a:t>Participants were provided with the questionnaire which did not have any time restrictions.</a:t>
            </a:r>
          </a:p>
          <a:p>
            <a:r>
              <a:rPr lang="en-GB" dirty="0"/>
              <a:t>When the questionnaire was completed, participants, on the day were debriefed and thanked for their participation.</a:t>
            </a:r>
          </a:p>
          <a:p>
            <a:endParaRPr lang="en-GB" dirty="0"/>
          </a:p>
        </p:txBody>
      </p:sp>
      <p:pic>
        <p:nvPicPr>
          <p:cNvPr id="7" name="Picture 2" descr="Image result for Cadburys  background picture ">
            <a:extLst>
              <a:ext uri="{FF2B5EF4-FFF2-40B4-BE49-F238E27FC236}">
                <a16:creationId xmlns:a16="http://schemas.microsoft.com/office/drawing/2014/main" id="{EBDF0A28-6194-4798-BD14-F1FD913747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627567">
            <a:off x="9638871" y="4862940"/>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4018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19469">
              <a:schemeClr val="accent1"/>
            </a:gs>
            <a:gs pos="100000">
              <a:srgbClr val="7030A0"/>
            </a:gs>
            <a:gs pos="48000">
              <a:schemeClr val="accent1"/>
            </a:gs>
            <a:gs pos="10000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9810"/>
          </a:xfrm>
        </p:spPr>
        <p:txBody>
          <a:bodyPr>
            <a:normAutofit fontScale="90000"/>
          </a:bodyPr>
          <a:lstStyle/>
          <a:p>
            <a:pPr algn="ctr"/>
            <a:r>
              <a:rPr lang="en-US" dirty="0"/>
              <a:t>Results Table for </a:t>
            </a:r>
            <a:r>
              <a:rPr lang="en-GB" dirty="0"/>
              <a:t>Overall attitude </a:t>
            </a:r>
            <a:endParaRPr lang="en-US" dirty="0"/>
          </a:p>
        </p:txBody>
      </p:sp>
      <p:sp>
        <p:nvSpPr>
          <p:cNvPr id="11" name="Content Placeholder 10"/>
          <p:cNvSpPr>
            <a:spLocks noGrp="1"/>
          </p:cNvSpPr>
          <p:nvPr>
            <p:ph sz="half" idx="2"/>
          </p:nvPr>
        </p:nvSpPr>
        <p:spPr>
          <a:xfrm>
            <a:off x="210065" y="1411727"/>
            <a:ext cx="6870357" cy="4351338"/>
          </a:xfrm>
        </p:spPr>
        <p:txBody>
          <a:bodyPr>
            <a:normAutofit/>
          </a:bodyPr>
          <a:lstStyle/>
          <a:p>
            <a:r>
              <a:rPr lang="en-US" dirty="0"/>
              <a:t>The mean scores for the overall attitude between genders</a:t>
            </a:r>
          </a:p>
          <a:p>
            <a:r>
              <a:rPr lang="en-US" dirty="0"/>
              <a:t>Results show a better response in males than females.</a:t>
            </a:r>
          </a:p>
          <a:p>
            <a:pPr marL="0" indent="0">
              <a:buNone/>
            </a:pPr>
            <a:endParaRPr lang="en-US" dirty="0"/>
          </a:p>
        </p:txBody>
      </p:sp>
      <p:graphicFrame>
        <p:nvGraphicFramePr>
          <p:cNvPr id="8" name="Table 7">
            <a:extLst>
              <a:ext uri="{FF2B5EF4-FFF2-40B4-BE49-F238E27FC236}">
                <a16:creationId xmlns:a16="http://schemas.microsoft.com/office/drawing/2014/main" id="{4FCD3370-2D82-4ACF-9C65-31B0A660F898}"/>
              </a:ext>
            </a:extLst>
          </p:cNvPr>
          <p:cNvGraphicFramePr>
            <a:graphicFrameLocks noGrp="1"/>
          </p:cNvGraphicFramePr>
          <p:nvPr>
            <p:extLst>
              <p:ext uri="{D42A27DB-BD31-4B8C-83A1-F6EECF244321}">
                <p14:modId xmlns:p14="http://schemas.microsoft.com/office/powerpoint/2010/main" val="2107145687"/>
              </p:ext>
            </p:extLst>
          </p:nvPr>
        </p:nvGraphicFramePr>
        <p:xfrm>
          <a:off x="481912" y="3429000"/>
          <a:ext cx="7537624" cy="2194560"/>
        </p:xfrm>
        <a:graphic>
          <a:graphicData uri="http://schemas.openxmlformats.org/drawingml/2006/table">
            <a:tbl>
              <a:tblPr firstRow="1" bandRow="1">
                <a:tableStyleId>{5C22544A-7EE6-4342-B048-85BDC9FD1C3A}</a:tableStyleId>
              </a:tblPr>
              <a:tblGrid>
                <a:gridCol w="3768812">
                  <a:extLst>
                    <a:ext uri="{9D8B030D-6E8A-4147-A177-3AD203B41FA5}">
                      <a16:colId xmlns:a16="http://schemas.microsoft.com/office/drawing/2014/main" val="3515229344"/>
                    </a:ext>
                  </a:extLst>
                </a:gridCol>
                <a:gridCol w="3768812">
                  <a:extLst>
                    <a:ext uri="{9D8B030D-6E8A-4147-A177-3AD203B41FA5}">
                      <a16:colId xmlns:a16="http://schemas.microsoft.com/office/drawing/2014/main" val="2785962433"/>
                    </a:ext>
                  </a:extLst>
                </a:gridCol>
              </a:tblGrid>
              <a:tr h="504928">
                <a:tc>
                  <a:txBody>
                    <a:bodyPr/>
                    <a:lstStyle/>
                    <a:p>
                      <a:r>
                        <a:rPr lang="en-GB" dirty="0"/>
                        <a:t>Gender</a:t>
                      </a:r>
                    </a:p>
                  </a:txBody>
                  <a:tcPr>
                    <a:gradFill>
                      <a:gsLst>
                        <a:gs pos="9000">
                          <a:schemeClr val="accent1"/>
                        </a:gs>
                        <a:gs pos="100000">
                          <a:srgbClr val="7030A0"/>
                        </a:gs>
                        <a:gs pos="0">
                          <a:schemeClr val="accent1"/>
                        </a:gs>
                        <a:gs pos="0">
                          <a:schemeClr val="accent3">
                            <a:lumMod val="60000"/>
                            <a:lumOff val="40000"/>
                          </a:schemeClr>
                        </a:gs>
                      </a:gsLst>
                      <a:lin ang="16200000" scaled="1"/>
                    </a:gra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Overall attitude score:</a:t>
                      </a:r>
                      <a:r>
                        <a:rPr lang="en-GB" baseline="0" dirty="0"/>
                        <a:t> </a:t>
                      </a:r>
                      <a:r>
                        <a:rPr lang="en-GB" dirty="0"/>
                        <a:t>mean </a:t>
                      </a:r>
                    </a:p>
                    <a:p>
                      <a:endParaRPr lang="en-GB" dirty="0"/>
                    </a:p>
                  </a:txBody>
                  <a:tcPr>
                    <a:gradFill>
                      <a:gsLst>
                        <a:gs pos="9000">
                          <a:schemeClr val="accent1"/>
                        </a:gs>
                        <a:gs pos="100000">
                          <a:srgbClr val="7030A0"/>
                        </a:gs>
                        <a:gs pos="0">
                          <a:schemeClr val="accent1"/>
                        </a:gs>
                        <a:gs pos="0">
                          <a:schemeClr val="accent3">
                            <a:lumMod val="60000"/>
                            <a:lumOff val="40000"/>
                          </a:schemeClr>
                        </a:gs>
                      </a:gsLst>
                      <a:lin ang="16200000" scaled="1"/>
                    </a:gradFill>
                  </a:tcPr>
                </a:tc>
                <a:extLst>
                  <a:ext uri="{0D108BD9-81ED-4DB2-BD59-A6C34878D82A}">
                    <a16:rowId xmlns:a16="http://schemas.microsoft.com/office/drawing/2014/main" val="2693384902"/>
                  </a:ext>
                </a:extLst>
              </a:tr>
              <a:tr h="5049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Female</a:t>
                      </a:r>
                    </a:p>
                    <a:p>
                      <a:endParaRPr lang="en-GB" dirty="0"/>
                    </a:p>
                  </a:txBody>
                  <a:tcPr>
                    <a:solidFill>
                      <a:schemeClr val="accent2">
                        <a:lumMod val="60000"/>
                        <a:lumOff val="4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33.73</a:t>
                      </a:r>
                    </a:p>
                    <a:p>
                      <a:endParaRPr lang="en-GB" dirty="0"/>
                    </a:p>
                  </a:txBody>
                  <a:tcPr>
                    <a:solidFill>
                      <a:schemeClr val="accent2">
                        <a:lumMod val="60000"/>
                        <a:lumOff val="40000"/>
                      </a:schemeClr>
                    </a:solidFill>
                  </a:tcPr>
                </a:tc>
                <a:extLst>
                  <a:ext uri="{0D108BD9-81ED-4DB2-BD59-A6C34878D82A}">
                    <a16:rowId xmlns:a16="http://schemas.microsoft.com/office/drawing/2014/main" val="4133043851"/>
                  </a:ext>
                </a:extLst>
              </a:tr>
              <a:tr h="7213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Male</a:t>
                      </a:r>
                    </a:p>
                    <a:p>
                      <a:endParaRPr lang="en-GB" dirty="0"/>
                    </a:p>
                  </a:txBody>
                  <a:tcPr>
                    <a:solidFill>
                      <a:srgbClr val="EEEFF6"/>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38.85</a:t>
                      </a:r>
                    </a:p>
                    <a:p>
                      <a:endParaRPr lang="en-GB" dirty="0"/>
                    </a:p>
                    <a:p>
                      <a:endParaRPr lang="en-GB" dirty="0"/>
                    </a:p>
                  </a:txBody>
                  <a:tcPr>
                    <a:solidFill>
                      <a:srgbClr val="EFEDF7"/>
                    </a:solidFill>
                  </a:tcPr>
                </a:tc>
                <a:extLst>
                  <a:ext uri="{0D108BD9-81ED-4DB2-BD59-A6C34878D82A}">
                    <a16:rowId xmlns:a16="http://schemas.microsoft.com/office/drawing/2014/main" val="2756992075"/>
                  </a:ext>
                </a:extLst>
              </a:tr>
            </a:tbl>
          </a:graphicData>
        </a:graphic>
      </p:graphicFrame>
      <p:pic>
        <p:nvPicPr>
          <p:cNvPr id="12" name="Picture 6" descr="Image result for cadbury gorilla advert">
            <a:extLst>
              <a:ext uri="{FF2B5EF4-FFF2-40B4-BE49-F238E27FC236}">
                <a16:creationId xmlns:a16="http://schemas.microsoft.com/office/drawing/2014/main" id="{67C38CBA-9998-4C94-B070-1F0BF95ADE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1383" y="2766059"/>
            <a:ext cx="3468132" cy="2857501"/>
          </a:xfrm>
          <a:prstGeom prst="rect">
            <a:avLst/>
          </a:prstGeom>
          <a:noFill/>
          <a:ln w="38100">
            <a:solidFill>
              <a:srgbClr val="7030A0"/>
            </a:solidFill>
          </a:ln>
          <a:effectLst>
            <a:glow rad="139700">
              <a:schemeClr val="accent5">
                <a:satMod val="175000"/>
                <a:alpha val="40000"/>
              </a:schemeClr>
            </a:glow>
            <a:reflection blurRad="6350" stA="52000" endA="300" endPos="3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05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gradFill flip="none" rotWithShape="1">
          <a:gsLst>
            <a:gs pos="68000">
              <a:schemeClr val="accent1"/>
            </a:gs>
            <a:gs pos="93000">
              <a:srgbClr val="7030A0"/>
            </a:gs>
            <a:gs pos="86000">
              <a:schemeClr val="accent1"/>
            </a:gs>
            <a:gs pos="36000">
              <a:srgbClr val="990099"/>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E0B55-B275-4E6E-AA74-FDA8028DCA61}"/>
              </a:ext>
            </a:extLst>
          </p:cNvPr>
          <p:cNvSpPr>
            <a:spLocks noGrp="1"/>
          </p:cNvSpPr>
          <p:nvPr>
            <p:ph type="title"/>
          </p:nvPr>
        </p:nvSpPr>
        <p:spPr>
          <a:xfrm>
            <a:off x="838200" y="365125"/>
            <a:ext cx="10515600" cy="549275"/>
          </a:xfrm>
        </p:spPr>
        <p:txBody>
          <a:bodyPr>
            <a:normAutofit fontScale="90000"/>
          </a:bodyPr>
          <a:lstStyle/>
          <a:p>
            <a:pPr algn="ctr"/>
            <a:r>
              <a:rPr lang="en-GB" dirty="0"/>
              <a:t>Results Table </a:t>
            </a:r>
          </a:p>
        </p:txBody>
      </p:sp>
      <p:sp>
        <p:nvSpPr>
          <p:cNvPr id="3" name="Content Placeholder 2">
            <a:extLst>
              <a:ext uri="{FF2B5EF4-FFF2-40B4-BE49-F238E27FC236}">
                <a16:creationId xmlns:a16="http://schemas.microsoft.com/office/drawing/2014/main" id="{F40B6A57-4225-4822-B4A1-938093ED221B}"/>
              </a:ext>
            </a:extLst>
          </p:cNvPr>
          <p:cNvSpPr>
            <a:spLocks noGrp="1"/>
          </p:cNvSpPr>
          <p:nvPr>
            <p:ph idx="1"/>
          </p:nvPr>
        </p:nvSpPr>
        <p:spPr>
          <a:xfrm>
            <a:off x="393357" y="3561151"/>
            <a:ext cx="11605054" cy="1827768"/>
          </a:xfrm>
          <a:noFill/>
        </p:spPr>
        <p:txBody>
          <a:bodyPr>
            <a:normAutofit/>
          </a:bodyPr>
          <a:lstStyle/>
          <a:p>
            <a:pPr lvl="1"/>
            <a:r>
              <a:rPr lang="en-GB" dirty="0"/>
              <a:t>Hypothesis 1: Women will score higher in liking to the Cadbury’s advertisement than men. </a:t>
            </a:r>
            <a:endParaRPr lang="en-GB" dirty="0">
              <a:highlight>
                <a:srgbClr val="00FF00"/>
              </a:highlight>
            </a:endParaRPr>
          </a:p>
          <a:p>
            <a:pPr lvl="1"/>
            <a:r>
              <a:rPr lang="en-GB" dirty="0"/>
              <a:t>Hypothesis 2: Individuals would be more inclined to purchase Cadbury’s chocolate after watching the advertisement.</a:t>
            </a:r>
            <a:endParaRPr lang="en-GB" dirty="0">
              <a:highlight>
                <a:srgbClr val="00FF00"/>
              </a:highlight>
            </a:endParaRPr>
          </a:p>
        </p:txBody>
      </p:sp>
      <p:graphicFrame>
        <p:nvGraphicFramePr>
          <p:cNvPr id="4" name="Table 3">
            <a:extLst>
              <a:ext uri="{FF2B5EF4-FFF2-40B4-BE49-F238E27FC236}">
                <a16:creationId xmlns:a16="http://schemas.microsoft.com/office/drawing/2014/main" id="{1447E4CD-08DA-4683-BD5B-8DB3BD67B387}"/>
              </a:ext>
            </a:extLst>
          </p:cNvPr>
          <p:cNvGraphicFramePr>
            <a:graphicFrameLocks noGrp="1"/>
          </p:cNvGraphicFramePr>
          <p:nvPr>
            <p:extLst>
              <p:ext uri="{D42A27DB-BD31-4B8C-83A1-F6EECF244321}">
                <p14:modId xmlns:p14="http://schemas.microsoft.com/office/powerpoint/2010/main" val="2251013185"/>
              </p:ext>
            </p:extLst>
          </p:nvPr>
        </p:nvGraphicFramePr>
        <p:xfrm>
          <a:off x="1302951" y="1469082"/>
          <a:ext cx="9286789" cy="1651000"/>
        </p:xfrm>
        <a:graphic>
          <a:graphicData uri="http://schemas.openxmlformats.org/drawingml/2006/table">
            <a:tbl>
              <a:tblPr firstRow="1" bandRow="1">
                <a:tableStyleId>{5C22544A-7EE6-4342-B048-85BDC9FD1C3A}</a:tableStyleId>
              </a:tblPr>
              <a:tblGrid>
                <a:gridCol w="2653368">
                  <a:extLst>
                    <a:ext uri="{9D8B030D-6E8A-4147-A177-3AD203B41FA5}">
                      <a16:colId xmlns:a16="http://schemas.microsoft.com/office/drawing/2014/main" val="2835045396"/>
                    </a:ext>
                  </a:extLst>
                </a:gridCol>
                <a:gridCol w="3616111">
                  <a:extLst>
                    <a:ext uri="{9D8B030D-6E8A-4147-A177-3AD203B41FA5}">
                      <a16:colId xmlns:a16="http://schemas.microsoft.com/office/drawing/2014/main" val="1226860672"/>
                    </a:ext>
                  </a:extLst>
                </a:gridCol>
                <a:gridCol w="3017310">
                  <a:extLst>
                    <a:ext uri="{9D8B030D-6E8A-4147-A177-3AD203B41FA5}">
                      <a16:colId xmlns:a16="http://schemas.microsoft.com/office/drawing/2014/main" val="43190393"/>
                    </a:ext>
                  </a:extLst>
                </a:gridCol>
              </a:tblGrid>
              <a:tr h="197914">
                <a:tc>
                  <a:txBody>
                    <a:bodyPr/>
                    <a:lstStyle/>
                    <a:p>
                      <a:r>
                        <a:rPr lang="en-GB" dirty="0"/>
                        <a:t>Gender</a:t>
                      </a:r>
                    </a:p>
                  </a:txBody>
                  <a:tcPr>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Likeability mean score</a:t>
                      </a:r>
                    </a:p>
                    <a:p>
                      <a:endParaRPr lang="en-GB" dirty="0"/>
                    </a:p>
                  </a:txBody>
                  <a:tcPr>
                    <a:solidFill>
                      <a:schemeClr val="accent1"/>
                    </a:solidFill>
                  </a:tcPr>
                </a:tc>
                <a:tc>
                  <a:txBody>
                    <a:bodyPr/>
                    <a:lstStyle/>
                    <a:p>
                      <a:r>
                        <a:rPr lang="en-GB" dirty="0"/>
                        <a:t>Purchase influence: mean</a:t>
                      </a:r>
                    </a:p>
                  </a:txBody>
                  <a:tcPr>
                    <a:solidFill>
                      <a:schemeClr val="accent1"/>
                    </a:solidFill>
                  </a:tcPr>
                </a:tc>
                <a:extLst>
                  <a:ext uri="{0D108BD9-81ED-4DB2-BD59-A6C34878D82A}">
                    <a16:rowId xmlns:a16="http://schemas.microsoft.com/office/drawing/2014/main" val="1358474519"/>
                  </a:ext>
                </a:extLst>
              </a:tr>
              <a:tr h="370840">
                <a:tc>
                  <a:txBody>
                    <a:bodyPr/>
                    <a:lstStyle/>
                    <a:p>
                      <a:r>
                        <a:rPr lang="en-GB" dirty="0"/>
                        <a:t>Male </a:t>
                      </a:r>
                    </a:p>
                  </a:txBody>
                  <a:tcPr>
                    <a:solidFill>
                      <a:schemeClr val="accent2"/>
                    </a:solidFill>
                  </a:tcPr>
                </a:tc>
                <a:tc>
                  <a:txBody>
                    <a:bodyPr/>
                    <a:lstStyle/>
                    <a:p>
                      <a:r>
                        <a:rPr lang="en-GB" dirty="0"/>
                        <a:t>3.58</a:t>
                      </a:r>
                    </a:p>
                  </a:txBody>
                  <a:tcPr>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2.92</a:t>
                      </a:r>
                    </a:p>
                    <a:p>
                      <a:endParaRPr lang="en-GB" dirty="0"/>
                    </a:p>
                  </a:txBody>
                  <a:tcPr>
                    <a:solidFill>
                      <a:schemeClr val="accent2"/>
                    </a:solidFill>
                  </a:tcPr>
                </a:tc>
                <a:extLst>
                  <a:ext uri="{0D108BD9-81ED-4DB2-BD59-A6C34878D82A}">
                    <a16:rowId xmlns:a16="http://schemas.microsoft.com/office/drawing/2014/main" val="2107478305"/>
                  </a:ext>
                </a:extLst>
              </a:tr>
              <a:tr h="370840">
                <a:tc>
                  <a:txBody>
                    <a:bodyPr/>
                    <a:lstStyle/>
                    <a:p>
                      <a:r>
                        <a:rPr lang="en-GB" dirty="0"/>
                        <a:t>female</a:t>
                      </a:r>
                    </a:p>
                  </a:txBody>
                  <a:tcPr>
                    <a:solidFill>
                      <a:schemeClr val="accent2"/>
                    </a:solidFill>
                  </a:tcPr>
                </a:tc>
                <a:tc>
                  <a:txBody>
                    <a:bodyPr/>
                    <a:lstStyle/>
                    <a:p>
                      <a:r>
                        <a:rPr lang="en-GB" dirty="0"/>
                        <a:t>2.92</a:t>
                      </a:r>
                    </a:p>
                  </a:txBody>
                  <a:tcPr>
                    <a:solidFill>
                      <a:schemeClr val="accent2"/>
                    </a:solidFill>
                  </a:tcPr>
                </a:tc>
                <a:tc>
                  <a:txBody>
                    <a:bodyPr/>
                    <a:lstStyle/>
                    <a:p>
                      <a:r>
                        <a:rPr lang="en-GB" dirty="0"/>
                        <a:t>2.35</a:t>
                      </a:r>
                    </a:p>
                  </a:txBody>
                  <a:tcPr>
                    <a:solidFill>
                      <a:schemeClr val="accent2"/>
                    </a:solidFill>
                  </a:tcPr>
                </a:tc>
                <a:extLst>
                  <a:ext uri="{0D108BD9-81ED-4DB2-BD59-A6C34878D82A}">
                    <a16:rowId xmlns:a16="http://schemas.microsoft.com/office/drawing/2014/main" val="2199370528"/>
                  </a:ext>
                </a:extLst>
              </a:tr>
            </a:tbl>
          </a:graphicData>
        </a:graphic>
      </p:graphicFrame>
      <p:pic>
        <p:nvPicPr>
          <p:cNvPr id="10242" name="Picture 2" descr="Related image">
            <a:extLst>
              <a:ext uri="{FF2B5EF4-FFF2-40B4-BE49-F238E27FC236}">
                <a16:creationId xmlns:a16="http://schemas.microsoft.com/office/drawing/2014/main" id="{E2C4BCFA-E114-4E8B-8530-D5DB526B045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711439">
            <a:off x="9775102" y="5082001"/>
            <a:ext cx="1903412" cy="1187334"/>
          </a:xfrm>
          <a:prstGeom prst="rect">
            <a:avLst/>
          </a:prstGeom>
          <a:noFill/>
          <a:ln>
            <a:noFill/>
          </a:ln>
          <a:effectLst>
            <a:glow rad="101600">
              <a:schemeClr val="accent5">
                <a:satMod val="175000"/>
                <a:alpha val="40000"/>
              </a:schemeClr>
            </a:glow>
            <a:outerShdw blurRad="149987" dist="250190" dir="8460000" algn="ctr">
              <a:srgbClr val="000000">
                <a:alpha val="28000"/>
              </a:srgbClr>
            </a:outerShdw>
            <a:reflection blurRad="6350" stA="52000" endA="300" endPos="35000" dir="5400000" sy="-100000" algn="bl" rotWithShape="0"/>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035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26000">
              <a:schemeClr val="accent1"/>
            </a:gs>
            <a:gs pos="100000">
              <a:srgbClr val="7030A0"/>
            </a:gs>
            <a:gs pos="0">
              <a:schemeClr val="accent1"/>
            </a:gs>
            <a:gs pos="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E331B-5387-4AD5-A5A6-8FCC2F662BAE}"/>
              </a:ext>
            </a:extLst>
          </p:cNvPr>
          <p:cNvSpPr>
            <a:spLocks noGrp="1"/>
          </p:cNvSpPr>
          <p:nvPr>
            <p:ph type="title"/>
          </p:nvPr>
        </p:nvSpPr>
        <p:spPr>
          <a:xfrm>
            <a:off x="838200" y="365126"/>
            <a:ext cx="10515600" cy="450420"/>
          </a:xfrm>
        </p:spPr>
        <p:txBody>
          <a:bodyPr>
            <a:normAutofit fontScale="90000"/>
          </a:bodyPr>
          <a:lstStyle/>
          <a:p>
            <a:pPr algn="ctr"/>
            <a:r>
              <a:rPr lang="en-GB" dirty="0"/>
              <a:t>Results and discussion</a:t>
            </a:r>
          </a:p>
        </p:txBody>
      </p:sp>
      <p:sp>
        <p:nvSpPr>
          <p:cNvPr id="3" name="Content Placeholder 2">
            <a:extLst>
              <a:ext uri="{FF2B5EF4-FFF2-40B4-BE49-F238E27FC236}">
                <a16:creationId xmlns:a16="http://schemas.microsoft.com/office/drawing/2014/main" id="{5C824AEB-556F-4C76-86D1-2148E34E715E}"/>
              </a:ext>
            </a:extLst>
          </p:cNvPr>
          <p:cNvSpPr>
            <a:spLocks noGrp="1"/>
          </p:cNvSpPr>
          <p:nvPr>
            <p:ph idx="1"/>
          </p:nvPr>
        </p:nvSpPr>
        <p:spPr>
          <a:xfrm>
            <a:off x="300681" y="1105049"/>
            <a:ext cx="11590638" cy="5110400"/>
          </a:xfrm>
        </p:spPr>
        <p:txBody>
          <a:bodyPr>
            <a:normAutofit lnSpcReduction="10000"/>
          </a:bodyPr>
          <a:lstStyle/>
          <a:p>
            <a:r>
              <a:rPr lang="en-GB" dirty="0"/>
              <a:t>The results indicate that men favoured the add more than women</a:t>
            </a:r>
          </a:p>
          <a:p>
            <a:r>
              <a:rPr lang="en-GB" dirty="0"/>
              <a:t>Purchase influence was higher in males than females.  </a:t>
            </a:r>
          </a:p>
          <a:p>
            <a:r>
              <a:rPr lang="en-GB" dirty="0"/>
              <a:t>Findings do not agree with </a:t>
            </a:r>
            <a:r>
              <a:rPr lang="en-GB" dirty="0">
                <a:latin typeface="Arial" panose="020B0604020202020204" pitchFamily="34" charset="0"/>
                <a:cs typeface="Arial" panose="020B0604020202020204" pitchFamily="34" charset="0"/>
              </a:rPr>
              <a:t>Fischer &amp; Dube (2003)</a:t>
            </a:r>
            <a:r>
              <a:rPr lang="en-GB" dirty="0"/>
              <a:t> in regard to the emotional impact of the ad, therefore did not support the hypothesis, Findings suggest that males showed a higher liking to the advert more so than females.</a:t>
            </a:r>
          </a:p>
          <a:p>
            <a:r>
              <a:rPr lang="en-GB" dirty="0"/>
              <a:t>Findings did not support </a:t>
            </a:r>
            <a:r>
              <a:rPr lang="en-GB" dirty="0" err="1"/>
              <a:t>Rozin</a:t>
            </a:r>
            <a:r>
              <a:rPr lang="en-GB" dirty="0"/>
              <a:t>, Levine And </a:t>
            </a:r>
            <a:r>
              <a:rPr lang="en-GB" dirty="0" err="1"/>
              <a:t>Stoess</a:t>
            </a:r>
            <a:r>
              <a:rPr lang="en-GB" dirty="0"/>
              <a:t>, (1991) that suggested that females favour chocolate more than males, however it could be as a result of the advert having more of a positive effect on males other than females. therefore do not support hypothesis 1</a:t>
            </a:r>
          </a:p>
          <a:p>
            <a:r>
              <a:rPr lang="en-GB" dirty="0"/>
              <a:t>These findings support the theory of planned behaviour </a:t>
            </a:r>
            <a:r>
              <a:rPr lang="en-GB" dirty="0" err="1"/>
              <a:t>Azjen</a:t>
            </a:r>
            <a:r>
              <a:rPr lang="en-GB" dirty="0"/>
              <a:t> and Madden, (1986) as those that liked the add were more inclined to purchase chocolate therefore support hypothesis 2.  </a:t>
            </a:r>
          </a:p>
          <a:p>
            <a:endParaRPr lang="en-GB" dirty="0">
              <a:highlight>
                <a:srgbClr val="00FF00"/>
              </a:highlight>
            </a:endParaRPr>
          </a:p>
        </p:txBody>
      </p:sp>
    </p:spTree>
    <p:extLst>
      <p:ext uri="{BB962C8B-B14F-4D97-AF65-F5344CB8AC3E}">
        <p14:creationId xmlns:p14="http://schemas.microsoft.com/office/powerpoint/2010/main" val="2252863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gradFill flip="none" rotWithShape="1">
          <a:gsLst>
            <a:gs pos="66000">
              <a:schemeClr val="accent1"/>
            </a:gs>
            <a:gs pos="41000">
              <a:srgbClr val="7030A0"/>
            </a:gs>
            <a:gs pos="0">
              <a:schemeClr val="accent1"/>
            </a:gs>
            <a:gs pos="0">
              <a:schemeClr val="accent3">
                <a:lumMod val="60000"/>
                <a:lumOff val="4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D0407-1B24-47AB-BA38-7E0EA7B459B5}"/>
              </a:ext>
            </a:extLst>
          </p:cNvPr>
          <p:cNvSpPr>
            <a:spLocks noGrp="1"/>
          </p:cNvSpPr>
          <p:nvPr>
            <p:ph type="title"/>
          </p:nvPr>
        </p:nvSpPr>
        <p:spPr/>
        <p:txBody>
          <a:bodyPr/>
          <a:lstStyle/>
          <a:p>
            <a:pPr algn="ctr"/>
            <a:r>
              <a:rPr lang="en-GB" dirty="0"/>
              <a:t>Results</a:t>
            </a:r>
          </a:p>
        </p:txBody>
      </p:sp>
      <p:sp>
        <p:nvSpPr>
          <p:cNvPr id="3" name="Content Placeholder 2">
            <a:extLst>
              <a:ext uri="{FF2B5EF4-FFF2-40B4-BE49-F238E27FC236}">
                <a16:creationId xmlns:a16="http://schemas.microsoft.com/office/drawing/2014/main" id="{23257F08-6F45-4D10-AFD5-DC97F13E430D}"/>
              </a:ext>
            </a:extLst>
          </p:cNvPr>
          <p:cNvSpPr>
            <a:spLocks noGrp="1"/>
          </p:cNvSpPr>
          <p:nvPr>
            <p:ph idx="1"/>
          </p:nvPr>
        </p:nvSpPr>
        <p:spPr/>
        <p:txBody>
          <a:bodyPr/>
          <a:lstStyle/>
          <a:p>
            <a:r>
              <a:rPr lang="en-GB" dirty="0"/>
              <a:t>To establish if there was a significant difference in means, a t- test would need to be carried out to establish the true overall effects.</a:t>
            </a:r>
          </a:p>
        </p:txBody>
      </p:sp>
    </p:spTree>
    <p:extLst>
      <p:ext uri="{BB962C8B-B14F-4D97-AF65-F5344CB8AC3E}">
        <p14:creationId xmlns:p14="http://schemas.microsoft.com/office/powerpoint/2010/main" val="24007652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flip="none" rotWithShape="1">
          <a:gsLst>
            <a:gs pos="39000">
              <a:schemeClr val="accent1"/>
            </a:gs>
            <a:gs pos="100000">
              <a:srgbClr val="7030A0"/>
            </a:gs>
            <a:gs pos="34000">
              <a:srgbClr val="9D3A71"/>
            </a:gs>
            <a:gs pos="48000">
              <a:schemeClr val="accent1"/>
            </a:gs>
            <a:gs pos="100000">
              <a:schemeClr val="accent3">
                <a:lumMod val="60000"/>
                <a:lumOff val="40000"/>
              </a:schemeClr>
            </a:gs>
          </a:gsLst>
          <a:lin ang="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A0BFF-41F5-4828-BCDD-B370E18D2018}"/>
              </a:ext>
            </a:extLst>
          </p:cNvPr>
          <p:cNvSpPr>
            <a:spLocks noGrp="1"/>
          </p:cNvSpPr>
          <p:nvPr>
            <p:ph type="title"/>
          </p:nvPr>
        </p:nvSpPr>
        <p:spPr>
          <a:xfrm>
            <a:off x="838200" y="365125"/>
            <a:ext cx="10515600" cy="422665"/>
          </a:xfrm>
        </p:spPr>
        <p:txBody>
          <a:bodyPr>
            <a:normAutofit/>
          </a:bodyPr>
          <a:lstStyle/>
          <a:p>
            <a:r>
              <a:rPr lang="en-GB" sz="1400" dirty="0">
                <a:latin typeface="Arial" panose="020B0604020202020204" pitchFamily="34" charset="0"/>
                <a:cs typeface="Arial" panose="020B0604020202020204" pitchFamily="34" charset="0"/>
              </a:rPr>
              <a:t>Bibliography</a:t>
            </a:r>
          </a:p>
        </p:txBody>
      </p:sp>
      <p:sp>
        <p:nvSpPr>
          <p:cNvPr id="3" name="Content Placeholder 2">
            <a:extLst>
              <a:ext uri="{FF2B5EF4-FFF2-40B4-BE49-F238E27FC236}">
                <a16:creationId xmlns:a16="http://schemas.microsoft.com/office/drawing/2014/main" id="{B0A51B60-F52C-4B62-8D13-81E6362A98C7}"/>
              </a:ext>
            </a:extLst>
          </p:cNvPr>
          <p:cNvSpPr>
            <a:spLocks noGrp="1"/>
          </p:cNvSpPr>
          <p:nvPr>
            <p:ph idx="1"/>
          </p:nvPr>
        </p:nvSpPr>
        <p:spPr>
          <a:xfrm>
            <a:off x="428367" y="787790"/>
            <a:ext cx="11689492" cy="5705085"/>
          </a:xfrm>
          <a:noFill/>
        </p:spPr>
        <p:txBody>
          <a:bodyPr>
            <a:normAutofit fontScale="62500" lnSpcReduction="20000"/>
          </a:bodyPr>
          <a:lstStyle/>
          <a:p>
            <a:pPr marL="0" indent="0">
              <a:lnSpc>
                <a:spcPct val="120000"/>
              </a:lnSpc>
              <a:buNone/>
            </a:pPr>
            <a:r>
              <a:rPr lang="en-GB" sz="2200" dirty="0">
                <a:latin typeface="Arial" panose="020B0604020202020204" pitchFamily="34" charset="0"/>
                <a:cs typeface="Arial" panose="020B0604020202020204" pitchFamily="34" charset="0"/>
              </a:rPr>
              <a:t>Blyth, J, (2013) Consumer behaviour. 2</a:t>
            </a:r>
            <a:r>
              <a:rPr lang="en-GB" sz="2200" baseline="30000" dirty="0">
                <a:latin typeface="Arial" panose="020B0604020202020204" pitchFamily="34" charset="0"/>
                <a:cs typeface="Arial" panose="020B0604020202020204" pitchFamily="34" charset="0"/>
              </a:rPr>
              <a:t>nd</a:t>
            </a:r>
            <a:r>
              <a:rPr lang="en-GB" sz="2200" dirty="0">
                <a:latin typeface="Arial" panose="020B0604020202020204" pitchFamily="34" charset="0"/>
                <a:cs typeface="Arial" panose="020B0604020202020204" pitchFamily="34" charset="0"/>
              </a:rPr>
              <a:t> edition, Sage publications ltd.</a:t>
            </a:r>
          </a:p>
          <a:p>
            <a:pPr marL="0" indent="0">
              <a:lnSpc>
                <a:spcPct val="120000"/>
              </a:lnSpc>
              <a:buNone/>
            </a:pPr>
            <a:r>
              <a:rPr lang="en-GB" sz="2200" dirty="0">
                <a:latin typeface="Arial" panose="020B0604020202020204" pitchFamily="34" charset="0"/>
                <a:cs typeface="Arial" panose="020B0604020202020204" pitchFamily="34" charset="0"/>
              </a:rPr>
              <a:t>Chang, W, Y,  and Chang, I, Y, (2014) The Influences of Humorous Advertising on Brand Popularity and Advertising Effects in the Tourism Industry. doi:10.3390/su6129205.</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Chung, Chang, Lee, Lin, and Nang, (2012) The Effect of Advertisement Frequency on the Advertisement Attitude-The controlled Effects of Brand Image and Spokesperson's Credibility. Procedia - Social and Behavioural Sciences 57 ( 2012 ) 352 – 359.  Available at: </a:t>
            </a:r>
            <a:r>
              <a:rPr lang="en-GB" sz="2200" dirty="0">
                <a:latin typeface="Arial" panose="020B0604020202020204" pitchFamily="34" charset="0"/>
                <a:cs typeface="Arial" panose="020B0604020202020204" pitchFamily="34" charset="0"/>
                <a:hlinkClick r:id="rId2"/>
              </a:rPr>
              <a:t>https://ac.els-cdn.com/S1877042812046599/1-s2.0-S1877042812046599-main.pdf?_tid=241c12b6-7019-41e5-98a0-073d0400547a&amp;acdnat=1525264572_026e926f7fa1d346f870cab21b2a8eb6</a:t>
            </a:r>
            <a:endParaRPr lang="en-GB" sz="2200" dirty="0">
              <a:latin typeface="Arial" panose="020B0604020202020204" pitchFamily="34" charset="0"/>
              <a:cs typeface="Arial" panose="020B0604020202020204" pitchFamily="34" charset="0"/>
            </a:endParaRPr>
          </a:p>
          <a:p>
            <a:pPr marL="0" indent="0">
              <a:lnSpc>
                <a:spcPct val="120000"/>
              </a:lnSpc>
              <a:buNone/>
            </a:pPr>
            <a:r>
              <a:rPr lang="en-GB" sz="2200" dirty="0">
                <a:latin typeface="Arial" panose="020B0604020202020204" pitchFamily="34" charset="0"/>
                <a:cs typeface="Arial" panose="020B0604020202020204" pitchFamily="34" charset="0"/>
              </a:rPr>
              <a:t>Green et al, (1954)</a:t>
            </a:r>
            <a:r>
              <a:rPr lang="en-US" altLang="en-US" sz="2200" dirty="0">
                <a:latin typeface="Arial" panose="020B0604020202020204" pitchFamily="34" charset="0"/>
                <a:cs typeface="Arial" panose="020B0604020202020204" pitchFamily="34" charset="0"/>
              </a:rPr>
              <a:t> Handbook Of Social Psychology Volume I Theory And Method. Addison-</a:t>
            </a:r>
            <a:r>
              <a:rPr lang="en-US" altLang="en-US" sz="2200" dirty="0" err="1">
                <a:latin typeface="Arial" panose="020B0604020202020204" pitchFamily="34" charset="0"/>
                <a:cs typeface="Arial" panose="020B0604020202020204" pitchFamily="34" charset="0"/>
              </a:rPr>
              <a:t>wesley</a:t>
            </a:r>
            <a:r>
              <a:rPr lang="en-US" altLang="en-US" sz="2200" dirty="0">
                <a:latin typeface="Arial" panose="020B0604020202020204" pitchFamily="34" charset="0"/>
                <a:cs typeface="Arial" panose="020B0604020202020204" pitchFamily="34" charset="0"/>
              </a:rPr>
              <a:t> Publishing Company, Inc.  Available at: https://archive.org/stream/in.ernet.dli.2015.197015/2015.197015.Social-Psychology-Hand-Book-Vol-1_djvu.txt</a:t>
            </a:r>
          </a:p>
          <a:p>
            <a:pPr marL="0" indent="0">
              <a:lnSpc>
                <a:spcPct val="120000"/>
              </a:lnSpc>
              <a:buNone/>
            </a:pPr>
            <a:r>
              <a:rPr lang="en-GB" sz="2400" dirty="0" err="1"/>
              <a:t>Guimond</a:t>
            </a:r>
            <a:r>
              <a:rPr lang="en-GB" sz="2400" dirty="0"/>
              <a:t>, S, (2007) Psychological Similarities and Differences between Women and Men across Cultures. Social and Personality Psychology Compass 2/1 (2008): 494–510, 10.1111/j.1751-9004.2007.00036.x.  Available </a:t>
            </a:r>
            <a:r>
              <a:rPr lang="en-GB" sz="2400" dirty="0" err="1"/>
              <a:t>at:http</a:t>
            </a:r>
            <a:r>
              <a:rPr lang="en-GB" sz="2400" dirty="0"/>
              <a:t>://citeseerx.ist.psu.edu/</a:t>
            </a:r>
            <a:r>
              <a:rPr lang="en-GB" sz="2400" dirty="0" err="1"/>
              <a:t>viewdoc</a:t>
            </a:r>
            <a:r>
              <a:rPr lang="en-GB" sz="2400" dirty="0"/>
              <a:t>/</a:t>
            </a:r>
            <a:r>
              <a:rPr lang="en-GB" sz="2400" dirty="0" err="1"/>
              <a:t>download?doi</a:t>
            </a:r>
            <a:r>
              <a:rPr lang="en-GB" sz="2400" dirty="0"/>
              <a:t>=10.1.1.532.5392&amp;rep=rep1&amp;type=pdf</a:t>
            </a:r>
            <a:endParaRPr lang="en-GB" sz="2200" dirty="0">
              <a:latin typeface="Arial" panose="020B0604020202020204" pitchFamily="34" charset="0"/>
              <a:cs typeface="Arial" panose="020B0604020202020204" pitchFamily="34" charset="0"/>
            </a:endParaRPr>
          </a:p>
          <a:p>
            <a:pPr marL="0" indent="0">
              <a:lnSpc>
                <a:spcPct val="120000"/>
              </a:lnSpc>
              <a:buNone/>
            </a:pPr>
            <a:r>
              <a:rPr lang="en-GB" sz="2200" dirty="0" err="1">
                <a:latin typeface="Arial" panose="020B0604020202020204" pitchFamily="34" charset="0"/>
                <a:cs typeface="Arial" panose="020B0604020202020204" pitchFamily="34" charset="0"/>
              </a:rPr>
              <a:t>Javed</a:t>
            </a:r>
            <a:r>
              <a:rPr lang="en-GB" sz="2200" dirty="0">
                <a:latin typeface="Arial" panose="020B0604020202020204" pitchFamily="34" charset="0"/>
                <a:cs typeface="Arial" panose="020B0604020202020204" pitchFamily="34" charset="0"/>
              </a:rPr>
              <a:t>, S, S,  and </a:t>
            </a:r>
            <a:r>
              <a:rPr lang="en-GB" sz="2200" dirty="0" err="1">
                <a:latin typeface="Arial" panose="020B0604020202020204" pitchFamily="34" charset="0"/>
                <a:cs typeface="Arial" panose="020B0604020202020204" pitchFamily="34" charset="0"/>
              </a:rPr>
              <a:t>Javed</a:t>
            </a:r>
            <a:r>
              <a:rPr lang="en-GB" sz="2200" dirty="0">
                <a:latin typeface="Arial" panose="020B0604020202020204" pitchFamily="34" charset="0"/>
                <a:cs typeface="Arial" panose="020B0604020202020204" pitchFamily="34" charset="0"/>
              </a:rPr>
              <a:t>, S, (2015) The impact of product’s packaging colour on customers’ buying preferences under time pressure. Academy of Young Researchers and Scholars, Lahore, Pakistan. Available </a:t>
            </a:r>
            <a:r>
              <a:rPr lang="en-GB" sz="2200" dirty="0" err="1">
                <a:latin typeface="Arial" panose="020B0604020202020204" pitchFamily="34" charset="0"/>
                <a:cs typeface="Arial" panose="020B0604020202020204" pitchFamily="34" charset="0"/>
              </a:rPr>
              <a:t>at:file</a:t>
            </a:r>
            <a:r>
              <a:rPr lang="en-GB" sz="2200" dirty="0">
                <a:latin typeface="Arial" panose="020B0604020202020204" pitchFamily="34" charset="0"/>
                <a:cs typeface="Arial" panose="020B0604020202020204" pitchFamily="34" charset="0"/>
              </a:rPr>
              <a:t>:///C:/Users/Invate/Downloads/JavedJaved2015%20(1).pdf</a:t>
            </a:r>
          </a:p>
          <a:p>
            <a:pPr marL="0" indent="0">
              <a:lnSpc>
                <a:spcPct val="120000"/>
              </a:lnSpc>
              <a:buNone/>
            </a:pPr>
            <a:r>
              <a:rPr lang="en-GB" sz="2200" dirty="0">
                <a:latin typeface="Arial" panose="020B0604020202020204" pitchFamily="34" charset="0"/>
                <a:cs typeface="Arial" panose="020B0604020202020204" pitchFamily="34" charset="0"/>
              </a:rPr>
              <a:t>Mittal, and Ravinder, (2012)  Consumer Buying </a:t>
            </a:r>
            <a:r>
              <a:rPr lang="en-GB" sz="2200" dirty="0" err="1">
                <a:latin typeface="Arial" panose="020B0604020202020204" pitchFamily="34" charset="0"/>
                <a:cs typeface="Arial" panose="020B0604020202020204" pitchFamily="34" charset="0"/>
              </a:rPr>
              <a:t>Behavior</a:t>
            </a:r>
            <a:r>
              <a:rPr lang="en-GB" sz="2200" dirty="0">
                <a:latin typeface="Arial" panose="020B0604020202020204" pitchFamily="34" charset="0"/>
                <a:cs typeface="Arial" panose="020B0604020202020204" pitchFamily="34" charset="0"/>
              </a:rPr>
              <a:t> &amp; Perception </a:t>
            </a:r>
            <a:r>
              <a:rPr lang="en-GB" sz="2200" dirty="0" err="1">
                <a:latin typeface="Arial" panose="020B0604020202020204" pitchFamily="34" charset="0"/>
                <a:cs typeface="Arial" panose="020B0604020202020204" pitchFamily="34" charset="0"/>
              </a:rPr>
              <a:t>towardsChocolates</a:t>
            </a:r>
            <a:r>
              <a:rPr lang="en-GB" sz="2200" dirty="0">
                <a:latin typeface="Arial" panose="020B0604020202020204" pitchFamily="34" charset="0"/>
                <a:cs typeface="Arial" panose="020B0604020202020204" pitchFamily="34" charset="0"/>
              </a:rPr>
              <a:t> Brands and Its Consumption.  International Journal of Business and Management Tomorrow  Vol. 2 No. 9  ISSN: 2249-9962 September|2012 www.ijbmt.com.  Available </a:t>
            </a:r>
            <a:r>
              <a:rPr lang="en-GB" sz="2200" dirty="0" err="1">
                <a:latin typeface="Arial" panose="020B0604020202020204" pitchFamily="34" charset="0"/>
                <a:cs typeface="Arial" panose="020B0604020202020204" pitchFamily="34" charset="0"/>
              </a:rPr>
              <a:t>at:http</a:t>
            </a:r>
            <a:r>
              <a:rPr lang="en-GB" sz="2200" dirty="0">
                <a:latin typeface="Arial" panose="020B0604020202020204" pitchFamily="34" charset="0"/>
                <a:cs typeface="Arial" panose="020B0604020202020204" pitchFamily="34" charset="0"/>
              </a:rPr>
              <a:t>://www.academia.edu/6498824/Consumer_Buying_Behavior_and_Perception_towards_Chocolates_Brands_and_Its_Consumption</a:t>
            </a:r>
          </a:p>
          <a:p>
            <a:pPr marL="0" indent="0">
              <a:lnSpc>
                <a:spcPct val="120000"/>
              </a:lnSpc>
              <a:buNone/>
            </a:pPr>
            <a:r>
              <a:rPr lang="en-GB" sz="2200" dirty="0" err="1">
                <a:latin typeface="Arial" panose="020B0604020202020204" pitchFamily="34" charset="0"/>
                <a:cs typeface="Arial" panose="020B0604020202020204" pitchFamily="34" charset="0"/>
              </a:rPr>
              <a:t>Onkvisit</a:t>
            </a:r>
            <a:r>
              <a:rPr lang="en-GB" sz="2200" dirty="0">
                <a:latin typeface="Arial" panose="020B0604020202020204" pitchFamily="34" charset="0"/>
                <a:cs typeface="Arial" panose="020B0604020202020204" pitchFamily="34" charset="0"/>
              </a:rPr>
              <a:t>, S and Shaw, J, J (2004) International Marketing Analysis and strategy, Taylor &amp; Francis e-Library, Fourth edition. Available at: </a:t>
            </a:r>
            <a:r>
              <a:rPr lang="en-GB" sz="2200" dirty="0">
                <a:latin typeface="Arial" panose="020B0604020202020204" pitchFamily="34" charset="0"/>
                <a:cs typeface="Arial" panose="020B0604020202020204" pitchFamily="34" charset="0"/>
                <a:hlinkClick r:id="rId3"/>
              </a:rPr>
              <a:t>https://mebranding.files.wordpress.com/2012/06/international-marketing-strategy-and-theory-4th-edition.pdf</a:t>
            </a:r>
            <a:endParaRPr lang="en-GB" sz="2200" dirty="0">
              <a:latin typeface="Arial" panose="020B0604020202020204" pitchFamily="34" charset="0"/>
              <a:cs typeface="Arial" panose="020B0604020202020204" pitchFamily="34" charset="0"/>
            </a:endParaRPr>
          </a:p>
          <a:p>
            <a:pPr marL="0" indent="0">
              <a:lnSpc>
                <a:spcPct val="120000"/>
              </a:lnSpc>
              <a:buNone/>
            </a:pPr>
            <a:r>
              <a:rPr lang="en-GB" sz="2200" dirty="0">
                <a:latin typeface="Arial" panose="020B0604020202020204" pitchFamily="34" charset="0"/>
                <a:cs typeface="Arial" panose="020B0604020202020204" pitchFamily="34" charset="0"/>
              </a:rPr>
              <a:t>Petty, R, E,  and </a:t>
            </a:r>
            <a:r>
              <a:rPr lang="en-GB" sz="2200" dirty="0" err="1">
                <a:latin typeface="Arial" panose="020B0604020202020204" pitchFamily="34" charset="0"/>
                <a:cs typeface="Arial" panose="020B0604020202020204" pitchFamily="34" charset="0"/>
              </a:rPr>
              <a:t>Caccioppo</a:t>
            </a:r>
            <a:r>
              <a:rPr lang="en-GB" sz="2200" dirty="0">
                <a:latin typeface="Arial" panose="020B0604020202020204" pitchFamily="34" charset="0"/>
                <a:cs typeface="Arial" panose="020B0604020202020204" pitchFamily="34" charset="0"/>
              </a:rPr>
              <a:t>, J, T,  and </a:t>
            </a:r>
            <a:r>
              <a:rPr lang="en-GB" sz="2200" dirty="0" err="1">
                <a:latin typeface="Arial" panose="020B0604020202020204" pitchFamily="34" charset="0"/>
                <a:cs typeface="Arial" panose="020B0604020202020204" pitchFamily="34" charset="0"/>
              </a:rPr>
              <a:t>Strathman</a:t>
            </a:r>
            <a:r>
              <a:rPr lang="en-GB" sz="2200" dirty="0">
                <a:latin typeface="Arial" panose="020B0604020202020204" pitchFamily="34" charset="0"/>
                <a:cs typeface="Arial" panose="020B0604020202020204" pitchFamily="34" charset="0"/>
              </a:rPr>
              <a:t>, A, J,  (1998), Affect and Persuasion.  A contemporary perspective.  American Behavioural Scientist volume 31. no.3 355-371. Available </a:t>
            </a:r>
            <a:r>
              <a:rPr lang="en-GB" sz="2200" dirty="0" err="1">
                <a:latin typeface="Arial" panose="020B0604020202020204" pitchFamily="34" charset="0"/>
                <a:cs typeface="Arial" panose="020B0604020202020204" pitchFamily="34" charset="0"/>
              </a:rPr>
              <a:t>at:http</a:t>
            </a:r>
            <a:r>
              <a:rPr lang="en-GB" sz="2200" dirty="0">
                <a:latin typeface="Arial" panose="020B0604020202020204" pitchFamily="34" charset="0"/>
                <a:cs typeface="Arial" panose="020B0604020202020204" pitchFamily="34" charset="0"/>
              </a:rPr>
              <a:t>://journals.sagepub.com/</a:t>
            </a:r>
            <a:r>
              <a:rPr lang="en-GB" sz="2200" dirty="0" err="1">
                <a:latin typeface="Arial" panose="020B0604020202020204" pitchFamily="34" charset="0"/>
                <a:cs typeface="Arial" panose="020B0604020202020204" pitchFamily="34" charset="0"/>
              </a:rPr>
              <a:t>doi</a:t>
            </a:r>
            <a:r>
              <a:rPr lang="en-GB" sz="2200" dirty="0">
                <a:latin typeface="Arial" panose="020B0604020202020204" pitchFamily="34" charset="0"/>
                <a:cs typeface="Arial" panose="020B0604020202020204" pitchFamily="34" charset="0"/>
              </a:rPr>
              <a:t>/pdf/10.1177/000276488031003007</a:t>
            </a:r>
          </a:p>
          <a:p>
            <a:pPr marL="0" indent="0">
              <a:lnSpc>
                <a:spcPct val="120000"/>
              </a:lnSpc>
              <a:buNone/>
            </a:pPr>
            <a:r>
              <a:rPr lang="en-GB" sz="2200" dirty="0" err="1">
                <a:latin typeface="Arial" panose="020B0604020202020204" pitchFamily="34" charset="0"/>
                <a:cs typeface="Arial" panose="020B0604020202020204" pitchFamily="34" charset="0"/>
              </a:rPr>
              <a:t>Rozin</a:t>
            </a:r>
            <a:r>
              <a:rPr lang="en-GB" sz="2200" dirty="0">
                <a:latin typeface="Arial" panose="020B0604020202020204" pitchFamily="34" charset="0"/>
                <a:cs typeface="Arial" panose="020B0604020202020204" pitchFamily="34" charset="0"/>
              </a:rPr>
              <a:t>, P, Levine, E And </a:t>
            </a:r>
            <a:r>
              <a:rPr lang="en-GB" sz="2200" dirty="0" err="1">
                <a:latin typeface="Arial" panose="020B0604020202020204" pitchFamily="34" charset="0"/>
                <a:cs typeface="Arial" panose="020B0604020202020204" pitchFamily="34" charset="0"/>
              </a:rPr>
              <a:t>Stoess</a:t>
            </a:r>
            <a:r>
              <a:rPr lang="en-GB" sz="2200" dirty="0">
                <a:latin typeface="Arial" panose="020B0604020202020204" pitchFamily="34" charset="0"/>
                <a:cs typeface="Arial" panose="020B0604020202020204" pitchFamily="34" charset="0"/>
              </a:rPr>
              <a:t>, C, (2007) Chocolate Craving and Liking.  Department of Psychology, University of Pennsylvania. Appetite, 1991, 17, 199-212. Available at: https://cpb-us-w2.wpmucdn.com/web.sas.upenn.edu/dist/7/206/files/2016/09/126ChocCravingLevineApp91-2j9o9jl.pdf</a:t>
            </a:r>
          </a:p>
          <a:p>
            <a:pPr marL="0" indent="0">
              <a:lnSpc>
                <a:spcPct val="100000"/>
              </a:lnSpc>
              <a:buNone/>
            </a:pPr>
            <a:endParaRPr lang="en-GB" sz="1400" dirty="0"/>
          </a:p>
        </p:txBody>
      </p:sp>
      <p:sp>
        <p:nvSpPr>
          <p:cNvPr id="6" name="Rectangle 3">
            <a:extLst>
              <a:ext uri="{FF2B5EF4-FFF2-40B4-BE49-F238E27FC236}">
                <a16:creationId xmlns:a16="http://schemas.microsoft.com/office/drawing/2014/main" id="{1565FA2A-B247-4945-B8ED-107CA3670706}"/>
              </a:ext>
            </a:extLst>
          </p:cNvPr>
          <p:cNvSpPr>
            <a:spLocks noChangeArrowheads="1"/>
          </p:cNvSpPr>
          <p:nvPr/>
        </p:nvSpPr>
        <p:spPr bwMode="auto">
          <a:xfrm>
            <a:off x="0" y="45230"/>
            <a:ext cx="65" cy="366739"/>
          </a:xfrm>
          <a:prstGeom prst="rect">
            <a:avLst/>
          </a:prstGeom>
          <a:solidFill>
            <a:srgbClr val="F5F5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8887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83991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26000">
              <a:schemeClr val="accent1"/>
            </a:gs>
            <a:gs pos="100000">
              <a:srgbClr val="7030A0"/>
            </a:gs>
            <a:gs pos="0">
              <a:schemeClr val="accent1"/>
            </a:gs>
            <a:gs pos="0">
              <a:schemeClr val="accent3">
                <a:lumMod val="60000"/>
                <a:lumOff val="4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76A92-0345-4193-B96D-A163B6E849CB}"/>
              </a:ext>
            </a:extLst>
          </p:cNvPr>
          <p:cNvSpPr>
            <a:spLocks noGrp="1"/>
          </p:cNvSpPr>
          <p:nvPr>
            <p:ph type="title"/>
          </p:nvPr>
        </p:nvSpPr>
        <p:spPr>
          <a:xfrm>
            <a:off x="838200" y="365125"/>
            <a:ext cx="10515600" cy="784053"/>
          </a:xfrm>
        </p:spPr>
        <p:txBody>
          <a:bodyPr>
            <a:normAutofit/>
          </a:bodyPr>
          <a:lstStyle/>
          <a:p>
            <a:r>
              <a:rPr lang="en-GB" sz="1400" dirty="0"/>
              <a:t>Bibliography</a:t>
            </a:r>
          </a:p>
        </p:txBody>
      </p:sp>
      <p:sp>
        <p:nvSpPr>
          <p:cNvPr id="3" name="Content Placeholder 2">
            <a:extLst>
              <a:ext uri="{FF2B5EF4-FFF2-40B4-BE49-F238E27FC236}">
                <a16:creationId xmlns:a16="http://schemas.microsoft.com/office/drawing/2014/main" id="{3BE80694-DE2D-4817-91C0-C6FE27A88707}"/>
              </a:ext>
            </a:extLst>
          </p:cNvPr>
          <p:cNvSpPr>
            <a:spLocks noGrp="1"/>
          </p:cNvSpPr>
          <p:nvPr>
            <p:ph idx="1"/>
          </p:nvPr>
        </p:nvSpPr>
        <p:spPr>
          <a:xfrm>
            <a:off x="751703" y="1149178"/>
            <a:ext cx="10515600" cy="4351338"/>
          </a:xfrm>
        </p:spPr>
        <p:txBody>
          <a:bodyPr>
            <a:normAutofit/>
          </a:bodyPr>
          <a:lstStyle/>
          <a:p>
            <a:pPr marL="0" indent="0">
              <a:buNone/>
            </a:pPr>
            <a:r>
              <a:rPr lang="en-GB" sz="1400" dirty="0" err="1"/>
              <a:t>Verlegh</a:t>
            </a:r>
            <a:r>
              <a:rPr lang="en-GB" sz="1400" dirty="0"/>
              <a:t>, P, </a:t>
            </a:r>
            <a:r>
              <a:rPr lang="en-GB" sz="1400" dirty="0" err="1"/>
              <a:t>Voorveld</a:t>
            </a:r>
            <a:r>
              <a:rPr lang="en-GB" sz="1400" dirty="0"/>
              <a:t>, H, and </a:t>
            </a:r>
            <a:r>
              <a:rPr lang="en-GB" sz="1400" dirty="0" err="1"/>
              <a:t>Eisend</a:t>
            </a:r>
            <a:r>
              <a:rPr lang="en-GB" sz="1400" dirty="0"/>
              <a:t>, M, (2004) Advances in advertising research </a:t>
            </a:r>
            <a:r>
              <a:rPr lang="en-GB" sz="1400" dirty="0" err="1"/>
              <a:t>vol</a:t>
            </a:r>
            <a:r>
              <a:rPr lang="en-GB" sz="1400" dirty="0"/>
              <a:t> (VI).  The digital, the classic, the subtle and the alternative.  European advertising academy. </a:t>
            </a:r>
          </a:p>
          <a:p>
            <a:pPr marL="0" indent="0">
              <a:buNone/>
            </a:pPr>
            <a:r>
              <a:rPr lang="en-GB" sz="1400" dirty="0">
                <a:latin typeface="Arial" panose="020B0604020202020204" pitchFamily="34" charset="0"/>
                <a:cs typeface="Arial" panose="020B0604020202020204" pitchFamily="34" charset="0"/>
              </a:rPr>
              <a:t>Yang,</a:t>
            </a:r>
            <a:r>
              <a:rPr lang="en-GB" sz="1400" dirty="0">
                <a:latin typeface="Arial" panose="020B0604020202020204" pitchFamily="34" charset="0"/>
                <a:cs typeface="Arial" panose="020B0604020202020204" pitchFamily="34" charset="0"/>
                <a:hlinkClick r:id="rId2"/>
              </a:rPr>
              <a:t> Y, Chang, C, </a:t>
            </a:r>
            <a:r>
              <a:rPr lang="en-GB" sz="1400" dirty="0" err="1">
                <a:latin typeface="Arial" panose="020B0604020202020204" pitchFamily="34" charset="0"/>
                <a:cs typeface="Arial" panose="020B0604020202020204" pitchFamily="34" charset="0"/>
                <a:hlinkClick r:id="rId2"/>
              </a:rPr>
              <a:t>Chien</a:t>
            </a:r>
            <a:r>
              <a:rPr lang="en-GB" sz="1400" dirty="0">
                <a:latin typeface="Arial" panose="020B0604020202020204" pitchFamily="34" charset="0"/>
                <a:cs typeface="Arial" panose="020B0604020202020204" pitchFamily="34" charset="0"/>
                <a:hlinkClick r:id="rId2"/>
              </a:rPr>
              <a:t>, W, Yu-Ta, </a:t>
            </a:r>
            <a:r>
              <a:rPr lang="en-GB" sz="1400" dirty="0" err="1">
                <a:latin typeface="Arial" panose="020B0604020202020204" pitchFamily="34" charset="0"/>
                <a:cs typeface="Arial" panose="020B0604020202020204" pitchFamily="34" charset="0"/>
                <a:hlinkClick r:id="rId2"/>
              </a:rPr>
              <a:t>Chien</a:t>
            </a:r>
            <a:r>
              <a:rPr lang="en-GB" sz="1400" dirty="0">
                <a:latin typeface="Arial" panose="020B0604020202020204" pitchFamily="34" charset="0"/>
                <a:cs typeface="Arial" panose="020B0604020202020204" pitchFamily="34" charset="0"/>
                <a:hlinkClick r:id="rId2"/>
              </a:rPr>
              <a:t>, Y, Tseng</a:t>
            </a:r>
            <a:r>
              <a:rPr lang="en-GB" sz="1400" dirty="0">
                <a:latin typeface="Arial" panose="020B0604020202020204" pitchFamily="34" charset="0"/>
                <a:cs typeface="Arial" panose="020B0604020202020204" pitchFamily="34" charset="0"/>
              </a:rPr>
              <a:t>, Y, Tracking learners' visual attention during a multimedia presentation in a real classroom. </a:t>
            </a:r>
            <a:r>
              <a:rPr lang="en-GB" sz="1400" u="sng" dirty="0">
                <a:latin typeface="Arial" panose="020B0604020202020204" pitchFamily="34" charset="0"/>
                <a:cs typeface="Arial" panose="020B0604020202020204" pitchFamily="34" charset="0"/>
                <a:hlinkClick r:id="rId3" tooltip="Go to table of contents for this volume/issue"/>
              </a:rPr>
              <a:t>Volume 62</a:t>
            </a:r>
            <a:r>
              <a:rPr lang="en-GB" sz="1400" dirty="0">
                <a:latin typeface="Arial" panose="020B0604020202020204" pitchFamily="34" charset="0"/>
                <a:cs typeface="Arial" panose="020B0604020202020204" pitchFamily="34" charset="0"/>
              </a:rPr>
              <a:t>, March 2013, Pages 208-220.  Available at: https://www.sciencedirect.com/science/article/pii/S036013151200231X#!</a:t>
            </a:r>
          </a:p>
          <a:p>
            <a:pPr marL="0" indent="0">
              <a:buNone/>
            </a:pPr>
            <a:endParaRPr lang="en-GB" sz="1400" dirty="0"/>
          </a:p>
        </p:txBody>
      </p:sp>
      <p:pic>
        <p:nvPicPr>
          <p:cNvPr id="5" name="Picture 2" descr="Image result for Cadburys  background picture ">
            <a:extLst>
              <a:ext uri="{FF2B5EF4-FFF2-40B4-BE49-F238E27FC236}">
                <a16:creationId xmlns:a16="http://schemas.microsoft.com/office/drawing/2014/main" id="{47E67BAB-B794-40E1-BD54-5249049E89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627567">
            <a:off x="9740214" y="4548015"/>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053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Island design templat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dirty="0"/>
        </a:defPPr>
      </a:lstStyle>
      <a:style>
        <a:lnRef idx="1">
          <a:schemeClr val="accent1"/>
        </a:lnRef>
        <a:fillRef idx="3">
          <a:schemeClr val="accent1"/>
        </a:fillRef>
        <a:effectRef idx="2">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Island design slides.potx" id="{5D7C5807-6DD8-49ED-901B-9094A9BD792B}" vid="{EDDDA1B0-F8E2-4B33-B027-7D47A75ECBBC}"/>
    </a:ext>
  </a:extLst>
</a:theme>
</file>

<file path=ppt/theme/theme2.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10024</TotalTime>
  <Words>1850</Words>
  <Application>Microsoft Office PowerPoint</Application>
  <PresentationFormat>Widescreen</PresentationFormat>
  <Paragraphs>131</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 Black</vt:lpstr>
      <vt:lpstr>Roboto</vt:lpstr>
      <vt:lpstr>Rockwell Extra Bold</vt:lpstr>
      <vt:lpstr>Wingdings</vt:lpstr>
      <vt:lpstr>Island design template</vt:lpstr>
      <vt:lpstr>Attitudes towards a Cadbury’s T.V Advertisement</vt:lpstr>
      <vt:lpstr>Introduction</vt:lpstr>
      <vt:lpstr>Literature review</vt:lpstr>
      <vt:lpstr>Literature review</vt:lpstr>
      <vt:lpstr>Literature Review</vt:lpstr>
      <vt:lpstr>Literature review</vt:lpstr>
      <vt:lpstr>Two Content Layout with SmartArt</vt:lpstr>
      <vt:lpstr>Literature review</vt:lpstr>
      <vt:lpstr>Literature review</vt:lpstr>
      <vt:lpstr>Literature review</vt:lpstr>
      <vt:lpstr>Literature review</vt:lpstr>
      <vt:lpstr>Literature Review and Hypothesis</vt:lpstr>
      <vt:lpstr>Methodology - Design</vt:lpstr>
      <vt:lpstr>Methodology – Participants and Ethics</vt:lpstr>
      <vt:lpstr>Methodology - procedure</vt:lpstr>
      <vt:lpstr>Results Table for Overall attitude </vt:lpstr>
      <vt:lpstr>Results Table </vt:lpstr>
      <vt:lpstr>Results and discussion</vt:lpstr>
      <vt:lpstr>Results</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Tracy Davies (1601973)</dc:creator>
  <cp:lastModifiedBy>Tracy Davies (1601973)</cp:lastModifiedBy>
  <cp:revision>139</cp:revision>
  <dcterms:created xsi:type="dcterms:W3CDTF">2018-04-30T13:22:07Z</dcterms:created>
  <dcterms:modified xsi:type="dcterms:W3CDTF">2018-05-08T00:48:17Z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