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6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6" r:id="rId10"/>
    <p:sldId id="265" r:id="rId11"/>
    <p:sldId id="269" r:id="rId12"/>
    <p:sldId id="263" r:id="rId13"/>
    <p:sldId id="267" r:id="rId14"/>
    <p:sldId id="268" r:id="rId1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4" d="100"/>
          <a:sy n="64" d="100"/>
        </p:scale>
        <p:origin x="78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DBA2B0-F5D2-431C-94B9-588154D72B86}" type="datetimeFigureOut">
              <a:rPr lang="en-GB" smtClean="0"/>
              <a:t>26/01/2017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9423CB-3DD1-493F-BF90-D4E090D4D5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3387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ECD69-E41C-47CD-AF2A-E4EE1A25A494}" type="datetimeFigureOut">
              <a:rPr lang="en-GB" smtClean="0"/>
              <a:t>26/01/2017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EF33-2E03-4083-9AAE-9F34A0172C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901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ECD69-E41C-47CD-AF2A-E4EE1A25A494}" type="datetimeFigureOut">
              <a:rPr lang="en-GB" smtClean="0"/>
              <a:t>26/01/2017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EF33-2E03-4083-9AAE-9F34A0172C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128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ECD69-E41C-47CD-AF2A-E4EE1A25A494}" type="datetimeFigureOut">
              <a:rPr lang="en-GB" smtClean="0"/>
              <a:t>26/01/2017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EF33-2E03-4083-9AAE-9F34A0172C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109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ECD69-E41C-47CD-AF2A-E4EE1A25A494}" type="datetimeFigureOut">
              <a:rPr lang="en-GB" smtClean="0"/>
              <a:t>26/01/2017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EF33-2E03-4083-9AAE-9F34A0172C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613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ECD69-E41C-47CD-AF2A-E4EE1A25A494}" type="datetimeFigureOut">
              <a:rPr lang="en-GB" smtClean="0"/>
              <a:t>26/01/2017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EF33-2E03-4083-9AAE-9F34A0172C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437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ECD69-E41C-47CD-AF2A-E4EE1A25A494}" type="datetimeFigureOut">
              <a:rPr lang="en-GB" smtClean="0"/>
              <a:t>26/01/2017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EF33-2E03-4083-9AAE-9F34A0172C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584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ECD69-E41C-47CD-AF2A-E4EE1A25A494}" type="datetimeFigureOut">
              <a:rPr lang="en-GB" smtClean="0"/>
              <a:t>26/01/2017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EF33-2E03-4083-9AAE-9F34A0172C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425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ECD69-E41C-47CD-AF2A-E4EE1A25A494}" type="datetimeFigureOut">
              <a:rPr lang="en-GB" smtClean="0"/>
              <a:t>26/01/2017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EF33-2E03-4083-9AAE-9F34A0172C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21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ECD69-E41C-47CD-AF2A-E4EE1A25A494}" type="datetimeFigureOut">
              <a:rPr lang="en-GB" smtClean="0"/>
              <a:t>26/01/2017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EF33-2E03-4083-9AAE-9F34A0172C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136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ECD69-E41C-47CD-AF2A-E4EE1A25A494}" type="datetimeFigureOut">
              <a:rPr lang="en-GB" smtClean="0"/>
              <a:t>26/01/2017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EF33-2E03-4083-9AAE-9F34A0172C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8417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ECD69-E41C-47CD-AF2A-E4EE1A25A494}" type="datetimeFigureOut">
              <a:rPr lang="en-GB" smtClean="0"/>
              <a:t>26/01/2017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EF33-2E03-4083-9AAE-9F34A0172C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277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AECD69-E41C-47CD-AF2A-E4EE1A25A494}" type="datetimeFigureOut">
              <a:rPr lang="en-GB" smtClean="0"/>
              <a:t>26/01/2017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74EF33-2E03-4083-9AAE-9F34A0172C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412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potools.com/bosch-reconditioned-power-tools/bosch-reconditioned-power-tools,default,sc.html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hevrolet.co.uk/what-drives-us/end-of-life-disposal.html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wiggle.co.uk/secure/account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 smtClean="0"/>
              <a:t>Reverse 	Logistics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en-GB" dirty="0" smtClean="0"/>
              <a:t>Thursday 26</a:t>
            </a:r>
            <a:r>
              <a:rPr lang="en-GB" baseline="30000" dirty="0" smtClean="0"/>
              <a:t>th</a:t>
            </a:r>
            <a:r>
              <a:rPr lang="en-GB" dirty="0" smtClean="0"/>
              <a:t> January 2017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9757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 smtClean="0"/>
              <a:t>Definition</a:t>
            </a:r>
            <a:endParaRPr lang="en-GB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sz="4400" i="1" dirty="0" smtClean="0"/>
          </a:p>
          <a:p>
            <a:pPr marL="0" indent="0">
              <a:buNone/>
            </a:pPr>
            <a:r>
              <a:rPr lang="en-GB" sz="4400" i="1" dirty="0" smtClean="0"/>
              <a:t>“The series of activities required to retrieve a (used) product from a customer for re-use or disposal”</a:t>
            </a:r>
          </a:p>
          <a:p>
            <a:pPr marL="0" indent="0" algn="r">
              <a:buNone/>
            </a:pPr>
            <a:r>
              <a:rPr lang="en-GB" dirty="0" smtClean="0"/>
              <a:t>Harvard Business Review 2002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8631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Five Key Principles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GB" dirty="0" smtClean="0"/>
              <a:t>Product Acquisition – obtaining used product from point of use</a:t>
            </a:r>
          </a:p>
          <a:p>
            <a:pPr lvl="1"/>
            <a:endParaRPr lang="en-GB" dirty="0" smtClean="0"/>
          </a:p>
          <a:p>
            <a:pPr lvl="1"/>
            <a:r>
              <a:rPr lang="en-GB" dirty="0" smtClean="0"/>
              <a:t>Customer returns – quality issues, unsuitable</a:t>
            </a:r>
          </a:p>
          <a:p>
            <a:pPr lvl="1"/>
            <a:endParaRPr lang="en-GB" dirty="0" smtClean="0"/>
          </a:p>
          <a:p>
            <a:pPr lvl="1"/>
            <a:r>
              <a:rPr lang="en-GB" dirty="0" smtClean="0"/>
              <a:t>Collection from retailers</a:t>
            </a:r>
          </a:p>
          <a:p>
            <a:pPr lvl="1"/>
            <a:endParaRPr lang="en-GB" dirty="0" smtClean="0"/>
          </a:p>
          <a:p>
            <a:pPr lvl="1"/>
            <a:r>
              <a:rPr lang="en-GB" dirty="0" smtClean="0"/>
              <a:t>Return of overstocked inventory</a:t>
            </a:r>
          </a:p>
          <a:p>
            <a:pPr lvl="1"/>
            <a:endParaRPr lang="en-GB" dirty="0"/>
          </a:p>
          <a:p>
            <a:pPr lvl="1"/>
            <a:r>
              <a:rPr lang="en-GB" dirty="0" smtClean="0"/>
              <a:t>Outdated merchandise</a:t>
            </a:r>
          </a:p>
          <a:p>
            <a:pPr lvl="1"/>
            <a:endParaRPr lang="en-GB" dirty="0"/>
          </a:p>
          <a:p>
            <a:pPr lvl="1"/>
            <a:r>
              <a:rPr lang="en-GB" dirty="0" smtClean="0"/>
              <a:t>End of life products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8943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Five Key Principles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2.	Reverse Logistics – transportation to location for inspection, 	sorting and/or refurbishment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Key considerations</a:t>
            </a:r>
          </a:p>
          <a:p>
            <a:pPr lvl="2"/>
            <a:r>
              <a:rPr lang="en-GB" dirty="0" smtClean="0"/>
              <a:t>Shipping</a:t>
            </a:r>
          </a:p>
          <a:p>
            <a:pPr lvl="2"/>
            <a:r>
              <a:rPr lang="en-GB" dirty="0" smtClean="0"/>
              <a:t>Handling</a:t>
            </a:r>
          </a:p>
          <a:p>
            <a:pPr lvl="3">
              <a:buFont typeface="Wingdings" panose="05000000000000000000" pitchFamily="2" charset="2"/>
              <a:buChar char="Ø"/>
            </a:pPr>
            <a:r>
              <a:rPr lang="en-GB" dirty="0" smtClean="0"/>
              <a:t>bulky materials</a:t>
            </a:r>
          </a:p>
          <a:p>
            <a:pPr lvl="3">
              <a:buFont typeface="Wingdings" panose="05000000000000000000" pitchFamily="2" charset="2"/>
              <a:buChar char="Ø"/>
            </a:pPr>
            <a:r>
              <a:rPr lang="en-GB" dirty="0" smtClean="0"/>
              <a:t>Hazardous materials</a:t>
            </a:r>
          </a:p>
          <a:p>
            <a:pPr lvl="2"/>
            <a:r>
              <a:rPr lang="en-GB" dirty="0" smtClean="0"/>
              <a:t>Outsourcing</a:t>
            </a:r>
          </a:p>
          <a:p>
            <a:pPr lvl="2"/>
            <a:r>
              <a:rPr lang="en-GB" dirty="0" smtClean="0"/>
              <a:t>Cost</a:t>
            </a:r>
            <a:r>
              <a:rPr lang="en-GB" dirty="0"/>
              <a:t>	</a:t>
            </a:r>
            <a:r>
              <a:rPr lang="en-GB" dirty="0" smtClean="0"/>
              <a:t>	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5665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Five Key Principles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/>
          <a:lstStyle/>
          <a:p>
            <a:pPr marL="514350" indent="-514350">
              <a:buAutoNum type="arabicPeriod" startAt="3"/>
            </a:pPr>
            <a:r>
              <a:rPr lang="en-GB" dirty="0" smtClean="0"/>
              <a:t>Inspection and Disposition</a:t>
            </a:r>
          </a:p>
          <a:p>
            <a:pPr marL="514350" indent="-514350">
              <a:buAutoNum type="arabicPeriod" startAt="3"/>
            </a:pPr>
            <a:endParaRPr lang="en-GB" dirty="0"/>
          </a:p>
          <a:p>
            <a:pPr marL="457200" lvl="1" indent="0">
              <a:buNone/>
            </a:pPr>
            <a:r>
              <a:rPr lang="en-GB" dirty="0" smtClean="0"/>
              <a:t>Key Considerations</a:t>
            </a:r>
          </a:p>
          <a:p>
            <a:pPr lvl="1"/>
            <a:r>
              <a:rPr lang="en-GB" dirty="0" smtClean="0"/>
              <a:t>Bar coding to identify and track products</a:t>
            </a:r>
          </a:p>
          <a:p>
            <a:pPr lvl="1"/>
            <a:r>
              <a:rPr lang="en-GB" dirty="0" smtClean="0"/>
              <a:t>Automation to avoid labour intensive sorting processes</a:t>
            </a:r>
          </a:p>
          <a:p>
            <a:pPr lvl="1"/>
            <a:r>
              <a:rPr lang="en-GB" dirty="0" smtClean="0"/>
              <a:t>Make disposition decisions as early as possible to eliminate Logistics costs and to return remanufactured products to market as quickly as possible</a:t>
            </a:r>
          </a:p>
          <a:p>
            <a:pPr lvl="1"/>
            <a:r>
              <a:rPr lang="en-GB" dirty="0" smtClean="0"/>
              <a:t>Recyclable materials</a:t>
            </a:r>
          </a:p>
          <a:p>
            <a:pPr marL="514350" indent="-514350">
              <a:buAutoNum type="arabicPeriod" startAt="3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7034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Five Key Principles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 startAt="4"/>
            </a:pPr>
            <a:r>
              <a:rPr lang="en-GB" dirty="0" smtClean="0"/>
              <a:t>Reconditioning / Remanufacturing</a:t>
            </a:r>
          </a:p>
          <a:p>
            <a:pPr lvl="1"/>
            <a:endParaRPr lang="en-GB" dirty="0" smtClean="0"/>
          </a:p>
          <a:p>
            <a:pPr lvl="1"/>
            <a:r>
              <a:rPr lang="en-GB" dirty="0" smtClean="0"/>
              <a:t>Disassembly</a:t>
            </a:r>
          </a:p>
          <a:p>
            <a:pPr lvl="1"/>
            <a:endParaRPr lang="en-GB" dirty="0" smtClean="0"/>
          </a:p>
          <a:p>
            <a:pPr lvl="1"/>
            <a:r>
              <a:rPr lang="en-GB" dirty="0" smtClean="0"/>
              <a:t>Returning product to its original specification</a:t>
            </a:r>
          </a:p>
          <a:p>
            <a:pPr lvl="1"/>
            <a:endParaRPr lang="en-GB" dirty="0" smtClean="0"/>
          </a:p>
          <a:p>
            <a:pPr lvl="1"/>
            <a:r>
              <a:rPr lang="en-GB" dirty="0" smtClean="0"/>
              <a:t>Salvage components and recondition for sale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0259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Five Key Principles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/>
          <a:lstStyle/>
          <a:p>
            <a:pPr marL="0" indent="0">
              <a:buNone/>
            </a:pPr>
            <a:r>
              <a:rPr lang="en-GB" sz="3600" dirty="0" smtClean="0"/>
              <a:t>5. Remarketing / Reselling</a:t>
            </a:r>
          </a:p>
          <a:p>
            <a:pPr marL="0" indent="0">
              <a:buNone/>
            </a:pPr>
            <a:endParaRPr lang="en-GB" dirty="0"/>
          </a:p>
          <a:p>
            <a:pPr lvl="1"/>
            <a:r>
              <a:rPr lang="en-GB" sz="3200" dirty="0" smtClean="0"/>
              <a:t>Distribute and re-sell products or components</a:t>
            </a:r>
          </a:p>
          <a:p>
            <a:endParaRPr lang="en-GB" sz="3200" dirty="0"/>
          </a:p>
          <a:p>
            <a:pPr lvl="1"/>
            <a:r>
              <a:rPr lang="en-GB" sz="3200" dirty="0" smtClean="0"/>
              <a:t>Create market for re-conditioned components</a:t>
            </a:r>
          </a:p>
          <a:p>
            <a:pPr lvl="1"/>
            <a:endParaRPr lang="en-GB" sz="3200" dirty="0" smtClean="0"/>
          </a:p>
          <a:p>
            <a:pPr lvl="1"/>
            <a:r>
              <a:rPr lang="en-GB" sz="3200" dirty="0" smtClean="0"/>
              <a:t>Outsourcing / approved agents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224917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Key Drivers For Reverse Logistics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Legislation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Corporate Social Responsibility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 smtClean="0"/>
              <a:t>Sustainability</a:t>
            </a:r>
          </a:p>
          <a:p>
            <a:pPr marL="457200" lvl="1" indent="0">
              <a:buNone/>
            </a:pPr>
            <a:endParaRPr lang="en-GB" dirty="0" smtClean="0"/>
          </a:p>
          <a:p>
            <a:r>
              <a:rPr lang="en-GB" dirty="0" smtClean="0"/>
              <a:t>Customer / Consumer behaviour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 smtClean="0"/>
              <a:t>Rise of online retailing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 smtClean="0"/>
              <a:t>Can lead to improved customer satisfaction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Competitive advantage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 smtClean="0"/>
              <a:t>Profitability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 smtClean="0"/>
              <a:t>Supplier of choice due to successful, user friendly reverse logistics process</a:t>
            </a:r>
          </a:p>
        </p:txBody>
      </p:sp>
    </p:spTree>
    <p:extLst>
      <p:ext uri="{BB962C8B-B14F-4D97-AF65-F5344CB8AC3E}">
        <p14:creationId xmlns:p14="http://schemas.microsoft.com/office/powerpoint/2010/main" val="155091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74788"/>
          </a:xfrm>
        </p:spPr>
        <p:txBody>
          <a:bodyPr/>
          <a:lstStyle/>
          <a:p>
            <a:r>
              <a:rPr lang="en-GB" b="1" dirty="0" smtClean="0"/>
              <a:t>Q&amp;A - Discussion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75715"/>
            <a:ext cx="10515600" cy="4701248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What impact does Reverse Logistics have on:</a:t>
            </a:r>
          </a:p>
          <a:p>
            <a:pPr lvl="1"/>
            <a:r>
              <a:rPr lang="en-GB" dirty="0" smtClean="0"/>
              <a:t>Product Design</a:t>
            </a:r>
          </a:p>
          <a:p>
            <a:pPr lvl="1"/>
            <a:r>
              <a:rPr lang="en-GB" dirty="0" smtClean="0"/>
              <a:t>Supply-Chain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8059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Examples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/>
              <a:t>Forward thinking pays dividends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Bosch builds </a:t>
            </a:r>
            <a:r>
              <a:rPr lang="en-GB" dirty="0"/>
              <a:t>sensors into the motors of its power tools, which indicate whether the motor is worth reconditioning. The technology dramatically reduces inspection and disposition costs, enabling the company to make a profit on the remanufactured tools. Even with reverse supply chains, forward thinking pays big dividends.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Bosch has created a very successful reconditioned tool market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>
                <a:hlinkClick r:id="rId2"/>
              </a:rPr>
              <a:t>http://</a:t>
            </a:r>
            <a:r>
              <a:rPr lang="en-GB" dirty="0" smtClean="0">
                <a:hlinkClick r:id="rId2"/>
              </a:rPr>
              <a:t>www.cpotools.com/bosch-reconditioned-power-tools/bosch-reconditioned-power-tools,default,sc.html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6876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Examples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3800" b="1" dirty="0" smtClean="0"/>
              <a:t>Automotive Industry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 smtClean="0"/>
              <a:t>Driven by legislation for end of life products</a:t>
            </a:r>
          </a:p>
          <a:p>
            <a:pPr lvl="1"/>
            <a:r>
              <a:rPr lang="en-GB" dirty="0"/>
              <a:t>End-of-life Vehicle Directive" (2000/53/EG</a:t>
            </a:r>
            <a:r>
              <a:rPr lang="en-GB" dirty="0" smtClean="0"/>
              <a:t>) – UK March 2003</a:t>
            </a:r>
          </a:p>
          <a:p>
            <a:pPr lvl="1"/>
            <a:r>
              <a:rPr lang="en-GB" dirty="0" smtClean="0"/>
              <a:t>Manufacturers are obliged to take back end of life vehicles</a:t>
            </a:r>
          </a:p>
          <a:p>
            <a:pPr lvl="1"/>
            <a:r>
              <a:rPr lang="en-GB" dirty="0">
                <a:hlinkClick r:id="rId2"/>
              </a:rPr>
              <a:t>http://</a:t>
            </a:r>
            <a:r>
              <a:rPr lang="en-GB" dirty="0" smtClean="0">
                <a:hlinkClick r:id="rId2"/>
              </a:rPr>
              <a:t>www.chevrolet.co.uk/what-drives-us/end-of-life-disposal.html</a:t>
            </a:r>
            <a:endParaRPr lang="en-GB" dirty="0" smtClean="0"/>
          </a:p>
          <a:p>
            <a:pPr marL="457200" lvl="1" indent="0">
              <a:buNone/>
            </a:pP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Volvo anticipated </a:t>
            </a:r>
            <a:r>
              <a:rPr lang="en-GB" dirty="0"/>
              <a:t>the Swedish government passing </a:t>
            </a:r>
            <a:r>
              <a:rPr lang="en-GB" dirty="0" smtClean="0"/>
              <a:t>legislation for the </a:t>
            </a:r>
            <a:r>
              <a:rPr lang="en-GB" dirty="0"/>
              <a:t>disposal of vehicles. </a:t>
            </a:r>
            <a:endParaRPr lang="en-GB" dirty="0" smtClean="0"/>
          </a:p>
          <a:p>
            <a:pPr lvl="1"/>
            <a:r>
              <a:rPr lang="en-GB" dirty="0" smtClean="0"/>
              <a:t>Implemented </a:t>
            </a:r>
            <a:r>
              <a:rPr lang="en-GB" dirty="0"/>
              <a:t>a reverse logistics process of salvaging and dismantling cars, </a:t>
            </a:r>
            <a:endParaRPr lang="en-GB" dirty="0" smtClean="0"/>
          </a:p>
          <a:p>
            <a:pPr lvl="1"/>
            <a:r>
              <a:rPr lang="en-GB" dirty="0" smtClean="0"/>
              <a:t>Generated </a:t>
            </a:r>
            <a:r>
              <a:rPr lang="en-GB" dirty="0"/>
              <a:t>revenues by selling </a:t>
            </a:r>
            <a:r>
              <a:rPr lang="en-GB" dirty="0" smtClean="0"/>
              <a:t>components. </a:t>
            </a:r>
          </a:p>
          <a:p>
            <a:pPr lvl="1"/>
            <a:r>
              <a:rPr lang="en-GB" dirty="0" smtClean="0"/>
              <a:t>Resulted </a:t>
            </a:r>
            <a:r>
              <a:rPr lang="en-GB" dirty="0"/>
              <a:t>in a reduction of transaction costs to approximately 5%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2786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84253"/>
          </a:xfrm>
        </p:spPr>
        <p:txBody>
          <a:bodyPr/>
          <a:lstStyle/>
          <a:p>
            <a:r>
              <a:rPr lang="en-GB" b="1" dirty="0" smtClean="0"/>
              <a:t>Examples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12752"/>
            <a:ext cx="10515600" cy="4864211"/>
          </a:xfrm>
        </p:spPr>
        <p:txBody>
          <a:bodyPr/>
          <a:lstStyle/>
          <a:p>
            <a:pPr marL="0" indent="0">
              <a:buNone/>
            </a:pPr>
            <a:r>
              <a:rPr lang="en-GB" b="1" dirty="0" smtClean="0"/>
              <a:t>Automotive Industry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184" y="1865014"/>
            <a:ext cx="6708618" cy="4473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086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Online Retailing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66661"/>
            <a:ext cx="10515600" cy="471030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High frequency of customer returns</a:t>
            </a:r>
          </a:p>
          <a:p>
            <a:endParaRPr lang="en-GB" dirty="0"/>
          </a:p>
          <a:p>
            <a:r>
              <a:rPr lang="en-GB" dirty="0" smtClean="0"/>
              <a:t>No “high street” presence for acquisition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Third party logistics for transportation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Use of bar-coding technology for identification and tracking reducing labour intensive processes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www.wiggle.co.uk/secure/account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9540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Activity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Using the 5 principles below, describe a Reverse Logistics process for an organisation of your choice</a:t>
            </a:r>
          </a:p>
          <a:p>
            <a:pPr marL="971550" lvl="1" indent="-514350">
              <a:buAutoNum type="arabicPeriod"/>
            </a:pPr>
            <a:r>
              <a:rPr lang="en-GB" sz="2800" dirty="0" smtClean="0"/>
              <a:t>Product Acquisition</a:t>
            </a:r>
          </a:p>
          <a:p>
            <a:pPr marL="971550" lvl="1" indent="-514350">
              <a:buAutoNum type="arabicPeriod"/>
            </a:pPr>
            <a:r>
              <a:rPr lang="en-GB" sz="2800" dirty="0"/>
              <a:t>Reverse </a:t>
            </a:r>
            <a:r>
              <a:rPr lang="en-GB" sz="2800" dirty="0" smtClean="0"/>
              <a:t>Logistics</a:t>
            </a:r>
          </a:p>
          <a:p>
            <a:pPr marL="971550" lvl="1" indent="-514350">
              <a:buAutoNum type="arabicPeriod"/>
            </a:pPr>
            <a:r>
              <a:rPr lang="en-GB" sz="2800" dirty="0"/>
              <a:t>Inspection and </a:t>
            </a:r>
            <a:r>
              <a:rPr lang="en-GB" sz="2800" dirty="0" smtClean="0"/>
              <a:t>Disposition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GB" sz="2800" dirty="0"/>
              <a:t>Reconditioning / </a:t>
            </a:r>
            <a:r>
              <a:rPr lang="en-GB" sz="2800" dirty="0" smtClean="0"/>
              <a:t>Remanufacturing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GB" sz="2800" dirty="0"/>
              <a:t>Remarketing / Reselling</a:t>
            </a:r>
          </a:p>
          <a:p>
            <a:pPr marL="514350" indent="-514350">
              <a:buAutoNum type="arabicPeriod" startAt="3"/>
            </a:pPr>
            <a:endParaRPr lang="en-GB" dirty="0"/>
          </a:p>
          <a:p>
            <a:pPr marL="514350" indent="-514350">
              <a:buAutoNum type="arabicPeriod" startAt="3"/>
            </a:pPr>
            <a:endParaRPr lang="en-GB" dirty="0"/>
          </a:p>
          <a:p>
            <a:pPr marL="514350" indent="-514350"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698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3056</TotalTime>
  <Words>425</Words>
  <Application>Microsoft Office PowerPoint</Application>
  <PresentationFormat>Widescreen</PresentationFormat>
  <Paragraphs>111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Wingdings</vt:lpstr>
      <vt:lpstr>Office Theme</vt:lpstr>
      <vt:lpstr>Reverse  Logistics</vt:lpstr>
      <vt:lpstr>Definition</vt:lpstr>
      <vt:lpstr>Five Key Principles</vt:lpstr>
      <vt:lpstr>Five Key Principles</vt:lpstr>
      <vt:lpstr>Five Key Principles</vt:lpstr>
      <vt:lpstr>Five Key Principles</vt:lpstr>
      <vt:lpstr>Five Key Principles</vt:lpstr>
      <vt:lpstr>Key Drivers For Reverse Logistics</vt:lpstr>
      <vt:lpstr>Q&amp;A - Discussion</vt:lpstr>
      <vt:lpstr>Examples</vt:lpstr>
      <vt:lpstr>Examples</vt:lpstr>
      <vt:lpstr>Examples</vt:lpstr>
      <vt:lpstr>Online Retailing</vt:lpstr>
      <vt:lpstr>Activity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Reverse  Logistics</dc:title>
  <dc:creator>Carl Singleton (P151207)</dc:creator>
  <cp:lastModifiedBy>Edwards, Ged</cp:lastModifiedBy>
  <cp:revision>25</cp:revision>
  <cp:lastPrinted>2017-01-26T10:00:16Z</cp:lastPrinted>
  <dcterms:created xsi:type="dcterms:W3CDTF">2017-01-23T11:48:21Z</dcterms:created>
  <dcterms:modified xsi:type="dcterms:W3CDTF">2017-01-26T12:41:24Z</dcterms:modified>
</cp:coreProperties>
</file>