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9" r:id="rId1"/>
  </p:sldMasterIdLst>
  <p:notesMasterIdLst>
    <p:notesMasterId r:id="rId16"/>
  </p:notesMasterIdLst>
  <p:sldIdLst>
    <p:sldId id="256" r:id="rId2"/>
    <p:sldId id="257" r:id="rId3"/>
    <p:sldId id="259" r:id="rId4"/>
    <p:sldId id="265" r:id="rId5"/>
    <p:sldId id="262" r:id="rId6"/>
    <p:sldId id="268" r:id="rId7"/>
    <p:sldId id="263" r:id="rId8"/>
    <p:sldId id="258" r:id="rId9"/>
    <p:sldId id="261" r:id="rId10"/>
    <p:sldId id="264" r:id="rId11"/>
    <p:sldId id="267" r:id="rId12"/>
    <p:sldId id="260" r:id="rId13"/>
    <p:sldId id="270"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72"/>
  </p:normalViewPr>
  <p:slideViewPr>
    <p:cSldViewPr snapToGrid="0">
      <p:cViewPr varScale="1">
        <p:scale>
          <a:sx n="99" d="100"/>
          <a:sy n="99" d="100"/>
        </p:scale>
        <p:origin x="44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8FFA9D-30F6-4108-AB93-107CDBA63128}" type="datetimeFigureOut">
              <a:rPr lang="en-GB" smtClean="0"/>
              <a:t>28/02/2023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045064-66A3-4F0C-B862-077B4DE9E0EC}" type="slidenum">
              <a:rPr lang="en-GB" smtClean="0"/>
              <a:t>‹#›</a:t>
            </a:fld>
            <a:endParaRPr lang="en-GB"/>
          </a:p>
        </p:txBody>
      </p:sp>
    </p:spTree>
    <p:extLst>
      <p:ext uri="{BB962C8B-B14F-4D97-AF65-F5344CB8AC3E}">
        <p14:creationId xmlns:p14="http://schemas.microsoft.com/office/powerpoint/2010/main" val="4587553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Athletes who employ CRT in heavy-load training sometimes fail to lift weights in the concentric phase, limiting the degree of stimulation provided by training on the target muscles. When VRT is employed, the resistance of weak muscle groups is reduced, lowering the likelihood of weight lifting failure. Meanwhile, at the last portion of the movement, the resistance steadily rises and surpasses the maximum weight that can be lifted when CRT is employed, resulting in higher stimulation of the target muscles.</a:t>
            </a:r>
          </a:p>
          <a:p>
            <a:endParaRPr lang="en-GB" dirty="0"/>
          </a:p>
        </p:txBody>
      </p:sp>
      <p:sp>
        <p:nvSpPr>
          <p:cNvPr id="4" name="Slide Number Placeholder 3"/>
          <p:cNvSpPr>
            <a:spLocks noGrp="1"/>
          </p:cNvSpPr>
          <p:nvPr>
            <p:ph type="sldNum" sz="quarter" idx="5"/>
          </p:nvPr>
        </p:nvSpPr>
        <p:spPr/>
        <p:txBody>
          <a:bodyPr/>
          <a:lstStyle/>
          <a:p>
            <a:fld id="{2D045064-66A3-4F0C-B862-077B4DE9E0EC}" type="slidenum">
              <a:rPr lang="en-GB" smtClean="0"/>
              <a:t>3</a:t>
            </a:fld>
            <a:endParaRPr lang="en-GB"/>
          </a:p>
        </p:txBody>
      </p:sp>
    </p:spTree>
    <p:extLst>
      <p:ext uri="{BB962C8B-B14F-4D97-AF65-F5344CB8AC3E}">
        <p14:creationId xmlns:p14="http://schemas.microsoft.com/office/powerpoint/2010/main" val="1961672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VR/TR balance is an interesting variable to study in VRT. Researchers have shown that using VR for 15–35% of the total resistance results in a more beneficial training effect [17,39,61] when the aim is to increase maximal strength. Training with a VR load that accounts for 10-20% of the total resistance is optimal if the goal is to increase explosive power [44,61].</a:t>
            </a:r>
          </a:p>
        </p:txBody>
      </p:sp>
      <p:sp>
        <p:nvSpPr>
          <p:cNvPr id="4" name="Slide Number Placeholder 3"/>
          <p:cNvSpPr>
            <a:spLocks noGrp="1"/>
          </p:cNvSpPr>
          <p:nvPr>
            <p:ph type="sldNum" sz="quarter" idx="5"/>
          </p:nvPr>
        </p:nvSpPr>
        <p:spPr/>
        <p:txBody>
          <a:bodyPr/>
          <a:lstStyle/>
          <a:p>
            <a:fld id="{2D045064-66A3-4F0C-B862-077B4DE9E0EC}" type="slidenum">
              <a:rPr lang="en-GB" smtClean="0"/>
              <a:t>9</a:t>
            </a:fld>
            <a:endParaRPr lang="en-GB"/>
          </a:p>
        </p:txBody>
      </p:sp>
    </p:spTree>
    <p:extLst>
      <p:ext uri="{BB962C8B-B14F-4D97-AF65-F5344CB8AC3E}">
        <p14:creationId xmlns:p14="http://schemas.microsoft.com/office/powerpoint/2010/main" val="1433602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55467A-5DD2-422D-9C2D-665040DD9ED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36077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55467A-5DD2-422D-9C2D-665040DD9ED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4119758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55467A-5DD2-422D-9C2D-665040DD9ED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1028961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55467A-5DD2-422D-9C2D-665040DD9EDE}" type="datetimeFigureOut">
              <a:rPr lang="en-GB" smtClean="0"/>
              <a:t>28/02/2023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1962203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55467A-5DD2-422D-9C2D-665040DD9EDE}" type="datetimeFigureOut">
              <a:rPr lang="en-GB" smtClean="0"/>
              <a:t>28/02/2023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602222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155467A-5DD2-422D-9C2D-665040DD9EDE}" type="datetimeFigureOut">
              <a:rPr lang="en-GB" smtClean="0"/>
              <a:t>28/02/2023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2684904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55467A-5DD2-422D-9C2D-665040DD9EDE}" type="datetimeFigureOut">
              <a:rPr lang="en-GB" smtClean="0"/>
              <a:t>28/02/2023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3643838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55467A-5DD2-422D-9C2D-665040DD9EDE}" type="datetimeFigureOut">
              <a:rPr lang="en-GB" smtClean="0"/>
              <a:t>28/02/2023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1427307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55467A-5DD2-422D-9C2D-665040DD9EDE}" type="datetimeFigureOut">
              <a:rPr lang="en-GB" smtClean="0"/>
              <a:t>28/02/2023</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3215369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55467A-5DD2-422D-9C2D-665040DD9ED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3518680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55467A-5DD2-422D-9C2D-665040DD9ED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495506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55467A-5DD2-422D-9C2D-665040DD9ED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814809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55467A-5DD2-422D-9C2D-665040DD9ED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419111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55467A-5DD2-422D-9C2D-665040DD9ED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942724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55467A-5DD2-422D-9C2D-665040DD9ED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2394363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55467A-5DD2-422D-9C2D-665040DD9ED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4FB52-146C-4217-A75A-88FFA5F4C4EB}" type="slidenum">
              <a:rPr lang="en-GB" smtClean="0"/>
              <a:t>‹#›</a:t>
            </a:fld>
            <a:endParaRPr lang="en-GB"/>
          </a:p>
        </p:txBody>
      </p:sp>
    </p:spTree>
    <p:extLst>
      <p:ext uri="{BB962C8B-B14F-4D97-AF65-F5344CB8AC3E}">
        <p14:creationId xmlns:p14="http://schemas.microsoft.com/office/powerpoint/2010/main" val="2113304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55467A-5DD2-422D-9C2D-665040DD9EDE}" type="datetimeFigureOut">
              <a:rPr lang="en-GB" smtClean="0"/>
              <a:t>28/02/2023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E84FB52-146C-4217-A75A-88FFA5F4C4EB}" type="slidenum">
              <a:rPr lang="en-GB" smtClean="0"/>
              <a:t>‹#›</a:t>
            </a:fld>
            <a:endParaRPr lang="en-GB"/>
          </a:p>
        </p:txBody>
      </p:sp>
    </p:spTree>
    <p:extLst>
      <p:ext uri="{BB962C8B-B14F-4D97-AF65-F5344CB8AC3E}">
        <p14:creationId xmlns:p14="http://schemas.microsoft.com/office/powerpoint/2010/main" val="469730032"/>
      </p:ext>
    </p:extLst>
  </p:cSld>
  <p:clrMap bg1="lt1" tx1="dk1" bg2="lt2" tx2="dk2" accent1="accent1" accent2="accent2" accent3="accent3" accent4="accent4" accent5="accent5" accent6="accent6" hlink="hlink" folHlink="folHlink"/>
  <p:sldLayoutIdLst>
    <p:sldLayoutId id="2147483940" r:id="rId1"/>
    <p:sldLayoutId id="2147483941" r:id="rId2"/>
    <p:sldLayoutId id="2147483942" r:id="rId3"/>
    <p:sldLayoutId id="2147483943" r:id="rId4"/>
    <p:sldLayoutId id="2147483944" r:id="rId5"/>
    <p:sldLayoutId id="2147483945" r:id="rId6"/>
    <p:sldLayoutId id="2147483946" r:id="rId7"/>
    <p:sldLayoutId id="2147483947" r:id="rId8"/>
    <p:sldLayoutId id="2147483948" r:id="rId9"/>
    <p:sldLayoutId id="2147483949" r:id="rId10"/>
    <p:sldLayoutId id="2147483950" r:id="rId11"/>
    <p:sldLayoutId id="2147483951" r:id="rId12"/>
    <p:sldLayoutId id="2147483952" r:id="rId13"/>
    <p:sldLayoutId id="2147483953" r:id="rId14"/>
    <p:sldLayoutId id="2147483954" r:id="rId15"/>
    <p:sldLayoutId id="214748395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ink.springer.com/article/10.1007/s00421-021-04791-5#ref-CR2"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person, indoor&#10;&#10;Description automatically generated">
            <a:extLst>
              <a:ext uri="{FF2B5EF4-FFF2-40B4-BE49-F238E27FC236}">
                <a16:creationId xmlns:a16="http://schemas.microsoft.com/office/drawing/2014/main" id="{CF982D57-97D6-2335-E414-C85787E411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
        <p:nvSpPr>
          <p:cNvPr id="2" name="Title 1">
            <a:extLst>
              <a:ext uri="{FF2B5EF4-FFF2-40B4-BE49-F238E27FC236}">
                <a16:creationId xmlns:a16="http://schemas.microsoft.com/office/drawing/2014/main" id="{E4A3D11E-2893-4466-8F65-5DE695FE9E68}"/>
              </a:ext>
            </a:extLst>
          </p:cNvPr>
          <p:cNvSpPr>
            <a:spLocks noGrp="1"/>
          </p:cNvSpPr>
          <p:nvPr>
            <p:ph type="ctrTitle"/>
          </p:nvPr>
        </p:nvSpPr>
        <p:spPr>
          <a:xfrm>
            <a:off x="-1" y="646922"/>
            <a:ext cx="12192000" cy="1594628"/>
          </a:xfrm>
        </p:spPr>
        <p:txBody>
          <a:bodyPr>
            <a:normAutofit/>
          </a:bodyPr>
          <a:lstStyle/>
          <a:p>
            <a:pPr algn="ctr"/>
            <a:r>
              <a:rPr lang="en-GB" sz="6600" b="1" u="sng" dirty="0">
                <a:solidFill>
                  <a:schemeClr val="bg1"/>
                </a:solidFill>
                <a:highlight>
                  <a:srgbClr val="FF0000"/>
                </a:highlight>
              </a:rPr>
              <a:t>Variable Resistance Training </a:t>
            </a:r>
          </a:p>
        </p:txBody>
      </p:sp>
    </p:spTree>
    <p:extLst>
      <p:ext uri="{BB962C8B-B14F-4D97-AF65-F5344CB8AC3E}">
        <p14:creationId xmlns:p14="http://schemas.microsoft.com/office/powerpoint/2010/main" val="297405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BBC369B-7443-7C1B-BED5-3AFDBE458AA6}"/>
              </a:ext>
            </a:extLst>
          </p:cNvPr>
          <p:cNvSpPr/>
          <p:nvPr/>
        </p:nvSpPr>
        <p:spPr>
          <a:xfrm>
            <a:off x="6792686" y="1825625"/>
            <a:ext cx="5162939" cy="2709053"/>
          </a:xfrm>
          <a:prstGeom prst="rect">
            <a:avLst/>
          </a:prstGeom>
        </p:spPr>
        <p:style>
          <a:lnRef idx="1">
            <a:schemeClr val="dk1"/>
          </a:lnRef>
          <a:fillRef idx="3">
            <a:schemeClr val="dk1"/>
          </a:fillRef>
          <a:effectRef idx="2">
            <a:schemeClr val="dk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1A39AFAF-1D2A-4FE1-0B6B-354F1B7521F7}"/>
              </a:ext>
            </a:extLst>
          </p:cNvPr>
          <p:cNvSpPr>
            <a:spLocks noGrp="1"/>
          </p:cNvSpPr>
          <p:nvPr>
            <p:ph type="title"/>
          </p:nvPr>
        </p:nvSpPr>
        <p:spPr>
          <a:xfrm>
            <a:off x="1217382" y="278206"/>
            <a:ext cx="8596668" cy="1320800"/>
          </a:xfrm>
        </p:spPr>
        <p:txBody>
          <a:bodyPr/>
          <a:lstStyle/>
          <a:p>
            <a:pPr algn="ctr"/>
            <a:r>
              <a:rPr lang="en-GB" b="1" u="sng" dirty="0"/>
              <a:t>Client Profile  - Sam</a:t>
            </a:r>
          </a:p>
        </p:txBody>
      </p:sp>
      <p:sp>
        <p:nvSpPr>
          <p:cNvPr id="3" name="Content Placeholder 2">
            <a:extLst>
              <a:ext uri="{FF2B5EF4-FFF2-40B4-BE49-F238E27FC236}">
                <a16:creationId xmlns:a16="http://schemas.microsoft.com/office/drawing/2014/main" id="{B09DD32C-6743-5278-1346-DEC4154C9C9B}"/>
              </a:ext>
            </a:extLst>
          </p:cNvPr>
          <p:cNvSpPr>
            <a:spLocks noGrp="1"/>
          </p:cNvSpPr>
          <p:nvPr>
            <p:ph idx="1"/>
          </p:nvPr>
        </p:nvSpPr>
        <p:spPr>
          <a:xfrm>
            <a:off x="121887" y="1825625"/>
            <a:ext cx="5029200" cy="4351338"/>
          </a:xfrm>
        </p:spPr>
        <p:style>
          <a:lnRef idx="1">
            <a:schemeClr val="dk1"/>
          </a:lnRef>
          <a:fillRef idx="3">
            <a:schemeClr val="dk1"/>
          </a:fillRef>
          <a:effectRef idx="2">
            <a:schemeClr val="dk1"/>
          </a:effectRef>
          <a:fontRef idx="minor">
            <a:schemeClr val="lt1"/>
          </a:fontRef>
        </p:style>
        <p:txBody>
          <a:bodyPr>
            <a:normAutofit/>
          </a:bodyPr>
          <a:lstStyle/>
          <a:p>
            <a:pPr marL="0" indent="0" algn="ctr">
              <a:buNone/>
            </a:pPr>
            <a:endParaRPr lang="en-GB" dirty="0">
              <a:ln w="0"/>
              <a:solidFill>
                <a:schemeClr val="bg1"/>
              </a:solidFill>
              <a:effectLst>
                <a:outerShdw blurRad="38100" dist="19050" dir="2700000" algn="tl" rotWithShape="0">
                  <a:schemeClr val="dk1">
                    <a:alpha val="40000"/>
                  </a:schemeClr>
                </a:outerShdw>
              </a:effectLst>
            </a:endParaRPr>
          </a:p>
          <a:p>
            <a:pPr algn="ctr"/>
            <a:r>
              <a:rPr lang="en-GB" dirty="0">
                <a:ln w="0"/>
                <a:solidFill>
                  <a:schemeClr val="bg1"/>
                </a:solidFill>
                <a:effectLst>
                  <a:outerShdw blurRad="38100" dist="19050" dir="2700000" algn="tl" rotWithShape="0">
                    <a:schemeClr val="dk1">
                      <a:alpha val="40000"/>
                    </a:schemeClr>
                  </a:outerShdw>
                </a:effectLst>
              </a:rPr>
              <a:t>27 years old</a:t>
            </a:r>
          </a:p>
          <a:p>
            <a:pPr algn="ctr"/>
            <a:r>
              <a:rPr lang="en-GB" dirty="0">
                <a:ln w="0"/>
                <a:solidFill>
                  <a:schemeClr val="bg1"/>
                </a:solidFill>
                <a:effectLst>
                  <a:outerShdw blurRad="38100" dist="19050" dir="2700000" algn="tl" rotWithShape="0">
                    <a:schemeClr val="dk1">
                      <a:alpha val="40000"/>
                    </a:schemeClr>
                  </a:outerShdw>
                </a:effectLst>
              </a:rPr>
              <a:t>92kg</a:t>
            </a:r>
          </a:p>
          <a:p>
            <a:pPr algn="ctr"/>
            <a:r>
              <a:rPr lang="en-GB" dirty="0">
                <a:ln w="0"/>
                <a:solidFill>
                  <a:schemeClr val="bg1"/>
                </a:solidFill>
                <a:effectLst>
                  <a:outerShdw blurRad="38100" dist="19050" dir="2700000" algn="tl" rotWithShape="0">
                    <a:schemeClr val="dk1">
                      <a:alpha val="40000"/>
                    </a:schemeClr>
                  </a:outerShdw>
                </a:effectLst>
              </a:rPr>
              <a:t>14.8% body fat</a:t>
            </a:r>
          </a:p>
          <a:p>
            <a:pPr algn="ctr"/>
            <a:r>
              <a:rPr lang="en-GB" dirty="0">
                <a:ln w="0"/>
                <a:solidFill>
                  <a:schemeClr val="bg1"/>
                </a:solidFill>
                <a:effectLst>
                  <a:outerShdw blurRad="38100" dist="19050" dir="2700000" algn="tl" rotWithShape="0">
                    <a:schemeClr val="dk1">
                      <a:alpha val="40000"/>
                    </a:schemeClr>
                  </a:outerShdw>
                </a:effectLst>
              </a:rPr>
              <a:t>29.2” Leg circumference </a:t>
            </a:r>
          </a:p>
          <a:p>
            <a:pPr algn="ctr"/>
            <a:r>
              <a:rPr lang="en-GB" dirty="0">
                <a:ln w="0"/>
                <a:solidFill>
                  <a:schemeClr val="bg1"/>
                </a:solidFill>
                <a:effectLst>
                  <a:outerShdw blurRad="38100" dist="19050" dir="2700000" algn="tl" rotWithShape="0">
                    <a:schemeClr val="dk1">
                      <a:alpha val="40000"/>
                    </a:schemeClr>
                  </a:outerShdw>
                </a:effectLst>
              </a:rPr>
              <a:t>37” Hip circumference </a:t>
            </a:r>
          </a:p>
          <a:p>
            <a:pPr algn="ctr"/>
            <a:r>
              <a:rPr lang="en-GB" dirty="0">
                <a:ln w="0"/>
                <a:solidFill>
                  <a:schemeClr val="bg1"/>
                </a:solidFill>
                <a:effectLst>
                  <a:outerShdw blurRad="38100" dist="19050" dir="2700000" algn="tl" rotWithShape="0">
                    <a:schemeClr val="dk1">
                      <a:alpha val="40000"/>
                    </a:schemeClr>
                  </a:outerShdw>
                </a:effectLst>
              </a:rPr>
              <a:t>36” Waist circumference </a:t>
            </a:r>
          </a:p>
          <a:p>
            <a:pPr algn="ctr"/>
            <a:r>
              <a:rPr lang="en-GB" dirty="0">
                <a:ln w="0"/>
                <a:solidFill>
                  <a:schemeClr val="bg1"/>
                </a:solidFill>
                <a:effectLst>
                  <a:outerShdw blurRad="38100" dist="19050" dir="2700000" algn="tl" rotWithShape="0">
                    <a:schemeClr val="dk1">
                      <a:alpha val="40000"/>
                    </a:schemeClr>
                  </a:outerShdw>
                </a:effectLst>
              </a:rPr>
              <a:t>Rugby player</a:t>
            </a:r>
          </a:p>
          <a:p>
            <a:pPr algn="ctr"/>
            <a:r>
              <a:rPr lang="en-GB" dirty="0">
                <a:ln w="0"/>
                <a:solidFill>
                  <a:schemeClr val="bg1"/>
                </a:solidFill>
                <a:effectLst>
                  <a:outerShdw blurRad="38100" dist="19050" dir="2700000" algn="tl" rotWithShape="0">
                    <a:schemeClr val="dk1">
                      <a:alpha val="40000"/>
                    </a:schemeClr>
                  </a:outerShdw>
                </a:effectLst>
              </a:rPr>
              <a:t>Slightly experienced in strength training </a:t>
            </a:r>
          </a:p>
        </p:txBody>
      </p:sp>
      <p:sp>
        <p:nvSpPr>
          <p:cNvPr id="4" name="TextBox 3">
            <a:extLst>
              <a:ext uri="{FF2B5EF4-FFF2-40B4-BE49-F238E27FC236}">
                <a16:creationId xmlns:a16="http://schemas.microsoft.com/office/drawing/2014/main" id="{24CFD98B-0BF8-016F-A363-E49942AF3D0B}"/>
              </a:ext>
            </a:extLst>
          </p:cNvPr>
          <p:cNvSpPr txBox="1"/>
          <p:nvPr/>
        </p:nvSpPr>
        <p:spPr>
          <a:xfrm>
            <a:off x="7142513" y="1981200"/>
            <a:ext cx="4927600" cy="2862322"/>
          </a:xfrm>
          <a:prstGeom prst="rect">
            <a:avLst/>
          </a:prstGeom>
          <a:noFill/>
        </p:spPr>
        <p:txBody>
          <a:bodyPr wrap="square" rtlCol="0">
            <a:spAutoFit/>
          </a:bodyPr>
          <a:lstStyle/>
          <a:p>
            <a:pPr algn="ctr"/>
            <a:r>
              <a:rPr lang="en-GB" b="1" u="sng" dirty="0">
                <a:solidFill>
                  <a:schemeClr val="bg1"/>
                </a:solidFill>
              </a:rPr>
              <a:t>Goals</a:t>
            </a:r>
          </a:p>
          <a:p>
            <a:pPr marL="285750" indent="-285750">
              <a:buFont typeface="Arial" panose="020B0604020202020204" pitchFamily="34" charset="0"/>
              <a:buChar char="•"/>
            </a:pPr>
            <a:r>
              <a:rPr lang="en-GB" dirty="0">
                <a:solidFill>
                  <a:schemeClr val="bg1"/>
                </a:solidFill>
              </a:rPr>
              <a:t>Overall leg strength/power improvements</a:t>
            </a:r>
          </a:p>
          <a:p>
            <a:pPr marL="285750" indent="-285750">
              <a:buFont typeface="Arial" panose="020B0604020202020204" pitchFamily="34" charset="0"/>
              <a:buChar char="•"/>
            </a:pPr>
            <a:r>
              <a:rPr lang="en-GB" dirty="0">
                <a:solidFill>
                  <a:schemeClr val="bg1"/>
                </a:solidFill>
              </a:rPr>
              <a:t>Overall decrease in body fat</a:t>
            </a:r>
          </a:p>
          <a:p>
            <a:pPr marL="285750" indent="-285750">
              <a:buFont typeface="Arial" panose="020B0604020202020204" pitchFamily="34" charset="0"/>
              <a:buChar char="•"/>
            </a:pPr>
            <a:r>
              <a:rPr lang="en-GB" dirty="0">
                <a:solidFill>
                  <a:schemeClr val="bg1"/>
                </a:solidFill>
              </a:rPr>
              <a:t>Increase in muscle mass</a:t>
            </a:r>
          </a:p>
          <a:p>
            <a:pPr marL="285750" indent="-285750">
              <a:buFont typeface="Arial" panose="020B0604020202020204" pitchFamily="34" charset="0"/>
              <a:buChar char="•"/>
            </a:pPr>
            <a:endParaRPr lang="en-GB" dirty="0">
              <a:solidFill>
                <a:schemeClr val="bg1"/>
              </a:solidFill>
            </a:endParaRPr>
          </a:p>
          <a:p>
            <a:pPr algn="ctr"/>
            <a:r>
              <a:rPr lang="en-GB" b="1" u="sng" dirty="0">
                <a:solidFill>
                  <a:schemeClr val="bg1"/>
                </a:solidFill>
              </a:rPr>
              <a:t>Limitations </a:t>
            </a:r>
          </a:p>
          <a:p>
            <a:pPr marL="285750" indent="-285750">
              <a:buFont typeface="Arial" panose="020B0604020202020204" pitchFamily="34" charset="0"/>
              <a:buChar char="•"/>
            </a:pPr>
            <a:r>
              <a:rPr lang="en-GB" dirty="0">
                <a:solidFill>
                  <a:schemeClr val="bg1"/>
                </a:solidFill>
              </a:rPr>
              <a:t>Overall Diet Quality </a:t>
            </a:r>
          </a:p>
          <a:p>
            <a:pPr marL="285750" indent="-285750">
              <a:buFont typeface="Arial" panose="020B0604020202020204" pitchFamily="34" charset="0"/>
              <a:buChar char="•"/>
            </a:pPr>
            <a:r>
              <a:rPr lang="en-GB" dirty="0">
                <a:solidFill>
                  <a:schemeClr val="bg1"/>
                </a:solidFill>
              </a:rPr>
              <a:t>Time spent in the gym</a:t>
            </a:r>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654681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1A25-4991-3DD9-4B20-5880C4C1C42A}"/>
              </a:ext>
            </a:extLst>
          </p:cNvPr>
          <p:cNvSpPr>
            <a:spLocks noGrp="1"/>
          </p:cNvSpPr>
          <p:nvPr>
            <p:ph type="title"/>
          </p:nvPr>
        </p:nvSpPr>
        <p:spPr>
          <a:xfrm>
            <a:off x="1451579" y="0"/>
            <a:ext cx="9603275" cy="1049235"/>
          </a:xfrm>
        </p:spPr>
        <p:txBody>
          <a:bodyPr/>
          <a:lstStyle/>
          <a:p>
            <a:pPr algn="ctr"/>
            <a:r>
              <a:rPr lang="en-GB" b="1" u="sng" dirty="0"/>
              <a:t>What is VRT?</a:t>
            </a:r>
          </a:p>
        </p:txBody>
      </p:sp>
      <p:sp>
        <p:nvSpPr>
          <p:cNvPr id="3" name="Content Placeholder 2">
            <a:extLst>
              <a:ext uri="{FF2B5EF4-FFF2-40B4-BE49-F238E27FC236}">
                <a16:creationId xmlns:a16="http://schemas.microsoft.com/office/drawing/2014/main" id="{442D5D25-6740-1B62-1107-CB57D92A3A08}"/>
              </a:ext>
            </a:extLst>
          </p:cNvPr>
          <p:cNvSpPr>
            <a:spLocks noGrp="1"/>
          </p:cNvSpPr>
          <p:nvPr>
            <p:ph idx="1"/>
          </p:nvPr>
        </p:nvSpPr>
        <p:spPr/>
        <p:txBody>
          <a:bodyPr>
            <a:normAutofit fontScale="92500" lnSpcReduction="20000"/>
          </a:bodyPr>
          <a:lstStyle/>
          <a:p>
            <a:r>
              <a:rPr lang="en-GB" sz="1800" kern="100" dirty="0">
                <a:solidFill>
                  <a:srgbClr val="333333"/>
                </a:solidFill>
                <a:effectLst/>
                <a:ea typeface="Calibri" panose="020F0502020204030204" pitchFamily="34" charset="0"/>
                <a:cs typeface="Times New Roman" panose="02020603050405020304" pitchFamily="18" charset="0"/>
              </a:rPr>
              <a:t>Variable resistance training (VRT) is an exercise method that allows for changes in the resistance applied throughout the range of </a:t>
            </a:r>
            <a:r>
              <a:rPr lang="en-GB" sz="1800" kern="100" dirty="0">
                <a:effectLst/>
                <a:ea typeface="Calibri" panose="020F0502020204030204" pitchFamily="34" charset="0"/>
                <a:cs typeface="Times New Roman" panose="02020603050405020304" pitchFamily="18" charset="0"/>
              </a:rPr>
              <a:t>motion (Anderson et al. </a:t>
            </a:r>
            <a:r>
              <a:rPr lang="en-GB" sz="1800" u="sng" kern="100" dirty="0">
                <a:effectLst/>
                <a:ea typeface="Calibri" panose="020F0502020204030204" pitchFamily="34" charset="0"/>
                <a:cs typeface="Times New Roman" panose="02020603050405020304" pitchFamily="18" charset="0"/>
                <a:hlinkClick r:id="rId3" tooltip="Anderson CE, Sforzo GA, Sigg JA (2008) The effects of combining elastic and free weight resistance on strength and power in athletes. J Strength Cond Res 22:567–574">
                  <a:extLst>
                    <a:ext uri="{A12FA001-AC4F-418D-AE19-62706E023703}">
                      <ahyp:hlinkClr xmlns:ahyp="http://schemas.microsoft.com/office/drawing/2018/hyperlinkcolor" val="tx"/>
                    </a:ext>
                  </a:extLst>
                </a:hlinkClick>
              </a:rPr>
              <a:t>2008</a:t>
            </a:r>
            <a:r>
              <a:rPr lang="en-GB" sz="1800" kern="100" dirty="0">
                <a:effectLst/>
                <a:ea typeface="Calibri" panose="020F0502020204030204" pitchFamily="34" charset="0"/>
                <a:cs typeface="Times New Roman" panose="02020603050405020304" pitchFamily="18" charset="0"/>
              </a:rPr>
              <a:t>).</a:t>
            </a:r>
          </a:p>
          <a:p>
            <a:r>
              <a:rPr lang="en-GB" sz="1800" kern="100" dirty="0">
                <a:solidFill>
                  <a:srgbClr val="333333"/>
                </a:solidFill>
                <a:effectLst/>
                <a:ea typeface="Calibri" panose="020F0502020204030204" pitchFamily="34" charset="0"/>
                <a:cs typeface="Times New Roman" panose="02020603050405020304" pitchFamily="18" charset="0"/>
              </a:rPr>
              <a:t>Various methods of VRT have been utilized including chains, elastic bands and other various methods.</a:t>
            </a:r>
            <a:endParaRPr lang="en-GB" sz="1800" kern="100" dirty="0">
              <a:effectLst/>
              <a:ea typeface="Calibri" panose="020F0502020204030204" pitchFamily="34" charset="0"/>
              <a:cs typeface="Times New Roman" panose="02020603050405020304" pitchFamily="18" charset="0"/>
            </a:endParaRPr>
          </a:p>
          <a:p>
            <a:r>
              <a:rPr lang="en-GB" dirty="0"/>
              <a:t>When utilizing elastic bands, enough acceleration is required to overcome elastic recoil and complete the movement (F</a:t>
            </a:r>
            <a:r>
              <a:rPr lang="en-GB" b="0" i="0" dirty="0">
                <a:effectLst/>
                <a:latin typeface="g_d1_f9"/>
              </a:rPr>
              <a:t>rost, DM 2011). </a:t>
            </a:r>
            <a:r>
              <a:rPr lang="en-GB" dirty="0"/>
              <a:t>According to various researchers, this sort of resistance training lowers the mechanical disadvantage of the sticking point which is common in weight training (</a:t>
            </a:r>
            <a:r>
              <a:rPr lang="en-GB" dirty="0">
                <a:effectLst/>
                <a:latin typeface="Calibri" panose="020F0502020204030204" pitchFamily="34" charset="0"/>
                <a:ea typeface="Calibri" panose="020F0502020204030204" pitchFamily="34" charset="0"/>
                <a:cs typeface="Times New Roman" panose="02020603050405020304" pitchFamily="18" charset="0"/>
              </a:rPr>
              <a:t>Anderson, CE 2008) </a:t>
            </a:r>
            <a:r>
              <a:rPr lang="en-GB" dirty="0"/>
              <a:t>The sticking point, is the reduction of velocity caused by external resistance training. </a:t>
            </a:r>
          </a:p>
          <a:p>
            <a:r>
              <a:rPr lang="en-GB" dirty="0"/>
              <a:t>Athletes who perform resistance training in heavy-load traini</a:t>
            </a:r>
            <a:r>
              <a:rPr lang="en-GB" sz="1800" dirty="0"/>
              <a:t>ng sometimes fail to lift weights in the concentric phase, this in turn limits the degree of stimulation on the target muscles. When VRT is employed, the resistance of weak muscle groups is reduced</a:t>
            </a:r>
            <a:r>
              <a:rPr lang="en-GB" dirty="0"/>
              <a:t>. This lowers </a:t>
            </a:r>
            <a:r>
              <a:rPr lang="en-GB" sz="1800" dirty="0"/>
              <a:t>the likelihood of failing the rep. Meanwhile, at the last portion of the movement, the resistance steadily rises and surpasses the maximum weight that can be lifted when </a:t>
            </a:r>
            <a:r>
              <a:rPr lang="en-GB" dirty="0"/>
              <a:t>normal resistance training</a:t>
            </a:r>
            <a:r>
              <a:rPr lang="en-GB" sz="1800" dirty="0"/>
              <a:t> is employed, resulting in higher stimulation of the target muscles.</a:t>
            </a:r>
          </a:p>
        </p:txBody>
      </p:sp>
      <p:pic>
        <p:nvPicPr>
          <p:cNvPr id="5" name="Picture 4" descr="A person working in a factory&#10;&#10;Description automatically generated with medium confidence">
            <a:extLst>
              <a:ext uri="{FF2B5EF4-FFF2-40B4-BE49-F238E27FC236}">
                <a16:creationId xmlns:a16="http://schemas.microsoft.com/office/drawing/2014/main" id="{E32DE18F-E60D-9688-981A-C9B490AE32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26834" y="764348"/>
            <a:ext cx="1400784" cy="1049236"/>
          </a:xfrm>
          <a:prstGeom prst="rect">
            <a:avLst/>
          </a:prstGeom>
        </p:spPr>
      </p:pic>
      <p:pic>
        <p:nvPicPr>
          <p:cNvPr id="7" name="Picture 6" descr="A person lifting weights&#10;&#10;Description automatically generated with low confidence">
            <a:extLst>
              <a:ext uri="{FF2B5EF4-FFF2-40B4-BE49-F238E27FC236}">
                <a16:creationId xmlns:a16="http://schemas.microsoft.com/office/drawing/2014/main" id="{D59A5F60-6916-567E-D457-0890B66F7C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81705" y="764349"/>
            <a:ext cx="1764897" cy="1049235"/>
          </a:xfrm>
          <a:prstGeom prst="rect">
            <a:avLst/>
          </a:prstGeom>
        </p:spPr>
      </p:pic>
      <p:pic>
        <p:nvPicPr>
          <p:cNvPr id="9" name="Picture 8" descr="A picture containing person, person, orange">
            <a:extLst>
              <a:ext uri="{FF2B5EF4-FFF2-40B4-BE49-F238E27FC236}">
                <a16:creationId xmlns:a16="http://schemas.microsoft.com/office/drawing/2014/main" id="{491DDCBA-E6A0-4327-7686-042F6D0B9D7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37355" y="764350"/>
            <a:ext cx="1610667" cy="1049235"/>
          </a:xfrm>
          <a:prstGeom prst="rect">
            <a:avLst/>
          </a:prstGeom>
        </p:spPr>
      </p:pic>
    </p:spTree>
    <p:extLst>
      <p:ext uri="{BB962C8B-B14F-4D97-AF65-F5344CB8AC3E}">
        <p14:creationId xmlns:p14="http://schemas.microsoft.com/office/powerpoint/2010/main" val="3409312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BD3C4B4-EF9B-64D5-BE91-F24F07D028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4148" y="4253300"/>
            <a:ext cx="2494327" cy="2494327"/>
          </a:xfrm>
          <a:prstGeom prst="rect">
            <a:avLst/>
          </a:prstGeom>
        </p:spPr>
      </p:pic>
      <p:sp>
        <p:nvSpPr>
          <p:cNvPr id="3" name="Content Placeholder 2">
            <a:extLst>
              <a:ext uri="{FF2B5EF4-FFF2-40B4-BE49-F238E27FC236}">
                <a16:creationId xmlns:a16="http://schemas.microsoft.com/office/drawing/2014/main" id="{BFAC66E3-6B6C-88C9-A473-452E8FA22E02}"/>
              </a:ext>
            </a:extLst>
          </p:cNvPr>
          <p:cNvSpPr>
            <a:spLocks noGrp="1"/>
          </p:cNvSpPr>
          <p:nvPr>
            <p:ph idx="1"/>
          </p:nvPr>
        </p:nvSpPr>
        <p:spPr>
          <a:xfrm>
            <a:off x="838200" y="572778"/>
            <a:ext cx="10515600" cy="4351338"/>
          </a:xfrm>
        </p:spPr>
        <p:txBody>
          <a:bodyPr>
            <a:normAutofit fontScale="92500"/>
          </a:bodyPr>
          <a:lstStyle/>
          <a:p>
            <a:r>
              <a:rPr lang="en-GB" sz="2800" dirty="0">
                <a:solidFill>
                  <a:schemeClr val="tx1"/>
                </a:solidFill>
              </a:rPr>
              <a:t>Elastic bands are special in that they may deliver elastic forces larger than gravity alone, resulting in increased eccentric loading. This increased loading associated with elastic bands has been found to adequately activate the skeletal muscle to produce gains in strength, speed , and reaction time. (</a:t>
            </a:r>
            <a:r>
              <a:rPr lang="en-GB" sz="2800" dirty="0" err="1">
                <a:solidFill>
                  <a:schemeClr val="tx1"/>
                </a:solidFill>
              </a:rPr>
              <a:t>Shoepe</a:t>
            </a:r>
            <a:r>
              <a:rPr lang="en-GB" sz="2800" dirty="0">
                <a:solidFill>
                  <a:schemeClr val="tx1"/>
                </a:solidFill>
              </a:rPr>
              <a:t> et al. 2010).</a:t>
            </a:r>
          </a:p>
          <a:p>
            <a:r>
              <a:rPr lang="en-GB" sz="2800" dirty="0">
                <a:solidFill>
                  <a:schemeClr val="tx1"/>
                </a:solidFill>
              </a:rPr>
              <a:t>One of the primary goals of using elastic bands is to provide a wide range of stimuli and so stimulate neural changes that improve overall strength (</a:t>
            </a:r>
            <a:r>
              <a:rPr lang="en-GB" sz="2800" b="0" i="0" dirty="0">
                <a:solidFill>
                  <a:schemeClr val="tx1"/>
                </a:solidFill>
                <a:effectLst/>
              </a:rPr>
              <a:t>Baker DG, 2009). </a:t>
            </a:r>
            <a:r>
              <a:rPr lang="en-GB" sz="2800" dirty="0">
                <a:solidFill>
                  <a:schemeClr val="tx1"/>
                </a:solidFill>
              </a:rPr>
              <a:t>These approaches combine free weight &amp; machines with resistance created by elastic bands attached to the equipment.</a:t>
            </a:r>
          </a:p>
          <a:p>
            <a:endParaRPr lang="en-GB" sz="2800" dirty="0"/>
          </a:p>
          <a:p>
            <a:endParaRPr lang="en-GB" dirty="0"/>
          </a:p>
        </p:txBody>
      </p:sp>
    </p:spTree>
    <p:extLst>
      <p:ext uri="{BB962C8B-B14F-4D97-AF65-F5344CB8AC3E}">
        <p14:creationId xmlns:p14="http://schemas.microsoft.com/office/powerpoint/2010/main" val="3728906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E3BF06-D864-D7C8-CD13-8E81413B5D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3119" y="5523221"/>
            <a:ext cx="2287996" cy="1281278"/>
          </a:xfrm>
          <a:prstGeom prst="rect">
            <a:avLst/>
          </a:prstGeom>
        </p:spPr>
      </p:pic>
      <p:sp>
        <p:nvSpPr>
          <p:cNvPr id="2" name="Title 1">
            <a:extLst>
              <a:ext uri="{FF2B5EF4-FFF2-40B4-BE49-F238E27FC236}">
                <a16:creationId xmlns:a16="http://schemas.microsoft.com/office/drawing/2014/main" id="{23435E39-9AED-1665-3D45-E5778B306878}"/>
              </a:ext>
            </a:extLst>
          </p:cNvPr>
          <p:cNvSpPr>
            <a:spLocks noGrp="1"/>
          </p:cNvSpPr>
          <p:nvPr>
            <p:ph type="ctrTitle"/>
          </p:nvPr>
        </p:nvSpPr>
        <p:spPr>
          <a:xfrm>
            <a:off x="271370" y="278061"/>
            <a:ext cx="9144000" cy="389358"/>
          </a:xfrm>
        </p:spPr>
        <p:txBody>
          <a:bodyPr>
            <a:noAutofit/>
          </a:bodyPr>
          <a:lstStyle/>
          <a:p>
            <a:pPr algn="ctr"/>
            <a:r>
              <a:rPr lang="en-GB" sz="2800" b="1" u="sng" dirty="0"/>
              <a:t>Evidence on VTR</a:t>
            </a:r>
          </a:p>
        </p:txBody>
      </p:sp>
      <p:sp>
        <p:nvSpPr>
          <p:cNvPr id="4" name="TextBox 3">
            <a:extLst>
              <a:ext uri="{FF2B5EF4-FFF2-40B4-BE49-F238E27FC236}">
                <a16:creationId xmlns:a16="http://schemas.microsoft.com/office/drawing/2014/main" id="{C1C68E1E-8047-3C04-1D64-FC8202CAFD2A}"/>
              </a:ext>
            </a:extLst>
          </p:cNvPr>
          <p:cNvSpPr txBox="1"/>
          <p:nvPr/>
        </p:nvSpPr>
        <p:spPr>
          <a:xfrm>
            <a:off x="271370" y="1109079"/>
            <a:ext cx="11415252"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t>It is often believed that increasing resistance towards the end range of motion (ROM) can increase neuromuscular demand, resulting in greater force generation( </a:t>
            </a:r>
            <a:r>
              <a:rPr lang="en-GB" sz="2400" b="0" i="0" dirty="0">
                <a:effectLst/>
              </a:rPr>
              <a:t>Soria-</a:t>
            </a:r>
            <a:r>
              <a:rPr lang="en-GB" sz="2400" b="0" i="0" dirty="0" err="1">
                <a:effectLst/>
              </a:rPr>
              <a:t>Gila</a:t>
            </a:r>
            <a:r>
              <a:rPr lang="en-GB" sz="2400" b="0" i="0" dirty="0">
                <a:effectLst/>
              </a:rPr>
              <a:t>, MA, 2015) </a:t>
            </a:r>
            <a:r>
              <a:rPr lang="en-GB" sz="2400" dirty="0"/>
              <a:t>Therefore, in  theory, increasing force generation means increased potential of strength improvements. Research conducted by  Wallace et al. (2006) reported that trained athletes generated more peak force and power when utilising bands rather to free weights alone.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When it comes to strength training, time under tension (TUT) is often disregarded despite its significance. To induce cellular-level changes, mechanical stress on the musculoskeletal system is required. Research has showed that doing leg press at a slow pace yields more than double the strength gains of doing the same exercise fast (</a:t>
            </a:r>
            <a:r>
              <a:rPr lang="en-GB" sz="2400" b="0" i="0" dirty="0">
                <a:effectLst/>
              </a:rPr>
              <a:t>Young WB, 1993).</a:t>
            </a:r>
            <a:endParaRPr lang="en-GB" sz="2400" dirty="0"/>
          </a:p>
        </p:txBody>
      </p:sp>
    </p:spTree>
    <p:extLst>
      <p:ext uri="{BB962C8B-B14F-4D97-AF65-F5344CB8AC3E}">
        <p14:creationId xmlns:p14="http://schemas.microsoft.com/office/powerpoint/2010/main" val="714983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BE193-02F4-3B22-A729-C3A1E473C914}"/>
              </a:ext>
            </a:extLst>
          </p:cNvPr>
          <p:cNvSpPr>
            <a:spLocks noGrp="1"/>
          </p:cNvSpPr>
          <p:nvPr>
            <p:ph type="title"/>
          </p:nvPr>
        </p:nvSpPr>
        <p:spPr>
          <a:xfrm>
            <a:off x="838200" y="109093"/>
            <a:ext cx="10515600" cy="1460500"/>
          </a:xfrm>
        </p:spPr>
        <p:txBody>
          <a:bodyPr>
            <a:normAutofit fontScale="90000"/>
          </a:bodyPr>
          <a:lstStyle/>
          <a:p>
            <a:pPr algn="ctr"/>
            <a:br>
              <a:rPr lang="en-GB" b="1" i="0" dirty="0">
                <a:solidFill>
                  <a:srgbClr val="222222"/>
                </a:solidFill>
                <a:effectLst/>
                <a:latin typeface="montserrat" panose="00000500000000000000" pitchFamily="2" charset="0"/>
              </a:rPr>
            </a:br>
            <a:r>
              <a:rPr lang="en-GB" b="1" i="0" u="sng" dirty="0">
                <a:solidFill>
                  <a:srgbClr val="222222"/>
                </a:solidFill>
                <a:effectLst/>
                <a:latin typeface="montserrat" panose="00000500000000000000" pitchFamily="2" charset="0"/>
              </a:rPr>
              <a:t>How much weight do the bands add? (Length-Tension Relationship)</a:t>
            </a:r>
            <a:endParaRPr lang="en-GB" u="sng" dirty="0"/>
          </a:p>
        </p:txBody>
      </p:sp>
      <p:sp>
        <p:nvSpPr>
          <p:cNvPr id="3" name="Content Placeholder 2">
            <a:extLst>
              <a:ext uri="{FF2B5EF4-FFF2-40B4-BE49-F238E27FC236}">
                <a16:creationId xmlns:a16="http://schemas.microsoft.com/office/drawing/2014/main" id="{81D81259-85D6-A48D-6642-D5F954C43D50}"/>
              </a:ext>
            </a:extLst>
          </p:cNvPr>
          <p:cNvSpPr>
            <a:spLocks noGrp="1"/>
          </p:cNvSpPr>
          <p:nvPr>
            <p:ph idx="1"/>
          </p:nvPr>
        </p:nvSpPr>
        <p:spPr>
          <a:xfrm>
            <a:off x="838200" y="1825625"/>
            <a:ext cx="10515600" cy="825521"/>
          </a:xfrm>
        </p:spPr>
        <p:txBody>
          <a:bodyPr>
            <a:normAutofit/>
          </a:bodyPr>
          <a:lstStyle/>
          <a:p>
            <a:r>
              <a:rPr lang="en-GB" dirty="0"/>
              <a:t>McMaster, DT et. al, (2010) tried to quantify this and provide the answer. When the bands are stretched to a certain length, the additional weight is clearly shown in Table 1.</a:t>
            </a:r>
          </a:p>
        </p:txBody>
      </p:sp>
      <p:pic>
        <p:nvPicPr>
          <p:cNvPr id="5" name="Picture 4" descr="Table&#10;&#10;Description automatically generated">
            <a:extLst>
              <a:ext uri="{FF2B5EF4-FFF2-40B4-BE49-F238E27FC236}">
                <a16:creationId xmlns:a16="http://schemas.microsoft.com/office/drawing/2014/main" id="{3EA9D0E6-645A-9E30-9596-03A1C086B9BB}"/>
              </a:ext>
            </a:extLst>
          </p:cNvPr>
          <p:cNvPicPr>
            <a:picLocks noChangeAspect="1"/>
          </p:cNvPicPr>
          <p:nvPr/>
        </p:nvPicPr>
        <p:blipFill rotWithShape="1">
          <a:blip r:embed="rId2">
            <a:extLst>
              <a:ext uri="{28A0092B-C50C-407E-A947-70E740481C1C}">
                <a14:useLocalDpi xmlns:a14="http://schemas.microsoft.com/office/drawing/2010/main" val="0"/>
              </a:ext>
            </a:extLst>
          </a:blip>
          <a:srcRect t="11540"/>
          <a:stretch/>
        </p:blipFill>
        <p:spPr>
          <a:xfrm>
            <a:off x="109537" y="3441716"/>
            <a:ext cx="11972925" cy="3589401"/>
          </a:xfrm>
          <a:prstGeom prst="rect">
            <a:avLst/>
          </a:prstGeom>
        </p:spPr>
      </p:pic>
      <p:sp>
        <p:nvSpPr>
          <p:cNvPr id="6" name="TextBox 5">
            <a:extLst>
              <a:ext uri="{FF2B5EF4-FFF2-40B4-BE49-F238E27FC236}">
                <a16:creationId xmlns:a16="http://schemas.microsoft.com/office/drawing/2014/main" id="{D03ED54D-55AA-843B-128A-7FC75AD2109D}"/>
              </a:ext>
            </a:extLst>
          </p:cNvPr>
          <p:cNvSpPr txBox="1"/>
          <p:nvPr/>
        </p:nvSpPr>
        <p:spPr>
          <a:xfrm>
            <a:off x="262034" y="2863170"/>
            <a:ext cx="8790432" cy="369332"/>
          </a:xfrm>
          <a:prstGeom prst="rect">
            <a:avLst/>
          </a:prstGeom>
          <a:noFill/>
        </p:spPr>
        <p:txBody>
          <a:bodyPr wrap="square" rtlCol="0">
            <a:spAutoFit/>
          </a:bodyPr>
          <a:lstStyle/>
          <a:p>
            <a:r>
              <a:rPr lang="en-GB" dirty="0"/>
              <a:t>Table 1. Shows the length tension relationship between the different band gradients </a:t>
            </a:r>
          </a:p>
        </p:txBody>
      </p:sp>
    </p:spTree>
    <p:extLst>
      <p:ext uri="{BB962C8B-B14F-4D97-AF65-F5344CB8AC3E}">
        <p14:creationId xmlns:p14="http://schemas.microsoft.com/office/powerpoint/2010/main" val="1022800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4D7A9-B6F5-10AB-2A93-F97FD7AD4DD6}"/>
              </a:ext>
            </a:extLst>
          </p:cNvPr>
          <p:cNvSpPr>
            <a:spLocks noGrp="1"/>
          </p:cNvSpPr>
          <p:nvPr>
            <p:ph type="ctrTitle"/>
          </p:nvPr>
        </p:nvSpPr>
        <p:spPr>
          <a:xfrm>
            <a:off x="761017" y="0"/>
            <a:ext cx="9144000" cy="1055985"/>
          </a:xfrm>
        </p:spPr>
        <p:txBody>
          <a:bodyPr>
            <a:normAutofit/>
          </a:bodyPr>
          <a:lstStyle/>
          <a:p>
            <a:pPr algn="ctr"/>
            <a:r>
              <a:rPr lang="en-GB" b="1" u="sng" dirty="0"/>
              <a:t>Pros and Cons </a:t>
            </a:r>
          </a:p>
        </p:txBody>
      </p:sp>
      <p:sp>
        <p:nvSpPr>
          <p:cNvPr id="3" name="Subtitle 2">
            <a:extLst>
              <a:ext uri="{FF2B5EF4-FFF2-40B4-BE49-F238E27FC236}">
                <a16:creationId xmlns:a16="http://schemas.microsoft.com/office/drawing/2014/main" id="{C1F6AC6A-BC9A-AC0C-4F61-A64BD73D14F5}"/>
              </a:ext>
            </a:extLst>
          </p:cNvPr>
          <p:cNvSpPr>
            <a:spLocks noGrp="1"/>
          </p:cNvSpPr>
          <p:nvPr>
            <p:ph type="subTitle" idx="1"/>
          </p:nvPr>
        </p:nvSpPr>
        <p:spPr>
          <a:xfrm>
            <a:off x="698327" y="1200287"/>
            <a:ext cx="3266119" cy="4218607"/>
          </a:xfrm>
        </p:spPr>
        <p:txBody>
          <a:bodyPr>
            <a:normAutofit fontScale="25000" lnSpcReduction="20000"/>
          </a:bodyPr>
          <a:lstStyle/>
          <a:p>
            <a:pPr algn="ctr"/>
            <a:r>
              <a:rPr lang="en-GB" sz="7200" b="1" u="sng" dirty="0">
                <a:solidFill>
                  <a:schemeClr val="tx1"/>
                </a:solidFill>
                <a:latin typeface="Calibri" panose="020F0502020204030204" pitchFamily="34" charset="0"/>
                <a:ea typeface="Calibri" panose="020F0502020204030204" pitchFamily="34" charset="0"/>
                <a:cs typeface="Calibri" panose="020F0502020204030204" pitchFamily="34" charset="0"/>
              </a:rPr>
              <a:t>Pros</a:t>
            </a:r>
          </a:p>
          <a:p>
            <a:pPr marL="342900" indent="-342900" algn="l">
              <a:buFont typeface="Arial" panose="020B0604020202020204" pitchFamily="34" charset="0"/>
              <a:buChar char="•"/>
            </a:pPr>
            <a:r>
              <a:rPr lang="en-GB" sz="7200" dirty="0">
                <a:solidFill>
                  <a:schemeClr val="tx1"/>
                </a:solidFill>
                <a:latin typeface="Calibri" panose="020F0502020204030204" pitchFamily="34" charset="0"/>
                <a:ea typeface="Calibri" panose="020F0502020204030204" pitchFamily="34" charset="0"/>
                <a:cs typeface="Calibri" panose="020F0502020204030204" pitchFamily="34" charset="0"/>
              </a:rPr>
              <a:t>Very Accessible</a:t>
            </a:r>
          </a:p>
          <a:p>
            <a:pPr marL="342900" indent="-342900" algn="l">
              <a:buFont typeface="Arial" panose="020B0604020202020204" pitchFamily="34" charset="0"/>
              <a:buChar char="•"/>
            </a:pPr>
            <a:r>
              <a:rPr lang="en-GB" sz="7200" dirty="0">
                <a:solidFill>
                  <a:schemeClr val="tx1"/>
                </a:solidFill>
                <a:latin typeface="Calibri" panose="020F0502020204030204" pitchFamily="34" charset="0"/>
                <a:ea typeface="Calibri" panose="020F0502020204030204" pitchFamily="34" charset="0"/>
                <a:cs typeface="Calibri" panose="020F0502020204030204" pitchFamily="34" charset="0"/>
              </a:rPr>
              <a:t>Low Cost to do</a:t>
            </a:r>
          </a:p>
          <a:p>
            <a:pPr marL="342900" indent="-342900" algn="l">
              <a:buFont typeface="Arial" panose="020B0604020202020204" pitchFamily="34" charset="0"/>
              <a:buChar char="•"/>
            </a:pPr>
            <a:r>
              <a:rPr lang="en-GB" sz="7200" dirty="0">
                <a:solidFill>
                  <a:schemeClr val="tx1"/>
                </a:solidFill>
                <a:latin typeface="Calibri" panose="020F0502020204030204" pitchFamily="34" charset="0"/>
                <a:ea typeface="Calibri" panose="020F0502020204030204" pitchFamily="34" charset="0"/>
                <a:cs typeface="Calibri" panose="020F0502020204030204" pitchFamily="34" charset="0"/>
              </a:rPr>
              <a:t>Potential increase in overall strength</a:t>
            </a:r>
          </a:p>
          <a:p>
            <a:pPr marL="342900" indent="-342900" algn="l">
              <a:buFont typeface="Arial" panose="020B0604020202020204" pitchFamily="34" charset="0"/>
              <a:buChar char="•"/>
            </a:pPr>
            <a:r>
              <a:rPr lang="en-GB" sz="7200" dirty="0">
                <a:solidFill>
                  <a:schemeClr val="tx1"/>
                </a:solidFill>
                <a:latin typeface="Calibri" panose="020F0502020204030204" pitchFamily="34" charset="0"/>
                <a:ea typeface="Calibri" panose="020F0502020204030204" pitchFamily="34" charset="0"/>
                <a:cs typeface="Calibri" panose="020F0502020204030204" pitchFamily="34" charset="0"/>
              </a:rPr>
              <a:t>Improved Neuromuscular co ordination  </a:t>
            </a:r>
          </a:p>
          <a:p>
            <a:pPr marL="342900" indent="-342900" algn="l">
              <a:buFont typeface="Arial" panose="020B0604020202020204" pitchFamily="34" charset="0"/>
              <a:buChar char="•"/>
            </a:pPr>
            <a:r>
              <a:rPr lang="en-GB" sz="7200" dirty="0">
                <a:solidFill>
                  <a:schemeClr val="tx1"/>
                </a:solidFill>
                <a:latin typeface="Calibri" panose="020F0502020204030204" pitchFamily="34" charset="0"/>
                <a:ea typeface="Calibri" panose="020F0502020204030204" pitchFamily="34" charset="0"/>
                <a:cs typeface="Calibri" panose="020F0502020204030204" pitchFamily="34" charset="0"/>
              </a:rPr>
              <a:t>Unique type of training stimulus </a:t>
            </a:r>
          </a:p>
          <a:p>
            <a:pPr marL="342900" indent="-342900" algn="l">
              <a:buFont typeface="Arial" panose="020B0604020202020204" pitchFamily="34" charset="0"/>
              <a:buChar char="•"/>
            </a:pPr>
            <a:r>
              <a:rPr lang="en-GB" sz="7200" dirty="0">
                <a:solidFill>
                  <a:schemeClr val="tx1"/>
                </a:solidFill>
                <a:latin typeface="Calibri" panose="020F0502020204030204" pitchFamily="34" charset="0"/>
                <a:ea typeface="Calibri" panose="020F0502020204030204" pitchFamily="34" charset="0"/>
                <a:cs typeface="Calibri" panose="020F0502020204030204" pitchFamily="34" charset="0"/>
              </a:rPr>
              <a:t>Joint friendly/ Decreased risk of injury</a:t>
            </a:r>
          </a:p>
          <a:p>
            <a:pPr marL="342900" indent="-342900" algn="l">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FAEDE929-1BC1-4DBE-DAFA-952EFD231C77}"/>
              </a:ext>
            </a:extLst>
          </p:cNvPr>
          <p:cNvSpPr txBox="1"/>
          <p:nvPr/>
        </p:nvSpPr>
        <p:spPr>
          <a:xfrm>
            <a:off x="5944847" y="1354587"/>
            <a:ext cx="4678189" cy="2585323"/>
          </a:xfrm>
          <a:prstGeom prst="rect">
            <a:avLst/>
          </a:prstGeom>
          <a:noFill/>
        </p:spPr>
        <p:txBody>
          <a:bodyPr wrap="square" rtlCol="0">
            <a:spAutoFit/>
          </a:bodyPr>
          <a:lstStyle/>
          <a:p>
            <a:pPr algn="ctr"/>
            <a:r>
              <a:rPr lang="en-GB" b="1" u="sng" dirty="0"/>
              <a:t>Cons</a:t>
            </a:r>
          </a:p>
          <a:p>
            <a:pPr marL="285750" indent="-285750">
              <a:buFont typeface="Arial" panose="020B0604020202020204" pitchFamily="34" charset="0"/>
              <a:buChar char="•"/>
            </a:pPr>
            <a:r>
              <a:rPr lang="en-GB" dirty="0"/>
              <a:t>Access to a gym membership or expensive equipment </a:t>
            </a:r>
          </a:p>
          <a:p>
            <a:pPr marL="285750" indent="-285750">
              <a:buFont typeface="Arial" panose="020B0604020202020204" pitchFamily="34" charset="0"/>
              <a:buChar char="•"/>
            </a:pPr>
            <a:r>
              <a:rPr lang="en-GB" dirty="0"/>
              <a:t>Bands can break </a:t>
            </a:r>
          </a:p>
          <a:p>
            <a:pPr marL="285750" indent="-285750">
              <a:buFont typeface="Arial" panose="020B0604020202020204" pitchFamily="34" charset="0"/>
              <a:buChar char="•"/>
            </a:pPr>
            <a:r>
              <a:rPr lang="en-GB" dirty="0"/>
              <a:t>Bands are overall not created evenly</a:t>
            </a:r>
          </a:p>
          <a:p>
            <a:pPr marL="285750" indent="-285750">
              <a:buFont typeface="Arial" panose="020B0604020202020204" pitchFamily="34" charset="0"/>
              <a:buChar char="•"/>
            </a:pPr>
            <a:r>
              <a:rPr lang="en-GB" dirty="0"/>
              <a:t>Different lengths create different resistance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181963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1233B-DD48-E10A-59CD-E51774270DA0}"/>
              </a:ext>
            </a:extLst>
          </p:cNvPr>
          <p:cNvSpPr>
            <a:spLocks noGrp="1"/>
          </p:cNvSpPr>
          <p:nvPr>
            <p:ph type="title"/>
          </p:nvPr>
        </p:nvSpPr>
        <p:spPr/>
        <p:txBody>
          <a:bodyPr/>
          <a:lstStyle/>
          <a:p>
            <a:pPr algn="ctr"/>
            <a:r>
              <a:rPr lang="en-GB" b="1" u="sng" dirty="0"/>
              <a:t>Training Programme</a:t>
            </a:r>
          </a:p>
        </p:txBody>
      </p:sp>
      <p:sp>
        <p:nvSpPr>
          <p:cNvPr id="3" name="Content Placeholder 2">
            <a:extLst>
              <a:ext uri="{FF2B5EF4-FFF2-40B4-BE49-F238E27FC236}">
                <a16:creationId xmlns:a16="http://schemas.microsoft.com/office/drawing/2014/main" id="{D4E7CC30-C839-9640-A8D1-EB3B9784724C}"/>
              </a:ext>
            </a:extLst>
          </p:cNvPr>
          <p:cNvSpPr>
            <a:spLocks noGrp="1"/>
          </p:cNvSpPr>
          <p:nvPr>
            <p:ph idx="1"/>
          </p:nvPr>
        </p:nvSpPr>
        <p:spPr>
          <a:xfrm>
            <a:off x="750977" y="1488613"/>
            <a:ext cx="8596668" cy="3880773"/>
          </a:xfrm>
        </p:spPr>
        <p:txBody>
          <a:bodyPr>
            <a:normAutofit fontScale="92500" lnSpcReduction="10000"/>
          </a:bodyPr>
          <a:lstStyle/>
          <a:p>
            <a:r>
              <a:rPr lang="en-GB" sz="2400" dirty="0"/>
              <a:t>The training programme was made for the clients overall goal of leg strength &amp; power improvements improvements.</a:t>
            </a:r>
          </a:p>
          <a:p>
            <a:r>
              <a:rPr lang="en-GB" sz="2400" dirty="0"/>
              <a:t>The leg press was the machine of choice due to equipment availability &amp; resistance bands.</a:t>
            </a:r>
          </a:p>
          <a:p>
            <a:r>
              <a:rPr lang="en-GB" sz="2400" dirty="0"/>
              <a:t>2 Resistance bands were used for the testing </a:t>
            </a:r>
          </a:p>
          <a:p>
            <a:r>
              <a:rPr lang="en-GB" sz="2400" dirty="0"/>
              <a:t>4 week training programme with 3 sessions a week (Total of 12 sessions) performing the leg press at 3 sets at 80-85% of 1RM each set.</a:t>
            </a:r>
          </a:p>
          <a:p>
            <a:r>
              <a:rPr lang="en-GB" sz="2400" dirty="0"/>
              <a:t>Steel plates made up 80% of the resistance with the added 20% coming from the resistance bands.</a:t>
            </a:r>
          </a:p>
        </p:txBody>
      </p:sp>
    </p:spTree>
    <p:extLst>
      <p:ext uri="{BB962C8B-B14F-4D97-AF65-F5344CB8AC3E}">
        <p14:creationId xmlns:p14="http://schemas.microsoft.com/office/powerpoint/2010/main" val="1385537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C091E-5460-9238-A807-FD962A1D3727}"/>
              </a:ext>
            </a:extLst>
          </p:cNvPr>
          <p:cNvSpPr>
            <a:spLocks noGrp="1"/>
          </p:cNvSpPr>
          <p:nvPr>
            <p:ph type="title"/>
          </p:nvPr>
        </p:nvSpPr>
        <p:spPr>
          <a:xfrm>
            <a:off x="677334" y="609600"/>
            <a:ext cx="8596668" cy="838711"/>
          </a:xfrm>
        </p:spPr>
        <p:txBody>
          <a:bodyPr/>
          <a:lstStyle/>
          <a:p>
            <a:pPr algn="ctr"/>
            <a:r>
              <a:rPr lang="en-GB" b="1" u="sng" dirty="0"/>
              <a:t>Programme Design </a:t>
            </a:r>
          </a:p>
        </p:txBody>
      </p:sp>
      <p:sp>
        <p:nvSpPr>
          <p:cNvPr id="3" name="Content Placeholder 2">
            <a:extLst>
              <a:ext uri="{FF2B5EF4-FFF2-40B4-BE49-F238E27FC236}">
                <a16:creationId xmlns:a16="http://schemas.microsoft.com/office/drawing/2014/main" id="{1714FED8-0D93-C0E1-4EAA-A57B5F7A1A61}"/>
              </a:ext>
            </a:extLst>
          </p:cNvPr>
          <p:cNvSpPr>
            <a:spLocks noGrp="1"/>
          </p:cNvSpPr>
          <p:nvPr>
            <p:ph idx="1"/>
          </p:nvPr>
        </p:nvSpPr>
        <p:spPr>
          <a:xfrm>
            <a:off x="1464831" y="2015732"/>
            <a:ext cx="9603275" cy="3450613"/>
          </a:xfrm>
        </p:spPr>
        <p:txBody>
          <a:bodyPr>
            <a:normAutofit fontScale="92500" lnSpcReduction="20000"/>
          </a:bodyPr>
          <a:lstStyle/>
          <a:p>
            <a:r>
              <a:rPr lang="en-GB" dirty="0">
                <a:solidFill>
                  <a:schemeClr val="tx1"/>
                </a:solidFill>
              </a:rPr>
              <a:t>The leg press was chosen due to the ability to load weight effectively. </a:t>
            </a:r>
          </a:p>
          <a:p>
            <a:r>
              <a:rPr lang="en-GB" b="0" i="0" dirty="0">
                <a:solidFill>
                  <a:schemeClr val="tx1"/>
                </a:solidFill>
                <a:effectLst/>
              </a:rPr>
              <a:t>Many studies chose a range of different durations, set and reputations for their programmes</a:t>
            </a:r>
            <a:r>
              <a:rPr lang="en-GB" dirty="0">
                <a:solidFill>
                  <a:schemeClr val="tx1"/>
                </a:solidFill>
              </a:rPr>
              <a:t>, so it important to note that their was no standardisation on how to conduct this testing programme.</a:t>
            </a:r>
          </a:p>
          <a:p>
            <a:r>
              <a:rPr lang="en-GB" dirty="0">
                <a:solidFill>
                  <a:schemeClr val="tx1"/>
                </a:solidFill>
              </a:rPr>
              <a:t>A 4 week training programme was conducted at 80-85% of 1RM as research shows that</a:t>
            </a:r>
            <a:r>
              <a:rPr lang="en-GB" b="0" i="0" dirty="0">
                <a:solidFill>
                  <a:schemeClr val="tx1"/>
                </a:solidFill>
                <a:effectLst/>
              </a:rPr>
              <a:t> VR is more effective when a greater percent 1RM is used. One study performed by </a:t>
            </a:r>
            <a:r>
              <a:rPr lang="en-GB" dirty="0">
                <a:solidFill>
                  <a:schemeClr val="tx1"/>
                </a:solidFill>
              </a:rPr>
              <a:t>Wallace et al.(2006). </a:t>
            </a:r>
            <a:r>
              <a:rPr lang="en-GB" b="0" i="0" dirty="0">
                <a:solidFill>
                  <a:schemeClr val="tx1"/>
                </a:solidFill>
                <a:effectLst/>
              </a:rPr>
              <a:t>showed that when 10 recreationally trained subjects performed back squats at 60% of  1RM, no differences in </a:t>
            </a:r>
            <a:r>
              <a:rPr lang="en-GB" dirty="0">
                <a:solidFill>
                  <a:schemeClr val="tx1"/>
                </a:solidFill>
              </a:rPr>
              <a:t>strength</a:t>
            </a:r>
            <a:r>
              <a:rPr lang="en-GB" b="0" i="0" dirty="0">
                <a:solidFill>
                  <a:schemeClr val="tx1"/>
                </a:solidFill>
                <a:effectLst/>
              </a:rPr>
              <a:t> or power characteristics were observed between TR and VR conditions. However, when performing the same exercise at 85% of 1RM, overall performance increased due to a higher percentage of the load coming from elastic band.</a:t>
            </a:r>
            <a:endParaRPr lang="en-GB" dirty="0">
              <a:solidFill>
                <a:schemeClr val="tx1"/>
              </a:solidFill>
            </a:endParaRPr>
          </a:p>
          <a:p>
            <a:r>
              <a:rPr lang="en-GB" dirty="0">
                <a:solidFill>
                  <a:schemeClr val="tx1"/>
                </a:solidFill>
              </a:rPr>
              <a:t>80% free weight and 20% VR was chosen as the markers for testing analysis due to current research stating that. In order to maximise the benefits, and effectiveness of mixing elastic tension with the tension created by free weights, 80-85% of the load should be delivered by free weights, and 15-20% by VR bands (</a:t>
            </a:r>
            <a:r>
              <a:rPr lang="en-GB" b="0" i="0" dirty="0" err="1">
                <a:solidFill>
                  <a:schemeClr val="tx1"/>
                </a:solidFill>
                <a:effectLst/>
              </a:rPr>
              <a:t>Bellar</a:t>
            </a:r>
            <a:r>
              <a:rPr lang="en-GB" b="0" i="0" dirty="0">
                <a:solidFill>
                  <a:schemeClr val="tx1"/>
                </a:solidFill>
                <a:effectLst/>
              </a:rPr>
              <a:t> DM, 2011).</a:t>
            </a:r>
            <a:endParaRPr lang="en-GB" dirty="0">
              <a:solidFill>
                <a:schemeClr val="tx1"/>
              </a:solidFill>
            </a:endParaRPr>
          </a:p>
        </p:txBody>
      </p:sp>
    </p:spTree>
    <p:extLst>
      <p:ext uri="{BB962C8B-B14F-4D97-AF65-F5344CB8AC3E}">
        <p14:creationId xmlns:p14="http://schemas.microsoft.com/office/powerpoint/2010/main" val="561894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3507D-05EB-0069-B29F-273968108F56}"/>
              </a:ext>
            </a:extLst>
          </p:cNvPr>
          <p:cNvSpPr>
            <a:spLocks noGrp="1"/>
          </p:cNvSpPr>
          <p:nvPr>
            <p:ph type="ctrTitle"/>
          </p:nvPr>
        </p:nvSpPr>
        <p:spPr>
          <a:xfrm>
            <a:off x="822293" y="0"/>
            <a:ext cx="9144000" cy="859820"/>
          </a:xfrm>
        </p:spPr>
        <p:txBody>
          <a:bodyPr>
            <a:normAutofit fontScale="90000"/>
          </a:bodyPr>
          <a:lstStyle/>
          <a:p>
            <a:pPr algn="ctr"/>
            <a:r>
              <a:rPr lang="en-GB" b="1" u="sng" dirty="0"/>
              <a:t>Results of testing</a:t>
            </a:r>
          </a:p>
        </p:txBody>
      </p:sp>
      <p:graphicFrame>
        <p:nvGraphicFramePr>
          <p:cNvPr id="6" name="Table 5">
            <a:extLst>
              <a:ext uri="{FF2B5EF4-FFF2-40B4-BE49-F238E27FC236}">
                <a16:creationId xmlns:a16="http://schemas.microsoft.com/office/drawing/2014/main" id="{AD76CC0B-F826-2D6C-AAB2-8693FA48DA9D}"/>
              </a:ext>
            </a:extLst>
          </p:cNvPr>
          <p:cNvGraphicFramePr>
            <a:graphicFrameLocks noGrp="1"/>
          </p:cNvGraphicFramePr>
          <p:nvPr>
            <p:extLst>
              <p:ext uri="{D42A27DB-BD31-4B8C-83A1-F6EECF244321}">
                <p14:modId xmlns:p14="http://schemas.microsoft.com/office/powerpoint/2010/main" val="1288598538"/>
              </p:ext>
            </p:extLst>
          </p:nvPr>
        </p:nvGraphicFramePr>
        <p:xfrm>
          <a:off x="170882" y="2115526"/>
          <a:ext cx="10446821" cy="2626947"/>
        </p:xfrm>
        <a:graphic>
          <a:graphicData uri="http://schemas.openxmlformats.org/drawingml/2006/table">
            <a:tbl>
              <a:tblPr>
                <a:tableStyleId>{5C22544A-7EE6-4342-B048-85BDC9FD1C3A}</a:tableStyleId>
              </a:tblPr>
              <a:tblGrid>
                <a:gridCol w="1763155">
                  <a:extLst>
                    <a:ext uri="{9D8B030D-6E8A-4147-A177-3AD203B41FA5}">
                      <a16:colId xmlns:a16="http://schemas.microsoft.com/office/drawing/2014/main" val="2880040583"/>
                    </a:ext>
                  </a:extLst>
                </a:gridCol>
                <a:gridCol w="979883">
                  <a:extLst>
                    <a:ext uri="{9D8B030D-6E8A-4147-A177-3AD203B41FA5}">
                      <a16:colId xmlns:a16="http://schemas.microsoft.com/office/drawing/2014/main" val="3672715855"/>
                    </a:ext>
                  </a:extLst>
                </a:gridCol>
                <a:gridCol w="494698">
                  <a:extLst>
                    <a:ext uri="{9D8B030D-6E8A-4147-A177-3AD203B41FA5}">
                      <a16:colId xmlns:a16="http://schemas.microsoft.com/office/drawing/2014/main" val="3604635341"/>
                    </a:ext>
                  </a:extLst>
                </a:gridCol>
                <a:gridCol w="608859">
                  <a:extLst>
                    <a:ext uri="{9D8B030D-6E8A-4147-A177-3AD203B41FA5}">
                      <a16:colId xmlns:a16="http://schemas.microsoft.com/office/drawing/2014/main" val="2714157224"/>
                    </a:ext>
                  </a:extLst>
                </a:gridCol>
                <a:gridCol w="979883">
                  <a:extLst>
                    <a:ext uri="{9D8B030D-6E8A-4147-A177-3AD203B41FA5}">
                      <a16:colId xmlns:a16="http://schemas.microsoft.com/office/drawing/2014/main" val="3451717954"/>
                    </a:ext>
                  </a:extLst>
                </a:gridCol>
                <a:gridCol w="608859">
                  <a:extLst>
                    <a:ext uri="{9D8B030D-6E8A-4147-A177-3AD203B41FA5}">
                      <a16:colId xmlns:a16="http://schemas.microsoft.com/office/drawing/2014/main" val="4007587498"/>
                    </a:ext>
                  </a:extLst>
                </a:gridCol>
                <a:gridCol w="608859">
                  <a:extLst>
                    <a:ext uri="{9D8B030D-6E8A-4147-A177-3AD203B41FA5}">
                      <a16:colId xmlns:a16="http://schemas.microsoft.com/office/drawing/2014/main" val="524637633"/>
                    </a:ext>
                  </a:extLst>
                </a:gridCol>
                <a:gridCol w="979883">
                  <a:extLst>
                    <a:ext uri="{9D8B030D-6E8A-4147-A177-3AD203B41FA5}">
                      <a16:colId xmlns:a16="http://schemas.microsoft.com/office/drawing/2014/main" val="2597743908"/>
                    </a:ext>
                  </a:extLst>
                </a:gridCol>
                <a:gridCol w="608859">
                  <a:extLst>
                    <a:ext uri="{9D8B030D-6E8A-4147-A177-3AD203B41FA5}">
                      <a16:colId xmlns:a16="http://schemas.microsoft.com/office/drawing/2014/main" val="573707098"/>
                    </a:ext>
                  </a:extLst>
                </a:gridCol>
                <a:gridCol w="608859">
                  <a:extLst>
                    <a:ext uri="{9D8B030D-6E8A-4147-A177-3AD203B41FA5}">
                      <a16:colId xmlns:a16="http://schemas.microsoft.com/office/drawing/2014/main" val="637710933"/>
                    </a:ext>
                  </a:extLst>
                </a:gridCol>
                <a:gridCol w="979883">
                  <a:extLst>
                    <a:ext uri="{9D8B030D-6E8A-4147-A177-3AD203B41FA5}">
                      <a16:colId xmlns:a16="http://schemas.microsoft.com/office/drawing/2014/main" val="1001197493"/>
                    </a:ext>
                  </a:extLst>
                </a:gridCol>
                <a:gridCol w="608859">
                  <a:extLst>
                    <a:ext uri="{9D8B030D-6E8A-4147-A177-3AD203B41FA5}">
                      <a16:colId xmlns:a16="http://schemas.microsoft.com/office/drawing/2014/main" val="1918156795"/>
                    </a:ext>
                  </a:extLst>
                </a:gridCol>
                <a:gridCol w="616282">
                  <a:extLst>
                    <a:ext uri="{9D8B030D-6E8A-4147-A177-3AD203B41FA5}">
                      <a16:colId xmlns:a16="http://schemas.microsoft.com/office/drawing/2014/main" val="3010324680"/>
                    </a:ext>
                  </a:extLst>
                </a:gridCol>
              </a:tblGrid>
              <a:tr h="190500">
                <a:tc>
                  <a:txBody>
                    <a:bodyPr/>
                    <a:lstStyle/>
                    <a:p>
                      <a:pPr algn="l" fontAlgn="b"/>
                      <a:r>
                        <a:rPr lang="en-GB" sz="1100" u="none" strike="noStrike" dirty="0">
                          <a:effectLst/>
                        </a:rPr>
                        <a:t>All using 2x 48" Green Bands</a:t>
                      </a:r>
                      <a:endParaRPr lang="en-GB" sz="1100" b="1" i="0" u="none" strike="noStrike" dirty="0">
                        <a:solidFill>
                          <a:srgbClr val="3F3F3F"/>
                        </a:solidFill>
                        <a:effectLst/>
                        <a:latin typeface="Calibri" panose="020F0502020204030204" pitchFamily="34" charset="0"/>
                      </a:endParaRPr>
                    </a:p>
                  </a:txBody>
                  <a:tcPr marL="9525" marR="9525" marT="9525" marB="0" anchor="b"/>
                </a:tc>
                <a:tc gridSpan="3">
                  <a:txBody>
                    <a:bodyPr/>
                    <a:lstStyle/>
                    <a:p>
                      <a:pPr algn="ctr" fontAlgn="b"/>
                      <a:r>
                        <a:rPr lang="en-GB" sz="1100" u="none" strike="noStrike" dirty="0">
                          <a:effectLst/>
                        </a:rPr>
                        <a:t>Week 1 </a:t>
                      </a:r>
                      <a:endParaRPr lang="en-GB" sz="1100" b="1" i="0" u="none" strike="noStrike" dirty="0">
                        <a:solidFill>
                          <a:srgbClr val="3F3F3F"/>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tc gridSpan="3">
                  <a:txBody>
                    <a:bodyPr/>
                    <a:lstStyle/>
                    <a:p>
                      <a:pPr algn="ctr" fontAlgn="b"/>
                      <a:r>
                        <a:rPr lang="en-GB" sz="1100" u="none" strike="noStrike">
                          <a:effectLst/>
                        </a:rPr>
                        <a:t>Week 2</a:t>
                      </a:r>
                      <a:endParaRPr lang="en-GB" sz="1100" b="1" i="0" u="none" strike="noStrike">
                        <a:solidFill>
                          <a:srgbClr val="3F3F3F"/>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tc gridSpan="3">
                  <a:txBody>
                    <a:bodyPr/>
                    <a:lstStyle/>
                    <a:p>
                      <a:pPr algn="ctr" fontAlgn="b"/>
                      <a:r>
                        <a:rPr lang="en-GB" sz="1100" u="none" strike="noStrike">
                          <a:effectLst/>
                        </a:rPr>
                        <a:t>Week 3</a:t>
                      </a:r>
                      <a:endParaRPr lang="en-GB" sz="1100" b="1" i="0" u="none" strike="noStrike">
                        <a:solidFill>
                          <a:srgbClr val="3F3F3F"/>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tc gridSpan="3">
                  <a:txBody>
                    <a:bodyPr/>
                    <a:lstStyle/>
                    <a:p>
                      <a:pPr algn="ctr" fontAlgn="b"/>
                      <a:r>
                        <a:rPr lang="en-GB" sz="1100" u="none" strike="noStrike">
                          <a:effectLst/>
                        </a:rPr>
                        <a:t>Week 4</a:t>
                      </a:r>
                      <a:endParaRPr lang="en-GB" sz="1100" b="1" i="0" u="none" strike="noStrike">
                        <a:solidFill>
                          <a:srgbClr val="3F3F3F"/>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68831210"/>
                  </a:ext>
                </a:extLst>
              </a:tr>
              <a:tr h="190500">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Set</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Reps</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Set</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Reps</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Set</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Reps</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Set</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Reps</a:t>
                      </a:r>
                      <a:endParaRPr lang="en-GB" sz="1100" b="1" i="0" u="none" strike="noStrike">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34346295"/>
                  </a:ext>
                </a:extLst>
              </a:tr>
              <a:tr h="190500">
                <a:tc>
                  <a:txBody>
                    <a:bodyPr/>
                    <a:lstStyle/>
                    <a:p>
                      <a:pPr algn="l" fontAlgn="b"/>
                      <a:r>
                        <a:rPr lang="en-GB" sz="1100" u="none" strike="noStrike">
                          <a:effectLst/>
                        </a:rPr>
                        <a:t>Day 1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u="none" strike="noStrike" dirty="0">
                          <a:effectLst/>
                        </a:rPr>
                        <a:t>4</a:t>
                      </a:r>
                      <a:endParaRPr lang="en-GB" sz="1100" b="0"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250kg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848280734"/>
                  </a:ext>
                </a:extLst>
              </a:tr>
              <a:tr h="190500">
                <a:tc>
                  <a:txBody>
                    <a:bodyPr/>
                    <a:lstStyle/>
                    <a:p>
                      <a:pPr algn="l" fontAlgn="b"/>
                      <a:r>
                        <a:rPr lang="en-GB" sz="1100" u="none" strike="noStrike">
                          <a:effectLst/>
                        </a:rPr>
                        <a:t>Monday</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i="0" u="none" strike="noStrike" dirty="0">
                          <a:solidFill>
                            <a:srgbClr val="3F3F3F"/>
                          </a:solidFill>
                          <a:effectLst/>
                          <a:latin typeface="Calibri" panose="020F0502020204030204" pitchFamily="34" charset="0"/>
                        </a:rPr>
                        <a:t>3</a:t>
                      </a: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250kg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860797069"/>
                  </a:ext>
                </a:extLst>
              </a:tr>
              <a:tr h="190500">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u="none" strike="noStrike" dirty="0">
                          <a:effectLst/>
                        </a:rPr>
                        <a:t>3</a:t>
                      </a:r>
                      <a:endParaRPr lang="en-GB" sz="1100" b="0"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245kg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905158101"/>
                  </a:ext>
                </a:extLst>
              </a:tr>
              <a:tr h="190500">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 </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b="0" u="none" strike="noStrike" dirty="0">
                          <a:effectLst/>
                        </a:rPr>
                        <a:t> </a:t>
                      </a:r>
                      <a:endParaRPr lang="en-GB" sz="1100" b="0"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149565551"/>
                  </a:ext>
                </a:extLst>
              </a:tr>
              <a:tr h="190500">
                <a:tc>
                  <a:txBody>
                    <a:bodyPr/>
                    <a:lstStyle/>
                    <a:p>
                      <a:pPr algn="l" fontAlgn="b"/>
                      <a:r>
                        <a:rPr lang="en-GB" sz="1100" u="none" strike="noStrike">
                          <a:effectLst/>
                        </a:rPr>
                        <a:t>Day 2</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u="none" strike="noStrike" dirty="0">
                          <a:effectLst/>
                        </a:rPr>
                        <a:t>4</a:t>
                      </a:r>
                      <a:endParaRPr lang="en-GB" sz="1100" b="0"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245kg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5</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85005031"/>
                  </a:ext>
                </a:extLst>
              </a:tr>
              <a:tr h="190500">
                <a:tc>
                  <a:txBody>
                    <a:bodyPr/>
                    <a:lstStyle/>
                    <a:p>
                      <a:pPr algn="l" fontAlgn="b"/>
                      <a:r>
                        <a:rPr lang="en-GB" sz="1100" u="none" strike="noStrike">
                          <a:effectLst/>
                        </a:rPr>
                        <a:t>Wednesday</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i="0" u="none" strike="noStrike" dirty="0">
                          <a:solidFill>
                            <a:srgbClr val="3F3F3F"/>
                          </a:solidFill>
                          <a:effectLst/>
                          <a:latin typeface="Calibri" panose="020F0502020204030204" pitchFamily="34" charset="0"/>
                        </a:rPr>
                        <a:t>4</a:t>
                      </a: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245kg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5</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880086441"/>
                  </a:ext>
                </a:extLst>
              </a:tr>
              <a:tr h="190500">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u="none" strike="noStrike" dirty="0">
                          <a:effectLst/>
                        </a:rPr>
                        <a:t>3</a:t>
                      </a:r>
                      <a:endParaRPr lang="en-GB" sz="1100" b="0"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245kg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029128133"/>
                  </a:ext>
                </a:extLst>
              </a:tr>
              <a:tr h="186642">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 </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b="0" u="none" strike="noStrike" dirty="0">
                          <a:effectLst/>
                        </a:rPr>
                        <a:t> </a:t>
                      </a:r>
                      <a:endParaRPr lang="en-GB" sz="1100" b="0"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259869809"/>
                  </a:ext>
                </a:extLst>
              </a:tr>
              <a:tr h="190500">
                <a:tc>
                  <a:txBody>
                    <a:bodyPr/>
                    <a:lstStyle/>
                    <a:p>
                      <a:pPr algn="l" fontAlgn="b"/>
                      <a:r>
                        <a:rPr lang="en-GB" sz="1100" u="none" strike="noStrike">
                          <a:effectLst/>
                        </a:rPr>
                        <a:t>Day 3</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i="0" u="none" strike="noStrike" dirty="0">
                          <a:solidFill>
                            <a:srgbClr val="3F3F3F"/>
                          </a:solidFill>
                          <a:effectLst/>
                          <a:latin typeface="Calibri" panose="020F0502020204030204" pitchFamily="34" charset="0"/>
                        </a:rPr>
                        <a:t>5</a:t>
                      </a: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5</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dirty="0">
                          <a:effectLst/>
                        </a:rPr>
                        <a:t>250kg</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93046912"/>
                  </a:ext>
                </a:extLst>
              </a:tr>
              <a:tr h="190500">
                <a:tc>
                  <a:txBody>
                    <a:bodyPr/>
                    <a:lstStyle/>
                    <a:p>
                      <a:pPr algn="l" fontAlgn="b"/>
                      <a:r>
                        <a:rPr lang="en-GB" sz="1100" u="none" strike="noStrike">
                          <a:effectLst/>
                        </a:rPr>
                        <a:t>Saturday</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i="0" u="none" strike="noStrike" dirty="0">
                          <a:solidFill>
                            <a:srgbClr val="3F3F3F"/>
                          </a:solidFill>
                          <a:effectLst/>
                          <a:latin typeface="Calibri" panose="020F0502020204030204" pitchFamily="34" charset="0"/>
                        </a:rPr>
                        <a:t>4</a:t>
                      </a: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250kg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68185190"/>
                  </a:ext>
                </a:extLst>
              </a:tr>
              <a:tr h="190500">
                <a:tc>
                  <a:txBody>
                    <a:bodyPr/>
                    <a:lstStyle/>
                    <a:p>
                      <a:pPr algn="l" fontAlgn="b"/>
                      <a:r>
                        <a:rPr lang="en-GB" sz="1100" u="none" strike="noStrike">
                          <a:effectLst/>
                        </a:rPr>
                        <a:t> </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220kg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b="0" i="0" u="none" strike="noStrike" dirty="0">
                          <a:solidFill>
                            <a:srgbClr val="3F3F3F"/>
                          </a:solidFill>
                          <a:effectLst/>
                          <a:latin typeface="Calibri" panose="020F0502020204030204" pitchFamily="34" charset="0"/>
                        </a:rPr>
                        <a:t>4</a:t>
                      </a:r>
                    </a:p>
                  </a:txBody>
                  <a:tcPr marL="9525" marR="9525" marT="9525" marB="0" anchor="b"/>
                </a:tc>
                <a:tc>
                  <a:txBody>
                    <a:bodyPr/>
                    <a:lstStyle/>
                    <a:p>
                      <a:pPr algn="l" fontAlgn="b"/>
                      <a:r>
                        <a:rPr lang="en-GB" sz="1100" u="none" strike="noStrike" dirty="0">
                          <a:effectLst/>
                        </a:rPr>
                        <a:t>1x4 @ 85% 1RM</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230kg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240kg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1x4 @ 85% 1RM</a:t>
                      </a:r>
                      <a:endParaRPr kumimoji="0" lang="en-GB" sz="1100" b="1" i="0" u="none" strike="noStrike" kern="1200" cap="none" spc="0" normalizeH="0" baseline="0" noProof="0" dirty="0">
                        <a:ln>
                          <a:noFill/>
                        </a:ln>
                        <a:solidFill>
                          <a:srgbClr val="3F3F3F"/>
                        </a:solidFill>
                        <a:effectLst/>
                        <a:uLnTx/>
                        <a:uFillTx/>
                        <a:latin typeface="Calibri" panose="020F0502020204030204" pitchFamily="34" charset="0"/>
                        <a:ea typeface="+mn-ea"/>
                        <a:cs typeface="+mn-cs"/>
                      </a:endParaRPr>
                    </a:p>
                  </a:txBody>
                  <a:tcPr marL="9525" marR="9525" marT="9525" marB="0" anchor="b"/>
                </a:tc>
                <a:tc>
                  <a:txBody>
                    <a:bodyPr/>
                    <a:lstStyle/>
                    <a:p>
                      <a:pPr algn="l" fontAlgn="b"/>
                      <a:r>
                        <a:rPr lang="en-GB" sz="1100" u="none" strike="noStrike">
                          <a:effectLst/>
                        </a:rPr>
                        <a:t>250kg</a:t>
                      </a:r>
                      <a:endParaRPr lang="en-GB" sz="1100" b="1" i="0" u="none" strike="noStrike">
                        <a:solidFill>
                          <a:srgbClr val="3F3F3F"/>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1" i="0" u="none" strike="noStrike" dirty="0">
                        <a:solidFill>
                          <a:srgbClr val="3F3F3F"/>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032479951"/>
                  </a:ext>
                </a:extLst>
              </a:tr>
            </a:tbl>
          </a:graphicData>
        </a:graphic>
      </p:graphicFrame>
    </p:spTree>
    <p:extLst>
      <p:ext uri="{BB962C8B-B14F-4D97-AF65-F5344CB8AC3E}">
        <p14:creationId xmlns:p14="http://schemas.microsoft.com/office/powerpoint/2010/main" val="1464038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58BBB-B123-9DD1-D40A-4EB46B6F4258}"/>
              </a:ext>
            </a:extLst>
          </p:cNvPr>
          <p:cNvSpPr>
            <a:spLocks noGrp="1"/>
          </p:cNvSpPr>
          <p:nvPr>
            <p:ph type="title"/>
          </p:nvPr>
        </p:nvSpPr>
        <p:spPr/>
        <p:txBody>
          <a:bodyPr/>
          <a:lstStyle/>
          <a:p>
            <a:pPr algn="ctr"/>
            <a:r>
              <a:rPr lang="en-GB" b="1" u="sng" dirty="0"/>
              <a:t>Nutrition &amp; sleep Protocol </a:t>
            </a:r>
          </a:p>
        </p:txBody>
      </p:sp>
      <p:sp>
        <p:nvSpPr>
          <p:cNvPr id="3" name="Content Placeholder 2">
            <a:extLst>
              <a:ext uri="{FF2B5EF4-FFF2-40B4-BE49-F238E27FC236}">
                <a16:creationId xmlns:a16="http://schemas.microsoft.com/office/drawing/2014/main" id="{17C2E662-6FE7-021B-C2EF-8CA92DC5F000}"/>
              </a:ext>
            </a:extLst>
          </p:cNvPr>
          <p:cNvSpPr>
            <a:spLocks noGrp="1"/>
          </p:cNvSpPr>
          <p:nvPr>
            <p:ph idx="1"/>
          </p:nvPr>
        </p:nvSpPr>
        <p:spPr/>
        <p:txBody>
          <a:bodyPr>
            <a:normAutofit/>
          </a:bodyPr>
          <a:lstStyle/>
          <a:p>
            <a:r>
              <a:rPr lang="en-GB" dirty="0">
                <a:solidFill>
                  <a:schemeClr val="tx1"/>
                </a:solidFill>
              </a:rPr>
              <a:t>Nutrition and sleep was monitored during training days</a:t>
            </a:r>
          </a:p>
          <a:p>
            <a:r>
              <a:rPr lang="en-GB" dirty="0">
                <a:solidFill>
                  <a:schemeClr val="tx1"/>
                </a:solidFill>
              </a:rPr>
              <a:t>Minimum of 8 hours sleep was requested the night before testing as studies have shown &lt;6 hours of sleep decreases muscular endurance (</a:t>
            </a:r>
            <a:r>
              <a:rPr lang="en-GB" i="0" u="none" strike="noStrike" cap="all" dirty="0">
                <a:solidFill>
                  <a:schemeClr val="tx1"/>
                </a:solidFill>
                <a:effectLst/>
              </a:rPr>
              <a:t>NUCKOLS, G 2022).</a:t>
            </a:r>
            <a:endParaRPr lang="en-GB" dirty="0">
              <a:solidFill>
                <a:schemeClr val="tx1"/>
              </a:solidFill>
            </a:endParaRPr>
          </a:p>
          <a:p>
            <a:r>
              <a:rPr lang="en-GB" dirty="0">
                <a:solidFill>
                  <a:schemeClr val="tx1"/>
                </a:solidFill>
              </a:rPr>
              <a:t>Diet plan made up of high carbohydrates, high protein and moderate fats was provided. </a:t>
            </a:r>
          </a:p>
          <a:p>
            <a:r>
              <a:rPr lang="en-GB" dirty="0">
                <a:solidFill>
                  <a:schemeClr val="tx1"/>
                </a:solidFill>
              </a:rPr>
              <a:t>This was done to control the nutritional and sleep variables.</a:t>
            </a:r>
          </a:p>
          <a:p>
            <a:endParaRPr lang="en-GB" dirty="0"/>
          </a:p>
          <a:p>
            <a:endParaRPr lang="en-GB" dirty="0"/>
          </a:p>
        </p:txBody>
      </p:sp>
    </p:spTree>
    <p:extLst>
      <p:ext uri="{BB962C8B-B14F-4D97-AF65-F5344CB8AC3E}">
        <p14:creationId xmlns:p14="http://schemas.microsoft.com/office/powerpoint/2010/main" val="1755924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41773-5EF6-1A8C-4A29-833E71C4D0D2}"/>
              </a:ext>
            </a:extLst>
          </p:cNvPr>
          <p:cNvSpPr>
            <a:spLocks noGrp="1"/>
          </p:cNvSpPr>
          <p:nvPr>
            <p:ph type="title"/>
          </p:nvPr>
        </p:nvSpPr>
        <p:spPr/>
        <p:txBody>
          <a:bodyPr/>
          <a:lstStyle/>
          <a:p>
            <a:pPr algn="ctr"/>
            <a:r>
              <a:rPr lang="en-GB" b="1" u="sng" dirty="0"/>
              <a:t>Links with chosen sport</a:t>
            </a:r>
          </a:p>
        </p:txBody>
      </p:sp>
      <p:sp>
        <p:nvSpPr>
          <p:cNvPr id="3" name="Content Placeholder 2">
            <a:extLst>
              <a:ext uri="{FF2B5EF4-FFF2-40B4-BE49-F238E27FC236}">
                <a16:creationId xmlns:a16="http://schemas.microsoft.com/office/drawing/2014/main" id="{4BD293A3-45F4-6170-51AF-E68EC1714EAE}"/>
              </a:ext>
            </a:extLst>
          </p:cNvPr>
          <p:cNvSpPr>
            <a:spLocks noGrp="1"/>
          </p:cNvSpPr>
          <p:nvPr>
            <p:ph idx="1"/>
          </p:nvPr>
        </p:nvSpPr>
        <p:spPr>
          <a:xfrm>
            <a:off x="677334" y="2160589"/>
            <a:ext cx="8596668" cy="1687255"/>
          </a:xfrm>
        </p:spPr>
        <p:txBody>
          <a:bodyPr/>
          <a:lstStyle/>
          <a:p>
            <a:r>
              <a:rPr lang="en-GB" dirty="0"/>
              <a:t>Maximising speed, strength and power in rugby are 3 of the most important parts of the game.</a:t>
            </a:r>
          </a:p>
          <a:p>
            <a:r>
              <a:rPr lang="en-GB" dirty="0"/>
              <a:t>VTR allows the athlete to improve on their overall performance on the pitch.</a:t>
            </a:r>
          </a:p>
          <a:p>
            <a:r>
              <a:rPr lang="en-GB" dirty="0"/>
              <a:t>Improved neuromuscular co ordination will benefit performance.</a:t>
            </a:r>
          </a:p>
          <a:p>
            <a:pPr marL="0" indent="0">
              <a:buNone/>
            </a:pPr>
            <a:endParaRPr lang="en-GB" dirty="0"/>
          </a:p>
        </p:txBody>
      </p:sp>
    </p:spTree>
    <p:extLst>
      <p:ext uri="{BB962C8B-B14F-4D97-AF65-F5344CB8AC3E}">
        <p14:creationId xmlns:p14="http://schemas.microsoft.com/office/powerpoint/2010/main" val="971257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192FF-3C82-30E0-4E31-85B56F50C7A9}"/>
              </a:ext>
            </a:extLst>
          </p:cNvPr>
          <p:cNvSpPr>
            <a:spLocks noGrp="1"/>
          </p:cNvSpPr>
          <p:nvPr>
            <p:ph type="ctrTitle"/>
          </p:nvPr>
        </p:nvSpPr>
        <p:spPr>
          <a:xfrm>
            <a:off x="1304549" y="0"/>
            <a:ext cx="7766936" cy="1646302"/>
          </a:xfrm>
        </p:spPr>
        <p:txBody>
          <a:bodyPr/>
          <a:lstStyle/>
          <a:p>
            <a:pPr algn="ctr"/>
            <a:r>
              <a:rPr lang="en-GB" dirty="0"/>
              <a:t>Discussion</a:t>
            </a:r>
          </a:p>
        </p:txBody>
      </p:sp>
      <p:sp>
        <p:nvSpPr>
          <p:cNvPr id="4" name="TextBox 3">
            <a:extLst>
              <a:ext uri="{FF2B5EF4-FFF2-40B4-BE49-F238E27FC236}">
                <a16:creationId xmlns:a16="http://schemas.microsoft.com/office/drawing/2014/main" id="{4F64A14F-1ED8-5684-B6C2-16474B9C9651}"/>
              </a:ext>
            </a:extLst>
          </p:cNvPr>
          <p:cNvSpPr txBox="1"/>
          <p:nvPr/>
        </p:nvSpPr>
        <p:spPr>
          <a:xfrm>
            <a:off x="1184424" y="1791979"/>
            <a:ext cx="7572950" cy="1754326"/>
          </a:xfrm>
          <a:prstGeom prst="rect">
            <a:avLst/>
          </a:prstGeom>
          <a:noFill/>
        </p:spPr>
        <p:txBody>
          <a:bodyPr wrap="square" rtlCol="0">
            <a:spAutoFit/>
          </a:bodyPr>
          <a:lstStyle/>
          <a:p>
            <a:pPr marL="285750" indent="-285750">
              <a:buFont typeface="Arial" panose="020B0604020202020204" pitchFamily="34" charset="0"/>
              <a:buChar char="•"/>
            </a:pPr>
            <a:r>
              <a:rPr lang="en-GB" dirty="0"/>
              <a:t>Overall strength improved during a 4 week training block.</a:t>
            </a:r>
          </a:p>
          <a:p>
            <a:pPr marL="285750" indent="-285750">
              <a:buFont typeface="Arial" panose="020B0604020202020204" pitchFamily="34" charset="0"/>
              <a:buChar char="•"/>
            </a:pPr>
            <a:r>
              <a:rPr lang="en-GB" dirty="0"/>
              <a:t>A follow up study should be done.</a:t>
            </a:r>
          </a:p>
          <a:p>
            <a:pPr marL="285750" indent="-285750">
              <a:buFont typeface="Arial" panose="020B0604020202020204" pitchFamily="34" charset="0"/>
              <a:buChar char="•"/>
            </a:pPr>
            <a:r>
              <a:rPr lang="en-GB" dirty="0"/>
              <a:t>The evidence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3112165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C7691-76E4-A64E-D334-CEEDFC25A29C}"/>
              </a:ext>
            </a:extLst>
          </p:cNvPr>
          <p:cNvSpPr>
            <a:spLocks noGrp="1"/>
          </p:cNvSpPr>
          <p:nvPr>
            <p:ph type="ctrTitle"/>
          </p:nvPr>
        </p:nvSpPr>
        <p:spPr>
          <a:xfrm>
            <a:off x="1163400" y="63966"/>
            <a:ext cx="7766936" cy="905666"/>
          </a:xfrm>
        </p:spPr>
        <p:txBody>
          <a:bodyPr/>
          <a:lstStyle/>
          <a:p>
            <a:pPr algn="ctr"/>
            <a:r>
              <a:rPr lang="en-GB" dirty="0"/>
              <a:t>References </a:t>
            </a:r>
          </a:p>
        </p:txBody>
      </p:sp>
      <p:sp>
        <p:nvSpPr>
          <p:cNvPr id="6" name="TextBox 5">
            <a:extLst>
              <a:ext uri="{FF2B5EF4-FFF2-40B4-BE49-F238E27FC236}">
                <a16:creationId xmlns:a16="http://schemas.microsoft.com/office/drawing/2014/main" id="{98D7F262-EF57-BBE6-2C9C-D3F91FAE2969}"/>
              </a:ext>
            </a:extLst>
          </p:cNvPr>
          <p:cNvSpPr txBox="1"/>
          <p:nvPr/>
        </p:nvSpPr>
        <p:spPr>
          <a:xfrm>
            <a:off x="1687652" y="871442"/>
            <a:ext cx="7566813" cy="5990807"/>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 Anderson, CE, </a:t>
            </a:r>
            <a:r>
              <a:rPr lang="en-GB" sz="1600" kern="100" dirty="0" err="1">
                <a:effectLst/>
                <a:ea typeface="Calibri" panose="020F0502020204030204" pitchFamily="34" charset="0"/>
                <a:cs typeface="Times New Roman" panose="02020603050405020304" pitchFamily="18" charset="0"/>
              </a:rPr>
              <a:t>Sforzo</a:t>
            </a:r>
            <a:r>
              <a:rPr lang="en-GB" sz="1600" kern="100" dirty="0">
                <a:effectLst/>
                <a:ea typeface="Calibri" panose="020F0502020204030204" pitchFamily="34" charset="0"/>
                <a:cs typeface="Times New Roman" panose="02020603050405020304" pitchFamily="18" charset="0"/>
              </a:rPr>
              <a:t>, GA, and </a:t>
            </a:r>
            <a:r>
              <a:rPr lang="en-GB" sz="1600" kern="100" dirty="0" err="1">
                <a:effectLst/>
                <a:ea typeface="Calibri" panose="020F0502020204030204" pitchFamily="34" charset="0"/>
                <a:cs typeface="Times New Roman" panose="02020603050405020304" pitchFamily="18" charset="0"/>
              </a:rPr>
              <a:t>Sigg</a:t>
            </a:r>
            <a:r>
              <a:rPr lang="en-GB" sz="1600" kern="100" dirty="0">
                <a:effectLst/>
                <a:ea typeface="Calibri" panose="020F0502020204030204" pitchFamily="34" charset="0"/>
                <a:cs typeface="Times New Roman" panose="02020603050405020304" pitchFamily="18" charset="0"/>
              </a:rPr>
              <a:t>, JA. The effects of </a:t>
            </a:r>
            <a:r>
              <a:rPr lang="en-GB" sz="1600" kern="100" dirty="0" err="1">
                <a:effectLst/>
                <a:ea typeface="Calibri" panose="020F0502020204030204" pitchFamily="34" charset="0"/>
                <a:cs typeface="Times New Roman" panose="02020603050405020304" pitchFamily="18" charset="0"/>
              </a:rPr>
              <a:t>combiningelastic</a:t>
            </a:r>
            <a:r>
              <a:rPr lang="en-GB" sz="1600" kern="100" dirty="0">
                <a:effectLst/>
                <a:ea typeface="Calibri" panose="020F0502020204030204" pitchFamily="34" charset="0"/>
                <a:cs typeface="Times New Roman" panose="02020603050405020304" pitchFamily="18" charset="0"/>
              </a:rPr>
              <a:t> and free weight resistance on strength and power in </a:t>
            </a:r>
            <a:r>
              <a:rPr lang="en-GB" sz="1600" kern="100" dirty="0" err="1">
                <a:effectLst/>
                <a:ea typeface="Calibri" panose="020F0502020204030204" pitchFamily="34" charset="0"/>
                <a:cs typeface="Times New Roman" panose="02020603050405020304" pitchFamily="18" charset="0"/>
              </a:rPr>
              <a:t>athletes.J</a:t>
            </a:r>
            <a:r>
              <a:rPr lang="en-GB" sz="1600" kern="100" dirty="0">
                <a:effectLst/>
                <a:ea typeface="Calibri" panose="020F0502020204030204" pitchFamily="34" charset="0"/>
                <a:cs typeface="Times New Roman" panose="02020603050405020304" pitchFamily="18" charset="0"/>
              </a:rPr>
              <a:t> Strength Cond Res 22: 567–574, 2008 </a:t>
            </a:r>
          </a:p>
          <a:p>
            <a:pPr marL="285750" indent="-28575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Baker DG, Newton RU. Effect of kinetically altering a repetition via the use of chain resistance on velocity during the bench press. J Strength Cond Res 23: 1941–1946, 2009.</a:t>
            </a:r>
            <a:r>
              <a:rPr lang="en-GB" sz="1600" dirty="0">
                <a:solidFill>
                  <a:srgbClr val="212121"/>
                </a:solidFill>
              </a:rPr>
              <a:t> </a:t>
            </a:r>
          </a:p>
          <a:p>
            <a:pPr marL="285750" indent="-285750">
              <a:lnSpc>
                <a:spcPct val="107000"/>
              </a:lnSpc>
              <a:spcAft>
                <a:spcPts val="800"/>
              </a:spcAft>
              <a:buFont typeface="Arial" panose="020B0604020202020204" pitchFamily="34" charset="0"/>
              <a:buChar char="•"/>
            </a:pPr>
            <a:r>
              <a:rPr lang="en-GB" sz="1600" dirty="0" err="1">
                <a:solidFill>
                  <a:srgbClr val="212121"/>
                </a:solidFill>
              </a:rPr>
              <a:t>Bellar</a:t>
            </a:r>
            <a:r>
              <a:rPr lang="en-GB" sz="1600" dirty="0">
                <a:solidFill>
                  <a:srgbClr val="212121"/>
                </a:solidFill>
              </a:rPr>
              <a:t> DM, Muller MD, Barkley JE, Kim CH, Ida K, Ryan EJ, Bliss MV, Glickman EL. The effects of combined elastic- and free-weight tension vs. free-weight tension on one-repetition maximum strength in the bench press. J Strength Cond Res. 2011 </a:t>
            </a:r>
            <a:endParaRPr lang="en-GB" sz="1600" kern="100" dirty="0">
              <a:effectLst/>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Soria-</a:t>
            </a:r>
            <a:r>
              <a:rPr lang="en-GB" sz="1600" kern="100" dirty="0" err="1">
                <a:effectLst/>
                <a:ea typeface="Calibri" panose="020F0502020204030204" pitchFamily="34" charset="0"/>
                <a:cs typeface="Times New Roman" panose="02020603050405020304" pitchFamily="18" charset="0"/>
              </a:rPr>
              <a:t>Gila</a:t>
            </a:r>
            <a:r>
              <a:rPr lang="en-GB" sz="1600" kern="100" dirty="0">
                <a:effectLst/>
                <a:ea typeface="Calibri" panose="020F0502020204030204" pitchFamily="34" charset="0"/>
                <a:cs typeface="Times New Roman" panose="02020603050405020304" pitchFamily="18" charset="0"/>
              </a:rPr>
              <a:t>, MA, </a:t>
            </a:r>
            <a:r>
              <a:rPr lang="en-GB" sz="1600" kern="100" dirty="0" err="1">
                <a:effectLst/>
                <a:ea typeface="Calibri" panose="020F0502020204030204" pitchFamily="34" charset="0"/>
                <a:cs typeface="Times New Roman" panose="02020603050405020304" pitchFamily="18" charset="0"/>
              </a:rPr>
              <a:t>Chirosa</a:t>
            </a:r>
            <a:r>
              <a:rPr lang="en-GB" sz="1600" kern="100" dirty="0">
                <a:effectLst/>
                <a:ea typeface="Calibri" panose="020F0502020204030204" pitchFamily="34" charset="0"/>
                <a:cs typeface="Times New Roman" panose="02020603050405020304" pitchFamily="18" charset="0"/>
              </a:rPr>
              <a:t>, IJ, Bautista, IJ, </a:t>
            </a:r>
            <a:r>
              <a:rPr lang="en-GB" sz="1600" kern="100" dirty="0" err="1">
                <a:effectLst/>
                <a:ea typeface="Calibri" panose="020F0502020204030204" pitchFamily="34" charset="0"/>
                <a:cs typeface="Times New Roman" panose="02020603050405020304" pitchFamily="18" charset="0"/>
              </a:rPr>
              <a:t>Baena</a:t>
            </a:r>
            <a:r>
              <a:rPr lang="en-GB" sz="1600" kern="100" dirty="0">
                <a:effectLst/>
                <a:ea typeface="Calibri" panose="020F0502020204030204" pitchFamily="34" charset="0"/>
                <a:cs typeface="Times New Roman" panose="02020603050405020304" pitchFamily="18" charset="0"/>
              </a:rPr>
              <a:t>, S, and </a:t>
            </a:r>
            <a:r>
              <a:rPr lang="en-GB" sz="1600" kern="100" dirty="0" err="1">
                <a:effectLst/>
                <a:ea typeface="Calibri" panose="020F0502020204030204" pitchFamily="34" charset="0"/>
                <a:cs typeface="Times New Roman" panose="02020603050405020304" pitchFamily="18" charset="0"/>
              </a:rPr>
              <a:t>Chirosa</a:t>
            </a:r>
            <a:r>
              <a:rPr lang="en-GB" sz="1600" kern="100" dirty="0">
                <a:effectLst/>
                <a:ea typeface="Calibri" panose="020F0502020204030204" pitchFamily="34" charset="0"/>
                <a:cs typeface="Times New Roman" panose="02020603050405020304" pitchFamily="18" charset="0"/>
              </a:rPr>
              <a:t>, LJ. Effects of variable resistance training on maximal strength: A meta-analysis. J Strength Cond Res 29(11): 3260–3270, 2015</a:t>
            </a:r>
          </a:p>
          <a:p>
            <a:pPr marL="285750" indent="-285750">
              <a:lnSpc>
                <a:spcPct val="107000"/>
              </a:lnSpc>
              <a:spcAft>
                <a:spcPts val="800"/>
              </a:spcAft>
              <a:buFont typeface="Arial" panose="020B0604020202020204" pitchFamily="34" charset="0"/>
              <a:buChar char="•"/>
            </a:pPr>
            <a:r>
              <a:rPr lang="en-GB" sz="1600" kern="100" dirty="0">
                <a:ea typeface="Calibri" panose="020F0502020204030204" pitchFamily="34" charset="0"/>
                <a:cs typeface="Times New Roman" panose="02020603050405020304" pitchFamily="18" charset="0"/>
              </a:rPr>
              <a:t>Wallace, B.J., J.B. Winchester, and M.R. McGuigan. Effects of elastic bands on force and power characteristics during the back squat exercise. J. Strength Cond. Res. 20(2):268–272. 2006</a:t>
            </a:r>
            <a:endParaRPr lang="en-GB" sz="1600" kern="100" dirty="0">
              <a:effectLst/>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 Young WB, Bilby GE. The effect of voluntary effort to influence speed of contraction on strength, muscular power, and hypertrophy development. </a:t>
            </a:r>
            <a:r>
              <a:rPr lang="en-GB" sz="1600" i="1" kern="100" dirty="0">
                <a:effectLst/>
                <a:ea typeface="Calibri" panose="020F0502020204030204" pitchFamily="34" charset="0"/>
                <a:cs typeface="Times New Roman" panose="02020603050405020304" pitchFamily="18" charset="0"/>
              </a:rPr>
              <a:t>J Strength Cond Res</a:t>
            </a:r>
            <a:r>
              <a:rPr lang="en-GB" sz="1600" kern="100" dirty="0">
                <a:effectLst/>
                <a:ea typeface="Calibri" panose="020F0502020204030204" pitchFamily="34" charset="0"/>
                <a:cs typeface="Times New Roman" panose="02020603050405020304" pitchFamily="18" charset="0"/>
              </a:rPr>
              <a:t> 199</a:t>
            </a:r>
          </a:p>
          <a:p>
            <a:endParaRPr lang="en-GB" dirty="0"/>
          </a:p>
        </p:txBody>
      </p:sp>
    </p:spTree>
    <p:extLst>
      <p:ext uri="{BB962C8B-B14F-4D97-AF65-F5344CB8AC3E}">
        <p14:creationId xmlns:p14="http://schemas.microsoft.com/office/powerpoint/2010/main" val="18594308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5879</TotalTime>
  <Words>1811</Words>
  <Application>Microsoft Macintosh PowerPoint</Application>
  <PresentationFormat>Widescreen</PresentationFormat>
  <Paragraphs>240</Paragraphs>
  <Slides>14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g_d1_f9</vt:lpstr>
      <vt:lpstr>montserrat</vt:lpstr>
      <vt:lpstr>Trebuchet MS</vt:lpstr>
      <vt:lpstr>Wingdings 3</vt:lpstr>
      <vt:lpstr>Facet</vt:lpstr>
      <vt:lpstr>Variable Resistance Training </vt:lpstr>
      <vt:lpstr>Client Profile  - Sam</vt:lpstr>
      <vt:lpstr>What is VRT?</vt:lpstr>
      <vt:lpstr>PowerPoint Presentation</vt:lpstr>
      <vt:lpstr>Evidence on VTR</vt:lpstr>
      <vt:lpstr> How much weight do the bands add? (Length-Tension Relationship)</vt:lpstr>
      <vt:lpstr>Pros and Cons </vt:lpstr>
      <vt:lpstr>Training Programme</vt:lpstr>
      <vt:lpstr>Programme Design </vt:lpstr>
      <vt:lpstr>Results of testing</vt:lpstr>
      <vt:lpstr>Nutrition &amp; sleep Protocol </vt:lpstr>
      <vt:lpstr>Links with chosen sport</vt:lpstr>
      <vt:lpstr>Discussion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Variable Resistance Training</dc:title>
  <dc:creator>James Taylor</dc:creator>
  <cp:lastModifiedBy>Geraint Forster</cp:lastModifiedBy>
  <cp:revision>55</cp:revision>
  <dcterms:created xsi:type="dcterms:W3CDTF">2023-02-14T11:03:11Z</dcterms:created>
  <dcterms:modified xsi:type="dcterms:W3CDTF">2023-02-28T12:39:34Z</dcterms:modified>
</cp:coreProperties>
</file>