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9"/>
  </p:notesMasterIdLst>
  <p:handoutMasterIdLst>
    <p:handoutMasterId r:id="rId20"/>
  </p:handoutMasterIdLst>
  <p:sldIdLst>
    <p:sldId id="300" r:id="rId5"/>
    <p:sldId id="301" r:id="rId6"/>
    <p:sldId id="303" r:id="rId7"/>
    <p:sldId id="302" r:id="rId8"/>
    <p:sldId id="304" r:id="rId9"/>
    <p:sldId id="306" r:id="rId10"/>
    <p:sldId id="307" r:id="rId11"/>
    <p:sldId id="308" r:id="rId12"/>
    <p:sldId id="309" r:id="rId13"/>
    <p:sldId id="310" r:id="rId14"/>
    <p:sldId id="311" r:id="rId15"/>
    <p:sldId id="313" r:id="rId16"/>
    <p:sldId id="314" r:id="rId17"/>
    <p:sldId id="31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C083E6E3-FA7D-4D7B-A595-EF9225AFEA82}">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94682"/>
  </p:normalViewPr>
  <p:slideViewPr>
    <p:cSldViewPr snapToGrid="0">
      <p:cViewPr>
        <p:scale>
          <a:sx n="62" d="100"/>
          <a:sy n="62" d="100"/>
        </p:scale>
        <p:origin x="868" y="52"/>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F4712B4-1AE0-734B-BD0B-ED5EB8FC3B80}" type="datetime1">
              <a:rPr lang="en-US" smtClean="0"/>
              <a:t>3/15/2026</a:t>
            </a:fld>
            <a:endParaRPr lang="en-US"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dirty="0"/>
              <a:t>Add footer</a:t>
            </a:r>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709567-0710-7949-BFB0-34B4188750EB}" type="datetime1">
              <a:rPr lang="en-US" noProof="0" smtClean="0"/>
              <a:t>3/15/2026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US" noProof="0" dirty="0"/>
              <a:t>Add footer</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dirty="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r>
              <a:rPr lang="en-US" noProof="0"/>
              <a:t>Add footer</a:t>
            </a:r>
            <a:endParaRPr lang="en-US" noProof="0" dirty="0"/>
          </a:p>
        </p:txBody>
      </p:sp>
      <p:sp>
        <p:nvSpPr>
          <p:cNvPr id="5" name="Slide Number Placeholder 4"/>
          <p:cNvSpPr>
            <a:spLocks noGrp="1"/>
          </p:cNvSpPr>
          <p:nvPr>
            <p:ph type="sldNum" sz="quarter" idx="5"/>
          </p:nvPr>
        </p:nvSpPr>
        <p:spPr/>
        <p:txBody>
          <a:bodyPr/>
          <a:lstStyle/>
          <a:p>
            <a:fld id="{8530193B-564F-4854-8A52-728F3FB19C85}" type="slidenum">
              <a:rPr lang="en-US" noProof="0" smtClean="0"/>
              <a:t>8</a:t>
            </a:fld>
            <a:endParaRPr lang="en-US" noProof="0" dirty="0"/>
          </a:p>
        </p:txBody>
      </p:sp>
    </p:spTree>
    <p:extLst>
      <p:ext uri="{BB962C8B-B14F-4D97-AF65-F5344CB8AC3E}">
        <p14:creationId xmlns:p14="http://schemas.microsoft.com/office/powerpoint/2010/main" val="76668158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7" Type="http://schemas.openxmlformats.org/officeDocument/2006/relationships/image" Target="../media/image2.svg"/><Relationship Id="rId2" Type="http://schemas.openxmlformats.org/officeDocument/2006/relationships/image" Target="../media/image5.png"/><Relationship Id="rId1" Type="http://schemas.openxmlformats.org/officeDocument/2006/relationships/slideMaster" Target="../slideMasters/slideMaster1.xml"/><Relationship Id="rId6" Type="http://schemas.openxmlformats.org/officeDocument/2006/relationships/image" Target="../media/image1.png"/><Relationship Id="rId5" Type="http://schemas.openxmlformats.org/officeDocument/2006/relationships/image" Target="../media/image8.svg"/><Relationship Id="rId4" Type="http://schemas.openxmlformats.org/officeDocument/2006/relationships/image" Target="../media/image7.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2.svg"/><Relationship Id="rId4" Type="http://schemas.openxmlformats.org/officeDocument/2006/relationships/image" Target="../media/image1.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2.svg"/><Relationship Id="rId2" Type="http://schemas.openxmlformats.org/officeDocument/2006/relationships/image" Target="../media/image7.png"/><Relationship Id="rId1" Type="http://schemas.openxmlformats.org/officeDocument/2006/relationships/slideMaster" Target="../slideMasters/slideMaster1.xml"/><Relationship Id="rId6" Type="http://schemas.openxmlformats.org/officeDocument/2006/relationships/image" Target="../media/image1.png"/><Relationship Id="rId5" Type="http://schemas.openxmlformats.org/officeDocument/2006/relationships/image" Target="../media/image4.sv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10689336" cy="3383280"/>
          </a:xfrm>
        </p:spPr>
        <p:txBody>
          <a:bodyPr lIns="91440" tIns="45720" rIns="91440" bIns="45720" anchor="t"/>
          <a:lstStyle>
            <a:lvl1pPr>
              <a:defRPr sz="6000" b="1">
                <a:solidFill>
                  <a:schemeClr val="bg1"/>
                </a:solidFill>
              </a:defRPr>
            </a:lvl1pPr>
          </a:lstStyle>
          <a:p>
            <a:r>
              <a:rPr lang="en-US"/>
              <a:t>Click to edit Master title style</a:t>
            </a:r>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4718304"/>
            <a:ext cx="5367528" cy="1371600"/>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pic>
        <p:nvPicPr>
          <p:cNvPr id="19" name="Graphic 18">
            <a:extLst>
              <a:ext uri="{FF2B5EF4-FFF2-40B4-BE49-F238E27FC236}">
                <a16:creationId xmlns:a16="http://schemas.microsoft.com/office/drawing/2014/main" id="{BD2B87EC-C19D-D312-C5D1-68C7B3D3F342}"/>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577" r="47068" b="26177"/>
          <a:stretch/>
        </p:blipFill>
        <p:spPr>
          <a:xfrm rot="5400000" flipH="1" flipV="1">
            <a:off x="8037001" y="-183083"/>
            <a:ext cx="3971922" cy="4338081"/>
          </a:xfrm>
          <a:prstGeom prst="rect">
            <a:avLst/>
          </a:prstGeom>
        </p:spPr>
      </p:pic>
      <p:pic>
        <p:nvPicPr>
          <p:cNvPr id="17" name="Graphic 16">
            <a:extLst>
              <a:ext uri="{FF2B5EF4-FFF2-40B4-BE49-F238E27FC236}">
                <a16:creationId xmlns:a16="http://schemas.microsoft.com/office/drawing/2014/main" id="{CA27C1C0-4175-DDF3-7F04-05A1FF4F83EA}"/>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1" t="1" r="26660" b="31913"/>
          <a:stretch/>
        </p:blipFill>
        <p:spPr>
          <a:xfrm flipH="1">
            <a:off x="-2" y="2786671"/>
            <a:ext cx="2626743" cy="4071330"/>
          </a:xfrm>
          <a:prstGeom prst="rect">
            <a:avLst/>
          </a:prstGeom>
        </p:spPr>
      </p:pic>
      <p:pic>
        <p:nvPicPr>
          <p:cNvPr id="15" name="Graphic 14">
            <a:extLst>
              <a:ext uri="{FF2B5EF4-FFF2-40B4-BE49-F238E27FC236}">
                <a16:creationId xmlns:a16="http://schemas.microsoft.com/office/drawing/2014/main" id="{8F59A96A-1EEC-D106-BC8B-FBC3D022D6C2}"/>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b="49606"/>
          <a:stretch/>
        </p:blipFill>
        <p:spPr>
          <a:xfrm flipH="1">
            <a:off x="1634272" y="4519948"/>
            <a:ext cx="3527989" cy="2338052"/>
          </a:xfrm>
          <a:prstGeom prst="rect">
            <a:avLst/>
          </a:prstGeom>
        </p:spPr>
      </p:pic>
    </p:spTree>
    <p:extLst>
      <p:ext uri="{BB962C8B-B14F-4D97-AF65-F5344CB8AC3E}">
        <p14:creationId xmlns:p14="http://schemas.microsoft.com/office/powerpoint/2010/main" val="3809289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Tree>
    <p:extLst>
      <p:ext uri="{BB962C8B-B14F-4D97-AF65-F5344CB8AC3E}">
        <p14:creationId xmlns:p14="http://schemas.microsoft.com/office/powerpoint/2010/main" val="3055016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ontent, and image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4892040" y="996696"/>
            <a:ext cx="6528816" cy="914400"/>
          </a:xfrm>
        </p:spPr>
        <p:txBody>
          <a:body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83C7080A-051C-2507-F252-F68346430154}"/>
              </a:ext>
            </a:extLst>
          </p:cNvPr>
          <p:cNvSpPr>
            <a:spLocks noGrp="1"/>
          </p:cNvSpPr>
          <p:nvPr>
            <p:ph type="pic" sz="quarter" idx="13"/>
          </p:nvPr>
        </p:nvSpPr>
        <p:spPr>
          <a:xfrm>
            <a:off x="457200" y="996950"/>
            <a:ext cx="3971925" cy="5857875"/>
          </a:xfrm>
        </p:spPr>
        <p:txBody>
          <a:bodyPr/>
          <a:lstStyle>
            <a:lvl1pPr marL="0" indent="0">
              <a:buNone/>
              <a:defRPr/>
            </a:lvl1pPr>
          </a:lstStyle>
          <a:p>
            <a:r>
              <a:rPr lang="en-US"/>
              <a:t>Click icon to add picture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4919472" y="2130552"/>
            <a:ext cx="6510528" cy="3959352"/>
          </a:xfrm>
        </p:spPr>
        <p:txBody>
          <a:bodyPr anchor="b"/>
          <a:lstStyle>
            <a:lvl1pPr marL="0" indent="0">
              <a:buNone/>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lvl1pPr algn="ctr">
              <a:defRPr/>
            </a:lvl1p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2490127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01">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1225296" y="1691640"/>
            <a:ext cx="7708392" cy="2916936"/>
          </a:xfrm>
        </p:spPr>
        <p:txBody>
          <a:bodyPr lIns="91440" tIns="45720" rIns="91440" bIns="45720" anchor="b"/>
          <a:lstStyle>
            <a:lvl1pPr>
              <a:defRPr sz="6000" b="1">
                <a:solidFill>
                  <a:schemeClr val="bg1"/>
                </a:solidFill>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1225296" y="5001768"/>
            <a:ext cx="7251192" cy="1088136"/>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pic>
        <p:nvPicPr>
          <p:cNvPr id="3" name="Graphic 2">
            <a:extLst>
              <a:ext uri="{FF2B5EF4-FFF2-40B4-BE49-F238E27FC236}">
                <a16:creationId xmlns:a16="http://schemas.microsoft.com/office/drawing/2014/main" id="{EDBCB114-3994-3B78-91C3-3970219AB034}"/>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5397" b="35439"/>
          <a:stretch/>
        </p:blipFill>
        <p:spPr>
          <a:xfrm rot="16200000">
            <a:off x="8573175" y="595473"/>
            <a:ext cx="3527989" cy="3709665"/>
          </a:xfrm>
          <a:prstGeom prst="rect">
            <a:avLst/>
          </a:prstGeom>
        </p:spPr>
      </p:pic>
      <p:pic>
        <p:nvPicPr>
          <p:cNvPr id="4" name="Graphic 3">
            <a:extLst>
              <a:ext uri="{FF2B5EF4-FFF2-40B4-BE49-F238E27FC236}">
                <a16:creationId xmlns:a16="http://schemas.microsoft.com/office/drawing/2014/main" id="{1954D399-E3CD-888F-FCF9-DA0F34C64395}"/>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r="25157" b="13214"/>
          <a:stretch/>
        </p:blipFill>
        <p:spPr>
          <a:xfrm>
            <a:off x="8329613" y="3429000"/>
            <a:ext cx="3862387" cy="3429000"/>
          </a:xfrm>
          <a:prstGeom prst="rect">
            <a:avLst/>
          </a:prstGeom>
        </p:spPr>
      </p:pic>
      <p:pic>
        <p:nvPicPr>
          <p:cNvPr id="5" name="Graphic 4">
            <a:extLst>
              <a:ext uri="{FF2B5EF4-FFF2-40B4-BE49-F238E27FC236}">
                <a16:creationId xmlns:a16="http://schemas.microsoft.com/office/drawing/2014/main" id="{4CC75E85-8A16-65D2-BB9D-7966D18A9C8F}"/>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l="1" r="47260" b="26651"/>
          <a:stretch/>
        </p:blipFill>
        <p:spPr>
          <a:xfrm rot="16200000" flipV="1">
            <a:off x="197728" y="-197735"/>
            <a:ext cx="3914776" cy="4310243"/>
          </a:xfrm>
          <a:prstGeom prst="rect">
            <a:avLst/>
          </a:prstGeom>
        </p:spPr>
      </p:pic>
    </p:spTree>
    <p:extLst>
      <p:ext uri="{BB962C8B-B14F-4D97-AF65-F5344CB8AC3E}">
        <p14:creationId xmlns:p14="http://schemas.microsoft.com/office/powerpoint/2010/main" val="3649684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768096" y="996696"/>
            <a:ext cx="10652760" cy="914400"/>
          </a:xfrm>
        </p:spPr>
        <p:txBody>
          <a:bodyPr/>
          <a:lstStyle/>
          <a:p>
            <a:r>
              <a:rPr lang="en-US"/>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768096" y="2130552"/>
            <a:ext cx="4910328" cy="395935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3734394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break 02">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6099048" y="996696"/>
            <a:ext cx="5641848" cy="4855464"/>
          </a:xfrm>
        </p:spPr>
        <p:txBody>
          <a:bodyPr lIns="91440" tIns="45720" rIns="91440" bIns="45720" anchor="ctr"/>
          <a:lstStyle>
            <a:lvl1pPr>
              <a:defRPr sz="6000" b="1">
                <a:solidFill>
                  <a:schemeClr val="bg1"/>
                </a:solidFill>
              </a:defRPr>
            </a:lvl1pPr>
          </a:lstStyle>
          <a:p>
            <a:r>
              <a:rPr lang="en-US"/>
              <a:t>Click to edit Master title style</a:t>
            </a:r>
            <a:endParaRPr lang="en-US" dirty="0"/>
          </a:p>
        </p:txBody>
      </p:sp>
      <p:sp>
        <p:nvSpPr>
          <p:cNvPr id="927" name="Picture Placeholder 926">
            <a:extLst>
              <a:ext uri="{FF2B5EF4-FFF2-40B4-BE49-F238E27FC236}">
                <a16:creationId xmlns:a16="http://schemas.microsoft.com/office/drawing/2014/main" id="{E0D9F5FD-31A3-F83E-0559-2C0434E0046C}"/>
              </a:ext>
            </a:extLst>
          </p:cNvPr>
          <p:cNvSpPr>
            <a:spLocks noGrp="1"/>
          </p:cNvSpPr>
          <p:nvPr>
            <p:ph type="pic" sz="quarter" idx="13"/>
          </p:nvPr>
        </p:nvSpPr>
        <p:spPr>
          <a:xfrm>
            <a:off x="1078992" y="0"/>
            <a:ext cx="3971925" cy="5857875"/>
          </a:xfrm>
          <a:custGeom>
            <a:avLst/>
            <a:gdLst>
              <a:gd name="connsiteX0" fmla="*/ 0 w 3971925"/>
              <a:gd name="connsiteY0" fmla="*/ 0 h 5857875"/>
              <a:gd name="connsiteX1" fmla="*/ 3971925 w 3971925"/>
              <a:gd name="connsiteY1" fmla="*/ 0 h 5857875"/>
              <a:gd name="connsiteX2" fmla="*/ 3971925 w 3971925"/>
              <a:gd name="connsiteY2" fmla="*/ 5857875 h 5857875"/>
              <a:gd name="connsiteX3" fmla="*/ 1972187 w 3971925"/>
              <a:gd name="connsiteY3" fmla="*/ 5857875 h 5857875"/>
              <a:gd name="connsiteX4" fmla="*/ 1978760 w 3971925"/>
              <a:gd name="connsiteY4" fmla="*/ 5848548 h 5857875"/>
              <a:gd name="connsiteX5" fmla="*/ 2015275 w 3971925"/>
              <a:gd name="connsiteY5" fmla="*/ 5713664 h 5857875"/>
              <a:gd name="connsiteX6" fmla="*/ 2015275 w 3971925"/>
              <a:gd name="connsiteY6" fmla="*/ 5713663 h 5857875"/>
              <a:gd name="connsiteX7" fmla="*/ 2010932 w 3971925"/>
              <a:gd name="connsiteY7" fmla="*/ 5713083 h 5857875"/>
              <a:gd name="connsiteX8" fmla="*/ 2010064 w 3971925"/>
              <a:gd name="connsiteY8" fmla="*/ 5713083 h 5857875"/>
              <a:gd name="connsiteX9" fmla="*/ 1871116 w 3971925"/>
              <a:gd name="connsiteY9" fmla="*/ 5759476 h 5857875"/>
              <a:gd name="connsiteX10" fmla="*/ 1753300 w 3971925"/>
              <a:gd name="connsiteY10" fmla="*/ 5793691 h 5857875"/>
              <a:gd name="connsiteX11" fmla="*/ 1717404 w 3971925"/>
              <a:gd name="connsiteY11" fmla="*/ 5835082 h 5857875"/>
              <a:gd name="connsiteX12" fmla="*/ 1704691 w 3971925"/>
              <a:gd name="connsiteY12" fmla="*/ 5857875 h 5857875"/>
              <a:gd name="connsiteX13" fmla="*/ 0 w 3971925"/>
              <a:gd name="connsiteY13" fmla="*/ 5857875 h 5857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1925" h="5857875">
                <a:moveTo>
                  <a:pt x="0" y="0"/>
                </a:moveTo>
                <a:lnTo>
                  <a:pt x="3971925" y="0"/>
                </a:lnTo>
                <a:lnTo>
                  <a:pt x="3971925" y="5857875"/>
                </a:lnTo>
                <a:lnTo>
                  <a:pt x="1972187" y="5857875"/>
                </a:lnTo>
                <a:lnTo>
                  <a:pt x="1978760" y="5848548"/>
                </a:lnTo>
                <a:cubicBezTo>
                  <a:pt x="2003551" y="5807990"/>
                  <a:pt x="2018531" y="5763681"/>
                  <a:pt x="2015275" y="5713664"/>
                </a:cubicBezTo>
                <a:lnTo>
                  <a:pt x="2015275" y="5713663"/>
                </a:lnTo>
                <a:cubicBezTo>
                  <a:pt x="2015275" y="5711343"/>
                  <a:pt x="2011801" y="5711343"/>
                  <a:pt x="2010932" y="5713083"/>
                </a:cubicBezTo>
                <a:cubicBezTo>
                  <a:pt x="2010643" y="5713083"/>
                  <a:pt x="2010354" y="5713083"/>
                  <a:pt x="2010064" y="5713083"/>
                </a:cubicBezTo>
                <a:cubicBezTo>
                  <a:pt x="1966643" y="5741499"/>
                  <a:pt x="1921774" y="5751937"/>
                  <a:pt x="1871116" y="5759476"/>
                </a:cubicBezTo>
                <a:cubicBezTo>
                  <a:pt x="1832326" y="5765275"/>
                  <a:pt x="1786010" y="5769045"/>
                  <a:pt x="1753300" y="5793691"/>
                </a:cubicBezTo>
                <a:cubicBezTo>
                  <a:pt x="1738970" y="5804419"/>
                  <a:pt x="1727463" y="5819134"/>
                  <a:pt x="1717404" y="5835082"/>
                </a:cubicBezTo>
                <a:lnTo>
                  <a:pt x="1704691" y="5857875"/>
                </a:lnTo>
                <a:lnTo>
                  <a:pt x="0" y="5857875"/>
                </a:lnTo>
                <a:close/>
              </a:path>
            </a:pathLst>
          </a:custGeom>
        </p:spPr>
        <p:txBody>
          <a:bodyPr wrap="square">
            <a:noAutofit/>
          </a:bodyPr>
          <a:lstStyle>
            <a:lvl1pPr marL="0" indent="0" algn="ctr">
              <a:buNone/>
              <a:defRPr>
                <a:solidFill>
                  <a:schemeClr val="bg1"/>
                </a:solidFill>
              </a:defRPr>
            </a:lvl1pPr>
          </a:lstStyle>
          <a:p>
            <a:r>
              <a:rPr lang="en-US"/>
              <a:t>Click icon to add picture</a:t>
            </a:r>
            <a:endParaRPr lang="en-US" dirty="0"/>
          </a:p>
        </p:txBody>
      </p:sp>
      <p:pic>
        <p:nvPicPr>
          <p:cNvPr id="7" name="Graphic 6">
            <a:extLst>
              <a:ext uri="{FF2B5EF4-FFF2-40B4-BE49-F238E27FC236}">
                <a16:creationId xmlns:a16="http://schemas.microsoft.com/office/drawing/2014/main" id="{AE730C61-B0A5-15E4-EBDC-4DAA74F02702}"/>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21652" b="34005"/>
          <a:stretch/>
        </p:blipFill>
        <p:spPr>
          <a:xfrm rot="5400000" flipH="1" flipV="1">
            <a:off x="9278992" y="3944992"/>
            <a:ext cx="2764120" cy="3061895"/>
          </a:xfrm>
          <a:prstGeom prst="rect">
            <a:avLst/>
          </a:prstGeom>
        </p:spPr>
      </p:pic>
      <p:pic>
        <p:nvPicPr>
          <p:cNvPr id="876" name="Graphic 875">
            <a:extLst>
              <a:ext uri="{FF2B5EF4-FFF2-40B4-BE49-F238E27FC236}">
                <a16:creationId xmlns:a16="http://schemas.microsoft.com/office/drawing/2014/main" id="{1AD600CE-8F3B-12A6-46EE-EFDBB7A1BB95}"/>
              </a:ext>
            </a:extLst>
          </p:cNvPr>
          <p:cNvPicPr>
            <a:picLocks noChangeAspect="1"/>
          </p:cNvPicPr>
          <p:nvPr/>
        </p:nvPicPr>
        <p:blipFill rotWithShape="1">
          <a:blip r:embed="rId4">
            <a:extLst>
              <a:ext uri="{96DAC541-7B7A-43D3-8B79-37D633B846F1}">
                <asvg:svgBlip xmlns:asvg="http://schemas.microsoft.com/office/drawing/2016/SVG/main" r:embed="rId5"/>
              </a:ext>
            </a:extLst>
          </a:blip>
          <a:srcRect r="53805" b="26651"/>
          <a:stretch/>
        </p:blipFill>
        <p:spPr>
          <a:xfrm rot="5400000">
            <a:off x="440621" y="2988379"/>
            <a:ext cx="3428999" cy="4310243"/>
          </a:xfrm>
          <a:prstGeom prst="rect">
            <a:avLst/>
          </a:prstGeom>
        </p:spPr>
      </p:pic>
    </p:spTree>
    <p:extLst>
      <p:ext uri="{BB962C8B-B14F-4D97-AF65-F5344CB8AC3E}">
        <p14:creationId xmlns:p14="http://schemas.microsoft.com/office/powerpoint/2010/main" val="413399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image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endParaRPr lang="en-US" dirty="0"/>
          </a:p>
        </p:txBody>
      </p:sp>
      <p:sp>
        <p:nvSpPr>
          <p:cNvPr id="2" name="Picture Placeholder 7">
            <a:extLst>
              <a:ext uri="{FF2B5EF4-FFF2-40B4-BE49-F238E27FC236}">
                <a16:creationId xmlns:a16="http://schemas.microsoft.com/office/drawing/2014/main" id="{1153E704-93AB-7E5D-6EB0-56FA23E7BCC7}"/>
              </a:ext>
            </a:extLst>
          </p:cNvPr>
          <p:cNvSpPr>
            <a:spLocks noGrp="1"/>
          </p:cNvSpPr>
          <p:nvPr>
            <p:ph type="pic" sz="quarter" idx="13"/>
          </p:nvPr>
        </p:nvSpPr>
        <p:spPr>
          <a:xfrm>
            <a:off x="0" y="2130552"/>
            <a:ext cx="5641848" cy="3959352"/>
          </a:xfrm>
        </p:spPr>
        <p:txBody>
          <a:bodyPr/>
          <a:lstStyle>
            <a:lvl1pPr marL="0" indent="0">
              <a:buNone/>
              <a:defRPr/>
            </a:lvl1pPr>
          </a:lstStyle>
          <a:p>
            <a:r>
              <a:rPr lang="en-US"/>
              <a:t>Click icon to add picture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2170702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endParaRPr lang="en-US" dirty="0"/>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910328"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56924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endParaRPr lang="en-US" dirty="0"/>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206240" cy="3959352"/>
          </a:xfrm>
        </p:spPr>
        <p:txBody>
          <a:bodyPr anchor="t"/>
          <a:lstStyle>
            <a:lvl1pPr marL="347472">
              <a:defRPr/>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5513832" y="2176272"/>
            <a:ext cx="5907024"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645539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3">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US"/>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768096" y="2176272"/>
            <a:ext cx="10652760" cy="39593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2371214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8668512" cy="2432304"/>
          </a:xfrm>
        </p:spPr>
        <p:txBody>
          <a:bodyPr lIns="91440" tIns="45720" rIns="91440" bIns="45720" anchor="t"/>
          <a:lstStyle>
            <a:lvl1pPr>
              <a:defRPr sz="6000" b="1">
                <a:solidFill>
                  <a:schemeClr val="bg1"/>
                </a:solidFill>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3429000"/>
            <a:ext cx="5340096" cy="2660904"/>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p:txBody>
      </p:sp>
      <p:pic>
        <p:nvPicPr>
          <p:cNvPr id="7" name="Graphic 6">
            <a:extLst>
              <a:ext uri="{FF2B5EF4-FFF2-40B4-BE49-F238E27FC236}">
                <a16:creationId xmlns:a16="http://schemas.microsoft.com/office/drawing/2014/main" id="{F291867A-07AF-138A-AC57-59D328A6095D}"/>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22" r="19404" b="26232"/>
          <a:stretch/>
        </p:blipFill>
        <p:spPr>
          <a:xfrm rot="5400000" flipH="1" flipV="1">
            <a:off x="8651875" y="625473"/>
            <a:ext cx="4165601" cy="2914652"/>
          </a:xfrm>
          <a:prstGeom prst="rect">
            <a:avLst/>
          </a:prstGeom>
        </p:spPr>
      </p:pic>
      <p:pic>
        <p:nvPicPr>
          <p:cNvPr id="8" name="Graphic 7">
            <a:extLst>
              <a:ext uri="{FF2B5EF4-FFF2-40B4-BE49-F238E27FC236}">
                <a16:creationId xmlns:a16="http://schemas.microsoft.com/office/drawing/2014/main" id="{1F7C5AD9-C0FD-61EF-DDC7-8F4701419940}"/>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533" t="-8495" r="43883" b="25558"/>
          <a:stretch/>
        </p:blipFill>
        <p:spPr>
          <a:xfrm>
            <a:off x="10201275" y="1898651"/>
            <a:ext cx="1990725" cy="4959349"/>
          </a:xfrm>
          <a:prstGeom prst="rect">
            <a:avLst/>
          </a:prstGeom>
        </p:spPr>
      </p:pic>
      <p:pic>
        <p:nvPicPr>
          <p:cNvPr id="9" name="Graphic 8">
            <a:extLst>
              <a:ext uri="{FF2B5EF4-FFF2-40B4-BE49-F238E27FC236}">
                <a16:creationId xmlns:a16="http://schemas.microsoft.com/office/drawing/2014/main" id="{3398A539-AF73-E115-3EDF-231BC59E68D3}"/>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l="1027" t="1169" r="27094" b="32980"/>
          <a:stretch/>
        </p:blipFill>
        <p:spPr>
          <a:xfrm rot="10800000" flipV="1">
            <a:off x="-1" y="2988379"/>
            <a:ext cx="5335584" cy="3869622"/>
          </a:xfrm>
          <a:prstGeom prst="rect">
            <a:avLst/>
          </a:prstGeom>
        </p:spPr>
      </p:pic>
    </p:spTree>
    <p:extLst>
      <p:ext uri="{BB962C8B-B14F-4D97-AF65-F5344CB8AC3E}">
        <p14:creationId xmlns:p14="http://schemas.microsoft.com/office/powerpoint/2010/main" val="1827769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768096" y="996696"/>
            <a:ext cx="10652760" cy="914400"/>
          </a:xfrm>
          <a:prstGeom prst="rect">
            <a:avLst/>
          </a:prstGeom>
          <a:noFill/>
        </p:spPr>
        <p:txBody>
          <a:bodyPr vert="horz" lIns="91440" tIns="45720" rIns="91440" bIns="45720" rtlCol="0" anchor="t">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768096" y="2450591"/>
            <a:ext cx="10652761" cy="3487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US" noProof="0" dirty="0"/>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34800" y="6400800"/>
            <a:ext cx="457200" cy="457200"/>
          </a:xfrm>
          <a:prstGeom prst="rect">
            <a:avLst/>
          </a:prstGeom>
          <a:noFill/>
        </p:spPr>
        <p:txBody>
          <a:bodyPr anchor="ctr"/>
          <a:lstStyle>
            <a:lvl1pPr algn="ctr">
              <a:defRPr lang="en-US" sz="1200" b="1" i="0" smtClean="0">
                <a:solidFill>
                  <a:schemeClr val="accent3"/>
                </a:solidFill>
                <a:latin typeface="+mn-lt"/>
              </a:defRPr>
            </a:lvl1pPr>
          </a:lstStyle>
          <a:p>
            <a:fld id="{19B51A1E-902D-48AF-9020-955120F399B6}" type="slidenum">
              <a:rPr lang="en-US" smtClean="0"/>
              <a:pPr/>
              <a:t>‹#›</a:t>
            </a:fld>
            <a:endParaRPr lang="en-US" dirty="0"/>
          </a:p>
        </p:txBody>
      </p:sp>
      <p:sp>
        <p:nvSpPr>
          <p:cNvPr id="4" name="TextBox 3">
            <a:extLst>
              <a:ext uri="{FF2B5EF4-FFF2-40B4-BE49-F238E27FC236}">
                <a16:creationId xmlns:a16="http://schemas.microsoft.com/office/drawing/2014/main" id="{066E99AD-9348-1084-6E11-26968BDE3782}"/>
              </a:ext>
            </a:extLst>
          </p:cNvPr>
          <p:cNvSpPr txBox="1"/>
          <p:nvPr userDrawn="1"/>
        </p:nvSpPr>
        <p:spPr>
          <a:xfrm>
            <a:off x="11741419" y="-1537"/>
            <a:ext cx="457200" cy="457200"/>
          </a:xfrm>
          <a:prstGeom prst="rect">
            <a:avLst/>
          </a:prstGeom>
          <a:noFill/>
        </p:spPr>
        <p:txBody>
          <a:bodyPr wrap="square" rtlCol="0" anchor="ctr">
            <a:noAutofit/>
          </a:bodyPr>
          <a:lstStyle/>
          <a:p>
            <a:pPr algn="ctr"/>
            <a:r>
              <a:rPr lang="en-US" sz="4000" b="0" dirty="0">
                <a:solidFill>
                  <a:schemeClr val="accent3"/>
                </a:solidFill>
                <a:latin typeface="+mn-lt"/>
                <a:ea typeface="BIZ UDPGothic" panose="020B0400000000000000" pitchFamily="34" charset="-128"/>
              </a:rPr>
              <a:t>*</a:t>
            </a:r>
          </a:p>
        </p:txBody>
      </p:sp>
      <p:cxnSp>
        <p:nvCxnSpPr>
          <p:cNvPr id="5" name="Straight Connector 4">
            <a:extLst>
              <a:ext uri="{FF2B5EF4-FFF2-40B4-BE49-F238E27FC236}">
                <a16:creationId xmlns:a16="http://schemas.microsoft.com/office/drawing/2014/main" id="{12047422-8CC9-77AE-C87B-852011B8253E}"/>
              </a:ext>
            </a:extLst>
          </p:cNvPr>
          <p:cNvCxnSpPr>
            <a:cxnSpLocks/>
          </p:cNvCxnSpPr>
          <p:nvPr userDrawn="1"/>
        </p:nvCxnSpPr>
        <p:spPr>
          <a:xfrm>
            <a:off x="0" y="457200"/>
            <a:ext cx="12192000" cy="0"/>
          </a:xfrm>
          <a:prstGeom prst="line">
            <a:avLst/>
          </a:prstGeom>
          <a:ln w="63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FC25401-8B16-54B2-8DFB-324B1C3F7DD3}"/>
              </a:ext>
            </a:extLst>
          </p:cNvPr>
          <p:cNvCxnSpPr>
            <a:cxnSpLocks/>
          </p:cNvCxnSpPr>
          <p:nvPr userDrawn="1"/>
        </p:nvCxnSpPr>
        <p:spPr>
          <a:xfrm>
            <a:off x="11734800" y="0"/>
            <a:ext cx="0" cy="685800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9" name="Footer Placeholder 5">
            <a:extLst>
              <a:ext uri="{FF2B5EF4-FFF2-40B4-BE49-F238E27FC236}">
                <a16:creationId xmlns:a16="http://schemas.microsoft.com/office/drawing/2014/main" id="{4702C82C-C24B-9094-A3C6-7670E28B8D16}"/>
              </a:ext>
            </a:extLst>
          </p:cNvPr>
          <p:cNvSpPr>
            <a:spLocks noGrp="1"/>
          </p:cNvSpPr>
          <p:nvPr>
            <p:ph type="ftr" sz="quarter" idx="3"/>
          </p:nvPr>
        </p:nvSpPr>
        <p:spPr>
          <a:xfrm rot="5400000">
            <a:off x="8991601" y="3200399"/>
            <a:ext cx="5943596" cy="457199"/>
          </a:xfrm>
          <a:prstGeom prst="rect">
            <a:avLst/>
          </a:prstGeom>
        </p:spPr>
        <p:txBody>
          <a:bodyPr anchor="ctr"/>
          <a:lstStyle>
            <a:lvl1pPr algn="ctr">
              <a:defRPr sz="1200" b="1" i="0" spc="0">
                <a:solidFill>
                  <a:schemeClr val="accent3"/>
                </a:solidFill>
                <a:latin typeface="+mn-lt"/>
              </a:defRPr>
            </a:lvl1pPr>
          </a:lstStyle>
          <a:p>
            <a:r>
              <a:rPr lang="en-US"/>
              <a:t>Add Footer</a:t>
            </a:r>
            <a:endParaRPr lang="en-US" dirty="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14400" rtl="0" eaLnBrk="1" latinLnBrk="0" hangingPunct="1">
        <a:lnSpc>
          <a:spcPct val="75000"/>
        </a:lnSpc>
        <a:spcBef>
          <a:spcPct val="0"/>
        </a:spcBef>
        <a:buNone/>
        <a:defRPr sz="4000" b="1" kern="1200" spc="-150" baseline="0">
          <a:solidFill>
            <a:schemeClr val="accent3"/>
          </a:solidFill>
          <a:latin typeface="+mj-lt"/>
          <a:ea typeface="+mj-ea"/>
          <a:cs typeface="+mj-cs"/>
        </a:defRPr>
      </a:lvl1pPr>
    </p:titleStyle>
    <p:bodyStyle>
      <a:lvl1pPr marL="347472"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1pPr>
      <a:lvl2pPr marL="73152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2pPr>
      <a:lvl3pPr marL="109728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3pPr>
      <a:lvl4pPr marL="146304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4pPr>
      <a:lvl5pPr marL="182880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mailto:251%36894@%73t%75%64%65%6e%74.%75w%74%73%64%2e%61c%2e%75%6b"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3" Type="http://schemas.openxmlformats.org/officeDocument/2006/relationships/hyperlink" Target="https://www.researchgate.net/profile/Elaheh-Yadegaridehkordi/publication/341190360_COMRAP_2018/links/5eb2ec0b45851523bd4708f1/COMRAP-2018.pdf#page=43" TargetMode="External"/><Relationship Id="rId2" Type="http://schemas.openxmlformats.org/officeDocument/2006/relationships/hyperlink" Target="https://www.cqm.rs/2015/cd1/pdf/papers/focus_1/006.pdf" TargetMode="Externa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40570-13B1-E20C-28EA-4514891DB373}"/>
              </a:ext>
            </a:extLst>
          </p:cNvPr>
          <p:cNvSpPr>
            <a:spLocks noGrp="1"/>
          </p:cNvSpPr>
          <p:nvPr>
            <p:ph type="title"/>
          </p:nvPr>
        </p:nvSpPr>
        <p:spPr>
          <a:xfrm>
            <a:off x="3028411" y="3082349"/>
            <a:ext cx="7964938" cy="1684859"/>
          </a:xfrm>
        </p:spPr>
        <p:txBody>
          <a:bodyPr/>
          <a:lstStyle/>
          <a:p>
            <a:r>
              <a:rPr lang="en-GB" dirty="0"/>
              <a:t>Green Haven Florists</a:t>
            </a:r>
            <a:endParaRPr lang="en-US" dirty="0"/>
          </a:p>
        </p:txBody>
      </p:sp>
      <p:sp>
        <p:nvSpPr>
          <p:cNvPr id="4" name="TextBox 3">
            <a:extLst>
              <a:ext uri="{FF2B5EF4-FFF2-40B4-BE49-F238E27FC236}">
                <a16:creationId xmlns:a16="http://schemas.microsoft.com/office/drawing/2014/main" id="{6C93B80C-F533-F969-5468-0220B173475F}"/>
              </a:ext>
            </a:extLst>
          </p:cNvPr>
          <p:cNvSpPr txBox="1"/>
          <p:nvPr/>
        </p:nvSpPr>
        <p:spPr>
          <a:xfrm>
            <a:off x="750014" y="883578"/>
            <a:ext cx="2034283" cy="369332"/>
          </a:xfrm>
          <a:prstGeom prst="rect">
            <a:avLst/>
          </a:prstGeom>
          <a:noFill/>
        </p:spPr>
        <p:txBody>
          <a:bodyPr wrap="square" rtlCol="0">
            <a:spAutoFit/>
          </a:bodyPr>
          <a:lstStyle/>
          <a:p>
            <a:r>
              <a:rPr lang="en-US" dirty="0">
                <a:solidFill>
                  <a:schemeClr val="bg1"/>
                </a:solidFill>
              </a:rPr>
              <a:t>Case study:</a:t>
            </a:r>
            <a:endParaRPr lang="en-GB" dirty="0">
              <a:solidFill>
                <a:schemeClr val="bg1"/>
              </a:solidFill>
            </a:endParaRPr>
          </a:p>
        </p:txBody>
      </p:sp>
    </p:spTree>
    <p:extLst>
      <p:ext uri="{BB962C8B-B14F-4D97-AF65-F5344CB8AC3E}">
        <p14:creationId xmlns:p14="http://schemas.microsoft.com/office/powerpoint/2010/main" val="1068343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3ADF6CA-8CF2-F784-C54C-19B53962377A}"/>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2</a:t>
            </a:fld>
            <a:endParaRPr lang="en-US" dirty="0"/>
          </a:p>
        </p:txBody>
      </p:sp>
      <p:sp>
        <p:nvSpPr>
          <p:cNvPr id="6" name="Title 5">
            <a:extLst>
              <a:ext uri="{FF2B5EF4-FFF2-40B4-BE49-F238E27FC236}">
                <a16:creationId xmlns:a16="http://schemas.microsoft.com/office/drawing/2014/main" id="{9066DFB1-66EA-1338-CF33-D4B235DD00E8}"/>
              </a:ext>
            </a:extLst>
          </p:cNvPr>
          <p:cNvSpPr>
            <a:spLocks noGrp="1"/>
          </p:cNvSpPr>
          <p:nvPr>
            <p:ph type="title"/>
          </p:nvPr>
        </p:nvSpPr>
        <p:spPr>
          <a:xfrm>
            <a:off x="768096" y="996696"/>
            <a:ext cx="10652760" cy="5404104"/>
          </a:xfrm>
        </p:spPr>
        <p:txBody>
          <a:bodyPr/>
          <a:lstStyle/>
          <a:p>
            <a:r>
              <a:rPr lang="en-GB" dirty="0">
                <a:latin typeface="A"/>
              </a:rPr>
              <a:t>MODULE NAME: </a:t>
            </a:r>
            <a:r>
              <a:rPr lang="en-US" dirty="0"/>
              <a:t>Problem Solving and Decision Making</a:t>
            </a:r>
            <a:br>
              <a:rPr lang="en-GB" dirty="0">
                <a:latin typeface="A"/>
              </a:rPr>
            </a:br>
            <a:r>
              <a:rPr lang="en-GB" dirty="0">
                <a:latin typeface="A"/>
              </a:rPr>
              <a:t>MODULE CODE: </a:t>
            </a:r>
            <a:r>
              <a:rPr lang="en-GB" dirty="0"/>
              <a:t>LCLM4004</a:t>
            </a:r>
            <a:br>
              <a:rPr lang="en-GB" dirty="0">
                <a:latin typeface="A"/>
              </a:rPr>
            </a:br>
            <a:r>
              <a:rPr lang="en-GB" dirty="0">
                <a:latin typeface="A"/>
              </a:rPr>
              <a:t>STUDENT NAME: Stefana-Viviana </a:t>
            </a:r>
            <a:r>
              <a:rPr lang="en-GB" dirty="0" err="1">
                <a:latin typeface="A"/>
              </a:rPr>
              <a:t>Todirascu</a:t>
            </a:r>
            <a:br>
              <a:rPr lang="en-GB" dirty="0">
                <a:latin typeface="A"/>
              </a:rPr>
            </a:br>
            <a:r>
              <a:rPr lang="en-GB" dirty="0">
                <a:latin typeface="A"/>
              </a:rPr>
              <a:t>STUDENT ID: </a:t>
            </a:r>
            <a:r>
              <a:rPr lang="en-GB" b="0" u="sng" dirty="0">
                <a:hlinkClick r:id="rId2">
                  <a:extLst>
                    <a:ext uri="{A12FA001-AC4F-418D-AE19-62706E023703}">
                      <ahyp:hlinkClr xmlns:ahyp="http://schemas.microsoft.com/office/drawing/2018/hyperlinkcolor" val="tx"/>
                    </a:ext>
                  </a:extLst>
                </a:hlinkClick>
              </a:rPr>
              <a:t>2516894</a:t>
            </a:r>
            <a:br>
              <a:rPr lang="en-GB" dirty="0">
                <a:latin typeface="A"/>
              </a:rPr>
            </a:br>
            <a:r>
              <a:rPr lang="en-GB" dirty="0">
                <a:latin typeface="A"/>
              </a:rPr>
              <a:t>LECTURER: Toyin Adisa</a:t>
            </a:r>
            <a:br>
              <a:rPr lang="en-GB" dirty="0">
                <a:latin typeface="A"/>
              </a:rPr>
            </a:br>
            <a:r>
              <a:rPr lang="en-GB" dirty="0">
                <a:latin typeface="A"/>
              </a:rPr>
              <a:t>Assignment 1: Presentation</a:t>
            </a:r>
            <a:endParaRPr lang="en-GB" dirty="0"/>
          </a:p>
        </p:txBody>
      </p:sp>
    </p:spTree>
    <p:extLst>
      <p:ext uri="{BB962C8B-B14F-4D97-AF65-F5344CB8AC3E}">
        <p14:creationId xmlns:p14="http://schemas.microsoft.com/office/powerpoint/2010/main" val="16595701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F7D8619-1B86-47C0-0EF6-BD7B33463696}"/>
              </a:ext>
            </a:extLst>
          </p:cNvPr>
          <p:cNvSpPr>
            <a:spLocks noGrp="1"/>
          </p:cNvSpPr>
          <p:nvPr>
            <p:ph type="title"/>
          </p:nvPr>
        </p:nvSpPr>
        <p:spPr>
          <a:xfrm>
            <a:off x="1225296" y="768096"/>
            <a:ext cx="3490542" cy="1088136"/>
          </a:xfrm>
        </p:spPr>
        <p:txBody>
          <a:bodyPr/>
          <a:lstStyle/>
          <a:p>
            <a:br>
              <a:rPr lang="en-US" dirty="0"/>
            </a:br>
            <a:r>
              <a:rPr lang="en-US" dirty="0"/>
              <a:t>Overview</a:t>
            </a:r>
          </a:p>
        </p:txBody>
      </p:sp>
      <p:sp>
        <p:nvSpPr>
          <p:cNvPr id="2" name="Text Placeholder 1">
            <a:extLst>
              <a:ext uri="{FF2B5EF4-FFF2-40B4-BE49-F238E27FC236}">
                <a16:creationId xmlns:a16="http://schemas.microsoft.com/office/drawing/2014/main" id="{3A923FBA-7788-70A6-BB80-20E32A13EAEA}"/>
              </a:ext>
            </a:extLst>
          </p:cNvPr>
          <p:cNvSpPr>
            <a:spLocks noGrp="1"/>
          </p:cNvSpPr>
          <p:nvPr>
            <p:ph type="body" sz="quarter" idx="10"/>
          </p:nvPr>
        </p:nvSpPr>
        <p:spPr>
          <a:xfrm>
            <a:off x="1225296" y="2291137"/>
            <a:ext cx="7887882" cy="2958957"/>
          </a:xfrm>
        </p:spPr>
        <p:txBody>
          <a:bodyPr>
            <a:normAutofit/>
          </a:bodyPr>
          <a:lstStyle/>
          <a:p>
            <a:r>
              <a:rPr lang="en-GB" sz="2400" b="1" dirty="0"/>
              <a:t>Introduction /Company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US" dirty="0"/>
          </a:p>
        </p:txBody>
      </p:sp>
    </p:spTree>
    <p:extLst>
      <p:ext uri="{BB962C8B-B14F-4D97-AF65-F5344CB8AC3E}">
        <p14:creationId xmlns:p14="http://schemas.microsoft.com/office/powerpoint/2010/main" val="2609339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9B338E8-1DBC-0FE2-455A-82806A977572}"/>
              </a:ext>
            </a:extLst>
          </p:cNvPr>
          <p:cNvSpPr>
            <a:spLocks noGrp="1"/>
          </p:cNvSpPr>
          <p:nvPr>
            <p:ph type="title"/>
          </p:nvPr>
        </p:nvSpPr>
        <p:spPr>
          <a:xfrm>
            <a:off x="83609" y="668944"/>
            <a:ext cx="6528816" cy="914400"/>
          </a:xfrm>
        </p:spPr>
        <p:txBody>
          <a:bodyPr/>
          <a:lstStyle/>
          <a:p>
            <a:r>
              <a:rPr lang="en-US" dirty="0"/>
              <a:t>Introduction</a:t>
            </a:r>
            <a:br>
              <a:rPr lang="en-US" dirty="0"/>
            </a:br>
            <a:endParaRPr lang="en-US" dirty="0"/>
          </a:p>
        </p:txBody>
      </p:sp>
      <p:sp>
        <p:nvSpPr>
          <p:cNvPr id="4" name="Content Placeholder 3">
            <a:extLst>
              <a:ext uri="{FF2B5EF4-FFF2-40B4-BE49-F238E27FC236}">
                <a16:creationId xmlns:a16="http://schemas.microsoft.com/office/drawing/2014/main" id="{8D520FC2-50B3-A72C-35FF-E2289F7FF82B}"/>
              </a:ext>
            </a:extLst>
          </p:cNvPr>
          <p:cNvSpPr>
            <a:spLocks noGrp="1"/>
          </p:cNvSpPr>
          <p:nvPr>
            <p:ph sz="quarter" idx="12"/>
          </p:nvPr>
        </p:nvSpPr>
        <p:spPr>
          <a:xfrm>
            <a:off x="237846" y="1495208"/>
            <a:ext cx="10867156" cy="4693847"/>
          </a:xfrm>
        </p:spPr>
        <p:txBody>
          <a:bodyPr>
            <a:normAutofit lnSpcReduction="10000"/>
          </a:bodyPr>
          <a:lstStyle/>
          <a:p>
            <a:r>
              <a:rPr lang="en-US" dirty="0">
                <a:solidFill>
                  <a:schemeClr val="tx1"/>
                </a:solidFill>
              </a:rPr>
              <a:t>Green Haven Florists, an independent flower shop based in </a:t>
            </a:r>
            <a:r>
              <a:rPr lang="en-US" b="1" dirty="0">
                <a:solidFill>
                  <a:schemeClr val="tx1"/>
                </a:solidFill>
              </a:rPr>
              <a:t>Norwich</a:t>
            </a:r>
            <a:r>
              <a:rPr lang="en-US" dirty="0">
                <a:solidFill>
                  <a:schemeClr val="tx1"/>
                </a:solidFill>
              </a:rPr>
              <a:t>, is known for its high-quality floral arrangements, environmentally friendly packaging, and </a:t>
            </a:r>
            <a:r>
              <a:rPr lang="en-US" dirty="0" err="1">
                <a:solidFill>
                  <a:schemeClr val="tx1"/>
                </a:solidFill>
              </a:rPr>
              <a:t>personalised</a:t>
            </a:r>
            <a:r>
              <a:rPr lang="en-US" dirty="0">
                <a:solidFill>
                  <a:schemeClr val="tx1"/>
                </a:solidFill>
              </a:rPr>
              <a:t> customer service.</a:t>
            </a:r>
          </a:p>
          <a:p>
            <a:endParaRPr lang="en-US" dirty="0">
              <a:solidFill>
                <a:schemeClr val="tx1"/>
              </a:solidFill>
            </a:endParaRPr>
          </a:p>
          <a:p>
            <a:r>
              <a:rPr lang="en-US" dirty="0">
                <a:solidFill>
                  <a:schemeClr val="tx1"/>
                </a:solidFill>
              </a:rPr>
              <a:t>Over the past year, the shop has experienced a significant decline in in-store sales due to reduced foot traffic, rising costs, and increased competition.</a:t>
            </a:r>
          </a:p>
          <a:p>
            <a:endParaRPr lang="en-US" dirty="0">
              <a:solidFill>
                <a:schemeClr val="tx1"/>
              </a:solidFill>
            </a:endParaRPr>
          </a:p>
          <a:p>
            <a:r>
              <a:rPr lang="en-US" dirty="0">
                <a:solidFill>
                  <a:schemeClr val="tx1"/>
                </a:solidFill>
              </a:rPr>
              <a:t>Changes in customer </a:t>
            </a:r>
            <a:r>
              <a:rPr lang="en-US" dirty="0" err="1">
                <a:solidFill>
                  <a:schemeClr val="tx1"/>
                </a:solidFill>
              </a:rPr>
              <a:t>behaviour</a:t>
            </a:r>
            <a:r>
              <a:rPr lang="en-US" dirty="0">
                <a:solidFill>
                  <a:schemeClr val="tx1"/>
                </a:solidFill>
              </a:rPr>
              <a:t>, particularly the growing preference for online shopping and delivery services, have also affected the business.</a:t>
            </a:r>
          </a:p>
          <a:p>
            <a:endParaRPr lang="en-US" dirty="0">
              <a:solidFill>
                <a:schemeClr val="tx1"/>
              </a:solidFill>
            </a:endParaRPr>
          </a:p>
          <a:p>
            <a:r>
              <a:rPr lang="en-US" dirty="0">
                <a:solidFill>
                  <a:schemeClr val="tx1"/>
                </a:solidFill>
              </a:rPr>
              <a:t>This presentation aims to </a:t>
            </a:r>
            <a:r>
              <a:rPr lang="en-US" dirty="0" err="1">
                <a:solidFill>
                  <a:schemeClr val="tx1"/>
                </a:solidFill>
              </a:rPr>
              <a:t>analyse</a:t>
            </a:r>
            <a:r>
              <a:rPr lang="en-US" dirty="0">
                <a:solidFill>
                  <a:schemeClr val="tx1"/>
                </a:solidFill>
              </a:rPr>
              <a:t> the main issues impacting Green Haven Florists’ in-store sales.</a:t>
            </a:r>
          </a:p>
          <a:p>
            <a:r>
              <a:rPr lang="en-US" dirty="0">
                <a:solidFill>
                  <a:schemeClr val="tx1"/>
                </a:solidFill>
              </a:rPr>
              <a:t>Business tools such as the </a:t>
            </a:r>
            <a:r>
              <a:rPr lang="en-US" b="1" dirty="0">
                <a:solidFill>
                  <a:schemeClr val="tx1"/>
                </a:solidFill>
              </a:rPr>
              <a:t>5W2H model, PESTEL analysis, and the Fishbone diagram</a:t>
            </a:r>
            <a:r>
              <a:rPr lang="en-US" dirty="0">
                <a:solidFill>
                  <a:schemeClr val="tx1"/>
                </a:solidFill>
              </a:rPr>
              <a:t> will be used to better understand the root causes of the problem and identify key findings.</a:t>
            </a:r>
          </a:p>
          <a:p>
            <a:endParaRPr lang="en-US" dirty="0"/>
          </a:p>
        </p:txBody>
      </p:sp>
      <p:sp>
        <p:nvSpPr>
          <p:cNvPr id="3" name="Slide Number Placeholder 2">
            <a:extLst>
              <a:ext uri="{FF2B5EF4-FFF2-40B4-BE49-F238E27FC236}">
                <a16:creationId xmlns:a16="http://schemas.microsoft.com/office/drawing/2014/main" id="{4EA22479-F5E2-4107-7904-F66C64FF2C74}"/>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4</a:t>
            </a:fld>
            <a:endParaRPr lang="en-US" dirty="0"/>
          </a:p>
        </p:txBody>
      </p:sp>
    </p:spTree>
    <p:extLst>
      <p:ext uri="{BB962C8B-B14F-4D97-AF65-F5344CB8AC3E}">
        <p14:creationId xmlns:p14="http://schemas.microsoft.com/office/powerpoint/2010/main" val="3350161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D6FD60E-B013-52DF-354C-D8DB8814C97A}"/>
              </a:ext>
            </a:extLst>
          </p:cNvPr>
          <p:cNvSpPr>
            <a:spLocks noGrp="1"/>
          </p:cNvSpPr>
          <p:nvPr>
            <p:ph type="title"/>
          </p:nvPr>
        </p:nvSpPr>
        <p:spPr>
          <a:xfrm>
            <a:off x="140023" y="608769"/>
            <a:ext cx="10652760" cy="914400"/>
          </a:xfrm>
        </p:spPr>
        <p:txBody>
          <a:bodyPr/>
          <a:lstStyle/>
          <a:p>
            <a:r>
              <a:rPr lang="en-US" sz="3200" dirty="0"/>
              <a:t>Issues Impacting Green Haven Florists In-Store Sales</a:t>
            </a:r>
            <a:br>
              <a:rPr lang="en-US" dirty="0"/>
            </a:br>
            <a:br>
              <a:rPr lang="en-US" dirty="0"/>
            </a:br>
            <a:endParaRPr lang="en-US" dirty="0"/>
          </a:p>
        </p:txBody>
      </p:sp>
      <p:sp>
        <p:nvSpPr>
          <p:cNvPr id="3" name="Content Placeholder 2">
            <a:extLst>
              <a:ext uri="{FF2B5EF4-FFF2-40B4-BE49-F238E27FC236}">
                <a16:creationId xmlns:a16="http://schemas.microsoft.com/office/drawing/2014/main" id="{71A1CBCB-2951-076C-4CAB-1BC00C3F17D8}"/>
              </a:ext>
            </a:extLst>
          </p:cNvPr>
          <p:cNvSpPr>
            <a:spLocks noGrp="1"/>
          </p:cNvSpPr>
          <p:nvPr>
            <p:ph sz="quarter" idx="12"/>
          </p:nvPr>
        </p:nvSpPr>
        <p:spPr>
          <a:xfrm>
            <a:off x="305510" y="1647666"/>
            <a:ext cx="10806874" cy="4753134"/>
          </a:xfrm>
        </p:spPr>
        <p:txBody>
          <a:bodyPr>
            <a:normAutofit fontScale="92500" lnSpcReduction="20000"/>
          </a:bodyPr>
          <a:lstStyle/>
          <a:p>
            <a:endParaRPr lang="en-US" dirty="0"/>
          </a:p>
          <a:p>
            <a:pPr marL="0" indent="0">
              <a:buNone/>
            </a:pPr>
            <a:r>
              <a:rPr lang="en-US" dirty="0"/>
              <a:t>Decline in Foot Traffic</a:t>
            </a:r>
          </a:p>
          <a:p>
            <a:pPr marL="0" indent="0">
              <a:buNone/>
            </a:pPr>
            <a:endParaRPr lang="en-US" dirty="0"/>
          </a:p>
          <a:p>
            <a:r>
              <a:rPr lang="en-US" dirty="0"/>
              <a:t>Green Haven Florists has experienced a 30% decrease in in-store sales over the past year. This decline is linked to reduced activity on the local high street, as customers increasingly opt for the convenience of online shopping.</a:t>
            </a:r>
          </a:p>
          <a:p>
            <a:endParaRPr lang="en-US" dirty="0"/>
          </a:p>
          <a:p>
            <a:pPr marL="0" indent="0">
              <a:buNone/>
            </a:pPr>
            <a:r>
              <a:rPr lang="en-US" dirty="0"/>
              <a:t>Rising Costs</a:t>
            </a:r>
          </a:p>
          <a:p>
            <a:endParaRPr lang="en-US" dirty="0"/>
          </a:p>
          <a:p>
            <a:r>
              <a:rPr lang="en-US" dirty="0"/>
              <a:t>The business faces rising operational costs, including higher prices for imported flowers and increased expenses related to sustainable packaging and materials.</a:t>
            </a:r>
          </a:p>
          <a:p>
            <a:endParaRPr lang="en-US" dirty="0"/>
          </a:p>
          <a:p>
            <a:pPr marL="0" indent="0">
              <a:buNone/>
            </a:pPr>
            <a:r>
              <a:rPr lang="en-US" dirty="0"/>
              <a:t>Stronger Competition</a:t>
            </a:r>
          </a:p>
          <a:p>
            <a:endParaRPr lang="en-US" dirty="0"/>
          </a:p>
          <a:p>
            <a:r>
              <a:rPr lang="en-US" dirty="0"/>
              <a:t>Competition has intensified with the growth of online flower retailers that offer lower prices and fast delivery. Additionally, new local competitors with robust marketing strategies and expanded delivery services have emerged.</a:t>
            </a:r>
          </a:p>
          <a:p>
            <a:endParaRPr lang="en-US" dirty="0"/>
          </a:p>
        </p:txBody>
      </p:sp>
      <p:sp>
        <p:nvSpPr>
          <p:cNvPr id="2" name="Slide Number Placeholder 1">
            <a:extLst>
              <a:ext uri="{FF2B5EF4-FFF2-40B4-BE49-F238E27FC236}">
                <a16:creationId xmlns:a16="http://schemas.microsoft.com/office/drawing/2014/main" id="{9B775CAD-60B4-E2CC-3451-3AB56951D128}"/>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5</a:t>
            </a:fld>
            <a:endParaRPr lang="en-US" dirty="0"/>
          </a:p>
        </p:txBody>
      </p:sp>
    </p:spTree>
    <p:extLst>
      <p:ext uri="{BB962C8B-B14F-4D97-AF65-F5344CB8AC3E}">
        <p14:creationId xmlns:p14="http://schemas.microsoft.com/office/powerpoint/2010/main" val="31103538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4F4A17-E5E3-3BBB-506A-67A82AC57277}"/>
              </a:ext>
            </a:extLst>
          </p:cNvPr>
          <p:cNvSpPr>
            <a:spLocks noGrp="1"/>
          </p:cNvSpPr>
          <p:nvPr>
            <p:ph type="title"/>
          </p:nvPr>
        </p:nvSpPr>
        <p:spPr>
          <a:xfrm>
            <a:off x="0" y="581060"/>
            <a:ext cx="10790331" cy="719088"/>
          </a:xfrm>
        </p:spPr>
        <p:txBody>
          <a:bodyPr/>
          <a:lstStyle/>
          <a:p>
            <a:r>
              <a:rPr lang="en-US" sz="3200" dirty="0"/>
              <a:t>Issues Impacting Green Haven Florists In-Store Sales</a:t>
            </a:r>
            <a:br>
              <a:rPr lang="en-US" dirty="0"/>
            </a:br>
            <a:endParaRPr lang="en-US" dirty="0"/>
          </a:p>
        </p:txBody>
      </p:sp>
      <p:sp>
        <p:nvSpPr>
          <p:cNvPr id="3" name="Content Placeholder 2">
            <a:extLst>
              <a:ext uri="{FF2B5EF4-FFF2-40B4-BE49-F238E27FC236}">
                <a16:creationId xmlns:a16="http://schemas.microsoft.com/office/drawing/2014/main" id="{9E11D155-25E1-8B68-CB50-937B45BF4B27}"/>
              </a:ext>
            </a:extLst>
          </p:cNvPr>
          <p:cNvSpPr>
            <a:spLocks noGrp="1"/>
          </p:cNvSpPr>
          <p:nvPr>
            <p:ph sz="quarter" idx="12"/>
          </p:nvPr>
        </p:nvSpPr>
        <p:spPr>
          <a:xfrm>
            <a:off x="294360" y="1900471"/>
            <a:ext cx="11225647" cy="3880960"/>
          </a:xfrm>
        </p:spPr>
        <p:txBody>
          <a:bodyPr>
            <a:normAutofit/>
          </a:bodyPr>
          <a:lstStyle/>
          <a:p>
            <a:pPr marL="0" indent="0">
              <a:buNone/>
            </a:pPr>
            <a:endParaRPr lang="en-US" dirty="0"/>
          </a:p>
          <a:p>
            <a:pPr marL="0" indent="0">
              <a:buNone/>
            </a:pPr>
            <a:endParaRPr lang="en-US" dirty="0"/>
          </a:p>
          <a:p>
            <a:pPr marL="0" indent="0">
              <a:buNone/>
            </a:pPr>
            <a:r>
              <a:rPr lang="en-US" dirty="0"/>
              <a:t>Weak Digital Presence</a:t>
            </a:r>
          </a:p>
          <a:p>
            <a:endParaRPr lang="en-US" dirty="0"/>
          </a:p>
          <a:p>
            <a:r>
              <a:rPr lang="en-US" dirty="0"/>
              <a:t>Green Haven Florists' online presence is hampered by an outdated website and limited online services, coupled with low digital marketing activity.</a:t>
            </a:r>
          </a:p>
          <a:p>
            <a:pPr marL="0" indent="0">
              <a:buNone/>
            </a:pPr>
            <a:endParaRPr lang="en-US" dirty="0"/>
          </a:p>
          <a:p>
            <a:pPr marL="0" indent="0">
              <a:buNone/>
            </a:pPr>
            <a:r>
              <a:rPr lang="en-US" dirty="0"/>
              <a:t>Key Insight</a:t>
            </a:r>
          </a:p>
          <a:p>
            <a:endParaRPr lang="en-US" dirty="0"/>
          </a:p>
          <a:p>
            <a:r>
              <a:rPr lang="en-US" dirty="0"/>
              <a:t>Shifting consumer </a:t>
            </a:r>
            <a:r>
              <a:rPr lang="en-US" dirty="0" err="1"/>
              <a:t>behaviour</a:t>
            </a:r>
            <a:r>
              <a:rPr lang="en-US" dirty="0"/>
              <a:t> and heightened competition are contributing to a reduction in physical store sales.</a:t>
            </a:r>
          </a:p>
          <a:p>
            <a:endParaRPr lang="en-US" dirty="0"/>
          </a:p>
          <a:p>
            <a:endParaRPr lang="en-US" dirty="0"/>
          </a:p>
          <a:p>
            <a:pPr marL="0" indent="0">
              <a:buNone/>
            </a:pPr>
            <a:endParaRPr lang="en-US" dirty="0"/>
          </a:p>
        </p:txBody>
      </p:sp>
      <p:sp>
        <p:nvSpPr>
          <p:cNvPr id="2" name="Slide Number Placeholder 1">
            <a:extLst>
              <a:ext uri="{FF2B5EF4-FFF2-40B4-BE49-F238E27FC236}">
                <a16:creationId xmlns:a16="http://schemas.microsoft.com/office/drawing/2014/main" id="{32DD2FEE-CF47-A509-59FE-1CBDAAF01883}"/>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6</a:t>
            </a:fld>
            <a:endParaRPr lang="en-US" dirty="0"/>
          </a:p>
        </p:txBody>
      </p:sp>
    </p:spTree>
    <p:extLst>
      <p:ext uri="{BB962C8B-B14F-4D97-AF65-F5344CB8AC3E}">
        <p14:creationId xmlns:p14="http://schemas.microsoft.com/office/powerpoint/2010/main" val="2661174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FC7F6E0-EEF5-DF18-032D-5675E3E4163B}"/>
              </a:ext>
            </a:extLst>
          </p:cNvPr>
          <p:cNvSpPr>
            <a:spLocks noGrp="1"/>
          </p:cNvSpPr>
          <p:nvPr>
            <p:ph type="title"/>
          </p:nvPr>
        </p:nvSpPr>
        <p:spPr>
          <a:xfrm>
            <a:off x="0" y="472714"/>
            <a:ext cx="10652760" cy="914400"/>
          </a:xfrm>
        </p:spPr>
        <p:txBody>
          <a:bodyPr/>
          <a:lstStyle/>
          <a:p>
            <a:r>
              <a:rPr lang="en-US" sz="3200" dirty="0"/>
              <a:t>5W2H Analysis – Green Haven Florists</a:t>
            </a:r>
            <a:br>
              <a:rPr lang="en-US" dirty="0"/>
            </a:br>
            <a:endParaRPr lang="en-US" dirty="0"/>
          </a:p>
        </p:txBody>
      </p:sp>
      <p:sp>
        <p:nvSpPr>
          <p:cNvPr id="5" name="Content Placeholder 4">
            <a:extLst>
              <a:ext uri="{FF2B5EF4-FFF2-40B4-BE49-F238E27FC236}">
                <a16:creationId xmlns:a16="http://schemas.microsoft.com/office/drawing/2014/main" id="{570A5048-2A9E-8039-0515-DD55D6645F23}"/>
              </a:ext>
            </a:extLst>
          </p:cNvPr>
          <p:cNvSpPr>
            <a:spLocks noGrp="1"/>
          </p:cNvSpPr>
          <p:nvPr>
            <p:ph sz="quarter" idx="13"/>
          </p:nvPr>
        </p:nvSpPr>
        <p:spPr>
          <a:xfrm>
            <a:off x="532409" y="1387114"/>
            <a:ext cx="10430735" cy="4599021"/>
          </a:xfrm>
        </p:spPr>
        <p:txBody>
          <a:bodyPr>
            <a:noAutofit/>
          </a:bodyPr>
          <a:lstStyle/>
          <a:p>
            <a:r>
              <a:rPr lang="en-US" sz="1600" dirty="0">
                <a:solidFill>
                  <a:schemeClr val="tx1"/>
                </a:solidFill>
              </a:rPr>
              <a:t>What: A 30% decline in in-store sales.</a:t>
            </a:r>
          </a:p>
          <a:p>
            <a:endParaRPr lang="en-US" sz="1600" dirty="0">
              <a:solidFill>
                <a:schemeClr val="tx1"/>
              </a:solidFill>
            </a:endParaRPr>
          </a:p>
          <a:p>
            <a:r>
              <a:rPr lang="en-US" sz="1600" dirty="0">
                <a:solidFill>
                  <a:schemeClr val="tx1"/>
                </a:solidFill>
              </a:rPr>
              <a:t>Why: growth of online flower retailers, rising costs for flowers and materials, and increased competition from local businesses.</a:t>
            </a:r>
          </a:p>
          <a:p>
            <a:endParaRPr lang="en-US" sz="1600" dirty="0">
              <a:solidFill>
                <a:schemeClr val="tx1"/>
              </a:solidFill>
            </a:endParaRPr>
          </a:p>
          <a:p>
            <a:r>
              <a:rPr lang="en-US" sz="1600" dirty="0">
                <a:solidFill>
                  <a:schemeClr val="tx1"/>
                </a:solidFill>
              </a:rPr>
              <a:t>Where: Norwich High Street.</a:t>
            </a:r>
          </a:p>
          <a:p>
            <a:endParaRPr lang="en-US" sz="1600" dirty="0">
              <a:solidFill>
                <a:schemeClr val="tx1"/>
              </a:solidFill>
            </a:endParaRPr>
          </a:p>
          <a:p>
            <a:r>
              <a:rPr lang="en-US" sz="1600" dirty="0">
                <a:solidFill>
                  <a:schemeClr val="tx1"/>
                </a:solidFill>
              </a:rPr>
              <a:t>When: This decline has been observed over the last 12 months.</a:t>
            </a:r>
          </a:p>
          <a:p>
            <a:endParaRPr lang="en-US" sz="1600" dirty="0">
              <a:solidFill>
                <a:schemeClr val="tx1"/>
              </a:solidFill>
            </a:endParaRPr>
          </a:p>
          <a:p>
            <a:r>
              <a:rPr lang="en-US" sz="1600" dirty="0">
                <a:solidFill>
                  <a:schemeClr val="tx1"/>
                </a:solidFill>
              </a:rPr>
              <a:t>Who: The business owners, employees, and customers are all affected by this situation.</a:t>
            </a:r>
          </a:p>
          <a:p>
            <a:endParaRPr lang="en-US" sz="1600" dirty="0">
              <a:solidFill>
                <a:schemeClr val="tx1"/>
              </a:solidFill>
            </a:endParaRPr>
          </a:p>
          <a:p>
            <a:r>
              <a:rPr lang="en-US" sz="1600" dirty="0">
                <a:solidFill>
                  <a:schemeClr val="tx1"/>
                </a:solidFill>
              </a:rPr>
              <a:t>How: Reduced foot traffic to the store and lower profitability are the primary ways this decline manifests.</a:t>
            </a:r>
          </a:p>
          <a:p>
            <a:endParaRPr lang="en-US" sz="1600" dirty="0">
              <a:solidFill>
                <a:schemeClr val="tx1"/>
              </a:solidFill>
            </a:endParaRPr>
          </a:p>
          <a:p>
            <a:r>
              <a:rPr lang="en-US" sz="1600" dirty="0">
                <a:solidFill>
                  <a:schemeClr val="tx1"/>
                </a:solidFill>
              </a:rPr>
              <a:t>How Much: The business has experienced a 30% drop in in-store sales, alongside increasing operational costs.</a:t>
            </a:r>
          </a:p>
        </p:txBody>
      </p:sp>
      <p:sp>
        <p:nvSpPr>
          <p:cNvPr id="2" name="Slide Number Placeholder 1">
            <a:extLst>
              <a:ext uri="{FF2B5EF4-FFF2-40B4-BE49-F238E27FC236}">
                <a16:creationId xmlns:a16="http://schemas.microsoft.com/office/drawing/2014/main" id="{01545BCC-4C94-3446-15B2-D4D6FF9B0A71}"/>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7</a:t>
            </a:fld>
            <a:endParaRPr lang="en-US" dirty="0"/>
          </a:p>
        </p:txBody>
      </p:sp>
    </p:spTree>
    <p:extLst>
      <p:ext uri="{BB962C8B-B14F-4D97-AF65-F5344CB8AC3E}">
        <p14:creationId xmlns:p14="http://schemas.microsoft.com/office/powerpoint/2010/main" val="2585735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E4F035-A84E-C603-942E-4778256E0BA0}"/>
              </a:ext>
            </a:extLst>
          </p:cNvPr>
          <p:cNvSpPr>
            <a:spLocks noGrp="1"/>
          </p:cNvSpPr>
          <p:nvPr>
            <p:ph type="title"/>
          </p:nvPr>
        </p:nvSpPr>
        <p:spPr>
          <a:xfrm>
            <a:off x="0" y="482988"/>
            <a:ext cx="10652760" cy="914400"/>
          </a:xfrm>
        </p:spPr>
        <p:txBody>
          <a:bodyPr/>
          <a:lstStyle/>
          <a:p>
            <a:r>
              <a:rPr lang="en-GB" sz="3600" dirty="0"/>
              <a:t>PESTEL Analysis – Green Haven Florists</a:t>
            </a:r>
            <a:br>
              <a:rPr lang="en-US" dirty="0"/>
            </a:br>
            <a:endParaRPr lang="en-US" dirty="0"/>
          </a:p>
        </p:txBody>
      </p:sp>
      <p:sp>
        <p:nvSpPr>
          <p:cNvPr id="5" name="Content Placeholder 4">
            <a:extLst>
              <a:ext uri="{FF2B5EF4-FFF2-40B4-BE49-F238E27FC236}">
                <a16:creationId xmlns:a16="http://schemas.microsoft.com/office/drawing/2014/main" id="{FA5E2967-EEB7-97E3-2E56-03BE47654FA4}"/>
              </a:ext>
            </a:extLst>
          </p:cNvPr>
          <p:cNvSpPr>
            <a:spLocks noGrp="1"/>
          </p:cNvSpPr>
          <p:nvPr>
            <p:ph sz="quarter" idx="13"/>
          </p:nvPr>
        </p:nvSpPr>
        <p:spPr>
          <a:xfrm>
            <a:off x="624877" y="1481439"/>
            <a:ext cx="10430736" cy="4592446"/>
          </a:xfrm>
        </p:spPr>
        <p:txBody>
          <a:bodyPr>
            <a:normAutofit lnSpcReduction="10000"/>
          </a:bodyPr>
          <a:lstStyle/>
          <a:p>
            <a:pPr marL="0" indent="0">
              <a:buNone/>
            </a:pPr>
            <a:r>
              <a:rPr lang="en-US" dirty="0"/>
              <a:t>Political Factors</a:t>
            </a:r>
          </a:p>
          <a:p>
            <a:endParaRPr lang="en-US" dirty="0"/>
          </a:p>
          <a:p>
            <a:r>
              <a:rPr lang="en-US" dirty="0"/>
              <a:t>Brexit and the subsequent import regulations have significantly impacted the supply of flowers. Local government support for small businesses remains a crucial factor.</a:t>
            </a:r>
          </a:p>
          <a:p>
            <a:endParaRPr lang="en-US" dirty="0"/>
          </a:p>
          <a:p>
            <a:pPr marL="0" indent="0">
              <a:buNone/>
            </a:pPr>
            <a:r>
              <a:rPr lang="en-US" dirty="0"/>
              <a:t>Economic Factors</a:t>
            </a:r>
          </a:p>
          <a:p>
            <a:endParaRPr lang="en-US" dirty="0"/>
          </a:p>
          <a:p>
            <a:r>
              <a:rPr lang="en-US" dirty="0"/>
              <a:t>The rising costs of imported flowers and materials present an economic challenge. Inflation is also reducing consumer spending in physical stores.</a:t>
            </a:r>
          </a:p>
          <a:p>
            <a:endParaRPr lang="en-US" dirty="0"/>
          </a:p>
          <a:p>
            <a:pPr marL="0" indent="0">
              <a:buNone/>
            </a:pPr>
            <a:r>
              <a:rPr lang="en-US" dirty="0"/>
              <a:t>Social Factors</a:t>
            </a:r>
          </a:p>
          <a:p>
            <a:endParaRPr lang="en-US" dirty="0"/>
          </a:p>
          <a:p>
            <a:r>
              <a:rPr lang="en-US" dirty="0"/>
              <a:t>A growing preference for online shopping influences consumer behavior. There is also increasing demand for eco-friendly and sustainable products.</a:t>
            </a:r>
          </a:p>
        </p:txBody>
      </p:sp>
      <p:sp>
        <p:nvSpPr>
          <p:cNvPr id="2" name="Slide Number Placeholder 1">
            <a:extLst>
              <a:ext uri="{FF2B5EF4-FFF2-40B4-BE49-F238E27FC236}">
                <a16:creationId xmlns:a16="http://schemas.microsoft.com/office/drawing/2014/main" id="{C9A187C4-2E9C-38FD-AFCE-B470CF80D6A3}"/>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8</a:t>
            </a:fld>
            <a:endParaRPr lang="en-US" dirty="0"/>
          </a:p>
        </p:txBody>
      </p:sp>
    </p:spTree>
    <p:extLst>
      <p:ext uri="{BB962C8B-B14F-4D97-AF65-F5344CB8AC3E}">
        <p14:creationId xmlns:p14="http://schemas.microsoft.com/office/powerpoint/2010/main" val="2524601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288F86E-044B-A8DC-720C-DF4B111A9946}"/>
              </a:ext>
            </a:extLst>
          </p:cNvPr>
          <p:cNvSpPr>
            <a:spLocks noGrp="1"/>
          </p:cNvSpPr>
          <p:nvPr>
            <p:ph type="title"/>
          </p:nvPr>
        </p:nvSpPr>
        <p:spPr>
          <a:xfrm>
            <a:off x="0" y="534359"/>
            <a:ext cx="10652760" cy="914400"/>
          </a:xfrm>
        </p:spPr>
        <p:txBody>
          <a:bodyPr/>
          <a:lstStyle/>
          <a:p>
            <a:r>
              <a:rPr lang="en-GB" sz="3600" dirty="0"/>
              <a:t>PESTEL</a:t>
            </a:r>
            <a:r>
              <a:rPr lang="en-GB" dirty="0"/>
              <a:t> Analysis – Green Haven Florists</a:t>
            </a:r>
            <a:br>
              <a:rPr lang="en-US" dirty="0"/>
            </a:br>
            <a:endParaRPr lang="en-US" dirty="0"/>
          </a:p>
        </p:txBody>
      </p:sp>
      <p:sp>
        <p:nvSpPr>
          <p:cNvPr id="5" name="Content Placeholder 4">
            <a:extLst>
              <a:ext uri="{FF2B5EF4-FFF2-40B4-BE49-F238E27FC236}">
                <a16:creationId xmlns:a16="http://schemas.microsoft.com/office/drawing/2014/main" id="{898D7F7C-453A-03E2-6B72-A471770463E2}"/>
              </a:ext>
            </a:extLst>
          </p:cNvPr>
          <p:cNvSpPr>
            <a:spLocks noGrp="1"/>
          </p:cNvSpPr>
          <p:nvPr>
            <p:ph sz="quarter" idx="13"/>
          </p:nvPr>
        </p:nvSpPr>
        <p:spPr>
          <a:xfrm>
            <a:off x="668943" y="1623776"/>
            <a:ext cx="10266349" cy="4547650"/>
          </a:xfrm>
        </p:spPr>
        <p:txBody>
          <a:bodyPr>
            <a:normAutofit lnSpcReduction="10000"/>
          </a:bodyPr>
          <a:lstStyle/>
          <a:p>
            <a:pPr marL="0" indent="0">
              <a:buNone/>
            </a:pPr>
            <a:r>
              <a:rPr lang="en-US" dirty="0"/>
              <a:t>Technological Factors</a:t>
            </a:r>
          </a:p>
          <a:p>
            <a:endParaRPr lang="en-US" dirty="0"/>
          </a:p>
          <a:p>
            <a:r>
              <a:rPr lang="en-US" dirty="0"/>
              <a:t>An outdated website is limiting online sales potential. Competitors are effectively leveraging social media and online platforms.</a:t>
            </a:r>
          </a:p>
          <a:p>
            <a:endParaRPr lang="en-US" dirty="0"/>
          </a:p>
          <a:p>
            <a:pPr marL="0" indent="0">
              <a:buNone/>
            </a:pPr>
            <a:r>
              <a:rPr lang="en-US" dirty="0"/>
              <a:t>Environmental Factors</a:t>
            </a:r>
          </a:p>
          <a:p>
            <a:endParaRPr lang="en-US" dirty="0"/>
          </a:p>
          <a:p>
            <a:r>
              <a:rPr lang="en-US" dirty="0"/>
              <a:t>A commitment to sustainable and locally sourced flowers is evident. However, the use of biodegradable packaging increases operational costs.</a:t>
            </a:r>
          </a:p>
          <a:p>
            <a:endParaRPr lang="en-US" dirty="0"/>
          </a:p>
          <a:p>
            <a:pPr marL="0" indent="0">
              <a:buNone/>
            </a:pPr>
            <a:r>
              <a:rPr lang="en-US" dirty="0"/>
              <a:t>Legal Factors</a:t>
            </a:r>
          </a:p>
          <a:p>
            <a:endParaRPr lang="en-US" dirty="0"/>
          </a:p>
          <a:p>
            <a:r>
              <a:rPr lang="en-US" dirty="0"/>
              <a:t>Compliance with UK consumer protection laws is essential. Regulations governing online sales and delivery must also be adhered to.</a:t>
            </a:r>
          </a:p>
        </p:txBody>
      </p:sp>
      <p:sp>
        <p:nvSpPr>
          <p:cNvPr id="2" name="Slide Number Placeholder 1">
            <a:extLst>
              <a:ext uri="{FF2B5EF4-FFF2-40B4-BE49-F238E27FC236}">
                <a16:creationId xmlns:a16="http://schemas.microsoft.com/office/drawing/2014/main" id="{CDF61901-DE0D-961B-382E-62251EE7BB92}"/>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9</a:t>
            </a:fld>
            <a:endParaRPr lang="en-US" dirty="0"/>
          </a:p>
        </p:txBody>
      </p:sp>
    </p:spTree>
    <p:extLst>
      <p:ext uri="{BB962C8B-B14F-4D97-AF65-F5344CB8AC3E}">
        <p14:creationId xmlns:p14="http://schemas.microsoft.com/office/powerpoint/2010/main" val="36841762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50F6AB2-083C-ABF7-63BB-1BCB86B2A19B}"/>
              </a:ext>
            </a:extLst>
          </p:cNvPr>
          <p:cNvSpPr>
            <a:spLocks noGrp="1"/>
          </p:cNvSpPr>
          <p:nvPr>
            <p:ph type="title"/>
          </p:nvPr>
        </p:nvSpPr>
        <p:spPr>
          <a:xfrm>
            <a:off x="0" y="539496"/>
            <a:ext cx="10652760" cy="914400"/>
          </a:xfrm>
        </p:spPr>
        <p:txBody>
          <a:bodyPr/>
          <a:lstStyle/>
          <a:p>
            <a:r>
              <a:rPr lang="en-US" dirty="0"/>
              <a:t>Fishbone Diagram to Green Haven Florists</a:t>
            </a:r>
            <a:br>
              <a:rPr lang="en-US" dirty="0"/>
            </a:br>
            <a:endParaRPr lang="en-US" dirty="0"/>
          </a:p>
        </p:txBody>
      </p:sp>
      <p:sp>
        <p:nvSpPr>
          <p:cNvPr id="2" name="Slide Number Placeholder 1">
            <a:extLst>
              <a:ext uri="{FF2B5EF4-FFF2-40B4-BE49-F238E27FC236}">
                <a16:creationId xmlns:a16="http://schemas.microsoft.com/office/drawing/2014/main" id="{208B4E59-CB4F-04A3-A58D-1C710346E2F7}"/>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10</a:t>
            </a:fld>
            <a:endParaRPr lang="en-US" dirty="0"/>
          </a:p>
        </p:txBody>
      </p:sp>
      <p:sp>
        <p:nvSpPr>
          <p:cNvPr id="21" name="Rectangle: Rounded Corners 20">
            <a:extLst>
              <a:ext uri="{FF2B5EF4-FFF2-40B4-BE49-F238E27FC236}">
                <a16:creationId xmlns:a16="http://schemas.microsoft.com/office/drawing/2014/main" id="{07EEF47D-53A9-FB0C-5EEB-F62EA1574E07}"/>
              </a:ext>
            </a:extLst>
          </p:cNvPr>
          <p:cNvSpPr/>
          <p:nvPr/>
        </p:nvSpPr>
        <p:spPr>
          <a:xfrm>
            <a:off x="64655" y="2900218"/>
            <a:ext cx="1856509" cy="914400"/>
          </a:xfrm>
          <a:prstGeom prst="roundRect">
            <a:avLst/>
          </a:prstGeom>
          <a:ln/>
        </p:spPr>
        <p:style>
          <a:lnRef idx="2">
            <a:schemeClr val="dk1"/>
          </a:lnRef>
          <a:fillRef idx="1">
            <a:schemeClr val="lt1"/>
          </a:fillRef>
          <a:effectRef idx="0">
            <a:schemeClr val="dk1"/>
          </a:effectRef>
          <a:fontRef idx="minor">
            <a:schemeClr val="dk1"/>
          </a:fontRef>
        </p:style>
        <p:txBody>
          <a:bodyPr rtlCol="0" anchor="ctr"/>
          <a:lstStyle/>
          <a:p>
            <a:pPr algn="ctr"/>
            <a:r>
              <a:rPr lang="en-GB" dirty="0"/>
              <a:t>Declining In-Store Sales</a:t>
            </a:r>
          </a:p>
        </p:txBody>
      </p:sp>
      <p:cxnSp>
        <p:nvCxnSpPr>
          <p:cNvPr id="23" name="Straight Arrow Connector 22">
            <a:extLst>
              <a:ext uri="{FF2B5EF4-FFF2-40B4-BE49-F238E27FC236}">
                <a16:creationId xmlns:a16="http://schemas.microsoft.com/office/drawing/2014/main" id="{D1DAE3D2-29A4-F49B-EA9B-66FD0ED0A62D}"/>
              </a:ext>
            </a:extLst>
          </p:cNvPr>
          <p:cNvCxnSpPr>
            <a:cxnSpLocks/>
            <a:stCxn id="21" idx="3"/>
          </p:cNvCxnSpPr>
          <p:nvPr/>
        </p:nvCxnSpPr>
        <p:spPr>
          <a:xfrm>
            <a:off x="1921164" y="3357418"/>
            <a:ext cx="9813636" cy="1682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25" name="Straight Arrow Connector 24">
            <a:extLst>
              <a:ext uri="{FF2B5EF4-FFF2-40B4-BE49-F238E27FC236}">
                <a16:creationId xmlns:a16="http://schemas.microsoft.com/office/drawing/2014/main" id="{103506C3-F355-2822-8846-F12E696B12F6}"/>
              </a:ext>
            </a:extLst>
          </p:cNvPr>
          <p:cNvCxnSpPr>
            <a:cxnSpLocks/>
          </p:cNvCxnSpPr>
          <p:nvPr/>
        </p:nvCxnSpPr>
        <p:spPr>
          <a:xfrm>
            <a:off x="2715491" y="3382818"/>
            <a:ext cx="1339273" cy="158634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47B4BD65-4322-1024-8825-467B49323431}"/>
              </a:ext>
            </a:extLst>
          </p:cNvPr>
          <p:cNvCxnSpPr>
            <a:cxnSpLocks/>
          </p:cNvCxnSpPr>
          <p:nvPr/>
        </p:nvCxnSpPr>
        <p:spPr>
          <a:xfrm flipV="1">
            <a:off x="2715491" y="1902691"/>
            <a:ext cx="1440873" cy="145472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9" name="Straight Arrow Connector 28">
            <a:extLst>
              <a:ext uri="{FF2B5EF4-FFF2-40B4-BE49-F238E27FC236}">
                <a16:creationId xmlns:a16="http://schemas.microsoft.com/office/drawing/2014/main" id="{F495503D-9C7F-89ED-CF86-56A6570577FB}"/>
              </a:ext>
            </a:extLst>
          </p:cNvPr>
          <p:cNvCxnSpPr>
            <a:cxnSpLocks/>
          </p:cNvCxnSpPr>
          <p:nvPr/>
        </p:nvCxnSpPr>
        <p:spPr>
          <a:xfrm>
            <a:off x="5800436" y="3357418"/>
            <a:ext cx="1220850" cy="1903522"/>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1" name="Straight Arrow Connector 30">
            <a:extLst>
              <a:ext uri="{FF2B5EF4-FFF2-40B4-BE49-F238E27FC236}">
                <a16:creationId xmlns:a16="http://schemas.microsoft.com/office/drawing/2014/main" id="{39F6807D-0160-36A1-C5CC-4DABE34161C7}"/>
              </a:ext>
            </a:extLst>
          </p:cNvPr>
          <p:cNvCxnSpPr>
            <a:cxnSpLocks/>
          </p:cNvCxnSpPr>
          <p:nvPr/>
        </p:nvCxnSpPr>
        <p:spPr>
          <a:xfrm flipV="1">
            <a:off x="5800436" y="1902691"/>
            <a:ext cx="1588655" cy="1454727"/>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9" name="Straight Arrow Connector 38">
            <a:extLst>
              <a:ext uri="{FF2B5EF4-FFF2-40B4-BE49-F238E27FC236}">
                <a16:creationId xmlns:a16="http://schemas.microsoft.com/office/drawing/2014/main" id="{B37B5522-F6E1-A7B7-F4D7-57F5793653D1}"/>
              </a:ext>
            </a:extLst>
          </p:cNvPr>
          <p:cNvCxnSpPr>
            <a:cxnSpLocks/>
            <a:endCxn id="50" idx="1"/>
          </p:cNvCxnSpPr>
          <p:nvPr/>
        </p:nvCxnSpPr>
        <p:spPr>
          <a:xfrm>
            <a:off x="8996218" y="3339776"/>
            <a:ext cx="1040311" cy="214888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41" name="Straight Arrow Connector 40">
            <a:extLst>
              <a:ext uri="{FF2B5EF4-FFF2-40B4-BE49-F238E27FC236}">
                <a16:creationId xmlns:a16="http://schemas.microsoft.com/office/drawing/2014/main" id="{6B6DD0A7-E125-829A-EC86-D2AA57F53212}"/>
              </a:ext>
            </a:extLst>
          </p:cNvPr>
          <p:cNvCxnSpPr>
            <a:cxnSpLocks/>
          </p:cNvCxnSpPr>
          <p:nvPr/>
        </p:nvCxnSpPr>
        <p:spPr>
          <a:xfrm flipV="1">
            <a:off x="8996218" y="1575652"/>
            <a:ext cx="1160153" cy="176098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5" name="Rectangle: Rounded Corners 44">
            <a:extLst>
              <a:ext uri="{FF2B5EF4-FFF2-40B4-BE49-F238E27FC236}">
                <a16:creationId xmlns:a16="http://schemas.microsoft.com/office/drawing/2014/main" id="{D09018BA-2374-F7A8-4C1E-4B1FFCB30712}"/>
              </a:ext>
            </a:extLst>
          </p:cNvPr>
          <p:cNvSpPr/>
          <p:nvPr/>
        </p:nvSpPr>
        <p:spPr>
          <a:xfrm>
            <a:off x="4168832" y="1134263"/>
            <a:ext cx="1440872" cy="1029208"/>
          </a:xfrm>
          <a:prstGeom prst="roundRect">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solidFill>
                  <a:schemeClr val="tx1"/>
                </a:solidFill>
              </a:rPr>
              <a:t>Competition</a:t>
            </a:r>
          </a:p>
        </p:txBody>
      </p:sp>
      <p:sp>
        <p:nvSpPr>
          <p:cNvPr id="46" name="Rectangle: Rounded Corners 45">
            <a:extLst>
              <a:ext uri="{FF2B5EF4-FFF2-40B4-BE49-F238E27FC236}">
                <a16:creationId xmlns:a16="http://schemas.microsoft.com/office/drawing/2014/main" id="{BC16BE65-0DE8-B12C-DC31-3023998234D2}"/>
              </a:ext>
            </a:extLst>
          </p:cNvPr>
          <p:cNvSpPr/>
          <p:nvPr/>
        </p:nvSpPr>
        <p:spPr>
          <a:xfrm>
            <a:off x="4063999" y="4762592"/>
            <a:ext cx="1487055" cy="996696"/>
          </a:xfrm>
          <a:prstGeom prst="roundRect">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Technology</a:t>
            </a:r>
            <a:r>
              <a:rPr lang="en-GB" sz="1600" dirty="0">
                <a:solidFill>
                  <a:schemeClr val="tx1"/>
                </a:solidFill>
              </a:rPr>
              <a:t> </a:t>
            </a:r>
          </a:p>
        </p:txBody>
      </p:sp>
      <p:sp>
        <p:nvSpPr>
          <p:cNvPr id="47" name="Rectangle: Rounded Corners 46">
            <a:extLst>
              <a:ext uri="{FF2B5EF4-FFF2-40B4-BE49-F238E27FC236}">
                <a16:creationId xmlns:a16="http://schemas.microsoft.com/office/drawing/2014/main" id="{CBE1B02B-AD4A-7CEF-174A-84AEF02FEBD6}"/>
              </a:ext>
            </a:extLst>
          </p:cNvPr>
          <p:cNvSpPr/>
          <p:nvPr/>
        </p:nvSpPr>
        <p:spPr>
          <a:xfrm>
            <a:off x="7389091" y="1196341"/>
            <a:ext cx="1644072" cy="1029208"/>
          </a:xfrm>
          <a:prstGeom prst="roundRect">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Customer Behaviour</a:t>
            </a:r>
          </a:p>
        </p:txBody>
      </p:sp>
      <p:sp>
        <p:nvSpPr>
          <p:cNvPr id="49" name="Rectangle: Rounded Corners 48">
            <a:extLst>
              <a:ext uri="{FF2B5EF4-FFF2-40B4-BE49-F238E27FC236}">
                <a16:creationId xmlns:a16="http://schemas.microsoft.com/office/drawing/2014/main" id="{7585B391-62F8-E98C-7AC3-0A12E62A8DCF}"/>
              </a:ext>
            </a:extLst>
          </p:cNvPr>
          <p:cNvSpPr/>
          <p:nvPr/>
        </p:nvSpPr>
        <p:spPr>
          <a:xfrm>
            <a:off x="7028871" y="4862193"/>
            <a:ext cx="1636487" cy="996696"/>
          </a:xfrm>
          <a:prstGeom prst="roundRect">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Location</a:t>
            </a:r>
            <a:endParaRPr lang="en-GB" dirty="0">
              <a:solidFill>
                <a:schemeClr val="tx1"/>
              </a:solidFill>
            </a:endParaRPr>
          </a:p>
        </p:txBody>
      </p:sp>
      <p:sp>
        <p:nvSpPr>
          <p:cNvPr id="50" name="Rectangle: Rounded Corners 49">
            <a:extLst>
              <a:ext uri="{FF2B5EF4-FFF2-40B4-BE49-F238E27FC236}">
                <a16:creationId xmlns:a16="http://schemas.microsoft.com/office/drawing/2014/main" id="{3F1811C0-1140-296D-5F10-D1599A51853C}"/>
              </a:ext>
            </a:extLst>
          </p:cNvPr>
          <p:cNvSpPr/>
          <p:nvPr/>
        </p:nvSpPr>
        <p:spPr>
          <a:xfrm>
            <a:off x="10036529" y="4926121"/>
            <a:ext cx="1636487" cy="1125082"/>
          </a:xfrm>
          <a:prstGeom prst="roundRect">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Internal Business Factors</a:t>
            </a:r>
          </a:p>
        </p:txBody>
      </p:sp>
      <p:sp>
        <p:nvSpPr>
          <p:cNvPr id="51" name="Rectangle: Rounded Corners 50">
            <a:extLst>
              <a:ext uri="{FF2B5EF4-FFF2-40B4-BE49-F238E27FC236}">
                <a16:creationId xmlns:a16="http://schemas.microsoft.com/office/drawing/2014/main" id="{BB4883C4-F63E-FE3D-5B02-96FD9B59E004}"/>
              </a:ext>
            </a:extLst>
          </p:cNvPr>
          <p:cNvSpPr/>
          <p:nvPr/>
        </p:nvSpPr>
        <p:spPr>
          <a:xfrm>
            <a:off x="10178703" y="847635"/>
            <a:ext cx="1283855" cy="1016000"/>
          </a:xfrm>
          <a:prstGeom prst="roundRect">
            <a:avLst/>
          </a:prstGeom>
          <a:solidFill>
            <a:schemeClr val="bg1">
              <a:lumMod val="95000"/>
            </a:schemeClr>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b="1" dirty="0">
                <a:solidFill>
                  <a:schemeClr val="tx1"/>
                </a:solidFill>
              </a:rPr>
              <a:t>Costs </a:t>
            </a:r>
          </a:p>
        </p:txBody>
      </p:sp>
      <p:sp>
        <p:nvSpPr>
          <p:cNvPr id="54" name="TextBox 53">
            <a:extLst>
              <a:ext uri="{FF2B5EF4-FFF2-40B4-BE49-F238E27FC236}">
                <a16:creationId xmlns:a16="http://schemas.microsoft.com/office/drawing/2014/main" id="{59A5F655-135E-5D9D-C55B-DB5E3D3B3D28}"/>
              </a:ext>
            </a:extLst>
          </p:cNvPr>
          <p:cNvSpPr txBox="1"/>
          <p:nvPr/>
        </p:nvSpPr>
        <p:spPr>
          <a:xfrm>
            <a:off x="3574473" y="2425700"/>
            <a:ext cx="1376218" cy="843142"/>
          </a:xfrm>
          <a:prstGeom prst="rect">
            <a:avLst/>
          </a:prstGeom>
          <a:noFill/>
        </p:spPr>
        <p:txBody>
          <a:bodyPr wrap="square" rtlCol="0">
            <a:spAutoFit/>
          </a:bodyPr>
          <a:lstStyle/>
          <a:p>
            <a:endParaRPr lang="en-GB" dirty="0"/>
          </a:p>
        </p:txBody>
      </p:sp>
      <p:sp>
        <p:nvSpPr>
          <p:cNvPr id="55" name="TextBox 54">
            <a:extLst>
              <a:ext uri="{FF2B5EF4-FFF2-40B4-BE49-F238E27FC236}">
                <a16:creationId xmlns:a16="http://schemas.microsoft.com/office/drawing/2014/main" id="{F9DCEF05-167E-7ED1-5462-962D0FC0BF71}"/>
              </a:ext>
            </a:extLst>
          </p:cNvPr>
          <p:cNvSpPr txBox="1"/>
          <p:nvPr/>
        </p:nvSpPr>
        <p:spPr>
          <a:xfrm>
            <a:off x="3639127" y="2238207"/>
            <a:ext cx="2641601" cy="492443"/>
          </a:xfrm>
          <a:prstGeom prst="rect">
            <a:avLst/>
          </a:prstGeom>
          <a:noFill/>
        </p:spPr>
        <p:txBody>
          <a:bodyPr wrap="square" rtlCol="0">
            <a:spAutoFit/>
          </a:bodyPr>
          <a:lstStyle/>
          <a:p>
            <a:r>
              <a:rPr lang="en-US" sz="1400" b="1" dirty="0"/>
              <a:t>National</a:t>
            </a:r>
            <a:r>
              <a:rPr lang="en-US" sz="1200" b="1" dirty="0"/>
              <a:t> flower chains offer lower prices</a:t>
            </a:r>
            <a:endParaRPr lang="en-GB" sz="1200" b="1" dirty="0"/>
          </a:p>
        </p:txBody>
      </p:sp>
      <p:sp>
        <p:nvSpPr>
          <p:cNvPr id="59" name="TextBox 58">
            <a:extLst>
              <a:ext uri="{FF2B5EF4-FFF2-40B4-BE49-F238E27FC236}">
                <a16:creationId xmlns:a16="http://schemas.microsoft.com/office/drawing/2014/main" id="{0080F82C-C6A1-3346-55B5-9934EBF0F61F}"/>
              </a:ext>
            </a:extLst>
          </p:cNvPr>
          <p:cNvSpPr txBox="1"/>
          <p:nvPr/>
        </p:nvSpPr>
        <p:spPr>
          <a:xfrm>
            <a:off x="3269671" y="2761216"/>
            <a:ext cx="2641601" cy="461665"/>
          </a:xfrm>
          <a:prstGeom prst="rect">
            <a:avLst/>
          </a:prstGeom>
          <a:noFill/>
        </p:spPr>
        <p:txBody>
          <a:bodyPr wrap="square" rtlCol="0">
            <a:spAutoFit/>
          </a:bodyPr>
          <a:lstStyle/>
          <a:p>
            <a:r>
              <a:rPr lang="en-US" sz="1200" b="1" dirty="0"/>
              <a:t>Online flower delivery services offer fast and convenient delivery</a:t>
            </a:r>
            <a:endParaRPr lang="en-GB" sz="1200" b="1" dirty="0"/>
          </a:p>
        </p:txBody>
      </p:sp>
      <p:cxnSp>
        <p:nvCxnSpPr>
          <p:cNvPr id="61" name="Straight Connector 60">
            <a:extLst>
              <a:ext uri="{FF2B5EF4-FFF2-40B4-BE49-F238E27FC236}">
                <a16:creationId xmlns:a16="http://schemas.microsoft.com/office/drawing/2014/main" id="{F976EBA2-ADC9-1538-9910-9B2B3590FB24}"/>
              </a:ext>
            </a:extLst>
          </p:cNvPr>
          <p:cNvCxnSpPr>
            <a:endCxn id="55" idx="1"/>
          </p:cNvCxnSpPr>
          <p:nvPr/>
        </p:nvCxnSpPr>
        <p:spPr>
          <a:xfrm>
            <a:off x="3639127" y="2469039"/>
            <a:ext cx="0" cy="15390"/>
          </a:xfrm>
          <a:prstGeom prst="line">
            <a:avLst/>
          </a:prstGeom>
        </p:spPr>
        <p:style>
          <a:lnRef idx="3">
            <a:schemeClr val="dk1"/>
          </a:lnRef>
          <a:fillRef idx="0">
            <a:schemeClr val="dk1"/>
          </a:fillRef>
          <a:effectRef idx="2">
            <a:schemeClr val="dk1"/>
          </a:effectRef>
          <a:fontRef idx="minor">
            <a:schemeClr val="tx1"/>
          </a:fontRef>
        </p:style>
      </p:cxnSp>
      <p:sp>
        <p:nvSpPr>
          <p:cNvPr id="62" name="TextBox 61">
            <a:extLst>
              <a:ext uri="{FF2B5EF4-FFF2-40B4-BE49-F238E27FC236}">
                <a16:creationId xmlns:a16="http://schemas.microsoft.com/office/drawing/2014/main" id="{0A03A557-6492-DFF0-D0A5-9F2D1ECC81FA}"/>
              </a:ext>
            </a:extLst>
          </p:cNvPr>
          <p:cNvSpPr txBox="1"/>
          <p:nvPr/>
        </p:nvSpPr>
        <p:spPr>
          <a:xfrm>
            <a:off x="3037114" y="3548743"/>
            <a:ext cx="2572590" cy="307777"/>
          </a:xfrm>
          <a:prstGeom prst="rect">
            <a:avLst/>
          </a:prstGeom>
          <a:noFill/>
        </p:spPr>
        <p:txBody>
          <a:bodyPr wrap="square" rtlCol="0">
            <a:spAutoFit/>
          </a:bodyPr>
          <a:lstStyle/>
          <a:p>
            <a:pPr algn="ctr"/>
            <a:r>
              <a:rPr lang="en-GB" sz="1400" b="1" dirty="0"/>
              <a:t>Low social media   activity</a:t>
            </a:r>
          </a:p>
        </p:txBody>
      </p:sp>
      <p:sp>
        <p:nvSpPr>
          <p:cNvPr id="63" name="TextBox 62">
            <a:extLst>
              <a:ext uri="{FF2B5EF4-FFF2-40B4-BE49-F238E27FC236}">
                <a16:creationId xmlns:a16="http://schemas.microsoft.com/office/drawing/2014/main" id="{F56CD287-2AE8-980C-EB30-F01A82C239CB}"/>
              </a:ext>
            </a:extLst>
          </p:cNvPr>
          <p:cNvSpPr txBox="1"/>
          <p:nvPr/>
        </p:nvSpPr>
        <p:spPr>
          <a:xfrm>
            <a:off x="3472543" y="4103914"/>
            <a:ext cx="2189349" cy="338554"/>
          </a:xfrm>
          <a:prstGeom prst="rect">
            <a:avLst/>
          </a:prstGeom>
          <a:noFill/>
        </p:spPr>
        <p:txBody>
          <a:bodyPr wrap="square" rtlCol="0">
            <a:spAutoFit/>
          </a:bodyPr>
          <a:lstStyle/>
          <a:p>
            <a:r>
              <a:rPr lang="en-GB" sz="1400" b="1" dirty="0"/>
              <a:t>Outdated</a:t>
            </a:r>
            <a:r>
              <a:rPr lang="en-GB" sz="1600" b="1" dirty="0"/>
              <a:t> website</a:t>
            </a:r>
          </a:p>
        </p:txBody>
      </p:sp>
      <p:sp>
        <p:nvSpPr>
          <p:cNvPr id="66" name="TextBox 65">
            <a:extLst>
              <a:ext uri="{FF2B5EF4-FFF2-40B4-BE49-F238E27FC236}">
                <a16:creationId xmlns:a16="http://schemas.microsoft.com/office/drawing/2014/main" id="{B5F4957A-9DB0-C898-A728-71CA95C27A01}"/>
              </a:ext>
            </a:extLst>
          </p:cNvPr>
          <p:cNvSpPr txBox="1"/>
          <p:nvPr/>
        </p:nvSpPr>
        <p:spPr>
          <a:xfrm>
            <a:off x="7139709" y="2163471"/>
            <a:ext cx="2336800" cy="523220"/>
          </a:xfrm>
          <a:prstGeom prst="rect">
            <a:avLst/>
          </a:prstGeom>
          <a:noFill/>
        </p:spPr>
        <p:txBody>
          <a:bodyPr wrap="square" rtlCol="0">
            <a:spAutoFit/>
          </a:bodyPr>
          <a:lstStyle/>
          <a:p>
            <a:r>
              <a:rPr lang="en-GB" sz="1400" b="1" dirty="0"/>
              <a:t>Customers prefer online shopping</a:t>
            </a:r>
          </a:p>
        </p:txBody>
      </p:sp>
      <p:sp>
        <p:nvSpPr>
          <p:cNvPr id="69" name="TextBox 68">
            <a:extLst>
              <a:ext uri="{FF2B5EF4-FFF2-40B4-BE49-F238E27FC236}">
                <a16:creationId xmlns:a16="http://schemas.microsoft.com/office/drawing/2014/main" id="{7E96A64F-E50E-15E9-6EC3-6FD1E0EA7F0F}"/>
              </a:ext>
            </a:extLst>
          </p:cNvPr>
          <p:cNvSpPr txBox="1"/>
          <p:nvPr/>
        </p:nvSpPr>
        <p:spPr>
          <a:xfrm>
            <a:off x="6594763" y="2686691"/>
            <a:ext cx="2401455" cy="523220"/>
          </a:xfrm>
          <a:prstGeom prst="rect">
            <a:avLst/>
          </a:prstGeom>
          <a:noFill/>
        </p:spPr>
        <p:txBody>
          <a:bodyPr wrap="square" rtlCol="0">
            <a:spAutoFit/>
          </a:bodyPr>
          <a:lstStyle/>
          <a:p>
            <a:r>
              <a:rPr lang="en-US" sz="1400" b="1" dirty="0"/>
              <a:t>Demand for fast and convenient delivery</a:t>
            </a:r>
            <a:endParaRPr lang="en-GB" sz="1400" b="1" dirty="0"/>
          </a:p>
        </p:txBody>
      </p:sp>
      <p:sp>
        <p:nvSpPr>
          <p:cNvPr id="70" name="TextBox 69">
            <a:extLst>
              <a:ext uri="{FF2B5EF4-FFF2-40B4-BE49-F238E27FC236}">
                <a16:creationId xmlns:a16="http://schemas.microsoft.com/office/drawing/2014/main" id="{DBBA7CB1-635F-E4F7-90C5-7A5A551A70E3}"/>
              </a:ext>
            </a:extLst>
          </p:cNvPr>
          <p:cNvSpPr txBox="1"/>
          <p:nvPr/>
        </p:nvSpPr>
        <p:spPr>
          <a:xfrm>
            <a:off x="6096000" y="3548743"/>
            <a:ext cx="2394857" cy="523220"/>
          </a:xfrm>
          <a:prstGeom prst="rect">
            <a:avLst/>
          </a:prstGeom>
          <a:noFill/>
        </p:spPr>
        <p:txBody>
          <a:bodyPr wrap="square" rtlCol="0">
            <a:spAutoFit/>
          </a:bodyPr>
          <a:lstStyle/>
          <a:p>
            <a:r>
              <a:rPr lang="en-US" sz="1400" b="1" dirty="0"/>
              <a:t>Less activity on the high street</a:t>
            </a:r>
            <a:endParaRPr lang="en-GB" sz="1400" b="1" dirty="0"/>
          </a:p>
        </p:txBody>
      </p:sp>
      <p:sp>
        <p:nvSpPr>
          <p:cNvPr id="71" name="TextBox 70">
            <a:extLst>
              <a:ext uri="{FF2B5EF4-FFF2-40B4-BE49-F238E27FC236}">
                <a16:creationId xmlns:a16="http://schemas.microsoft.com/office/drawing/2014/main" id="{29F659E4-DA63-073A-CC6D-B38C74262ED4}"/>
              </a:ext>
            </a:extLst>
          </p:cNvPr>
          <p:cNvSpPr txBox="1"/>
          <p:nvPr/>
        </p:nvSpPr>
        <p:spPr>
          <a:xfrm>
            <a:off x="6492833" y="4193719"/>
            <a:ext cx="2540329" cy="307777"/>
          </a:xfrm>
          <a:prstGeom prst="rect">
            <a:avLst/>
          </a:prstGeom>
          <a:noFill/>
        </p:spPr>
        <p:txBody>
          <a:bodyPr wrap="square" rtlCol="0">
            <a:spAutoFit/>
          </a:bodyPr>
          <a:lstStyle/>
          <a:p>
            <a:r>
              <a:rPr lang="en-GB" sz="1400" b="1" dirty="0"/>
              <a:t>Fewer walk-in customers</a:t>
            </a:r>
          </a:p>
        </p:txBody>
      </p:sp>
      <p:sp>
        <p:nvSpPr>
          <p:cNvPr id="75" name="TextBox 74">
            <a:extLst>
              <a:ext uri="{FF2B5EF4-FFF2-40B4-BE49-F238E27FC236}">
                <a16:creationId xmlns:a16="http://schemas.microsoft.com/office/drawing/2014/main" id="{EA80A20A-585C-D479-14EC-BA90FE4D8122}"/>
              </a:ext>
            </a:extLst>
          </p:cNvPr>
          <p:cNvSpPr txBox="1"/>
          <p:nvPr/>
        </p:nvSpPr>
        <p:spPr>
          <a:xfrm>
            <a:off x="9818914" y="1937388"/>
            <a:ext cx="2373086" cy="523220"/>
          </a:xfrm>
          <a:prstGeom prst="rect">
            <a:avLst/>
          </a:prstGeom>
          <a:noFill/>
        </p:spPr>
        <p:txBody>
          <a:bodyPr wrap="square" rtlCol="0">
            <a:spAutoFit/>
          </a:bodyPr>
          <a:lstStyle/>
          <a:p>
            <a:r>
              <a:rPr lang="en-US" sz="1400" b="1" dirty="0"/>
              <a:t>Higher prices for imported flowers </a:t>
            </a:r>
            <a:endParaRPr lang="en-GB" sz="1400" b="1" dirty="0"/>
          </a:p>
        </p:txBody>
      </p:sp>
      <p:sp>
        <p:nvSpPr>
          <p:cNvPr id="76" name="TextBox 75">
            <a:extLst>
              <a:ext uri="{FF2B5EF4-FFF2-40B4-BE49-F238E27FC236}">
                <a16:creationId xmlns:a16="http://schemas.microsoft.com/office/drawing/2014/main" id="{539C7F4A-9DB6-1C47-1AD7-10773BA8099C}"/>
              </a:ext>
            </a:extLst>
          </p:cNvPr>
          <p:cNvSpPr txBox="1"/>
          <p:nvPr/>
        </p:nvSpPr>
        <p:spPr>
          <a:xfrm>
            <a:off x="9507516" y="2726691"/>
            <a:ext cx="2258291" cy="523220"/>
          </a:xfrm>
          <a:prstGeom prst="rect">
            <a:avLst/>
          </a:prstGeom>
          <a:noFill/>
        </p:spPr>
        <p:txBody>
          <a:bodyPr wrap="square" rtlCol="0">
            <a:spAutoFit/>
          </a:bodyPr>
          <a:lstStyle/>
          <a:p>
            <a:r>
              <a:rPr lang="en-US" sz="1400" b="1" dirty="0"/>
              <a:t>Sustainable packaging is more expensive</a:t>
            </a:r>
            <a:endParaRPr lang="en-GB" sz="1400" b="1" dirty="0"/>
          </a:p>
        </p:txBody>
      </p:sp>
      <p:sp>
        <p:nvSpPr>
          <p:cNvPr id="82" name="TextBox 81">
            <a:extLst>
              <a:ext uri="{FF2B5EF4-FFF2-40B4-BE49-F238E27FC236}">
                <a16:creationId xmlns:a16="http://schemas.microsoft.com/office/drawing/2014/main" id="{A30133E7-08EB-7E54-5EBC-3B9527580157}"/>
              </a:ext>
            </a:extLst>
          </p:cNvPr>
          <p:cNvSpPr txBox="1"/>
          <p:nvPr/>
        </p:nvSpPr>
        <p:spPr>
          <a:xfrm>
            <a:off x="9231086" y="3548743"/>
            <a:ext cx="2503714" cy="893725"/>
          </a:xfrm>
          <a:prstGeom prst="rect">
            <a:avLst/>
          </a:prstGeom>
          <a:noFill/>
        </p:spPr>
        <p:txBody>
          <a:bodyPr wrap="square" rtlCol="0">
            <a:spAutoFit/>
          </a:bodyPr>
          <a:lstStyle/>
          <a:p>
            <a:endParaRPr lang="en-GB" dirty="0"/>
          </a:p>
        </p:txBody>
      </p:sp>
      <p:sp>
        <p:nvSpPr>
          <p:cNvPr id="83" name="TextBox 82">
            <a:extLst>
              <a:ext uri="{FF2B5EF4-FFF2-40B4-BE49-F238E27FC236}">
                <a16:creationId xmlns:a16="http://schemas.microsoft.com/office/drawing/2014/main" id="{A0B926F9-C818-95E2-BE1E-DD21AA7BEA79}"/>
              </a:ext>
            </a:extLst>
          </p:cNvPr>
          <p:cNvSpPr txBox="1"/>
          <p:nvPr/>
        </p:nvSpPr>
        <p:spPr>
          <a:xfrm>
            <a:off x="9231086" y="3548743"/>
            <a:ext cx="2412570" cy="523220"/>
          </a:xfrm>
          <a:prstGeom prst="rect">
            <a:avLst/>
          </a:prstGeom>
          <a:noFill/>
        </p:spPr>
        <p:txBody>
          <a:bodyPr wrap="square" rtlCol="0">
            <a:spAutoFit/>
          </a:bodyPr>
          <a:lstStyle/>
          <a:p>
            <a:r>
              <a:rPr lang="en-GB" sz="1400" b="1" dirty="0"/>
              <a:t>Limited marketing knowledge</a:t>
            </a:r>
          </a:p>
        </p:txBody>
      </p:sp>
      <p:sp>
        <p:nvSpPr>
          <p:cNvPr id="84" name="TextBox 83">
            <a:extLst>
              <a:ext uri="{FF2B5EF4-FFF2-40B4-BE49-F238E27FC236}">
                <a16:creationId xmlns:a16="http://schemas.microsoft.com/office/drawing/2014/main" id="{7DDE33E3-893B-F525-414A-7CF293D9EE26}"/>
              </a:ext>
            </a:extLst>
          </p:cNvPr>
          <p:cNvSpPr txBox="1"/>
          <p:nvPr/>
        </p:nvSpPr>
        <p:spPr>
          <a:xfrm>
            <a:off x="9516373" y="4193719"/>
            <a:ext cx="2136140" cy="523220"/>
          </a:xfrm>
          <a:prstGeom prst="rect">
            <a:avLst/>
          </a:prstGeom>
          <a:noFill/>
        </p:spPr>
        <p:txBody>
          <a:bodyPr wrap="square" rtlCol="0">
            <a:spAutoFit/>
          </a:bodyPr>
          <a:lstStyle/>
          <a:p>
            <a:r>
              <a:rPr lang="en-GB" sz="1400" b="1" dirty="0"/>
              <a:t>Heavy reliance on word-of-mouth</a:t>
            </a:r>
          </a:p>
        </p:txBody>
      </p:sp>
    </p:spTree>
    <p:extLst>
      <p:ext uri="{BB962C8B-B14F-4D97-AF65-F5344CB8AC3E}">
        <p14:creationId xmlns:p14="http://schemas.microsoft.com/office/powerpoint/2010/main" val="23206968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864BB4-E786-4620-FD91-9376C33328C3}"/>
              </a:ext>
            </a:extLst>
          </p:cNvPr>
          <p:cNvSpPr>
            <a:spLocks noGrp="1"/>
          </p:cNvSpPr>
          <p:nvPr>
            <p:ph type="title"/>
          </p:nvPr>
        </p:nvSpPr>
        <p:spPr>
          <a:xfrm>
            <a:off x="93182" y="561268"/>
            <a:ext cx="10652760" cy="914400"/>
          </a:xfrm>
        </p:spPr>
        <p:txBody>
          <a:bodyPr/>
          <a:lstStyle/>
          <a:p>
            <a:r>
              <a:rPr lang="en-GB" dirty="0"/>
              <a:t>Key Findings – Summary</a:t>
            </a:r>
            <a:br>
              <a:rPr lang="en-US" dirty="0"/>
            </a:br>
            <a:endParaRPr lang="en-US" dirty="0"/>
          </a:p>
        </p:txBody>
      </p:sp>
      <p:sp>
        <p:nvSpPr>
          <p:cNvPr id="2" name="Slide Number Placeholder 1">
            <a:extLst>
              <a:ext uri="{FF2B5EF4-FFF2-40B4-BE49-F238E27FC236}">
                <a16:creationId xmlns:a16="http://schemas.microsoft.com/office/drawing/2014/main" id="{850723FF-C6F9-5963-84DC-8B0FD296770E}"/>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11</a:t>
            </a:fld>
            <a:endParaRPr lang="en-US" dirty="0"/>
          </a:p>
        </p:txBody>
      </p:sp>
      <p:sp>
        <p:nvSpPr>
          <p:cNvPr id="10" name="Rectangle 1">
            <a:extLst>
              <a:ext uri="{FF2B5EF4-FFF2-40B4-BE49-F238E27FC236}">
                <a16:creationId xmlns:a16="http://schemas.microsoft.com/office/drawing/2014/main" id="{BC39DCF5-5EAF-EA34-994D-9CF3E98A6599}"/>
              </a:ext>
            </a:extLst>
          </p:cNvPr>
          <p:cNvSpPr>
            <a:spLocks noGrp="1" noChangeArrowheads="1"/>
          </p:cNvSpPr>
          <p:nvPr>
            <p:ph sz="quarter" idx="13"/>
          </p:nvPr>
        </p:nvSpPr>
        <p:spPr bwMode="auto">
          <a:xfrm>
            <a:off x="251896" y="1389848"/>
            <a:ext cx="10335332" cy="55707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rPr>
              <a:t>Green Haven Florists has experienced a 30% drop in in-store sales</a:t>
            </a:r>
            <a:r>
              <a:rPr kumimoji="0" lang="en-US" altLang="en-US" b="0" i="0" u="none" strike="noStrike" cap="none" normalizeH="0" baseline="0" dirty="0">
                <a:ln>
                  <a:noFill/>
                </a:ln>
                <a:solidFill>
                  <a:schemeClr val="tx1"/>
                </a:solidFill>
                <a:effectLst/>
              </a:rPr>
              <a:t>, mainly because fewer customers are visiting the shop.</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rPr>
              <a:t>Customer buying habits are changing</a:t>
            </a:r>
            <a:r>
              <a:rPr kumimoji="0" lang="en-US" altLang="en-US" b="0" i="0" u="none" strike="noStrike" cap="none" normalizeH="0" baseline="0" dirty="0">
                <a:ln>
                  <a:noFill/>
                </a:ln>
                <a:solidFill>
                  <a:schemeClr val="tx1"/>
                </a:solidFill>
                <a:effectLst/>
              </a:rPr>
              <a:t>, with more people choosing online shopping and flower delivery services.</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rPr>
              <a:t>Strong competition</a:t>
            </a:r>
            <a:r>
              <a:rPr kumimoji="0" lang="en-US" altLang="en-US" b="0" i="0" u="none" strike="noStrike" cap="none" normalizeH="0" baseline="0" dirty="0">
                <a:ln>
                  <a:noFill/>
                </a:ln>
                <a:solidFill>
                  <a:schemeClr val="tx1"/>
                </a:solidFill>
                <a:effectLst/>
              </a:rPr>
              <a:t> from a boutique florist and a national chain is reducing Green Haven’s market share.</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rPr>
              <a:t>Rising costs</a:t>
            </a:r>
            <a:r>
              <a:rPr kumimoji="0" lang="en-US" altLang="en-US" b="0" i="0" u="none" strike="noStrike" cap="none" normalizeH="0" baseline="0" dirty="0">
                <a:ln>
                  <a:noFill/>
                </a:ln>
                <a:solidFill>
                  <a:schemeClr val="tx1"/>
                </a:solidFill>
                <a:effectLst/>
              </a:rPr>
              <a:t> for flowers, supplies, and eco-friendly packaging are putting pressure on profitability.</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rPr>
              <a:t>The business has a weak online presence</a:t>
            </a:r>
            <a:r>
              <a:rPr kumimoji="0" lang="en-US" altLang="en-US" b="0" i="0" u="none" strike="noStrike" cap="none" normalizeH="0" baseline="0" dirty="0">
                <a:ln>
                  <a:noFill/>
                </a:ln>
                <a:solidFill>
                  <a:schemeClr val="tx1"/>
                </a:solidFill>
                <a:effectLst/>
              </a:rPr>
              <a:t>, including an outdated website and limited social media marketing.</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rPr>
              <a:t>Despite these challenges</a:t>
            </a:r>
            <a:r>
              <a:rPr kumimoji="0" lang="en-US" altLang="en-US" b="0" i="0" u="none" strike="noStrike" cap="none" normalizeH="0" baseline="0" dirty="0">
                <a:ln>
                  <a:noFill/>
                </a:ln>
                <a:solidFill>
                  <a:schemeClr val="tx1"/>
                </a:solidFill>
                <a:effectLst/>
              </a:rPr>
              <a:t>, Green Haven still stands out through its high-quality products, </a:t>
            </a:r>
            <a:r>
              <a:rPr kumimoji="0" lang="en-US" altLang="en-US" b="0" i="0" u="none" strike="noStrike" cap="none" normalizeH="0" baseline="0" dirty="0" err="1">
                <a:ln>
                  <a:noFill/>
                </a:ln>
                <a:solidFill>
                  <a:schemeClr val="tx1"/>
                </a:solidFill>
                <a:effectLst/>
              </a:rPr>
              <a:t>personalised</a:t>
            </a:r>
            <a:r>
              <a:rPr kumimoji="0" lang="en-US" altLang="en-US" b="0" i="0" u="none" strike="noStrike" cap="none" normalizeH="0" baseline="0" dirty="0">
                <a:ln>
                  <a:noFill/>
                </a:ln>
                <a:solidFill>
                  <a:schemeClr val="tx1"/>
                </a:solidFill>
                <a:effectLst/>
              </a:rPr>
              <a:t> customer</a:t>
            </a:r>
          </a:p>
          <a:p>
            <a:pPr marL="0" marR="0" lvl="0" indent="0" algn="l" defTabSz="914400" rtl="0" eaLnBrk="0" fontAlgn="base" latinLnBrk="0" hangingPunct="0">
              <a:lnSpc>
                <a:spcPct val="100000"/>
              </a:lnSpc>
              <a:spcBef>
                <a:spcPct val="0"/>
              </a:spcBef>
              <a:spcAft>
                <a:spcPct val="0"/>
              </a:spcAft>
              <a:buClrTx/>
              <a:buSzTx/>
              <a:buNone/>
              <a:tabLst/>
            </a:pPr>
            <a:r>
              <a:rPr kumimoji="0" lang="en-US" altLang="en-US" b="0" i="0" u="none" strike="noStrike" cap="none" normalizeH="0" baseline="0" dirty="0">
                <a:ln>
                  <a:noFill/>
                </a:ln>
                <a:solidFill>
                  <a:schemeClr val="tx1"/>
                </a:solidFill>
                <a:effectLst/>
              </a:rPr>
              <a:t> service, and strong commitment to sustainability, which create opportunities for future growth</a:t>
            </a:r>
            <a:r>
              <a:rPr kumimoji="0" lang="en-US" altLang="en-US" sz="1400" b="0" i="0" u="none" strike="noStrike" cap="none" normalizeH="0" baseline="0" dirty="0">
                <a:ln>
                  <a:noFill/>
                </a:ln>
                <a:solidFill>
                  <a:schemeClr val="tx1"/>
                </a:solidFill>
                <a:effectLst/>
              </a:rPr>
              <a:t>.</a:t>
            </a:r>
          </a:p>
          <a:p>
            <a:pPr marL="0" marR="0" lvl="0" indent="0" algn="l" defTabSz="914400" rtl="0" eaLnBrk="0" fontAlgn="base" latinLnBrk="0" hangingPunct="0">
              <a:lnSpc>
                <a:spcPct val="100000"/>
              </a:lnSpc>
              <a:spcBef>
                <a:spcPct val="0"/>
              </a:spcBef>
              <a:spcAft>
                <a:spcPct val="0"/>
              </a:spcAft>
              <a:buClrTx/>
              <a:buSzTx/>
              <a:buNone/>
              <a:tabLst/>
            </a:pPr>
            <a:endParaRPr kumimoji="0" lang="en-US" altLang="en-US" sz="14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36620487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5D4F9-7B56-92C6-42B1-3357F71F8DF2}"/>
              </a:ext>
            </a:extLst>
          </p:cNvPr>
          <p:cNvSpPr>
            <a:spLocks noGrp="1"/>
          </p:cNvSpPr>
          <p:nvPr>
            <p:ph type="title"/>
          </p:nvPr>
        </p:nvSpPr>
        <p:spPr>
          <a:xfrm>
            <a:off x="151152" y="600089"/>
            <a:ext cx="10652760" cy="914400"/>
          </a:xfrm>
        </p:spPr>
        <p:txBody>
          <a:bodyPr/>
          <a:lstStyle/>
          <a:p>
            <a:r>
              <a:rPr lang="en-GB" dirty="0"/>
              <a:t>Conclusion</a:t>
            </a:r>
          </a:p>
        </p:txBody>
      </p:sp>
      <p:sp>
        <p:nvSpPr>
          <p:cNvPr id="3" name="Content Placeholder 2">
            <a:extLst>
              <a:ext uri="{FF2B5EF4-FFF2-40B4-BE49-F238E27FC236}">
                <a16:creationId xmlns:a16="http://schemas.microsoft.com/office/drawing/2014/main" id="{59C1EACF-E694-AB9E-6437-6FFA46865F05}"/>
              </a:ext>
            </a:extLst>
          </p:cNvPr>
          <p:cNvSpPr>
            <a:spLocks noGrp="1"/>
          </p:cNvSpPr>
          <p:nvPr>
            <p:ph sz="quarter" idx="12"/>
          </p:nvPr>
        </p:nvSpPr>
        <p:spPr>
          <a:xfrm>
            <a:off x="407624" y="1514489"/>
            <a:ext cx="11013232" cy="4621135"/>
          </a:xfrm>
        </p:spPr>
        <p:txBody>
          <a:bodyPr>
            <a:normAutofit lnSpcReduction="10000"/>
          </a:bodyPr>
          <a:lstStyle/>
          <a:p>
            <a:r>
              <a:rPr lang="en-US" dirty="0"/>
              <a:t>Green Haven Florists has seen a decrease in in-store sales, largely due to reduced foot traffic and shifts in customer preferences.</a:t>
            </a:r>
          </a:p>
          <a:p>
            <a:endParaRPr lang="en-US" dirty="0"/>
          </a:p>
          <a:p>
            <a:r>
              <a:rPr lang="en-US" dirty="0"/>
              <a:t>Specifically, customers increasingly </a:t>
            </a:r>
            <a:r>
              <a:rPr lang="en-US" dirty="0" err="1"/>
              <a:t>favour</a:t>
            </a:r>
            <a:r>
              <a:rPr lang="en-US" dirty="0"/>
              <a:t> online shopping platforms and delivery options.</a:t>
            </a:r>
          </a:p>
          <a:p>
            <a:endParaRPr lang="en-US" dirty="0"/>
          </a:p>
          <a:p>
            <a:r>
              <a:rPr lang="en-US" dirty="0"/>
              <a:t>Furthermore, strong market competition, combined with increasing operational costs, is impacting the business's overall profitability.</a:t>
            </a:r>
          </a:p>
          <a:p>
            <a:endParaRPr lang="en-US" dirty="0"/>
          </a:p>
          <a:p>
            <a:r>
              <a:rPr lang="en-US" dirty="0"/>
              <a:t>The company's limited digital presence also restricts its potential reach and visibility in the market.</a:t>
            </a:r>
          </a:p>
          <a:p>
            <a:endParaRPr lang="en-US" dirty="0"/>
          </a:p>
          <a:p>
            <a:r>
              <a:rPr lang="en-US" dirty="0"/>
              <a:t>Despite these challenges, Green Haven Florists maintains key strengths, including its commitment to high-quality products, </a:t>
            </a:r>
            <a:r>
              <a:rPr lang="en-US" dirty="0" err="1"/>
              <a:t>personalised</a:t>
            </a:r>
            <a:r>
              <a:rPr lang="en-US" dirty="0"/>
              <a:t> customer service, and dedication to sustainable business practices; these elements offer a solid foundation for future growth.</a:t>
            </a:r>
            <a:endParaRPr lang="en-GB" dirty="0"/>
          </a:p>
        </p:txBody>
      </p:sp>
      <p:sp>
        <p:nvSpPr>
          <p:cNvPr id="4" name="Slide Number Placeholder 3">
            <a:extLst>
              <a:ext uri="{FF2B5EF4-FFF2-40B4-BE49-F238E27FC236}">
                <a16:creationId xmlns:a16="http://schemas.microsoft.com/office/drawing/2014/main" id="{EFDC7CD4-87D4-B341-7885-59AB3DCA47BB}"/>
              </a:ext>
            </a:extLst>
          </p:cNvPr>
          <p:cNvSpPr>
            <a:spLocks noGrp="1"/>
          </p:cNvSpPr>
          <p:nvPr>
            <p:ph type="sldNum" sz="quarter" idx="10"/>
          </p:nvPr>
        </p:nvSpPr>
        <p:spPr/>
        <p:txBody>
          <a:bodyPr/>
          <a:lstStyle/>
          <a:p>
            <a:pPr algn="ctr"/>
            <a:fld id="{19B51A1E-902D-48AF-9020-955120F399B6}" type="slidenum">
              <a:rPr lang="en-US" smtClean="0"/>
              <a:pPr algn="ctr"/>
              <a:t>12</a:t>
            </a:fld>
            <a:endParaRPr lang="en-US" dirty="0"/>
          </a:p>
        </p:txBody>
      </p:sp>
    </p:spTree>
    <p:extLst>
      <p:ext uri="{BB962C8B-B14F-4D97-AF65-F5344CB8AC3E}">
        <p14:creationId xmlns:p14="http://schemas.microsoft.com/office/powerpoint/2010/main" val="215659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00952-EBB3-24B2-DCFA-9407D300F92E}"/>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FAB80A51-C683-D096-188A-7328A2E1D916}"/>
              </a:ext>
            </a:extLst>
          </p:cNvPr>
          <p:cNvSpPr>
            <a:spLocks noGrp="1"/>
          </p:cNvSpPr>
          <p:nvPr>
            <p:ph sz="quarter" idx="12"/>
          </p:nvPr>
        </p:nvSpPr>
        <p:spPr/>
        <p:txBody>
          <a:bodyPr/>
          <a:lstStyle/>
          <a:p>
            <a:r>
              <a:rPr lang="en-GB" dirty="0">
                <a:hlinkClick r:id="rId2"/>
              </a:rPr>
              <a:t>https://www.cqm.rs/2015/cd1/pdf/papers/focus_1/006.pdf</a:t>
            </a:r>
            <a:endParaRPr lang="en-GB" dirty="0"/>
          </a:p>
          <a:p>
            <a:r>
              <a:rPr lang="en-GB" dirty="0">
                <a:hlinkClick r:id="rId3"/>
              </a:rPr>
              <a:t>https://www.researchgate.net/profile/Elaheh-Yadegaridehkordi/publication/341190360_COMRAP_2018/links/5eb2ec0b45851523bd4708f1/COMRAP-2018.pdf#page=43</a:t>
            </a:r>
            <a:endParaRPr lang="en-GB" dirty="0"/>
          </a:p>
          <a:p>
            <a:r>
              <a:rPr lang="en-GB" dirty="0"/>
              <a:t>https://www.researchgate.net/profile/Carmen-Ciocoiu/publication/46567642_Application_Of_Fishbone_Diagram_To_Determine_The_Risk_Of_An_Event_With_Multiple_Causes/links/572afd7408aef5d48d30d6dd/Application-Of-Fishbone-Diagram-To-Determine-The-Risk-Of-An-Event-With-Multiple-Causes.pdf?_sg%5B0%5D=started_experiment_milestone&amp;origin=journalDetail</a:t>
            </a:r>
          </a:p>
          <a:p>
            <a:pPr marL="0" indent="0">
              <a:buNone/>
            </a:pPr>
            <a:endParaRPr lang="en-GB" dirty="0"/>
          </a:p>
        </p:txBody>
      </p:sp>
      <p:sp>
        <p:nvSpPr>
          <p:cNvPr id="4" name="Slide Number Placeholder 3">
            <a:extLst>
              <a:ext uri="{FF2B5EF4-FFF2-40B4-BE49-F238E27FC236}">
                <a16:creationId xmlns:a16="http://schemas.microsoft.com/office/drawing/2014/main" id="{148C3671-9B8F-3D7F-1556-99606E3FDA45}"/>
              </a:ext>
            </a:extLst>
          </p:cNvPr>
          <p:cNvSpPr>
            <a:spLocks noGrp="1"/>
          </p:cNvSpPr>
          <p:nvPr>
            <p:ph type="sldNum" sz="quarter" idx="10"/>
          </p:nvPr>
        </p:nvSpPr>
        <p:spPr/>
        <p:txBody>
          <a:bodyPr/>
          <a:lstStyle/>
          <a:p>
            <a:pPr algn="ctr"/>
            <a:fld id="{19B51A1E-902D-48AF-9020-955120F399B6}" type="slidenum">
              <a:rPr lang="en-US" smtClean="0"/>
              <a:pPr algn="ctr"/>
              <a:t>13</a:t>
            </a:fld>
            <a:endParaRPr lang="en-US" dirty="0"/>
          </a:p>
        </p:txBody>
      </p:sp>
    </p:spTree>
    <p:extLst>
      <p:ext uri="{BB962C8B-B14F-4D97-AF65-F5344CB8AC3E}">
        <p14:creationId xmlns:p14="http://schemas.microsoft.com/office/powerpoint/2010/main" val="13037663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D3531FC-30B1-5F17-6B06-9AE6CF5584A4}"/>
              </a:ext>
            </a:extLst>
          </p:cNvPr>
          <p:cNvSpPr>
            <a:spLocks noGrp="1"/>
          </p:cNvSpPr>
          <p:nvPr>
            <p:ph type="title"/>
          </p:nvPr>
        </p:nvSpPr>
        <p:spPr>
          <a:xfrm>
            <a:off x="3874851" y="2439905"/>
            <a:ext cx="5764907" cy="1250745"/>
          </a:xfrm>
        </p:spPr>
        <p:txBody>
          <a:bodyPr/>
          <a:lstStyle/>
          <a:p>
            <a:r>
              <a:rPr lang="en-US" dirty="0"/>
              <a:t>Thank you</a:t>
            </a:r>
            <a:br>
              <a:rPr lang="en-US" dirty="0"/>
            </a:br>
            <a:br>
              <a:rPr lang="en-US" dirty="0"/>
            </a:br>
            <a:br>
              <a:rPr lang="en-US" dirty="0"/>
            </a:br>
            <a:endParaRPr lang="en-US" dirty="0"/>
          </a:p>
        </p:txBody>
      </p:sp>
    </p:spTree>
    <p:extLst>
      <p:ext uri="{BB962C8B-B14F-4D97-AF65-F5344CB8AC3E}">
        <p14:creationId xmlns:p14="http://schemas.microsoft.com/office/powerpoint/2010/main" val="4235689170"/>
      </p:ext>
    </p:extLst>
  </p:cSld>
  <p:clrMapOvr>
    <a:masterClrMapping/>
  </p:clrMapOvr>
</p:sld>
</file>

<file path=ppt/theme/theme1.xml><?xml version="1.0" encoding="utf-8"?>
<a:theme xmlns:a="http://schemas.openxmlformats.org/drawingml/2006/main" name="Custom">
  <a:themeElements>
    <a:clrScheme name="TM78453729">
      <a:dk1>
        <a:srgbClr val="000000"/>
      </a:dk1>
      <a:lt1>
        <a:srgbClr val="FFFFFF"/>
      </a:lt1>
      <a:dk2>
        <a:srgbClr val="3F3F3F"/>
      </a:dk2>
      <a:lt2>
        <a:srgbClr val="F2F2F2"/>
      </a:lt2>
      <a:accent1>
        <a:srgbClr val="00682B"/>
      </a:accent1>
      <a:accent2>
        <a:srgbClr val="EFEAE7"/>
      </a:accent2>
      <a:accent3>
        <a:srgbClr val="CD1711"/>
      </a:accent3>
      <a:accent4>
        <a:srgbClr val="651B51"/>
      </a:accent4>
      <a:accent5>
        <a:srgbClr val="2C3A2E"/>
      </a:accent5>
      <a:accent6>
        <a:srgbClr val="B6A650"/>
      </a:accent6>
      <a:hlink>
        <a:srgbClr val="029B2D"/>
      </a:hlink>
      <a:folHlink>
        <a:srgbClr val="029B2D"/>
      </a:folHlink>
    </a:clrScheme>
    <a:fontScheme name="Custom 36">
      <a:majorFont>
        <a:latin typeface="Batang"/>
        <a:ea typeface=""/>
        <a:cs typeface=""/>
      </a:majorFont>
      <a:minorFont>
        <a:latin typeface="Batang"/>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w="3175"/>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78453729_win32_SD_v5" id="{5665AA9C-4EFF-4FCC-8086-4050069C15ED}" vid="{F66CC29E-A3F9-4341-8B35-47A4E87375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9" ma:contentTypeDescription="Create a new document." ma:contentTypeScope="" ma:versionID="6a914531ae0f23be31da2eba1f3b42a9">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ae00154c9e66547f022c4923f88826d6"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2B7AA3F-15AC-4F4D-8050-3ECF172613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E111B19-7283-4751-B1F8-E7CC95678A87}">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67B38E9C-53F4-45B7-BB77-8539BB7040F8}">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Botanical pitch deck</Template>
  <TotalTime>227</TotalTime>
  <Words>1084</Words>
  <Application>Microsoft Office PowerPoint</Application>
  <PresentationFormat>Widescreen</PresentationFormat>
  <Paragraphs>142</Paragraphs>
  <Slides>14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Batang</vt:lpstr>
      <vt:lpstr>A</vt:lpstr>
      <vt:lpstr>Arial</vt:lpstr>
      <vt:lpstr>Calibri</vt:lpstr>
      <vt:lpstr>Custom</vt:lpstr>
      <vt:lpstr>Green Haven Florists</vt:lpstr>
      <vt:lpstr>MODULE NAME: Problem Solving and Decision Making MODULE CODE: LCLM4004 STUDENT NAME: Stefana-Viviana Todirascu STUDENT ID: 2516894 LECTURER: Toyin Adisa Assignment 1: Presentation</vt:lpstr>
      <vt:lpstr> Overview</vt:lpstr>
      <vt:lpstr>Introduction </vt:lpstr>
      <vt:lpstr>Issues Impacting Green Haven Florists In-Store Sales  </vt:lpstr>
      <vt:lpstr>Issues Impacting Green Haven Florists In-Store Sales </vt:lpstr>
      <vt:lpstr>5W2H Analysis – Green Haven Florists </vt:lpstr>
      <vt:lpstr>PESTEL Analysis – Green Haven Florists </vt:lpstr>
      <vt:lpstr>PESTEL Analysis – Green Haven Florists </vt:lpstr>
      <vt:lpstr>Fishbone Diagram to Green Haven Florists </vt:lpstr>
      <vt:lpstr>Key Findings – Summary </vt:lpstr>
      <vt:lpstr>Conclusion</vt:lpstr>
      <vt:lpstr>References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Bogdan</dc:creator>
  <cp:lastModifiedBy>Bogdan</cp:lastModifiedBy>
  <cp:revision>4</cp:revision>
  <dcterms:created xsi:type="dcterms:W3CDTF">2026-03-07T20:23:31Z</dcterms:created>
  <dcterms:modified xsi:type="dcterms:W3CDTF">2026-03-15T21:56:42Z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y fmtid="{D5CDD505-2E9C-101B-9397-08002B2CF9AE}" pid="4" name="ClassificationContentMarkingFooterLocations">
    <vt:lpwstr>Office Theme:7</vt:lpwstr>
  </property>
  <property fmtid="{D5CDD505-2E9C-101B-9397-08002B2CF9AE}" pid="5" name="ClassificationContentMarkingFooterText">
    <vt:lpwstr>Classified as Microsoft Confidential</vt:lpwstr>
  </property>
</Properties>
</file>