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smin Sweeney (P150546)" initials="JS(" lastIdx="1" clrIdx="0">
    <p:extLst>
      <p:ext uri="{19B8F6BF-5375-455C-9EA6-DF929625EA0E}">
        <p15:presenceInfo xmlns:p15="http://schemas.microsoft.com/office/powerpoint/2012/main" userId="S-1-5-21-809251214-2178901256-4152538893-2213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163" autoAdjust="0"/>
  </p:normalViewPr>
  <p:slideViewPr>
    <p:cSldViewPr snapToGrid="0">
      <p:cViewPr varScale="1">
        <p:scale>
          <a:sx n="82" d="100"/>
          <a:sy n="82" d="100"/>
        </p:scale>
        <p:origin x="22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commentAuthors" Target="commen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8B08A8-3CF3-4554-9776-071D398DA747}" type="datetimeFigureOut">
              <a:rPr lang="en-GB" smtClean="0"/>
              <a:t>24/01/2018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146168-19BD-4C18-BCB5-D4BD1F9EAF21}" type="slidenum">
              <a:rPr lang="en-GB" smtClean="0"/>
              <a:t>‹#›</a:t>
            </a:fld>
            <a:endParaRPr lang="en-GB"/>
          </a:p>
        </p:txBody>
      </p:sp>
    </p:spTree>
    <p:extLst>
      <p:ext uri="{BB962C8B-B14F-4D97-AF65-F5344CB8AC3E}">
        <p14:creationId xmlns:p14="http://schemas.microsoft.com/office/powerpoint/2010/main" val="3459223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Introduction: my/our presentation today will be to show how a business or company can include </a:t>
            </a:r>
            <a:r>
              <a:rPr lang="en-GB" dirty="0" err="1" smtClean="0"/>
              <a:t>flexible,agile</a:t>
            </a:r>
            <a:r>
              <a:rPr lang="en-GB" dirty="0" smtClean="0"/>
              <a:t> and inclusive methods in the workplace and how to </a:t>
            </a:r>
            <a:r>
              <a:rPr lang="en-GB" dirty="0" err="1" smtClean="0"/>
              <a:t>develope</a:t>
            </a:r>
            <a:r>
              <a:rPr lang="en-GB" dirty="0" smtClean="0"/>
              <a:t> on these ideas to make a more efficient working environment.</a:t>
            </a:r>
          </a:p>
          <a:p>
            <a:endParaRPr lang="en-GB" dirty="0"/>
          </a:p>
        </p:txBody>
      </p:sp>
      <p:sp>
        <p:nvSpPr>
          <p:cNvPr id="4" name="Slide Number Placeholder 3"/>
          <p:cNvSpPr>
            <a:spLocks noGrp="1"/>
          </p:cNvSpPr>
          <p:nvPr>
            <p:ph type="sldNum" sz="quarter" idx="10"/>
          </p:nvPr>
        </p:nvSpPr>
        <p:spPr/>
        <p:txBody>
          <a:bodyPr/>
          <a:lstStyle/>
          <a:p>
            <a:fld id="{53146168-19BD-4C18-BCB5-D4BD1F9EAF21}" type="slidenum">
              <a:rPr lang="en-GB" smtClean="0"/>
              <a:t>1</a:t>
            </a:fld>
            <a:endParaRPr lang="en-GB"/>
          </a:p>
        </p:txBody>
      </p:sp>
    </p:spTree>
    <p:extLst>
      <p:ext uri="{BB962C8B-B14F-4D97-AF65-F5344CB8AC3E}">
        <p14:creationId xmlns:p14="http://schemas.microsoft.com/office/powerpoint/2010/main" val="2287252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workplace flexibility means that the employees have a lot more freedom to do their work. The potential benefits of workplace flexibility are  — increased morale</a:t>
            </a:r>
            <a:r>
              <a:rPr lang="en-GB" baseline="0" dirty="0" smtClean="0"/>
              <a:t> increased</a:t>
            </a:r>
            <a:r>
              <a:rPr lang="en-GB" dirty="0" smtClean="0"/>
              <a:t> motivation, and the ability to attract and retain talent.</a:t>
            </a:r>
          </a:p>
          <a:p>
            <a:r>
              <a:rPr lang="en-GB" dirty="0" smtClean="0"/>
              <a:t>by taking a job design approach to workplace flexibility, managers can get the benefits of offering more flexibility while minimizing the downside.</a:t>
            </a:r>
          </a:p>
          <a:p>
            <a:r>
              <a:rPr lang="en-GB" dirty="0" smtClean="0"/>
              <a:t> workplace flexibility can increase the options that the employer as well as the employee has, which could pave the way for decisions that save a lot of revenue and bring in a lot more revenue for the business. </a:t>
            </a:r>
          </a:p>
          <a:p>
            <a:r>
              <a:rPr lang="en-GB" dirty="0" smtClean="0"/>
              <a:t>Flexible working can also mean taking advantages of developments within technology. </a:t>
            </a:r>
          </a:p>
          <a:p>
            <a:r>
              <a:rPr lang="en-GB" dirty="0" smtClean="0"/>
              <a:t>Such as, employees being able to access their work via online at home. In addition, using other networking systems to communicate online with colleagues. Increases in 24/7 services needed to be delivered to customers means that businesses need not  extend opening hours. For a business or company HR can suggest to take these steps in order</a:t>
            </a:r>
            <a:r>
              <a:rPr lang="en-GB" baseline="0" dirty="0" smtClean="0"/>
              <a:t> to improve work place flexibility;</a:t>
            </a:r>
            <a:r>
              <a:rPr lang="en-GB" dirty="0" smtClean="0"/>
              <a:t> </a:t>
            </a:r>
          </a:p>
          <a:p>
            <a:r>
              <a:rPr lang="en-GB" dirty="0" smtClean="0"/>
              <a:t>include more forms of flexible work hours such</a:t>
            </a:r>
            <a:r>
              <a:rPr lang="en-GB" baseline="0" dirty="0" smtClean="0"/>
              <a:t> as a </a:t>
            </a:r>
            <a:r>
              <a:rPr lang="en-GB" dirty="0" smtClean="0"/>
              <a:t>work from home ethic and a part time option, offering more flexitime to employees who work the longest hours and possible career breaks for those who have worked with the company for at least 5 years. Giving the possibility of new part time employees in place of those that are taking flexitime or career breaks. The introduction of fresh faces to the team could boost morale and offer new ideas to projects. </a:t>
            </a:r>
          </a:p>
          <a:p>
            <a:endParaRPr lang="en-GB" dirty="0" smtClean="0"/>
          </a:p>
          <a:p>
            <a:r>
              <a:rPr lang="en-GB" dirty="0" smtClean="0"/>
              <a:t>References</a:t>
            </a:r>
          </a:p>
          <a:p>
            <a:r>
              <a:rPr lang="en-GB" dirty="0" smtClean="0"/>
              <a:t>Harvard Business Review. (2017). Increase Workplace Flexibility and Boost Performance. [online] Available at: https://hbr.org/2014/03/increase-workplace-flexibility-and-boost-performance [Accessed 13 Dec. 2017</a:t>
            </a:r>
            <a:r>
              <a:rPr lang="en-GB" dirty="0" smtClean="0"/>
              <a:t>].</a:t>
            </a:r>
          </a:p>
          <a:p>
            <a:r>
              <a:rPr lang="en-GB" dirty="0" smtClean="0"/>
              <a:t>What is flexible working? </a:t>
            </a:r>
          </a:p>
          <a:p>
            <a:r>
              <a:rPr lang="en-GB" dirty="0" smtClean="0"/>
              <a:t>’Flexible working gives employees flexibility on how long, where and when they work. Employees access flexible working through human resources policies, which usually require supervisory approval.’</a:t>
            </a:r>
          </a:p>
          <a:p>
            <a:r>
              <a:rPr lang="en-GB" dirty="0" smtClean="0"/>
              <a:t>Advantages of flexible working schedules for employees </a:t>
            </a:r>
          </a:p>
          <a:p>
            <a:r>
              <a:rPr lang="en-GB" dirty="0" smtClean="0"/>
              <a:t>Flexibility will allow employee to meet needs such as family needs. Everyday life responsibilities conveniently and also personal obligations. So having a flexible schedule you can do your everyday activities such as going to the gym or be at home for some to call around to fix your boiler.</a:t>
            </a:r>
          </a:p>
          <a:p>
            <a:r>
              <a:rPr lang="en-GB" dirty="0" smtClean="0"/>
              <a:t>Commuting costs for employees:</a:t>
            </a:r>
          </a:p>
          <a:p>
            <a:r>
              <a:rPr lang="en-GB" dirty="0" smtClean="0"/>
              <a:t>Reducing consumption of employees, the fuel costs and also commuting cost, if employees are working from it allow them to save money and moreover people work better from hoke and prefer to so productivity and efficiency will be increased. Lastly it allows other employees and people to commute to work without it being as hectic.</a:t>
            </a:r>
          </a:p>
          <a:p>
            <a:r>
              <a:rPr lang="en-GB" dirty="0" smtClean="0"/>
              <a:t>Changing commuting hours is another advantage as if you change office time from 8am to 10am less likely they will be late and also employees are stressed less into commuting to work.</a:t>
            </a:r>
          </a:p>
          <a:p>
            <a:r>
              <a:rPr lang="en-GB" dirty="0" smtClean="0"/>
              <a:t>The increase in personal control over working schedule and working environment, reduces employee burnout from work overload. </a:t>
            </a:r>
          </a:p>
          <a:p>
            <a:r>
              <a:rPr lang="en-GB" dirty="0" smtClean="0"/>
              <a:t>Allows employees to work at their most freshest which will allow them to accomplish more</a:t>
            </a:r>
          </a:p>
          <a:p>
            <a:r>
              <a:rPr lang="en-GB" dirty="0" smtClean="0"/>
              <a:t>Advantages for employers:</a:t>
            </a:r>
          </a:p>
          <a:p>
            <a:r>
              <a:rPr lang="en-GB" dirty="0" smtClean="0"/>
              <a:t>•	Reduces absents from the workplace</a:t>
            </a:r>
          </a:p>
          <a:p>
            <a:r>
              <a:rPr lang="en-GB" dirty="0" smtClean="0"/>
              <a:t>•	It will allow the increase in good employees</a:t>
            </a:r>
          </a:p>
          <a:p>
            <a:r>
              <a:rPr lang="en-GB" dirty="0" smtClean="0"/>
              <a:t>•	Will reduce the turnover of employees (expand)</a:t>
            </a:r>
          </a:p>
          <a:p>
            <a:r>
              <a:rPr lang="en-GB" dirty="0" smtClean="0"/>
              <a:t>•	Generally attract more people to wanting to work for company as it is family friendly flexible work schedules </a:t>
            </a:r>
          </a:p>
          <a:p>
            <a:r>
              <a:rPr lang="en-GB" dirty="0" smtClean="0"/>
              <a:t>•	Lastly increases morale the engagement and commitment to an organisation</a:t>
            </a:r>
          </a:p>
          <a:p>
            <a:r>
              <a:rPr lang="en-GB" dirty="0" smtClean="0"/>
              <a:t>Disadvantages for employees and employers of flexible working:</a:t>
            </a:r>
          </a:p>
          <a:p>
            <a:r>
              <a:rPr lang="en-GB" dirty="0" smtClean="0"/>
              <a:t>•	Some employees enjoy being in a working environment and find it difficult to work at home </a:t>
            </a:r>
          </a:p>
          <a:p>
            <a:r>
              <a:rPr lang="en-GB" dirty="0" smtClean="0"/>
              <a:t>•	Some employee like working with other colleagues which they might not find in their shift</a:t>
            </a:r>
          </a:p>
          <a:p>
            <a:r>
              <a:rPr lang="en-GB" dirty="0" smtClean="0"/>
              <a:t>•	Some people might abuse the flexibility and not do any work whilst at home </a:t>
            </a:r>
          </a:p>
          <a:p>
            <a:r>
              <a:rPr lang="en-GB" dirty="0" smtClean="0"/>
              <a:t>•	Team oriented department will need to work together at some point. </a:t>
            </a:r>
          </a:p>
          <a:p>
            <a:r>
              <a:rPr lang="en-GB" dirty="0" smtClean="0"/>
              <a:t>•	Managers will find it difficult to adjust to the flexibility as they are used to seeing employees on a daily basis and watching their work</a:t>
            </a:r>
          </a:p>
          <a:p>
            <a:endParaRPr lang="en-GB" dirty="0" smtClean="0"/>
          </a:p>
          <a:p>
            <a:endParaRPr lang="en-GB" dirty="0" smtClean="0"/>
          </a:p>
          <a:p>
            <a:r>
              <a:rPr lang="en-GB" dirty="0" smtClean="0"/>
              <a:t>Overall advantages are far greater than the disadvantages and in this day and age there is a demand for flexible working by doing this employers will have better productivity, efficiency and company image by having flexible hours.</a:t>
            </a:r>
          </a:p>
          <a:p>
            <a:r>
              <a:rPr lang="en-GB" dirty="0" smtClean="0"/>
              <a:t>  Tesco launched a new partnership in order to encourage flexible working, the company which they have joined partnership with is </a:t>
            </a:r>
            <a:r>
              <a:rPr lang="en-GB" dirty="0" err="1" smtClean="0"/>
              <a:t>Timewise</a:t>
            </a:r>
            <a:r>
              <a:rPr lang="en-GB" dirty="0" smtClean="0"/>
              <a:t> this is a company which specialises flexible working and advertises jobs for companies to find people who can work in these flexible hours. As there is an increase in people wanting to work flexible hours and also wanting to work from home, furthermore because of the lack of quality flexible job roles this company launched this in order to provide first flexible job market place for workers.  </a:t>
            </a:r>
          </a:p>
          <a:p>
            <a:r>
              <a:rPr lang="en-GB" dirty="0" smtClean="0"/>
              <a:t>Recommendation</a:t>
            </a:r>
          </a:p>
          <a:p>
            <a:r>
              <a:rPr lang="en-GB" dirty="0" smtClean="0"/>
              <a:t>Tesco is quite flexible workplace but not as agile but one of things recommended would be for people who work at home to be monitored in some way as a lot of people get carried away from working at home and end up working all day and maybe nights, so finding the right balance is essential so employees aren’t over doing it. </a:t>
            </a:r>
          </a:p>
          <a:p>
            <a:endParaRPr lang="en-GB" dirty="0" smtClean="0"/>
          </a:p>
          <a:p>
            <a:endParaRPr lang="en-GB" dirty="0" smtClean="0"/>
          </a:p>
          <a:p>
            <a:r>
              <a:rPr lang="en-GB" dirty="0" smtClean="0"/>
              <a:t>https://www.thebalance.com/advantages-and-disadvantages-of-flexible-work-schedules-1917964 </a:t>
            </a:r>
          </a:p>
          <a:p>
            <a:r>
              <a:rPr lang="en-GB" dirty="0" smtClean="0"/>
              <a:t>https://www.tescoplc.com/news/blogs/topics/flexible-working-tesco/ </a:t>
            </a:r>
          </a:p>
          <a:p>
            <a:r>
              <a:rPr lang="en-GB" dirty="0" smtClean="0"/>
              <a:t>http://lexicon.ft.com/Term?term=flexible-working </a:t>
            </a:r>
          </a:p>
          <a:p>
            <a:endParaRPr lang="en-GB" dirty="0"/>
          </a:p>
        </p:txBody>
      </p:sp>
      <p:sp>
        <p:nvSpPr>
          <p:cNvPr id="4" name="Slide Number Placeholder 3"/>
          <p:cNvSpPr>
            <a:spLocks noGrp="1"/>
          </p:cNvSpPr>
          <p:nvPr>
            <p:ph type="sldNum" sz="quarter" idx="10"/>
          </p:nvPr>
        </p:nvSpPr>
        <p:spPr/>
        <p:txBody>
          <a:bodyPr/>
          <a:lstStyle/>
          <a:p>
            <a:fld id="{53146168-19BD-4C18-BCB5-D4BD1F9EAF21}" type="slidenum">
              <a:rPr lang="en-GB" smtClean="0"/>
              <a:t>2</a:t>
            </a:fld>
            <a:endParaRPr lang="en-GB"/>
          </a:p>
        </p:txBody>
      </p:sp>
    </p:spTree>
    <p:extLst>
      <p:ext uri="{BB962C8B-B14F-4D97-AF65-F5344CB8AC3E}">
        <p14:creationId xmlns:p14="http://schemas.microsoft.com/office/powerpoint/2010/main" val="2343065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agile within the work place refers to agile working where, working is about bringing people, processes, connectivity and technology, time and place together. This is so that the most appropriate and effective process of working can be carried out on a particular task. Agile working is where you work within a guideline but without the boundaries of how you achieve it. Being a more agile workplace</a:t>
            </a:r>
            <a:r>
              <a:rPr lang="en-GB" baseline="0" dirty="0" smtClean="0"/>
              <a:t> can benefit a company by Attracting and retaining talent, Increased productivity, Smart workspace utilisation, Reduce carbon footprint.</a:t>
            </a:r>
          </a:p>
          <a:p>
            <a:r>
              <a:rPr lang="en-GB" dirty="0" smtClean="0"/>
              <a:t>The  point of going agile is to speedily facilitate change. having an agile environment</a:t>
            </a:r>
            <a:r>
              <a:rPr lang="en-GB" baseline="0" dirty="0" smtClean="0"/>
              <a:t> means that you </a:t>
            </a:r>
            <a:r>
              <a:rPr lang="en-GB" dirty="0" smtClean="0"/>
              <a:t>have less limitations; you can cater to fluctuations in staff numbers and you can also respond to the way different people prefer to work (both existing and new recruits).</a:t>
            </a:r>
          </a:p>
          <a:p>
            <a:r>
              <a:rPr lang="en-GB" dirty="0" smtClean="0"/>
              <a:t>agile workplaces enable employees to operate in an environment that best suits their personal working styles and activity portfolios. Embracing a move to agile means organisations are also safeguarding themselves in the face of future challenges. </a:t>
            </a:r>
          </a:p>
          <a:p>
            <a:r>
              <a:rPr lang="en-GB" dirty="0" smtClean="0"/>
              <a:t>When</a:t>
            </a:r>
            <a:r>
              <a:rPr lang="en-GB" baseline="0" dirty="0" smtClean="0"/>
              <a:t> making improvements to the agility of a work place HR suggest that Introducing monthly enjoyable team building activities to boost morale, productivity and give the staff a chance to bond, happier staff creates a happier working environment and thus creating better outcomes in projects and work. have more spaces available to staff such as Focus space, Collaboration space, Team meeting space, Relaxation space, Telephone conversation space, Concentration space, Inspirational space, this will be cost efficient as you can plan to build and change on space that is already available to the company.</a:t>
            </a:r>
          </a:p>
          <a:p>
            <a:r>
              <a:rPr lang="en-GB" dirty="0" smtClean="0"/>
              <a:t>References</a:t>
            </a:r>
          </a:p>
          <a:p>
            <a:r>
              <a:rPr lang="en-GB" dirty="0" smtClean="0"/>
              <a:t>Allsopp, P. (2017). What is Agile Working?. [online] Agile.org.uk. Available at: http://www.agile.org.uk/what-is-agile-working/ [Accessed 13 Dec. 2017</a:t>
            </a:r>
            <a:r>
              <a:rPr lang="en-GB" dirty="0" smtClean="0"/>
              <a:t>].</a:t>
            </a:r>
          </a:p>
          <a:p>
            <a:r>
              <a:rPr lang="en-GB" dirty="0" smtClean="0"/>
              <a:t>•	“The goals of organisations in adopting agile work are to create a more responsive, efficient and effective organisation, which improves business performance and increases customer satisfaction. By empowering their employees to work how, where and when they choose, there is evidence that they increase their productivity and provide service improvements by working in a way that suits them best.” – John </a:t>
            </a:r>
            <a:r>
              <a:rPr lang="en-GB" dirty="0" err="1" smtClean="0"/>
              <a:t>Eary</a:t>
            </a:r>
            <a:endParaRPr lang="en-GB" dirty="0" smtClean="0"/>
          </a:p>
          <a:p>
            <a:r>
              <a:rPr lang="en-GB" dirty="0" smtClean="0"/>
              <a:t>•	For an organisation to be working in an agile format it means that it is an organisation that empowers its people to work where, when and how they choose. </a:t>
            </a:r>
          </a:p>
          <a:p>
            <a:r>
              <a:rPr lang="en-GB" dirty="0" smtClean="0"/>
              <a:t>•	It can be confused with flexibility but agile working is where the employees are allowed to work with maximum flexibility and minimum restriction. “Agile is about working smarter, rather than harder”</a:t>
            </a:r>
          </a:p>
          <a:p>
            <a:r>
              <a:rPr lang="en-GB" dirty="0" smtClean="0"/>
              <a:t>•	This help all employees to optimise their personal performance and assists them to deliver “best in class” value and customer service. </a:t>
            </a:r>
          </a:p>
          <a:p>
            <a:r>
              <a:rPr lang="en-GB" dirty="0" smtClean="0"/>
              <a:t>•	Agile working uses information technology and communications to help employees to work in ways which best suit their needs without the traditional limitations of where and when tasks must be performed for example any office work could possibly be done from home providing they have the correct equipment. It is based on the concept that work is an activity we do, rather than a place we go. With the technology available to modern business, there are numerous tools to help us work in new and different ways, to meet customer needs, reduce costs, increase productivity and improve sustainability. Agile working is a transformational tool to allow organisations to work smarter by eliminating all barriers to working efficiently (ENEI, </a:t>
            </a:r>
            <a:r>
              <a:rPr lang="en-GB" dirty="0" err="1" smtClean="0"/>
              <a:t>n.d.</a:t>
            </a:r>
            <a:r>
              <a:rPr lang="en-GB" dirty="0" smtClean="0"/>
              <a:t>).</a:t>
            </a:r>
          </a:p>
          <a:p>
            <a:endParaRPr lang="en-GB" dirty="0" smtClean="0"/>
          </a:p>
          <a:p>
            <a:endParaRPr lang="en-GB" dirty="0" smtClean="0"/>
          </a:p>
          <a:p>
            <a:r>
              <a:rPr lang="en-GB" dirty="0" smtClean="0"/>
              <a:t>Benefits of agile working – for employees at TESCOS </a:t>
            </a:r>
          </a:p>
          <a:p>
            <a:r>
              <a:rPr lang="en-GB" dirty="0" smtClean="0"/>
              <a:t>•	Improved work-life balance - Basically, this refers to the workers having more control over how they spend their time. Technology plays a big role in making this possible. The tools provide individuals with the opportunity to access their work from wherever they are, providing them with the authority to create a work schedule according to their social and personal priorities and activities.</a:t>
            </a:r>
          </a:p>
          <a:p>
            <a:r>
              <a:rPr lang="en-GB" dirty="0" smtClean="0"/>
              <a:t>•	Increased job satisfaction and personal productivity - Having equal power spread across the organisation, and the say of how, where and when one works leads to motivation. It allows workers to understand when they’re most productive, and allows them to minimise distractions and use their skills as best as they can which can then in return benefit Tesco as a company because the employees will feel more valued therefor work harder.</a:t>
            </a:r>
          </a:p>
          <a:p>
            <a:r>
              <a:rPr lang="en-GB" dirty="0" smtClean="0"/>
              <a:t>(Kamal, 2017)</a:t>
            </a:r>
          </a:p>
          <a:p>
            <a:r>
              <a:rPr lang="en-GB" dirty="0" smtClean="0"/>
              <a:t>Disadvantages of agile working at TESCOS</a:t>
            </a:r>
          </a:p>
          <a:p>
            <a:r>
              <a:rPr lang="en-GB" dirty="0" smtClean="0"/>
              <a:t>•	Isolation - staff can feel like they aren’t part of a team. </a:t>
            </a:r>
          </a:p>
          <a:p>
            <a:endParaRPr lang="en-GB" dirty="0" smtClean="0"/>
          </a:p>
          <a:p>
            <a:r>
              <a:rPr lang="en-GB" dirty="0" smtClean="0"/>
              <a:t>•	Security concerns through using a lot of software.</a:t>
            </a:r>
          </a:p>
          <a:p>
            <a:endParaRPr lang="en-GB" dirty="0" smtClean="0"/>
          </a:p>
          <a:p>
            <a:r>
              <a:rPr lang="en-GB" dirty="0" smtClean="0"/>
              <a:t>Recommendations</a:t>
            </a:r>
          </a:p>
          <a:p>
            <a:r>
              <a:rPr lang="en-GB" dirty="0" smtClean="0"/>
              <a:t>•	Tesco should offer staff the opportunity to gain more career development for their future.</a:t>
            </a:r>
          </a:p>
          <a:p>
            <a:r>
              <a:rPr lang="en-GB" dirty="0" smtClean="0"/>
              <a:t>•	Give employees more praise to ensure they feel appreciated and motivated.</a:t>
            </a:r>
          </a:p>
          <a:p>
            <a:r>
              <a:rPr lang="en-GB" dirty="0" smtClean="0"/>
              <a:t>•	Tesco should offer more morale to their staff and give feedback where needed and allow staff to confide in management.</a:t>
            </a:r>
          </a:p>
          <a:p>
            <a:r>
              <a:rPr lang="en-GB" dirty="0" smtClean="0"/>
              <a:t>•	Ensure all employees are contracted to hours that suit them.</a:t>
            </a:r>
          </a:p>
          <a:p>
            <a:r>
              <a:rPr lang="en-GB" dirty="0" smtClean="0"/>
              <a:t>•	Change the hours that staff members work to more flexible hours to suit the needs and wants off employees. </a:t>
            </a:r>
          </a:p>
          <a:p>
            <a:r>
              <a:rPr lang="en-GB" dirty="0" smtClean="0"/>
              <a:t>•	Ensure employees get paid a living wage and often get promotions when they are necessary.</a:t>
            </a:r>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53146168-19BD-4C18-BCB5-D4BD1F9EAF21}" type="slidenum">
              <a:rPr lang="en-GB" smtClean="0"/>
              <a:t>3</a:t>
            </a:fld>
            <a:endParaRPr lang="en-GB"/>
          </a:p>
        </p:txBody>
      </p:sp>
    </p:spTree>
    <p:extLst>
      <p:ext uri="{BB962C8B-B14F-4D97-AF65-F5344CB8AC3E}">
        <p14:creationId xmlns:p14="http://schemas.microsoft.com/office/powerpoint/2010/main" val="4150644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Inclusivity means that An inclusive working environment allows people to be themselves at work. It encourages equality and diversity throughout the workplace in order for employees to work harmoniously it is important for a business to promote workplace inclusion.</a:t>
            </a:r>
          </a:p>
          <a:p>
            <a:r>
              <a:rPr lang="en-GB" dirty="0" smtClean="0"/>
              <a:t>Introducing diversity into the work place successfully is about ensuring people who work within the business are representative of wider society. Diversity in employment will create a unique business; the goal is to allow originality shine through in employees.</a:t>
            </a:r>
          </a:p>
          <a:p>
            <a:endParaRPr lang="en-GB" dirty="0" smtClean="0"/>
          </a:p>
          <a:p>
            <a:r>
              <a:rPr lang="en-GB" dirty="0" smtClean="0"/>
              <a:t>Some of the benefits of creating a more inclusive organization include:</a:t>
            </a:r>
          </a:p>
          <a:p>
            <a:endParaRPr lang="en-GB" dirty="0" smtClean="0"/>
          </a:p>
          <a:p>
            <a:r>
              <a:rPr lang="en-GB" dirty="0" smtClean="0"/>
              <a:t>Higher job satisfaction.</a:t>
            </a:r>
          </a:p>
          <a:p>
            <a:r>
              <a:rPr lang="en-GB" dirty="0" smtClean="0"/>
              <a:t>Lower turnover.</a:t>
            </a:r>
          </a:p>
          <a:p>
            <a:r>
              <a:rPr lang="en-GB" dirty="0" smtClean="0"/>
              <a:t>Higher productivity.</a:t>
            </a:r>
          </a:p>
          <a:p>
            <a:r>
              <a:rPr lang="en-GB" dirty="0" smtClean="0"/>
              <a:t>Higher employee morale.</a:t>
            </a:r>
          </a:p>
          <a:p>
            <a:r>
              <a:rPr lang="en-GB" dirty="0" smtClean="0"/>
              <a:t>Improved problem solving throughout the organization.</a:t>
            </a:r>
          </a:p>
          <a:p>
            <a:r>
              <a:rPr lang="en-GB" dirty="0" smtClean="0"/>
              <a:t>Increased creativity and innovation.</a:t>
            </a:r>
          </a:p>
          <a:p>
            <a:r>
              <a:rPr lang="en-GB" dirty="0" smtClean="0"/>
              <a:t>Increased organizational flexibility and ability to learn from people at all levels.</a:t>
            </a:r>
          </a:p>
          <a:p>
            <a:r>
              <a:rPr lang="en-GB" dirty="0" smtClean="0"/>
              <a:t>Improving the quality of personnel through better recruitment and retention.</a:t>
            </a:r>
          </a:p>
          <a:p>
            <a:r>
              <a:rPr lang="en-GB" dirty="0" smtClean="0"/>
              <a:t>Decreased vulnerability to legal challenges.</a:t>
            </a:r>
          </a:p>
          <a:p>
            <a:r>
              <a:rPr lang="en-GB" dirty="0" smtClean="0"/>
              <a:t>Ways in which you can be more inclusive in the work place.</a:t>
            </a:r>
          </a:p>
          <a:p>
            <a:pPr marL="228600" indent="-228600">
              <a:buAutoNum type="arabicPeriod"/>
            </a:pPr>
            <a:r>
              <a:rPr lang="en-GB" dirty="0" smtClean="0"/>
              <a:t>Use inclusive language</a:t>
            </a:r>
          </a:p>
          <a:p>
            <a:r>
              <a:rPr lang="en-GB" dirty="0" smtClean="0"/>
              <a:t>2. Expose yourself to counter stereotyping imagery (as simple as a screensaver)</a:t>
            </a:r>
          </a:p>
          <a:p>
            <a:r>
              <a:rPr lang="en-GB" dirty="0" smtClean="0"/>
              <a:t>3. Consider your office furnishings</a:t>
            </a:r>
          </a:p>
          <a:p>
            <a:r>
              <a:rPr lang="en-GB" dirty="0" smtClean="0"/>
              <a:t>4. Empower mentors for underrepresented groups</a:t>
            </a:r>
          </a:p>
          <a:p>
            <a:r>
              <a:rPr lang="en-GB" dirty="0" smtClean="0"/>
              <a:t>5. Use social media to amplify new voices</a:t>
            </a:r>
          </a:p>
          <a:p>
            <a:r>
              <a:rPr lang="en-GB" dirty="0" smtClean="0"/>
              <a:t>6. Find members of underrepresented groups that you admire</a:t>
            </a:r>
          </a:p>
          <a:p>
            <a:r>
              <a:rPr lang="en-GB" dirty="0" smtClean="0"/>
              <a:t>7. Use your imagination: Counterprogram</a:t>
            </a:r>
          </a:p>
          <a:p>
            <a:endParaRPr lang="en-GB" dirty="0" smtClean="0"/>
          </a:p>
          <a:p>
            <a:r>
              <a:rPr lang="en-GB" dirty="0" smtClean="0"/>
              <a:t>References</a:t>
            </a:r>
          </a:p>
          <a:p>
            <a:r>
              <a:rPr lang="en-GB" dirty="0" smtClean="0"/>
              <a:t>Inclusiveemployers.co.uk. (2017). Inclusion, Diversity and Equality | Inclusive Employers. [online] Available at: https://www.inclusiveemployers.co.uk/about-us/inclusion-diversity-and-equality [Accessed 13 Dec. 2017].</a:t>
            </a:r>
            <a:endParaRPr lang="en-GB" dirty="0"/>
          </a:p>
        </p:txBody>
      </p:sp>
      <p:sp>
        <p:nvSpPr>
          <p:cNvPr id="4" name="Slide Number Placeholder 3"/>
          <p:cNvSpPr>
            <a:spLocks noGrp="1"/>
          </p:cNvSpPr>
          <p:nvPr>
            <p:ph type="sldNum" sz="quarter" idx="10"/>
          </p:nvPr>
        </p:nvSpPr>
        <p:spPr/>
        <p:txBody>
          <a:bodyPr/>
          <a:lstStyle/>
          <a:p>
            <a:fld id="{53146168-19BD-4C18-BCB5-D4BD1F9EAF21}" type="slidenum">
              <a:rPr lang="en-GB" smtClean="0"/>
              <a:t>4</a:t>
            </a:fld>
            <a:endParaRPr lang="en-GB"/>
          </a:p>
        </p:txBody>
      </p:sp>
    </p:spTree>
    <p:extLst>
      <p:ext uri="{BB962C8B-B14F-4D97-AF65-F5344CB8AC3E}">
        <p14:creationId xmlns:p14="http://schemas.microsoft.com/office/powerpoint/2010/main" val="3986749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0BAEC2F-9C61-4051-8ADB-25A9B0CD0F83}"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1545360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AEC2F-9C61-4051-8ADB-25A9B0CD0F83}"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2948823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0BAEC2F-9C61-4051-8ADB-25A9B0CD0F83}"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3438998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0BAEC2F-9C61-4051-8ADB-25A9B0CD0F83}"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307409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0BAEC2F-9C61-4051-8ADB-25A9B0CD0F83}" type="datetimeFigureOut">
              <a:rPr lang="en-GB" smtClean="0"/>
              <a:t>24/01/2018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3390693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0BAEC2F-9C61-4051-8ADB-25A9B0CD0F83}" type="datetimeFigureOut">
              <a:rPr lang="en-GB" smtClean="0"/>
              <a:t>24/01/2018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38948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BAEC2F-9C61-4051-8ADB-25A9B0CD0F83}" type="datetimeFigureOut">
              <a:rPr lang="en-GB" smtClean="0"/>
              <a:t>24/01/2018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427087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0BAEC2F-9C61-4051-8ADB-25A9B0CD0F83}"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3910940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0BAEC2F-9C61-4051-8ADB-25A9B0CD0F83}"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91457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AEC2F-9C61-4051-8ADB-25A9B0CD0F83}"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125645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0BAEC2F-9C61-4051-8ADB-25A9B0CD0F83}"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8DD12C-6198-462E-87A4-601D6D12D7F0}" type="slidenum">
              <a:rPr lang="en-GB" smtClean="0"/>
              <a:t>‹#›</a:t>
            </a:fld>
            <a:endParaRPr lang="en-GB"/>
          </a:p>
        </p:txBody>
      </p:sp>
    </p:spTree>
    <p:extLst>
      <p:ext uri="{BB962C8B-B14F-4D97-AF65-F5344CB8AC3E}">
        <p14:creationId xmlns:p14="http://schemas.microsoft.com/office/powerpoint/2010/main" val="2141287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BAEC2F-9C61-4051-8ADB-25A9B0CD0F83}" type="datetimeFigureOut">
              <a:rPr lang="en-GB" smtClean="0"/>
              <a:t>24/01/2018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8DD12C-6198-462E-87A4-601D6D12D7F0}" type="slidenum">
              <a:rPr lang="en-GB" smtClean="0"/>
              <a:t>‹#›</a:t>
            </a:fld>
            <a:endParaRPr lang="en-GB"/>
          </a:p>
        </p:txBody>
      </p:sp>
    </p:spTree>
    <p:extLst>
      <p:ext uri="{BB962C8B-B14F-4D97-AF65-F5344CB8AC3E}">
        <p14:creationId xmlns:p14="http://schemas.microsoft.com/office/powerpoint/2010/main" val="12533840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h6.googleusercontent.com/loeIUv23hzCilqqTNMs4ZiUxMVfbjmlSXzeKinaQphzIKSDUIW94No_zn8vHG7CDUNfdwu7ZgK7TxI_rSNK32wL_v7QPH4WeZ8ToDM7qx5gk8g97nx2FW1S1xLwaYHKsv4ml_zvv04w"/>
          <p:cNvSpPr>
            <a:spLocks noChangeAspect="1" noChangeArrowheads="1"/>
          </p:cNvSpPr>
          <p:nvPr/>
        </p:nvSpPr>
        <p:spPr bwMode="auto">
          <a:xfrm>
            <a:off x="155575" y="84138"/>
            <a:ext cx="10840671" cy="274095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3200" dirty="0" smtClean="0"/>
              <a:t>Making the workplace more </a:t>
            </a:r>
          </a:p>
          <a:p>
            <a:r>
              <a:rPr lang="en-GB" sz="3200" dirty="0" smtClean="0"/>
              <a:t>Inclusive,</a:t>
            </a:r>
          </a:p>
          <a:p>
            <a:r>
              <a:rPr lang="en-GB" sz="3200" dirty="0" smtClean="0"/>
              <a:t>flexible </a:t>
            </a:r>
          </a:p>
          <a:p>
            <a:r>
              <a:rPr lang="en-GB" sz="3200" dirty="0" smtClean="0"/>
              <a:t>and agile</a:t>
            </a:r>
            <a:endParaRPr lang="en-GB" sz="3200" dirty="0"/>
          </a:p>
        </p:txBody>
      </p:sp>
      <p:sp>
        <p:nvSpPr>
          <p:cNvPr id="5" name="AutoShape 4" descr="https://lh6.googleusercontent.com/loeIUv23hzCilqqTNMs4ZiUxMVfbjmlSXzeKinaQphzIKSDUIW94No_zn8vHG7CDUNfdwu7ZgK7TxI_rSNK32wL_v7QPH4WeZ8ToDM7qx5gk8g97nx2FW1S1xLwaYHKsv4ml_zvv04w"/>
          <p:cNvSpPr>
            <a:spLocks noChangeAspect="1" noChangeArrowheads="1"/>
          </p:cNvSpPr>
          <p:nvPr/>
        </p:nvSpPr>
        <p:spPr bwMode="auto">
          <a:xfrm>
            <a:off x="155575" y="841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87399" y="2426677"/>
            <a:ext cx="11797856" cy="3763474"/>
          </a:xfrm>
          <a:prstGeom prst="rect">
            <a:avLst/>
          </a:prstGeom>
        </p:spPr>
      </p:pic>
      <p:sp>
        <p:nvSpPr>
          <p:cNvPr id="2" name="TextBox 1"/>
          <p:cNvSpPr txBox="1"/>
          <p:nvPr/>
        </p:nvSpPr>
        <p:spPr>
          <a:xfrm>
            <a:off x="307975" y="6211669"/>
            <a:ext cx="3001108" cy="646331"/>
          </a:xfrm>
          <a:prstGeom prst="rect">
            <a:avLst/>
          </a:prstGeom>
          <a:noFill/>
        </p:spPr>
        <p:txBody>
          <a:bodyPr wrap="square" rtlCol="0">
            <a:spAutoFit/>
          </a:bodyPr>
          <a:lstStyle/>
          <a:p>
            <a:r>
              <a:rPr lang="en-GB" dirty="0" smtClean="0"/>
              <a:t>By Jasmin Keziah </a:t>
            </a:r>
            <a:r>
              <a:rPr lang="en-GB" dirty="0"/>
              <a:t>S</a:t>
            </a:r>
            <a:r>
              <a:rPr lang="en-GB" dirty="0" smtClean="0"/>
              <a:t>weeney , Meg Ford , </a:t>
            </a:r>
            <a:r>
              <a:rPr lang="en-GB" dirty="0" err="1" smtClean="0"/>
              <a:t>Faheen</a:t>
            </a:r>
            <a:r>
              <a:rPr lang="en-GB" dirty="0" smtClean="0"/>
              <a:t> </a:t>
            </a:r>
            <a:r>
              <a:rPr lang="en-GB" dirty="0" err="1" smtClean="0"/>
              <a:t>Rhaman</a:t>
            </a:r>
            <a:endParaRPr lang="en-GB" dirty="0"/>
          </a:p>
        </p:txBody>
      </p:sp>
    </p:spTree>
    <p:extLst>
      <p:ext uri="{BB962C8B-B14F-4D97-AF65-F5344CB8AC3E}">
        <p14:creationId xmlns:p14="http://schemas.microsoft.com/office/powerpoint/2010/main" val="1434956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5123" y="452707"/>
            <a:ext cx="5758961" cy="646331"/>
          </a:xfrm>
          <a:prstGeom prst="rect">
            <a:avLst/>
          </a:prstGeom>
          <a:noFill/>
        </p:spPr>
        <p:txBody>
          <a:bodyPr wrap="square" rtlCol="0">
            <a:spAutoFit/>
          </a:bodyPr>
          <a:lstStyle/>
          <a:p>
            <a:r>
              <a:rPr lang="en-GB" dirty="0" smtClean="0"/>
              <a:t>Flexibility in the work place &amp; how it can improve working environments… </a:t>
            </a:r>
            <a:endParaRPr lang="en-GB" dirty="0"/>
          </a:p>
        </p:txBody>
      </p:sp>
      <p:pic>
        <p:nvPicPr>
          <p:cNvPr id="3" name="Picture 2"/>
          <p:cNvPicPr>
            <a:picLocks noChangeAspect="1"/>
          </p:cNvPicPr>
          <p:nvPr/>
        </p:nvPicPr>
        <p:blipFill>
          <a:blip r:embed="rId3"/>
          <a:stretch>
            <a:fillRect/>
          </a:stretch>
        </p:blipFill>
        <p:spPr>
          <a:xfrm>
            <a:off x="4500229" y="928215"/>
            <a:ext cx="7121528" cy="5501102"/>
          </a:xfrm>
          <a:prstGeom prst="rect">
            <a:avLst/>
          </a:prstGeom>
        </p:spPr>
      </p:pic>
    </p:spTree>
    <p:extLst>
      <p:ext uri="{BB962C8B-B14F-4D97-AF65-F5344CB8AC3E}">
        <p14:creationId xmlns:p14="http://schemas.microsoft.com/office/powerpoint/2010/main" val="663151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452177"/>
            <a:ext cx="3677697" cy="369332"/>
          </a:xfrm>
          <a:prstGeom prst="rect">
            <a:avLst/>
          </a:prstGeom>
          <a:noFill/>
        </p:spPr>
        <p:txBody>
          <a:bodyPr wrap="square" rtlCol="0">
            <a:spAutoFit/>
          </a:bodyPr>
          <a:lstStyle/>
          <a:p>
            <a:r>
              <a:rPr lang="en-GB" dirty="0" smtClean="0"/>
              <a:t>Agility in the workplace</a:t>
            </a:r>
            <a:endParaRPr lang="en-GB" dirty="0"/>
          </a:p>
        </p:txBody>
      </p:sp>
      <p:pic>
        <p:nvPicPr>
          <p:cNvPr id="3" name="Picture 2"/>
          <p:cNvPicPr>
            <a:picLocks noChangeAspect="1"/>
          </p:cNvPicPr>
          <p:nvPr/>
        </p:nvPicPr>
        <p:blipFill>
          <a:blip r:embed="rId3"/>
          <a:stretch>
            <a:fillRect/>
          </a:stretch>
        </p:blipFill>
        <p:spPr>
          <a:xfrm>
            <a:off x="4783015" y="945644"/>
            <a:ext cx="6704868" cy="4460369"/>
          </a:xfrm>
          <a:prstGeom prst="rect">
            <a:avLst/>
          </a:prstGeom>
        </p:spPr>
      </p:pic>
    </p:spTree>
    <p:extLst>
      <p:ext uri="{BB962C8B-B14F-4D97-AF65-F5344CB8AC3E}">
        <p14:creationId xmlns:p14="http://schemas.microsoft.com/office/powerpoint/2010/main" val="657845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8984" y="457200"/>
            <a:ext cx="5041557" cy="369332"/>
          </a:xfrm>
          <a:prstGeom prst="rect">
            <a:avLst/>
          </a:prstGeom>
          <a:noFill/>
        </p:spPr>
        <p:txBody>
          <a:bodyPr wrap="square" rtlCol="0">
            <a:spAutoFit/>
          </a:bodyPr>
          <a:lstStyle/>
          <a:p>
            <a:r>
              <a:rPr lang="en-GB" dirty="0" smtClean="0"/>
              <a:t>Inclusivity in the work place</a:t>
            </a:r>
            <a:endParaRPr lang="en-GB" dirty="0"/>
          </a:p>
        </p:txBody>
      </p:sp>
      <p:pic>
        <p:nvPicPr>
          <p:cNvPr id="3" name="Picture 2"/>
          <p:cNvPicPr>
            <a:picLocks noChangeAspect="1"/>
          </p:cNvPicPr>
          <p:nvPr/>
        </p:nvPicPr>
        <p:blipFill>
          <a:blip r:embed="rId3"/>
          <a:stretch>
            <a:fillRect/>
          </a:stretch>
        </p:blipFill>
        <p:spPr>
          <a:xfrm>
            <a:off x="5251622" y="641866"/>
            <a:ext cx="5609968" cy="5623101"/>
          </a:xfrm>
          <a:prstGeom prst="rect">
            <a:avLst/>
          </a:prstGeom>
        </p:spPr>
      </p:pic>
    </p:spTree>
    <p:extLst>
      <p:ext uri="{BB962C8B-B14F-4D97-AF65-F5344CB8AC3E}">
        <p14:creationId xmlns:p14="http://schemas.microsoft.com/office/powerpoint/2010/main" val="3114077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1186</Words>
  <Application>Microsoft Office PowerPoint</Application>
  <PresentationFormat>Widescreen</PresentationFormat>
  <Paragraphs>108</Paragraphs>
  <Slides>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 Sweeney (P150546)</dc:creator>
  <cp:lastModifiedBy>Jasmin Sweeney (P150546)</cp:lastModifiedBy>
  <cp:revision>12</cp:revision>
  <dcterms:created xsi:type="dcterms:W3CDTF">2017-12-12T15:26:23Z</dcterms:created>
  <dcterms:modified xsi:type="dcterms:W3CDTF">2018-01-24T11:56:01Z</dcterms:modified>
</cp:coreProperties>
</file>