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72" r:id="rId1"/>
  </p:sldMasterIdLst>
  <p:notesMasterIdLst>
    <p:notesMasterId r:id="rId21"/>
  </p:notesMasterIdLst>
  <p:sldIdLst>
    <p:sldId id="257" r:id="rId2"/>
    <p:sldId id="483" r:id="rId3"/>
    <p:sldId id="522" r:id="rId4"/>
    <p:sldId id="521" r:id="rId5"/>
    <p:sldId id="528" r:id="rId6"/>
    <p:sldId id="533" r:id="rId7"/>
    <p:sldId id="479" r:id="rId8"/>
    <p:sldId id="529" r:id="rId9"/>
    <p:sldId id="258" r:id="rId10"/>
    <p:sldId id="261" r:id="rId11"/>
    <p:sldId id="262" r:id="rId12"/>
    <p:sldId id="263" r:id="rId13"/>
    <p:sldId id="537" r:id="rId14"/>
    <p:sldId id="531" r:id="rId15"/>
    <p:sldId id="530" r:id="rId16"/>
    <p:sldId id="534" r:id="rId17"/>
    <p:sldId id="266" r:id="rId18"/>
    <p:sldId id="538" r:id="rId19"/>
    <p:sldId id="477" r:id="rId2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Barbara Jones" initials="BJ" lastIdx="1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DCAF9ED-07DC-4A11-8D7F-57B35C25682E}" styleName="Medium Style 1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2">
              <a:tint val="20000"/>
            </a:schemeClr>
          </a:solidFill>
        </a:fill>
      </a:tcStyle>
    </a:band1H>
    <a:band1V>
      <a:tcStyle>
        <a:tcBdr/>
        <a:fill>
          <a:solidFill>
            <a:schemeClr val="accent2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inimized" horzBarState="maximized">
    <p:restoredLeft sz="20722" autoAdjust="0"/>
    <p:restoredTop sz="50061" autoAdjust="0"/>
  </p:normalViewPr>
  <p:slideViewPr>
    <p:cSldViewPr snapToGrid="0" snapToObjects="1">
      <p:cViewPr varScale="1">
        <p:scale>
          <a:sx n="97" d="100"/>
          <a:sy n="97" d="100"/>
        </p:scale>
        <p:origin x="2336" y="1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50" d="100"/>
        <a:sy n="150" d="100"/>
      </p:scale>
      <p:origin x="0" y="-3438"/>
    </p:cViewPr>
  </p:sorterViewPr>
  <p:notesViewPr>
    <p:cSldViewPr snapToGrid="0" snapToObjects="1">
      <p:cViewPr varScale="1">
        <p:scale>
          <a:sx n="137" d="100"/>
          <a:sy n="137" d="100"/>
        </p:scale>
        <p:origin x="6752" y="20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commentAuthors" Target="commentAuthor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1">
  <dgm:title val=""/>
  <dgm:desc val=""/>
  <dgm:catLst>
    <dgm:cat type="accent1" pri="11100"/>
  </dgm:catLst>
  <dgm:styleLbl name="node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1">
        <a:alpha val="4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DB696A5-236D-43A5-A4F7-5716260FDA82}" type="doc">
      <dgm:prSet loTypeId="urn:microsoft.com/office/officeart/2005/8/layout/list1" loCatId="list" qsTypeId="urn:microsoft.com/office/officeart/2005/8/quickstyle/simple1" qsCatId="simple" csTypeId="urn:microsoft.com/office/officeart/2005/8/colors/accent1_1" csCatId="accent1" phldr="1"/>
      <dgm:spPr/>
      <dgm:t>
        <a:bodyPr/>
        <a:lstStyle/>
        <a:p>
          <a:endParaRPr lang="en-GB"/>
        </a:p>
      </dgm:t>
    </dgm:pt>
    <dgm:pt modelId="{A7DC6DBD-508D-4B30-A0F2-F094756EFE8E}">
      <dgm:prSet phldrT="[Text]" custT="1">
        <dgm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en-GB" sz="3200" b="1" dirty="0"/>
            <a:t>Re-view ECDE7002 and 7015</a:t>
          </a:r>
        </a:p>
      </dgm:t>
    </dgm:pt>
    <dgm:pt modelId="{EC2A1D9C-A76B-4887-9BB8-6B95E2A74BB0}" type="parTrans" cxnId="{B560B358-D511-4D7A-931A-CDEC40E55FC9}">
      <dgm:prSet/>
      <dgm:spPr/>
      <dgm:t>
        <a:bodyPr/>
        <a:lstStyle/>
        <a:p>
          <a:endParaRPr lang="en-GB"/>
        </a:p>
      </dgm:t>
    </dgm:pt>
    <dgm:pt modelId="{87CCB596-9131-46F2-A4D6-91929848525B}" type="sibTrans" cxnId="{B560B358-D511-4D7A-931A-CDEC40E55FC9}">
      <dgm:prSet/>
      <dgm:spPr/>
      <dgm:t>
        <a:bodyPr/>
        <a:lstStyle/>
        <a:p>
          <a:endParaRPr lang="en-GB"/>
        </a:p>
      </dgm:t>
    </dgm:pt>
    <dgm:pt modelId="{5B347FE9-616C-4B6A-B26D-285734D99143}">
      <dgm:prSet phldrT="[Text]" custT="1">
        <dgm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en-GB" sz="3200" b="1" dirty="0"/>
            <a:t>Purposes of the EdD and 7012 and 7016</a:t>
          </a:r>
        </a:p>
      </dgm:t>
    </dgm:pt>
    <dgm:pt modelId="{C9A47488-4BD1-43DF-9526-337576D2FFEC}" type="parTrans" cxnId="{AA82FAED-A459-4ACD-B913-E58D3DC66F53}">
      <dgm:prSet/>
      <dgm:spPr/>
      <dgm:t>
        <a:bodyPr/>
        <a:lstStyle/>
        <a:p>
          <a:endParaRPr lang="en-GB"/>
        </a:p>
      </dgm:t>
    </dgm:pt>
    <dgm:pt modelId="{958B13EB-76A6-4029-B3C1-EF8EF1957A68}" type="sibTrans" cxnId="{AA82FAED-A459-4ACD-B913-E58D3DC66F53}">
      <dgm:prSet/>
      <dgm:spPr/>
      <dgm:t>
        <a:bodyPr/>
        <a:lstStyle/>
        <a:p>
          <a:endParaRPr lang="en-GB"/>
        </a:p>
      </dgm:t>
    </dgm:pt>
    <dgm:pt modelId="{BE5E5833-208D-4914-9515-669230FABF27}">
      <dgm:prSet phldrT="[Text]" custT="1">
        <dgm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en-GB" sz="2800" b="1" dirty="0"/>
            <a:t>Review aims, learning outcomes and design of 7016 </a:t>
          </a:r>
        </a:p>
      </dgm:t>
    </dgm:pt>
    <dgm:pt modelId="{2DB4D13D-ADD2-456A-B3FC-3B892520620C}" type="parTrans" cxnId="{512188F2-1148-4E54-949F-8B7B255FE3BF}">
      <dgm:prSet/>
      <dgm:spPr/>
      <dgm:t>
        <a:bodyPr/>
        <a:lstStyle/>
        <a:p>
          <a:endParaRPr lang="en-GB"/>
        </a:p>
      </dgm:t>
    </dgm:pt>
    <dgm:pt modelId="{B6881247-9EF4-46B8-9B46-57463E661928}" type="sibTrans" cxnId="{512188F2-1148-4E54-949F-8B7B255FE3BF}">
      <dgm:prSet/>
      <dgm:spPr/>
      <dgm:t>
        <a:bodyPr/>
        <a:lstStyle/>
        <a:p>
          <a:endParaRPr lang="en-GB"/>
        </a:p>
      </dgm:t>
    </dgm:pt>
    <dgm:pt modelId="{A8402AC9-464D-446E-A944-3346C67B6289}">
      <dgm:prSet phldrT="[Text]" custT="1">
        <dgm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en-GB" sz="3200" b="1" dirty="0"/>
            <a:t>Activities, resources and references </a:t>
          </a:r>
        </a:p>
      </dgm:t>
    </dgm:pt>
    <dgm:pt modelId="{0C10DF5B-83F2-4C0B-B84D-4FE16254A2F9}" type="parTrans" cxnId="{27F354DB-730F-4AE0-AC02-DC257170E694}">
      <dgm:prSet/>
      <dgm:spPr/>
      <dgm:t>
        <a:bodyPr/>
        <a:lstStyle/>
        <a:p>
          <a:endParaRPr lang="en-GB"/>
        </a:p>
      </dgm:t>
    </dgm:pt>
    <dgm:pt modelId="{F0376DD7-0948-4E73-9D48-82DD849A9D55}" type="sibTrans" cxnId="{27F354DB-730F-4AE0-AC02-DC257170E694}">
      <dgm:prSet/>
      <dgm:spPr/>
      <dgm:t>
        <a:bodyPr/>
        <a:lstStyle/>
        <a:p>
          <a:endParaRPr lang="en-GB"/>
        </a:p>
      </dgm:t>
    </dgm:pt>
    <dgm:pt modelId="{4F1CF01C-CA86-4DE2-85E2-EDC9107643A0}" type="pres">
      <dgm:prSet presAssocID="{7DB696A5-236D-43A5-A4F7-5716260FDA82}" presName="linear" presStyleCnt="0">
        <dgm:presLayoutVars>
          <dgm:dir/>
          <dgm:animLvl val="lvl"/>
          <dgm:resizeHandles val="exact"/>
        </dgm:presLayoutVars>
      </dgm:prSet>
      <dgm:spPr/>
    </dgm:pt>
    <dgm:pt modelId="{5D446105-AF72-4C84-8C64-84333C799E96}" type="pres">
      <dgm:prSet presAssocID="{A7DC6DBD-508D-4B30-A0F2-F094756EFE8E}" presName="parentLin" presStyleCnt="0"/>
      <dgm:spPr/>
    </dgm:pt>
    <dgm:pt modelId="{4481C41C-4DDD-44CE-962D-AEBC738C1AB6}" type="pres">
      <dgm:prSet presAssocID="{A7DC6DBD-508D-4B30-A0F2-F094756EFE8E}" presName="parentLeftMargin" presStyleLbl="node1" presStyleIdx="0" presStyleCnt="4"/>
      <dgm:spPr/>
    </dgm:pt>
    <dgm:pt modelId="{5935A313-3A3B-4683-A9CA-8954BDC345E4}" type="pres">
      <dgm:prSet presAssocID="{A7DC6DBD-508D-4B30-A0F2-F094756EFE8E}" presName="parentText" presStyleLbl="node1" presStyleIdx="0" presStyleCnt="4" custAng="0" custScaleX="100845" custLinFactNeighborX="-8868">
        <dgm:presLayoutVars>
          <dgm:chMax val="0"/>
          <dgm:bulletEnabled val="1"/>
        </dgm:presLayoutVars>
      </dgm:prSet>
      <dgm:spPr/>
    </dgm:pt>
    <dgm:pt modelId="{460FEB46-C65E-4CB7-9DF9-071D0214F330}" type="pres">
      <dgm:prSet presAssocID="{A7DC6DBD-508D-4B30-A0F2-F094756EFE8E}" presName="negativeSpace" presStyleCnt="0"/>
      <dgm:spPr/>
    </dgm:pt>
    <dgm:pt modelId="{F1B1B185-99F0-46DF-ADB3-16270E63248E}" type="pres">
      <dgm:prSet presAssocID="{A7DC6DBD-508D-4B30-A0F2-F094756EFE8E}" presName="childText" presStyleLbl="conFgAcc1" presStyleIdx="0" presStyleCnt="4">
        <dgm:presLayoutVars>
          <dgm:bulletEnabled val="1"/>
        </dgm:presLayoutVars>
      </dgm:prSet>
      <dgm:spPr/>
    </dgm:pt>
    <dgm:pt modelId="{05DBB6AF-51BF-412A-B9E9-BBB0307B386F}" type="pres">
      <dgm:prSet presAssocID="{87CCB596-9131-46F2-A4D6-91929848525B}" presName="spaceBetweenRectangles" presStyleCnt="0"/>
      <dgm:spPr/>
    </dgm:pt>
    <dgm:pt modelId="{790A9EC3-EB27-41B9-9435-93AC05C22803}" type="pres">
      <dgm:prSet presAssocID="{5B347FE9-616C-4B6A-B26D-285734D99143}" presName="parentLin" presStyleCnt="0"/>
      <dgm:spPr/>
    </dgm:pt>
    <dgm:pt modelId="{C5977E31-C729-43BD-BFB0-2C41BB87338C}" type="pres">
      <dgm:prSet presAssocID="{5B347FE9-616C-4B6A-B26D-285734D99143}" presName="parentLeftMargin" presStyleLbl="node1" presStyleIdx="0" presStyleCnt="4"/>
      <dgm:spPr/>
    </dgm:pt>
    <dgm:pt modelId="{47B8FEE1-09EC-4F9E-B2B8-1E892CDB5745}" type="pres">
      <dgm:prSet presAssocID="{5B347FE9-616C-4B6A-B26D-285734D99143}" presName="parentText" presStyleLbl="node1" presStyleIdx="1" presStyleCnt="4" custScaleX="142857">
        <dgm:presLayoutVars>
          <dgm:chMax val="0"/>
          <dgm:bulletEnabled val="1"/>
        </dgm:presLayoutVars>
      </dgm:prSet>
      <dgm:spPr/>
    </dgm:pt>
    <dgm:pt modelId="{C1331D0B-3890-4C56-9055-4485F6AC7CDE}" type="pres">
      <dgm:prSet presAssocID="{5B347FE9-616C-4B6A-B26D-285734D99143}" presName="negativeSpace" presStyleCnt="0"/>
      <dgm:spPr/>
    </dgm:pt>
    <dgm:pt modelId="{06E7ACFC-9E9C-416E-B838-34E135609665}" type="pres">
      <dgm:prSet presAssocID="{5B347FE9-616C-4B6A-B26D-285734D99143}" presName="childText" presStyleLbl="conFgAcc1" presStyleIdx="1" presStyleCnt="4">
        <dgm:presLayoutVars>
          <dgm:bulletEnabled val="1"/>
        </dgm:presLayoutVars>
      </dgm:prSet>
      <dgm:spPr/>
    </dgm:pt>
    <dgm:pt modelId="{7E7D8D89-98D3-4990-96F0-E83217AE23E4}" type="pres">
      <dgm:prSet presAssocID="{958B13EB-76A6-4029-B3C1-EF8EF1957A68}" presName="spaceBetweenRectangles" presStyleCnt="0"/>
      <dgm:spPr/>
    </dgm:pt>
    <dgm:pt modelId="{B2E84BE9-280C-4217-80AA-7124BA3DB425}" type="pres">
      <dgm:prSet presAssocID="{BE5E5833-208D-4914-9515-669230FABF27}" presName="parentLin" presStyleCnt="0"/>
      <dgm:spPr/>
    </dgm:pt>
    <dgm:pt modelId="{958FCA50-5320-4EBA-B9A2-044CDC5AEC61}" type="pres">
      <dgm:prSet presAssocID="{BE5E5833-208D-4914-9515-669230FABF27}" presName="parentLeftMargin" presStyleLbl="node1" presStyleIdx="1" presStyleCnt="4"/>
      <dgm:spPr/>
    </dgm:pt>
    <dgm:pt modelId="{721577AA-9952-405D-8A2B-1E1724F101FE}" type="pres">
      <dgm:prSet presAssocID="{BE5E5833-208D-4914-9515-669230FABF27}" presName="parentText" presStyleLbl="node1" presStyleIdx="2" presStyleCnt="4" custScaleX="142857">
        <dgm:presLayoutVars>
          <dgm:chMax val="0"/>
          <dgm:bulletEnabled val="1"/>
        </dgm:presLayoutVars>
      </dgm:prSet>
      <dgm:spPr/>
    </dgm:pt>
    <dgm:pt modelId="{6594AE06-1867-4AD2-9CDE-C9CA8B090FB2}" type="pres">
      <dgm:prSet presAssocID="{BE5E5833-208D-4914-9515-669230FABF27}" presName="negativeSpace" presStyleCnt="0"/>
      <dgm:spPr/>
    </dgm:pt>
    <dgm:pt modelId="{FC2CB577-5FD2-4391-9974-1146C0F91709}" type="pres">
      <dgm:prSet presAssocID="{BE5E5833-208D-4914-9515-669230FABF27}" presName="childText" presStyleLbl="conFgAcc1" presStyleIdx="2" presStyleCnt="4">
        <dgm:presLayoutVars>
          <dgm:bulletEnabled val="1"/>
        </dgm:presLayoutVars>
      </dgm:prSet>
      <dgm:spPr/>
    </dgm:pt>
    <dgm:pt modelId="{E30EFEB9-8FF7-43F2-A343-925DFBBCF550}" type="pres">
      <dgm:prSet presAssocID="{B6881247-9EF4-46B8-9B46-57463E661928}" presName="spaceBetweenRectangles" presStyleCnt="0"/>
      <dgm:spPr/>
    </dgm:pt>
    <dgm:pt modelId="{65892874-DE67-4785-AECA-1D14EE7A67B0}" type="pres">
      <dgm:prSet presAssocID="{A8402AC9-464D-446E-A944-3346C67B6289}" presName="parentLin" presStyleCnt="0"/>
      <dgm:spPr/>
    </dgm:pt>
    <dgm:pt modelId="{7FDA97F6-BAE2-4697-94BF-CA24DBC7153B}" type="pres">
      <dgm:prSet presAssocID="{A8402AC9-464D-446E-A944-3346C67B6289}" presName="parentLeftMargin" presStyleLbl="node1" presStyleIdx="2" presStyleCnt="4"/>
      <dgm:spPr/>
    </dgm:pt>
    <dgm:pt modelId="{A44C50DD-592F-40C5-8F8C-64CCAB1B744D}" type="pres">
      <dgm:prSet presAssocID="{A8402AC9-464D-446E-A944-3346C67B6289}" presName="parentText" presStyleLbl="node1" presStyleIdx="3" presStyleCnt="4" custScaleX="142857">
        <dgm:presLayoutVars>
          <dgm:chMax val="0"/>
          <dgm:bulletEnabled val="1"/>
        </dgm:presLayoutVars>
      </dgm:prSet>
      <dgm:spPr/>
    </dgm:pt>
    <dgm:pt modelId="{18D2D99F-E715-439D-8963-C8E2D4ECE93D}" type="pres">
      <dgm:prSet presAssocID="{A8402AC9-464D-446E-A944-3346C67B6289}" presName="negativeSpace" presStyleCnt="0"/>
      <dgm:spPr/>
    </dgm:pt>
    <dgm:pt modelId="{1D6AB2DC-38C5-45DD-8A3F-95E0721BB6F5}" type="pres">
      <dgm:prSet presAssocID="{A8402AC9-464D-446E-A944-3346C67B6289}" presName="childText" presStyleLbl="conFgAcc1" presStyleIdx="3" presStyleCnt="4">
        <dgm:presLayoutVars>
          <dgm:bulletEnabled val="1"/>
        </dgm:presLayoutVars>
      </dgm:prSet>
      <dgm:spPr/>
    </dgm:pt>
  </dgm:ptLst>
  <dgm:cxnLst>
    <dgm:cxn modelId="{2B8E5113-E040-44CB-83E1-05DDE574C052}" type="presOf" srcId="{BE5E5833-208D-4914-9515-669230FABF27}" destId="{958FCA50-5320-4EBA-B9A2-044CDC5AEC61}" srcOrd="0" destOrd="0" presId="urn:microsoft.com/office/officeart/2005/8/layout/list1"/>
    <dgm:cxn modelId="{3EF0F655-0D03-4643-A7BE-88B67E4B2CF2}" type="presOf" srcId="{5B347FE9-616C-4B6A-B26D-285734D99143}" destId="{C5977E31-C729-43BD-BFB0-2C41BB87338C}" srcOrd="0" destOrd="0" presId="urn:microsoft.com/office/officeart/2005/8/layout/list1"/>
    <dgm:cxn modelId="{B560B358-D511-4D7A-931A-CDEC40E55FC9}" srcId="{7DB696A5-236D-43A5-A4F7-5716260FDA82}" destId="{A7DC6DBD-508D-4B30-A0F2-F094756EFE8E}" srcOrd="0" destOrd="0" parTransId="{EC2A1D9C-A76B-4887-9BB8-6B95E2A74BB0}" sibTransId="{87CCB596-9131-46F2-A4D6-91929848525B}"/>
    <dgm:cxn modelId="{4455935B-226E-4469-BA53-9BD7011DEAC3}" type="presOf" srcId="{7DB696A5-236D-43A5-A4F7-5716260FDA82}" destId="{4F1CF01C-CA86-4DE2-85E2-EDC9107643A0}" srcOrd="0" destOrd="0" presId="urn:microsoft.com/office/officeart/2005/8/layout/list1"/>
    <dgm:cxn modelId="{50D5627D-F93C-402C-A848-74F9D7D5C0A1}" type="presOf" srcId="{A7DC6DBD-508D-4B30-A0F2-F094756EFE8E}" destId="{4481C41C-4DDD-44CE-962D-AEBC738C1AB6}" srcOrd="0" destOrd="0" presId="urn:microsoft.com/office/officeart/2005/8/layout/list1"/>
    <dgm:cxn modelId="{B6110C82-BFE6-48E4-B714-3595CDAE0AFA}" type="presOf" srcId="{A8402AC9-464D-446E-A944-3346C67B6289}" destId="{7FDA97F6-BAE2-4697-94BF-CA24DBC7153B}" srcOrd="0" destOrd="0" presId="urn:microsoft.com/office/officeart/2005/8/layout/list1"/>
    <dgm:cxn modelId="{7021C1BC-2E9A-48E6-B80C-5C65824B104D}" type="presOf" srcId="{A7DC6DBD-508D-4B30-A0F2-F094756EFE8E}" destId="{5935A313-3A3B-4683-A9CA-8954BDC345E4}" srcOrd="1" destOrd="0" presId="urn:microsoft.com/office/officeart/2005/8/layout/list1"/>
    <dgm:cxn modelId="{E9CEA7D6-9328-4877-A107-DDBE320890A1}" type="presOf" srcId="{BE5E5833-208D-4914-9515-669230FABF27}" destId="{721577AA-9952-405D-8A2B-1E1724F101FE}" srcOrd="1" destOrd="0" presId="urn:microsoft.com/office/officeart/2005/8/layout/list1"/>
    <dgm:cxn modelId="{27F354DB-730F-4AE0-AC02-DC257170E694}" srcId="{7DB696A5-236D-43A5-A4F7-5716260FDA82}" destId="{A8402AC9-464D-446E-A944-3346C67B6289}" srcOrd="3" destOrd="0" parTransId="{0C10DF5B-83F2-4C0B-B84D-4FE16254A2F9}" sibTransId="{F0376DD7-0948-4E73-9D48-82DD849A9D55}"/>
    <dgm:cxn modelId="{EA31F8DD-5C9E-47E8-B78A-246FCD80F7E7}" type="presOf" srcId="{A8402AC9-464D-446E-A944-3346C67B6289}" destId="{A44C50DD-592F-40C5-8F8C-64CCAB1B744D}" srcOrd="1" destOrd="0" presId="urn:microsoft.com/office/officeart/2005/8/layout/list1"/>
    <dgm:cxn modelId="{8FE975E2-0940-495E-ABDE-50411D5C0F3F}" type="presOf" srcId="{5B347FE9-616C-4B6A-B26D-285734D99143}" destId="{47B8FEE1-09EC-4F9E-B2B8-1E892CDB5745}" srcOrd="1" destOrd="0" presId="urn:microsoft.com/office/officeart/2005/8/layout/list1"/>
    <dgm:cxn modelId="{AA82FAED-A459-4ACD-B913-E58D3DC66F53}" srcId="{7DB696A5-236D-43A5-A4F7-5716260FDA82}" destId="{5B347FE9-616C-4B6A-B26D-285734D99143}" srcOrd="1" destOrd="0" parTransId="{C9A47488-4BD1-43DF-9526-337576D2FFEC}" sibTransId="{958B13EB-76A6-4029-B3C1-EF8EF1957A68}"/>
    <dgm:cxn modelId="{512188F2-1148-4E54-949F-8B7B255FE3BF}" srcId="{7DB696A5-236D-43A5-A4F7-5716260FDA82}" destId="{BE5E5833-208D-4914-9515-669230FABF27}" srcOrd="2" destOrd="0" parTransId="{2DB4D13D-ADD2-456A-B3FC-3B892520620C}" sibTransId="{B6881247-9EF4-46B8-9B46-57463E661928}"/>
    <dgm:cxn modelId="{079AE2FE-07CC-4CED-B278-C8E15B098CE2}" type="presParOf" srcId="{4F1CF01C-CA86-4DE2-85E2-EDC9107643A0}" destId="{5D446105-AF72-4C84-8C64-84333C799E96}" srcOrd="0" destOrd="0" presId="urn:microsoft.com/office/officeart/2005/8/layout/list1"/>
    <dgm:cxn modelId="{DA4A2EA5-B1DC-4D0B-AD25-126BE0C01207}" type="presParOf" srcId="{5D446105-AF72-4C84-8C64-84333C799E96}" destId="{4481C41C-4DDD-44CE-962D-AEBC738C1AB6}" srcOrd="0" destOrd="0" presId="urn:microsoft.com/office/officeart/2005/8/layout/list1"/>
    <dgm:cxn modelId="{88897078-9AFA-4628-A5E3-0DD9A2D604B2}" type="presParOf" srcId="{5D446105-AF72-4C84-8C64-84333C799E96}" destId="{5935A313-3A3B-4683-A9CA-8954BDC345E4}" srcOrd="1" destOrd="0" presId="urn:microsoft.com/office/officeart/2005/8/layout/list1"/>
    <dgm:cxn modelId="{E1687E8F-A929-4D56-AD16-B94849DA334D}" type="presParOf" srcId="{4F1CF01C-CA86-4DE2-85E2-EDC9107643A0}" destId="{460FEB46-C65E-4CB7-9DF9-071D0214F330}" srcOrd="1" destOrd="0" presId="urn:microsoft.com/office/officeart/2005/8/layout/list1"/>
    <dgm:cxn modelId="{EE051C57-2F7E-4BDE-BDCB-B3BFBD321418}" type="presParOf" srcId="{4F1CF01C-CA86-4DE2-85E2-EDC9107643A0}" destId="{F1B1B185-99F0-46DF-ADB3-16270E63248E}" srcOrd="2" destOrd="0" presId="urn:microsoft.com/office/officeart/2005/8/layout/list1"/>
    <dgm:cxn modelId="{83A7A36A-E363-4F79-9953-4D63BE927280}" type="presParOf" srcId="{4F1CF01C-CA86-4DE2-85E2-EDC9107643A0}" destId="{05DBB6AF-51BF-412A-B9E9-BBB0307B386F}" srcOrd="3" destOrd="0" presId="urn:microsoft.com/office/officeart/2005/8/layout/list1"/>
    <dgm:cxn modelId="{08A65C4A-80CB-4F53-83B6-A3FB0D755754}" type="presParOf" srcId="{4F1CF01C-CA86-4DE2-85E2-EDC9107643A0}" destId="{790A9EC3-EB27-41B9-9435-93AC05C22803}" srcOrd="4" destOrd="0" presId="urn:microsoft.com/office/officeart/2005/8/layout/list1"/>
    <dgm:cxn modelId="{5D6AD3C6-8970-484D-A42B-F9B0A37AE842}" type="presParOf" srcId="{790A9EC3-EB27-41B9-9435-93AC05C22803}" destId="{C5977E31-C729-43BD-BFB0-2C41BB87338C}" srcOrd="0" destOrd="0" presId="urn:microsoft.com/office/officeart/2005/8/layout/list1"/>
    <dgm:cxn modelId="{080C17CD-740B-426B-8283-731C4016D261}" type="presParOf" srcId="{790A9EC3-EB27-41B9-9435-93AC05C22803}" destId="{47B8FEE1-09EC-4F9E-B2B8-1E892CDB5745}" srcOrd="1" destOrd="0" presId="urn:microsoft.com/office/officeart/2005/8/layout/list1"/>
    <dgm:cxn modelId="{C8B5EB00-86C3-49A0-B322-311395A1BF57}" type="presParOf" srcId="{4F1CF01C-CA86-4DE2-85E2-EDC9107643A0}" destId="{C1331D0B-3890-4C56-9055-4485F6AC7CDE}" srcOrd="5" destOrd="0" presId="urn:microsoft.com/office/officeart/2005/8/layout/list1"/>
    <dgm:cxn modelId="{00F0AD83-53B6-4434-90D6-D37BCB0438C5}" type="presParOf" srcId="{4F1CF01C-CA86-4DE2-85E2-EDC9107643A0}" destId="{06E7ACFC-9E9C-416E-B838-34E135609665}" srcOrd="6" destOrd="0" presId="urn:microsoft.com/office/officeart/2005/8/layout/list1"/>
    <dgm:cxn modelId="{91AE096C-AFDC-4426-A234-5C9C0BC71812}" type="presParOf" srcId="{4F1CF01C-CA86-4DE2-85E2-EDC9107643A0}" destId="{7E7D8D89-98D3-4990-96F0-E83217AE23E4}" srcOrd="7" destOrd="0" presId="urn:microsoft.com/office/officeart/2005/8/layout/list1"/>
    <dgm:cxn modelId="{C693C5DD-84F9-4C8B-A36C-51EF37688A8B}" type="presParOf" srcId="{4F1CF01C-CA86-4DE2-85E2-EDC9107643A0}" destId="{B2E84BE9-280C-4217-80AA-7124BA3DB425}" srcOrd="8" destOrd="0" presId="urn:microsoft.com/office/officeart/2005/8/layout/list1"/>
    <dgm:cxn modelId="{17480109-F2F1-425D-A9E3-C07E9413617D}" type="presParOf" srcId="{B2E84BE9-280C-4217-80AA-7124BA3DB425}" destId="{958FCA50-5320-4EBA-B9A2-044CDC5AEC61}" srcOrd="0" destOrd="0" presId="urn:microsoft.com/office/officeart/2005/8/layout/list1"/>
    <dgm:cxn modelId="{6A541123-6E84-4618-ABF9-3652BF4B20F2}" type="presParOf" srcId="{B2E84BE9-280C-4217-80AA-7124BA3DB425}" destId="{721577AA-9952-405D-8A2B-1E1724F101FE}" srcOrd="1" destOrd="0" presId="urn:microsoft.com/office/officeart/2005/8/layout/list1"/>
    <dgm:cxn modelId="{58B71986-E9E2-4D4B-92DB-5A825FC9A4D3}" type="presParOf" srcId="{4F1CF01C-CA86-4DE2-85E2-EDC9107643A0}" destId="{6594AE06-1867-4AD2-9CDE-C9CA8B090FB2}" srcOrd="9" destOrd="0" presId="urn:microsoft.com/office/officeart/2005/8/layout/list1"/>
    <dgm:cxn modelId="{7C79BC6C-B0B8-41A3-A985-7CCE9757CAA5}" type="presParOf" srcId="{4F1CF01C-CA86-4DE2-85E2-EDC9107643A0}" destId="{FC2CB577-5FD2-4391-9974-1146C0F91709}" srcOrd="10" destOrd="0" presId="urn:microsoft.com/office/officeart/2005/8/layout/list1"/>
    <dgm:cxn modelId="{22BF8B2D-E1EB-44EE-A9FC-A0344C95231D}" type="presParOf" srcId="{4F1CF01C-CA86-4DE2-85E2-EDC9107643A0}" destId="{E30EFEB9-8FF7-43F2-A343-925DFBBCF550}" srcOrd="11" destOrd="0" presId="urn:microsoft.com/office/officeart/2005/8/layout/list1"/>
    <dgm:cxn modelId="{A3352E1A-E51D-4367-B4E3-67CC06303D83}" type="presParOf" srcId="{4F1CF01C-CA86-4DE2-85E2-EDC9107643A0}" destId="{65892874-DE67-4785-AECA-1D14EE7A67B0}" srcOrd="12" destOrd="0" presId="urn:microsoft.com/office/officeart/2005/8/layout/list1"/>
    <dgm:cxn modelId="{C0201D47-9083-4FC9-9AA4-116094C3E651}" type="presParOf" srcId="{65892874-DE67-4785-AECA-1D14EE7A67B0}" destId="{7FDA97F6-BAE2-4697-94BF-CA24DBC7153B}" srcOrd="0" destOrd="0" presId="urn:microsoft.com/office/officeart/2005/8/layout/list1"/>
    <dgm:cxn modelId="{22033442-692A-4097-A4A5-7C12860F1AAD}" type="presParOf" srcId="{65892874-DE67-4785-AECA-1D14EE7A67B0}" destId="{A44C50DD-592F-40C5-8F8C-64CCAB1B744D}" srcOrd="1" destOrd="0" presId="urn:microsoft.com/office/officeart/2005/8/layout/list1"/>
    <dgm:cxn modelId="{D9B80281-E58E-46B3-B764-8FDD0D6A4007}" type="presParOf" srcId="{4F1CF01C-CA86-4DE2-85E2-EDC9107643A0}" destId="{18D2D99F-E715-439D-8963-C8E2D4ECE93D}" srcOrd="13" destOrd="0" presId="urn:microsoft.com/office/officeart/2005/8/layout/list1"/>
    <dgm:cxn modelId="{750F88CC-7E9B-4262-AA20-646FA737DD26}" type="presParOf" srcId="{4F1CF01C-CA86-4DE2-85E2-EDC9107643A0}" destId="{1D6AB2DC-38C5-45DD-8A3F-95E0721BB6F5}" srcOrd="14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5157250-5C91-D74C-BA6A-F78C486BC354}" type="doc">
      <dgm:prSet loTypeId="urn:microsoft.com/office/officeart/2005/8/layout/radial3" loCatId="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FCE96FA3-54D3-2D4B-8A09-3FEFAAB01503}">
      <dgm:prSet phldrT="[Text]"/>
      <dgm:spPr/>
      <dgm:t>
        <a:bodyPr/>
        <a:lstStyle/>
        <a:p>
          <a:endParaRPr lang="en-GB" dirty="0"/>
        </a:p>
      </dgm:t>
    </dgm:pt>
    <dgm:pt modelId="{F9434EFF-C5AB-5444-B871-A1ED08C49322}" type="parTrans" cxnId="{9DD27BC5-18A4-E342-A55D-DA26BC743ACC}">
      <dgm:prSet/>
      <dgm:spPr/>
      <dgm:t>
        <a:bodyPr/>
        <a:lstStyle/>
        <a:p>
          <a:endParaRPr lang="en-GB"/>
        </a:p>
      </dgm:t>
    </dgm:pt>
    <dgm:pt modelId="{650FDB92-E928-7A41-970D-8FDB5091DA65}" type="sibTrans" cxnId="{9DD27BC5-18A4-E342-A55D-DA26BC743ACC}">
      <dgm:prSet/>
      <dgm:spPr/>
      <dgm:t>
        <a:bodyPr/>
        <a:lstStyle/>
        <a:p>
          <a:endParaRPr lang="en-GB"/>
        </a:p>
      </dgm:t>
    </dgm:pt>
    <dgm:pt modelId="{1D3EB475-8457-B543-A53A-925294B47110}">
      <dgm:prSet phldrT="[Text]" custT="1"/>
      <dgm:spPr/>
      <dgm:t>
        <a:bodyPr/>
        <a:lstStyle/>
        <a:p>
          <a:r>
            <a:rPr lang="en-GB" sz="1800" b="1" dirty="0"/>
            <a:t>Draft </a:t>
          </a:r>
          <a:r>
            <a:rPr lang="en-GB" sz="1800" dirty="0"/>
            <a:t>research questions</a:t>
          </a:r>
        </a:p>
      </dgm:t>
    </dgm:pt>
    <dgm:pt modelId="{1223EE25-6C45-AB43-B7E4-C782757B4646}" type="parTrans" cxnId="{0BBA0B57-B6EB-D547-8F17-34B0F974D06C}">
      <dgm:prSet/>
      <dgm:spPr/>
      <dgm:t>
        <a:bodyPr/>
        <a:lstStyle/>
        <a:p>
          <a:endParaRPr lang="en-GB"/>
        </a:p>
      </dgm:t>
    </dgm:pt>
    <dgm:pt modelId="{458CFB66-2EEB-7348-AD66-49CC2AC8D27C}" type="sibTrans" cxnId="{0BBA0B57-B6EB-D547-8F17-34B0F974D06C}">
      <dgm:prSet/>
      <dgm:spPr/>
      <dgm:t>
        <a:bodyPr/>
        <a:lstStyle/>
        <a:p>
          <a:endParaRPr lang="en-GB"/>
        </a:p>
      </dgm:t>
    </dgm:pt>
    <dgm:pt modelId="{C90B90B5-1A0F-A841-AF6C-8C4C555B6628}">
      <dgm:prSet phldrT="[Text]" custT="1"/>
      <dgm:spPr/>
      <dgm:t>
        <a:bodyPr/>
        <a:lstStyle/>
        <a:p>
          <a:r>
            <a:rPr lang="en-GB" sz="1800" dirty="0"/>
            <a:t>First phase of </a:t>
          </a:r>
          <a:r>
            <a:rPr lang="en-GB" sz="1800" b="1" dirty="0"/>
            <a:t>critical reading </a:t>
          </a:r>
        </a:p>
      </dgm:t>
    </dgm:pt>
    <dgm:pt modelId="{AA498721-EF26-214B-9E1D-83B221B6228B}" type="parTrans" cxnId="{C7A87883-C1BB-9F4C-9A4F-6AE17021D735}">
      <dgm:prSet/>
      <dgm:spPr/>
      <dgm:t>
        <a:bodyPr/>
        <a:lstStyle/>
        <a:p>
          <a:endParaRPr lang="en-GB"/>
        </a:p>
      </dgm:t>
    </dgm:pt>
    <dgm:pt modelId="{1DAB504C-0156-2D41-8220-F978BB1B6350}" type="sibTrans" cxnId="{C7A87883-C1BB-9F4C-9A4F-6AE17021D735}">
      <dgm:prSet/>
      <dgm:spPr/>
      <dgm:t>
        <a:bodyPr/>
        <a:lstStyle/>
        <a:p>
          <a:endParaRPr lang="en-GB"/>
        </a:p>
      </dgm:t>
    </dgm:pt>
    <dgm:pt modelId="{57EE73F1-A52E-8F44-ABE2-3242D9B3F34A}">
      <dgm:prSet phldrT="[Text]"/>
      <dgm:spPr/>
      <dgm:t>
        <a:bodyPr/>
        <a:lstStyle/>
        <a:p>
          <a:r>
            <a:rPr lang="en-GB" b="1" dirty="0"/>
            <a:t>Refine</a:t>
          </a:r>
          <a:r>
            <a:rPr lang="en-GB" dirty="0"/>
            <a:t> research questions</a:t>
          </a:r>
        </a:p>
      </dgm:t>
    </dgm:pt>
    <dgm:pt modelId="{38827572-2877-F144-8DCF-7BBF49789C62}" type="parTrans" cxnId="{34BF5E7A-005A-C94A-B7C6-22E3BA062396}">
      <dgm:prSet/>
      <dgm:spPr/>
      <dgm:t>
        <a:bodyPr/>
        <a:lstStyle/>
        <a:p>
          <a:endParaRPr lang="en-GB"/>
        </a:p>
      </dgm:t>
    </dgm:pt>
    <dgm:pt modelId="{D12CC856-4769-1243-9FC1-009D60A1D7BB}" type="sibTrans" cxnId="{34BF5E7A-005A-C94A-B7C6-22E3BA062396}">
      <dgm:prSet/>
      <dgm:spPr/>
      <dgm:t>
        <a:bodyPr/>
        <a:lstStyle/>
        <a:p>
          <a:endParaRPr lang="en-GB"/>
        </a:p>
      </dgm:t>
    </dgm:pt>
    <dgm:pt modelId="{E75EAD71-E022-9645-A494-898D43BBBC94}">
      <dgm:prSet phldrT="[Text]"/>
      <dgm:spPr/>
      <dgm:t>
        <a:bodyPr/>
        <a:lstStyle/>
        <a:p>
          <a:r>
            <a:rPr lang="en-GB" dirty="0"/>
            <a:t>Second phase of </a:t>
          </a:r>
          <a:r>
            <a:rPr lang="en-GB" b="1" dirty="0"/>
            <a:t>critical reading</a:t>
          </a:r>
        </a:p>
      </dgm:t>
    </dgm:pt>
    <dgm:pt modelId="{9813B5DE-27E5-C746-A544-798B75B89B8F}" type="parTrans" cxnId="{665C51C3-2D0D-D04E-82A3-627220FA254D}">
      <dgm:prSet/>
      <dgm:spPr/>
      <dgm:t>
        <a:bodyPr/>
        <a:lstStyle/>
        <a:p>
          <a:endParaRPr lang="en-GB"/>
        </a:p>
      </dgm:t>
    </dgm:pt>
    <dgm:pt modelId="{C00CFD83-92BF-E748-A6F6-DA1BD09CAA67}" type="sibTrans" cxnId="{665C51C3-2D0D-D04E-82A3-627220FA254D}">
      <dgm:prSet/>
      <dgm:spPr/>
      <dgm:t>
        <a:bodyPr/>
        <a:lstStyle/>
        <a:p>
          <a:endParaRPr lang="en-GB"/>
        </a:p>
      </dgm:t>
    </dgm:pt>
    <dgm:pt modelId="{B732714D-DD0E-E749-833A-4928E3C944FE}" type="pres">
      <dgm:prSet presAssocID="{55157250-5C91-D74C-BA6A-F78C486BC354}" presName="composite" presStyleCnt="0">
        <dgm:presLayoutVars>
          <dgm:chMax val="1"/>
          <dgm:dir/>
          <dgm:resizeHandles val="exact"/>
        </dgm:presLayoutVars>
      </dgm:prSet>
      <dgm:spPr/>
    </dgm:pt>
    <dgm:pt modelId="{BA723FF3-4034-7549-8598-6EAEB60749AD}" type="pres">
      <dgm:prSet presAssocID="{55157250-5C91-D74C-BA6A-F78C486BC354}" presName="radial" presStyleCnt="0">
        <dgm:presLayoutVars>
          <dgm:animLvl val="ctr"/>
        </dgm:presLayoutVars>
      </dgm:prSet>
      <dgm:spPr/>
    </dgm:pt>
    <dgm:pt modelId="{8D2BBDCB-B60C-7D4A-A831-99009857D287}" type="pres">
      <dgm:prSet presAssocID="{FCE96FA3-54D3-2D4B-8A09-3FEFAAB01503}" presName="centerShape" presStyleLbl="vennNode1" presStyleIdx="0" presStyleCnt="5" custScaleX="119886" custScaleY="116303"/>
      <dgm:spPr/>
    </dgm:pt>
    <dgm:pt modelId="{A4ABC600-51BF-4543-81B3-3554A849EB28}" type="pres">
      <dgm:prSet presAssocID="{1D3EB475-8457-B543-A53A-925294B47110}" presName="node" presStyleLbl="vennNode1" presStyleIdx="1" presStyleCnt="5" custScaleX="144857" custScaleY="145857" custRadScaleRad="65848" custRadScaleInc="16735">
        <dgm:presLayoutVars>
          <dgm:bulletEnabled val="1"/>
        </dgm:presLayoutVars>
      </dgm:prSet>
      <dgm:spPr/>
    </dgm:pt>
    <dgm:pt modelId="{37A183DC-482F-F440-ABA2-F93D850A6FB5}" type="pres">
      <dgm:prSet presAssocID="{C90B90B5-1A0F-A841-AF6C-8C4C555B6628}" presName="node" presStyleLbl="vennNode1" presStyleIdx="2" presStyleCnt="5" custScaleX="128527" custScaleY="132321" custRadScaleRad="91760" custRadScaleInc="-5274">
        <dgm:presLayoutVars>
          <dgm:bulletEnabled val="1"/>
        </dgm:presLayoutVars>
      </dgm:prSet>
      <dgm:spPr/>
    </dgm:pt>
    <dgm:pt modelId="{A5740B65-42AD-364C-A24F-6FAF72FF98F5}" type="pres">
      <dgm:prSet presAssocID="{57EE73F1-A52E-8F44-ABE2-3242D9B3F34A}" presName="node" presStyleLbl="vennNode1" presStyleIdx="3" presStyleCnt="5" custScaleX="144010" custScaleY="144000" custRadScaleRad="66224" custRadScaleInc="-16288">
        <dgm:presLayoutVars>
          <dgm:bulletEnabled val="1"/>
        </dgm:presLayoutVars>
      </dgm:prSet>
      <dgm:spPr/>
    </dgm:pt>
    <dgm:pt modelId="{DF433D91-090D-2644-9CE6-B0F2FA471CC8}" type="pres">
      <dgm:prSet presAssocID="{E75EAD71-E022-9645-A494-898D43BBBC94}" presName="node" presStyleLbl="vennNode1" presStyleIdx="4" presStyleCnt="5" custScaleX="139268" custScaleY="136779" custRadScaleRad="64450" custRadScaleInc="7517">
        <dgm:presLayoutVars>
          <dgm:bulletEnabled val="1"/>
        </dgm:presLayoutVars>
      </dgm:prSet>
      <dgm:spPr/>
    </dgm:pt>
  </dgm:ptLst>
  <dgm:cxnLst>
    <dgm:cxn modelId="{F37FCF4B-3D1E-3844-B56C-0961A05EDE13}" type="presOf" srcId="{55157250-5C91-D74C-BA6A-F78C486BC354}" destId="{B732714D-DD0E-E749-833A-4928E3C944FE}" srcOrd="0" destOrd="0" presId="urn:microsoft.com/office/officeart/2005/8/layout/radial3"/>
    <dgm:cxn modelId="{0BBA0B57-B6EB-D547-8F17-34B0F974D06C}" srcId="{FCE96FA3-54D3-2D4B-8A09-3FEFAAB01503}" destId="{1D3EB475-8457-B543-A53A-925294B47110}" srcOrd="0" destOrd="0" parTransId="{1223EE25-6C45-AB43-B7E4-C782757B4646}" sibTransId="{458CFB66-2EEB-7348-AD66-49CC2AC8D27C}"/>
    <dgm:cxn modelId="{34BF5E7A-005A-C94A-B7C6-22E3BA062396}" srcId="{FCE96FA3-54D3-2D4B-8A09-3FEFAAB01503}" destId="{57EE73F1-A52E-8F44-ABE2-3242D9B3F34A}" srcOrd="2" destOrd="0" parTransId="{38827572-2877-F144-8DCF-7BBF49789C62}" sibTransId="{D12CC856-4769-1243-9FC1-009D60A1D7BB}"/>
    <dgm:cxn modelId="{C7A87883-C1BB-9F4C-9A4F-6AE17021D735}" srcId="{FCE96FA3-54D3-2D4B-8A09-3FEFAAB01503}" destId="{C90B90B5-1A0F-A841-AF6C-8C4C555B6628}" srcOrd="1" destOrd="0" parTransId="{AA498721-EF26-214B-9E1D-83B221B6228B}" sibTransId="{1DAB504C-0156-2D41-8220-F978BB1B6350}"/>
    <dgm:cxn modelId="{344CFCAF-F27C-BF4D-8F76-90CBFD7709F1}" type="presOf" srcId="{57EE73F1-A52E-8F44-ABE2-3242D9B3F34A}" destId="{A5740B65-42AD-364C-A24F-6FAF72FF98F5}" srcOrd="0" destOrd="0" presId="urn:microsoft.com/office/officeart/2005/8/layout/radial3"/>
    <dgm:cxn modelId="{665C51C3-2D0D-D04E-82A3-627220FA254D}" srcId="{FCE96FA3-54D3-2D4B-8A09-3FEFAAB01503}" destId="{E75EAD71-E022-9645-A494-898D43BBBC94}" srcOrd="3" destOrd="0" parTransId="{9813B5DE-27E5-C746-A544-798B75B89B8F}" sibTransId="{C00CFD83-92BF-E748-A6F6-DA1BD09CAA67}"/>
    <dgm:cxn modelId="{9DD27BC5-18A4-E342-A55D-DA26BC743ACC}" srcId="{55157250-5C91-D74C-BA6A-F78C486BC354}" destId="{FCE96FA3-54D3-2D4B-8A09-3FEFAAB01503}" srcOrd="0" destOrd="0" parTransId="{F9434EFF-C5AB-5444-B871-A1ED08C49322}" sibTransId="{650FDB92-E928-7A41-970D-8FDB5091DA65}"/>
    <dgm:cxn modelId="{0EEAACF1-4CD2-1747-B361-8B36C032EF9C}" type="presOf" srcId="{1D3EB475-8457-B543-A53A-925294B47110}" destId="{A4ABC600-51BF-4543-81B3-3554A849EB28}" srcOrd="0" destOrd="0" presId="urn:microsoft.com/office/officeart/2005/8/layout/radial3"/>
    <dgm:cxn modelId="{1A8563F5-FBE2-C045-BC9D-1BAB76F7D405}" type="presOf" srcId="{FCE96FA3-54D3-2D4B-8A09-3FEFAAB01503}" destId="{8D2BBDCB-B60C-7D4A-A831-99009857D287}" srcOrd="0" destOrd="0" presId="urn:microsoft.com/office/officeart/2005/8/layout/radial3"/>
    <dgm:cxn modelId="{5B603AFA-1F52-DE44-82FD-DF863D57BD9E}" type="presOf" srcId="{C90B90B5-1A0F-A841-AF6C-8C4C555B6628}" destId="{37A183DC-482F-F440-ABA2-F93D850A6FB5}" srcOrd="0" destOrd="0" presId="urn:microsoft.com/office/officeart/2005/8/layout/radial3"/>
    <dgm:cxn modelId="{C7DFEBFF-1178-7C4D-A9AE-4BA66E4D6B33}" type="presOf" srcId="{E75EAD71-E022-9645-A494-898D43BBBC94}" destId="{DF433D91-090D-2644-9CE6-B0F2FA471CC8}" srcOrd="0" destOrd="0" presId="urn:microsoft.com/office/officeart/2005/8/layout/radial3"/>
    <dgm:cxn modelId="{5CEEB5D6-E752-AB47-88E2-DC69C326FB5B}" type="presParOf" srcId="{B732714D-DD0E-E749-833A-4928E3C944FE}" destId="{BA723FF3-4034-7549-8598-6EAEB60749AD}" srcOrd="0" destOrd="0" presId="urn:microsoft.com/office/officeart/2005/8/layout/radial3"/>
    <dgm:cxn modelId="{5916691B-C154-DD41-9CA5-C13A5CAC643E}" type="presParOf" srcId="{BA723FF3-4034-7549-8598-6EAEB60749AD}" destId="{8D2BBDCB-B60C-7D4A-A831-99009857D287}" srcOrd="0" destOrd="0" presId="urn:microsoft.com/office/officeart/2005/8/layout/radial3"/>
    <dgm:cxn modelId="{028F38A1-EDF0-2644-9A9E-C4BCA264EEDD}" type="presParOf" srcId="{BA723FF3-4034-7549-8598-6EAEB60749AD}" destId="{A4ABC600-51BF-4543-81B3-3554A849EB28}" srcOrd="1" destOrd="0" presId="urn:microsoft.com/office/officeart/2005/8/layout/radial3"/>
    <dgm:cxn modelId="{B15F6FEB-AF75-DF45-A440-271AC83F0291}" type="presParOf" srcId="{BA723FF3-4034-7549-8598-6EAEB60749AD}" destId="{37A183DC-482F-F440-ABA2-F93D850A6FB5}" srcOrd="2" destOrd="0" presId="urn:microsoft.com/office/officeart/2005/8/layout/radial3"/>
    <dgm:cxn modelId="{2F2F18A3-BA59-6D4C-84D5-CC5CF13E01E8}" type="presParOf" srcId="{BA723FF3-4034-7549-8598-6EAEB60749AD}" destId="{A5740B65-42AD-364C-A24F-6FAF72FF98F5}" srcOrd="3" destOrd="0" presId="urn:microsoft.com/office/officeart/2005/8/layout/radial3"/>
    <dgm:cxn modelId="{7EF558C1-E833-224F-9590-AD27A2400C14}" type="presParOf" srcId="{BA723FF3-4034-7549-8598-6EAEB60749AD}" destId="{DF433D91-090D-2644-9CE6-B0F2FA471CC8}" srcOrd="4" destOrd="0" presId="urn:microsoft.com/office/officeart/2005/8/layout/radial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1B1B185-99F0-46DF-ADB3-16270E63248E}">
      <dsp:nvSpPr>
        <dsp:cNvPr id="0" name=""/>
        <dsp:cNvSpPr/>
      </dsp:nvSpPr>
      <dsp:spPr>
        <a:xfrm>
          <a:off x="0" y="434095"/>
          <a:ext cx="7710755" cy="630000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935A313-3A3B-4683-A9CA-8954BDC345E4}">
      <dsp:nvSpPr>
        <dsp:cNvPr id="0" name=""/>
        <dsp:cNvSpPr/>
      </dsp:nvSpPr>
      <dsp:spPr>
        <a:xfrm>
          <a:off x="351348" y="65095"/>
          <a:ext cx="5443137" cy="738000"/>
        </a:xfrm>
        <a:prstGeom prst="roundRect">
          <a:avLst/>
        </a:prstGeom>
        <a:solidFill>
          <a:schemeClr val="lt1"/>
        </a:solidFill>
        <a:ln w="12700" cap="flat" cmpd="sng" algn="ctr">
          <a:solidFill>
            <a:schemeClr val="accent6"/>
          </a:solidFill>
          <a:prstDash val="solid"/>
          <a:miter lim="800000"/>
        </a:ln>
        <a:effectLst/>
      </dsp:spPr>
      <dsp:style>
        <a:lnRef idx="2">
          <a:schemeClr val="accent6"/>
        </a:lnRef>
        <a:fillRef idx="1">
          <a:schemeClr val="lt1"/>
        </a:fillRef>
        <a:effectRef idx="0">
          <a:schemeClr val="accent6"/>
        </a:effectRef>
        <a:fontRef idx="minor">
          <a:schemeClr val="dk1"/>
        </a:fontRef>
      </dsp:style>
      <dsp:txBody>
        <a:bodyPr spcFirstLastPara="0" vert="horz" wrap="square" lIns="204014" tIns="0" rIns="204014" bIns="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b="1" kern="1200" dirty="0"/>
            <a:t>Re-view ECDE7002 and 7015</a:t>
          </a:r>
        </a:p>
      </dsp:txBody>
      <dsp:txXfrm>
        <a:off x="387374" y="101121"/>
        <a:ext cx="5371085" cy="665948"/>
      </dsp:txXfrm>
    </dsp:sp>
    <dsp:sp modelId="{06E7ACFC-9E9C-416E-B838-34E135609665}">
      <dsp:nvSpPr>
        <dsp:cNvPr id="0" name=""/>
        <dsp:cNvSpPr/>
      </dsp:nvSpPr>
      <dsp:spPr>
        <a:xfrm>
          <a:off x="0" y="1568095"/>
          <a:ext cx="7710755" cy="630000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7B8FEE1-09EC-4F9E-B2B8-1E892CDB5745}">
      <dsp:nvSpPr>
        <dsp:cNvPr id="0" name=""/>
        <dsp:cNvSpPr/>
      </dsp:nvSpPr>
      <dsp:spPr>
        <a:xfrm>
          <a:off x="367089" y="1199095"/>
          <a:ext cx="7341775" cy="738000"/>
        </a:xfrm>
        <a:prstGeom prst="roundRect">
          <a:avLst/>
        </a:prstGeom>
        <a:solidFill>
          <a:schemeClr val="lt1"/>
        </a:solidFill>
        <a:ln w="12700" cap="flat" cmpd="sng" algn="ctr">
          <a:solidFill>
            <a:schemeClr val="accent6"/>
          </a:solidFill>
          <a:prstDash val="solid"/>
          <a:miter lim="800000"/>
        </a:ln>
        <a:effectLst/>
      </dsp:spPr>
      <dsp:style>
        <a:lnRef idx="2">
          <a:schemeClr val="accent6"/>
        </a:lnRef>
        <a:fillRef idx="1">
          <a:schemeClr val="lt1"/>
        </a:fillRef>
        <a:effectRef idx="0">
          <a:schemeClr val="accent6"/>
        </a:effectRef>
        <a:fontRef idx="minor">
          <a:schemeClr val="dk1"/>
        </a:fontRef>
      </dsp:style>
      <dsp:txBody>
        <a:bodyPr spcFirstLastPara="0" vert="horz" wrap="square" lIns="204014" tIns="0" rIns="204014" bIns="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b="1" kern="1200" dirty="0"/>
            <a:t>Purposes of the EdD and 7012 and 7016</a:t>
          </a:r>
        </a:p>
      </dsp:txBody>
      <dsp:txXfrm>
        <a:off x="403115" y="1235121"/>
        <a:ext cx="7269723" cy="665948"/>
      </dsp:txXfrm>
    </dsp:sp>
    <dsp:sp modelId="{FC2CB577-5FD2-4391-9974-1146C0F91709}">
      <dsp:nvSpPr>
        <dsp:cNvPr id="0" name=""/>
        <dsp:cNvSpPr/>
      </dsp:nvSpPr>
      <dsp:spPr>
        <a:xfrm>
          <a:off x="0" y="2702094"/>
          <a:ext cx="7710755" cy="630000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21577AA-9952-405D-8A2B-1E1724F101FE}">
      <dsp:nvSpPr>
        <dsp:cNvPr id="0" name=""/>
        <dsp:cNvSpPr/>
      </dsp:nvSpPr>
      <dsp:spPr>
        <a:xfrm>
          <a:off x="367089" y="2333094"/>
          <a:ext cx="7341775" cy="738000"/>
        </a:xfrm>
        <a:prstGeom prst="roundRect">
          <a:avLst/>
        </a:prstGeom>
        <a:solidFill>
          <a:schemeClr val="lt1"/>
        </a:solidFill>
        <a:ln w="12700" cap="flat" cmpd="sng" algn="ctr">
          <a:solidFill>
            <a:schemeClr val="accent6"/>
          </a:solidFill>
          <a:prstDash val="solid"/>
          <a:miter lim="800000"/>
        </a:ln>
        <a:effectLst/>
      </dsp:spPr>
      <dsp:style>
        <a:lnRef idx="2">
          <a:schemeClr val="accent6"/>
        </a:lnRef>
        <a:fillRef idx="1">
          <a:schemeClr val="lt1"/>
        </a:fillRef>
        <a:effectRef idx="0">
          <a:schemeClr val="accent6"/>
        </a:effectRef>
        <a:fontRef idx="minor">
          <a:schemeClr val="dk1"/>
        </a:fontRef>
      </dsp:style>
      <dsp:txBody>
        <a:bodyPr spcFirstLastPara="0" vert="horz" wrap="square" lIns="204014" tIns="0" rIns="204014" bIns="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kern="1200" dirty="0"/>
            <a:t>Review aims, learning outcomes and design of 7016 </a:t>
          </a:r>
        </a:p>
      </dsp:txBody>
      <dsp:txXfrm>
        <a:off x="403115" y="2369120"/>
        <a:ext cx="7269723" cy="665948"/>
      </dsp:txXfrm>
    </dsp:sp>
    <dsp:sp modelId="{1D6AB2DC-38C5-45DD-8A3F-95E0721BB6F5}">
      <dsp:nvSpPr>
        <dsp:cNvPr id="0" name=""/>
        <dsp:cNvSpPr/>
      </dsp:nvSpPr>
      <dsp:spPr>
        <a:xfrm>
          <a:off x="0" y="3836095"/>
          <a:ext cx="7710755" cy="630000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44C50DD-592F-40C5-8F8C-64CCAB1B744D}">
      <dsp:nvSpPr>
        <dsp:cNvPr id="0" name=""/>
        <dsp:cNvSpPr/>
      </dsp:nvSpPr>
      <dsp:spPr>
        <a:xfrm>
          <a:off x="367089" y="3467095"/>
          <a:ext cx="7341775" cy="738000"/>
        </a:xfrm>
        <a:prstGeom prst="roundRect">
          <a:avLst/>
        </a:prstGeom>
        <a:solidFill>
          <a:schemeClr val="lt1"/>
        </a:solidFill>
        <a:ln w="12700" cap="flat" cmpd="sng" algn="ctr">
          <a:solidFill>
            <a:schemeClr val="accent6"/>
          </a:solidFill>
          <a:prstDash val="solid"/>
          <a:miter lim="800000"/>
        </a:ln>
        <a:effectLst/>
      </dsp:spPr>
      <dsp:style>
        <a:lnRef idx="2">
          <a:schemeClr val="accent6"/>
        </a:lnRef>
        <a:fillRef idx="1">
          <a:schemeClr val="lt1"/>
        </a:fillRef>
        <a:effectRef idx="0">
          <a:schemeClr val="accent6"/>
        </a:effectRef>
        <a:fontRef idx="minor">
          <a:schemeClr val="dk1"/>
        </a:fontRef>
      </dsp:style>
      <dsp:txBody>
        <a:bodyPr spcFirstLastPara="0" vert="horz" wrap="square" lIns="204014" tIns="0" rIns="204014" bIns="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b="1" kern="1200" dirty="0"/>
            <a:t>Activities, resources and references </a:t>
          </a:r>
        </a:p>
      </dsp:txBody>
      <dsp:txXfrm>
        <a:off x="403115" y="3503121"/>
        <a:ext cx="7269723" cy="66594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D2BBDCB-B60C-7D4A-A831-99009857D287}">
      <dsp:nvSpPr>
        <dsp:cNvPr id="0" name=""/>
        <dsp:cNvSpPr/>
      </dsp:nvSpPr>
      <dsp:spPr>
        <a:xfrm>
          <a:off x="2701051" y="766420"/>
          <a:ext cx="2851610" cy="2766384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82550" tIns="82550" rIns="82550" bIns="82550" numCol="1" spcCol="1270" anchor="ctr" anchorCtr="0">
          <a:noAutofit/>
        </a:bodyPr>
        <a:lstStyle/>
        <a:p>
          <a:pPr marL="0" lvl="0" indent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6500" kern="1200" dirty="0"/>
        </a:p>
      </dsp:txBody>
      <dsp:txXfrm>
        <a:off x="3118660" y="1171548"/>
        <a:ext cx="2016392" cy="1956128"/>
      </dsp:txXfrm>
    </dsp:sp>
    <dsp:sp modelId="{A4ABC600-51BF-4543-81B3-3554A849EB28}">
      <dsp:nvSpPr>
        <dsp:cNvPr id="0" name=""/>
        <dsp:cNvSpPr/>
      </dsp:nvSpPr>
      <dsp:spPr>
        <a:xfrm>
          <a:off x="3530515" y="297316"/>
          <a:ext cx="1722785" cy="1734678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/>
            <a:t>Draft </a:t>
          </a:r>
          <a:r>
            <a:rPr lang="en-GB" sz="1800" kern="1200" dirty="0"/>
            <a:t>research questions</a:t>
          </a:r>
        </a:p>
      </dsp:txBody>
      <dsp:txXfrm>
        <a:off x="3782811" y="551354"/>
        <a:ext cx="1218193" cy="1226602"/>
      </dsp:txXfrm>
    </dsp:sp>
    <dsp:sp modelId="{37A183DC-482F-F440-ABA2-F93D850A6FB5}">
      <dsp:nvSpPr>
        <dsp:cNvPr id="0" name=""/>
        <dsp:cNvSpPr/>
      </dsp:nvSpPr>
      <dsp:spPr>
        <a:xfrm>
          <a:off x="4779073" y="1245147"/>
          <a:ext cx="1528572" cy="1573694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First phase of </a:t>
          </a:r>
          <a:r>
            <a:rPr lang="en-GB" sz="1800" b="1" kern="1200" dirty="0"/>
            <a:t>critical reading </a:t>
          </a:r>
        </a:p>
      </dsp:txBody>
      <dsp:txXfrm>
        <a:off x="5002927" y="1475609"/>
        <a:ext cx="1080864" cy="1112770"/>
      </dsp:txXfrm>
    </dsp:sp>
    <dsp:sp modelId="{A5740B65-42AD-364C-A24F-6FAF72FF98F5}">
      <dsp:nvSpPr>
        <dsp:cNvPr id="0" name=""/>
        <dsp:cNvSpPr/>
      </dsp:nvSpPr>
      <dsp:spPr>
        <a:xfrm>
          <a:off x="3530104" y="2285744"/>
          <a:ext cx="1712712" cy="1712593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 dirty="0"/>
            <a:t>Refine</a:t>
          </a:r>
          <a:r>
            <a:rPr lang="en-GB" sz="1900" kern="1200" dirty="0"/>
            <a:t> research questions</a:t>
          </a:r>
        </a:p>
      </dsp:txBody>
      <dsp:txXfrm>
        <a:off x="3780925" y="2536547"/>
        <a:ext cx="1211070" cy="1210987"/>
      </dsp:txXfrm>
    </dsp:sp>
    <dsp:sp modelId="{DF433D91-090D-2644-9CE6-B0F2FA471CC8}">
      <dsp:nvSpPr>
        <dsp:cNvPr id="0" name=""/>
        <dsp:cNvSpPr/>
      </dsp:nvSpPr>
      <dsp:spPr>
        <a:xfrm>
          <a:off x="2307309" y="1218648"/>
          <a:ext cx="1656315" cy="1626713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Second phase of </a:t>
          </a:r>
          <a:r>
            <a:rPr lang="en-GB" sz="1900" b="1" kern="1200" dirty="0"/>
            <a:t>critical reading</a:t>
          </a:r>
        </a:p>
      </dsp:txBody>
      <dsp:txXfrm>
        <a:off x="2549871" y="1456875"/>
        <a:ext cx="1171191" cy="115025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radial3">
  <dgm:title val=""/>
  <dgm:desc val=""/>
  <dgm:catLst>
    <dgm:cat type="relationship" pri="31000"/>
    <dgm:cat type="cycle" pri="1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omposite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onstrLst/>
    <dgm:ruleLst/>
    <dgm:layoutNode name="radial">
      <dgm:varLst>
        <dgm:animLvl val="ctr"/>
      </dgm:varLst>
      <dgm:choose name="Name0">
        <dgm:if name="Name1" func="var" arg="dir" op="equ" val="norm">
          <dgm:choose name="Name2">
            <dgm:if name="Name3" axis="ch ch" ptType="node node" st="1 1" cnt="1 0" func="cnt" op="lte" val="1">
              <dgm:alg type="cycle">
                <dgm:param type="stAng" val="90"/>
                <dgm:param type="spanAng" val="360"/>
                <dgm:param type="ctrShpMap" val="fNode"/>
              </dgm:alg>
            </dgm:if>
            <dgm:else name="Name4">
              <dgm:alg type="cycle">
                <dgm:param type="stAng" val="0"/>
                <dgm:param type="spanAng" val="360"/>
                <dgm:param type="ctrShpMap" val="fNode"/>
              </dgm:alg>
            </dgm:else>
          </dgm:choose>
        </dgm:if>
        <dgm:else name="Name5">
          <dgm:alg type="cycle">
            <dgm:param type="stAng" val="0"/>
            <dgm:param type="spanAng" val="-360"/>
            <dgm:param type="ctrShpMap" val="fNode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enterShape" refType="w"/>
        <dgm:constr type="h" for="ch" forName="centerShape" refType="h"/>
        <dgm:constr type="w" for="ch" forName="node" refType="w" fact="0.5"/>
        <dgm:constr type="h" for="ch" forName="node" refType="h" fact="0.5"/>
        <dgm:constr type="sp" refType="w" refFor="ch" refForName="node" fact="-0.2"/>
        <dgm:constr type="sibSp" refType="w" refFor="ch" refForName="node" fact="-0.2"/>
        <dgm:constr type="primFontSz" for="ch" forName="centerShape" val="65"/>
        <dgm:constr type="primFontSz" for="des" forName="node" val="65"/>
        <dgm:constr type="primFontSz" for="ch" forName="node" refType="primFontSz" refFor="ch" refForName="centerShape" op="lte"/>
      </dgm:constrLst>
      <dgm:ruleLst/>
      <dgm:forEach name="Name6" axis="ch" ptType="node" cnt="1">
        <dgm:layoutNode name="centerShape" styleLbl="vennNode1">
          <dgm:alg type="tx"/>
          <dgm:shape xmlns:r="http://schemas.openxmlformats.org/officeDocument/2006/relationships" type="ellipse" r:blip="">
            <dgm:adjLst/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</dgm:constrLst>
          <dgm:ruleLst>
            <dgm:rule type="primFontSz" val="5" fact="NaN" max="NaN"/>
          </dgm:ruleLst>
        </dgm:layoutNode>
        <dgm:forEach name="Name7" axis="ch" ptType="node">
          <dgm:layoutNode name="node" styleLbl="venn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56E285A-1626-4BB0-A458-3E5589E2C09B}" type="datetimeFigureOut">
              <a:rPr lang="en-US" smtClean="0"/>
              <a:t>1/16/23</a:t>
            </a:fld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68C8073-CAD2-48BF-B8DB-FCAF7D6ED01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008176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2927926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C7486A-D0EC-5049-857E-9D4C4DD0B13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3711A45-A8A7-3A4A-9C49-AEC06EA92E9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BABCDA8-EF89-CF4C-B5E4-E421513561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1/16/23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679BCB0-0CE7-4148-88E3-6AEBA01B04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8E088C2-6F3B-8E4E-8F7D-DFB58E7414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088653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36D517-8042-6F43-974D-B680A14F5D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BEF289-D06E-5046-BD0E-9A35F229D0A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00AD4CF-919C-CF49-B84C-DF499C24BA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1/16/23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340076-4DBB-5049-94F4-8A81AC4641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460FD38-A404-D847-92A0-308F4F4619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77396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F6ED55-F3DE-754A-9181-C1AE142E07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67AD93C-EE08-9F45-A5F5-0EB8DB35ACA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D844C1-0482-9947-8D20-449E68B111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1/16/23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90A170-45F1-1744-97A7-DC8966E34F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49F31E6-6346-9243-A63E-1FC312ACB5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97459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3BF7F5-86DA-7A4E-B23A-C51D07D010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368D20-9F11-AD40-A1F9-B00075B9B94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DAABF07-3DF8-DB49-99A4-4E21D58D7EA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455A795-8478-EF4F-BB84-5612FEE15A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1/16/23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C230FB4-64CA-374B-9BFA-50E222AE75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231618F-83EB-304C-8988-F1933A07EA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48590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6C10B3-62D6-7343-9FA5-9A10B8AE8F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2A07669-4B7A-1F41-82E0-CE9879AA35F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7B33D5F-B4C4-2548-893D-74979F2F154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74E56C1-4F14-9C4E-9EF0-74B497B3DA1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9AC3D23-81AB-A740-9E74-0B7945AADAE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05B4609-1B02-5246-9D3B-C66ABD24F8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1/16/23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B5DD343-B6C4-354E-9F80-F6FA439367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2DF7E98-1440-8E47-815A-05AD1B3909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24554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059D8F-6176-F243-99D1-8966E0D34C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F66A918-B8D1-9543-BFDF-0F44FA8A8A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1/16/23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D9BC121-428B-5040-8094-9EE2098971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C4102A0-8D27-A747-B2F2-764AB05CCC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5718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D2DDF8A-501F-AE45-83D6-D2C8A03809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1/16/23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6F1ED4E-1121-D641-8D49-F89D752BBB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7A6DA33-9D9A-D249-9849-03B4E246B5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64478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CB15D5-0CCB-5448-AC2C-19DD5EF415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50D475-C9BA-A14D-84F6-45D1490D2D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F75B3CA-29B8-4743-9F7D-EBD98B9BF6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16B9C19-5842-DF42-9BA8-5F8D2B172F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1/16/23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95F146C-A940-0944-98B6-71CEDC5918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250E05A-06B0-7D45-A067-47EBC4624A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20583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E568D5-5618-6948-8024-44166F5EC1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FF4970A-963F-A347-BCB0-87A61AA27C6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208E893-37C6-DE4C-9D4D-E87037D4255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FF3F4EB-AA04-1F4B-8034-092D758400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1/16/23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77E27EE-B32D-1343-8A40-6FA176157E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3795AD-575B-7348-86F1-42131C5990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94394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A88421-47F6-6442-B364-C0058273B2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08ECF55-AC2A-494B-9BB1-B8235327499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31A50A2-E222-5544-ABB6-71C28C924D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1/16/23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7AE5F8-E078-5741-89A3-BC655FAE60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FC7774-F832-DB4E-B481-BE07DF449A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35249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AB9B33E-C804-D144-B43A-D34DBAC247E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BFC454E-A2EE-524A-AD47-EBFAB0C77AF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5C80D4-B69B-644C-A0E4-1A71F49CBE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1/16/23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7577A6-215A-2B4A-A89E-DA71DB42B1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004F7E-969C-9C41-BBEC-83D0AF923E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041094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5D15F26E-9B96-344E-AC6B-46DB47AC16E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1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513280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1/16/23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9D589EE-333E-BE40-AA71-628717944B40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45538"/>
            <a:ext cx="9144000" cy="68124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88988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F411850-6C3B-9F4C-84D1-67A574BD57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8EAEBB9-9889-CD41-8612-7257E0121D3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4ED92FE-8882-7242-9639-282F9DD479B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3A7CA90-CE39-9544-B717-4236EF5BE7FD}" type="datetimeFigureOut">
              <a:rPr lang="en-US" smtClean="0"/>
              <a:t>1/16/23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29040EB-BF3E-E54A-9C41-1817E3F5FD1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35653A6-0352-8E47-9F42-D78D8AF273D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96881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5" r:id="rId12"/>
    <p:sldLayoutId id="2147483663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mailto:i.jones@uwtsd.ac.uk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cademia.edu/5195702/Top_Tips_on_Writing_a_Literature_Review_for_Your_Education_Research_Project" TargetMode="External"/><Relationship Id="rId2" Type="http://schemas.openxmlformats.org/officeDocument/2006/relationships/hyperlink" Target="https://librarysearch.uwtsd.ac.uk/discovery/fulldisplay?docid=alma99100431193802421&amp;context=L&amp;vid=44WHELF_UWTSD:44WHELF_UWTSD_VU1&amp;lang=en&amp;search_scope=MyInst_and_CI&amp;adaptor=Local%20Search%20Engine&amp;isFrbr=true&amp;tab=Everything&amp;query=any%2Ccontains%2CBiggam&amp;sortby=date_d&amp;facet=frbrgroupid%2Cinclude%2C9050354457951302668&amp;offset=0" TargetMode="External"/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84934" y="717918"/>
            <a:ext cx="8738171" cy="298543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3200" b="1" dirty="0">
                <a:solidFill>
                  <a:schemeClr val="tx2"/>
                </a:solidFill>
              </a:rPr>
              <a:t>Doctorate in Education (EdD)</a:t>
            </a:r>
          </a:p>
          <a:p>
            <a:pPr algn="ctr"/>
            <a:endParaRPr lang="en-GB" sz="3200" b="1" dirty="0">
              <a:solidFill>
                <a:schemeClr val="tx2"/>
              </a:solidFill>
            </a:endParaRPr>
          </a:p>
          <a:p>
            <a:pPr algn="ctr"/>
            <a:r>
              <a:rPr lang="en-GB" sz="3200" b="1" dirty="0">
                <a:solidFill>
                  <a:schemeClr val="tx2"/>
                </a:solidFill>
              </a:rPr>
              <a:t>Welcome to ECDE7016   </a:t>
            </a:r>
          </a:p>
          <a:p>
            <a:pPr algn="ctr"/>
            <a:endParaRPr lang="en-GB" sz="3200" b="1" dirty="0"/>
          </a:p>
          <a:p>
            <a:pPr algn="ctr"/>
            <a:r>
              <a:rPr lang="en-GB" sz="3200" b="1" dirty="0">
                <a:solidFill>
                  <a:srgbClr val="00B050"/>
                </a:solidFill>
                <a:effectLst/>
                <a:ea typeface="Arial" panose="020B0604020202020204" pitchFamily="34" charset="0"/>
              </a:rPr>
              <a:t>Writing a Critical Literature Review in Education</a:t>
            </a:r>
            <a:endParaRPr lang="en-GB" sz="3200" b="1" dirty="0">
              <a:solidFill>
                <a:srgbClr val="00B050"/>
              </a:solidFill>
              <a:effectLst/>
              <a:ea typeface="Calibri" panose="020F0502020204030204" pitchFamily="34" charset="0"/>
            </a:endParaRPr>
          </a:p>
          <a:p>
            <a:pPr algn="ctr"/>
            <a:endParaRPr lang="en-GB" sz="28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7EBDBC5-FC7B-44BE-9BDC-047E31DDB251}"/>
              </a:ext>
            </a:extLst>
          </p:cNvPr>
          <p:cNvSpPr txBox="1"/>
          <p:nvPr/>
        </p:nvSpPr>
        <p:spPr>
          <a:xfrm>
            <a:off x="556591" y="3703351"/>
            <a:ext cx="8097080" cy="280076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chemeClr val="tx2"/>
                </a:solidFill>
              </a:rPr>
              <a:t>Welcome to Session 1: </a:t>
            </a:r>
          </a:p>
          <a:p>
            <a:r>
              <a:rPr lang="en-GB" sz="3200" b="1" dirty="0">
                <a:solidFill>
                  <a:schemeClr val="tx2"/>
                </a:solidFill>
              </a:rPr>
              <a:t>Monday 16 January 2023</a:t>
            </a:r>
          </a:p>
          <a:p>
            <a:r>
              <a:rPr lang="en-GB" sz="3200" b="1" dirty="0">
                <a:solidFill>
                  <a:schemeClr val="tx2"/>
                </a:solidFill>
              </a:rPr>
              <a:t>Dr Iain Jones</a:t>
            </a:r>
          </a:p>
          <a:p>
            <a:r>
              <a:rPr lang="en-GB" sz="3200" b="1" dirty="0">
                <a:solidFill>
                  <a:schemeClr val="tx2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i.jones@uwtsd.ac.uk</a:t>
            </a:r>
            <a:endParaRPr lang="en-GB" sz="3200" b="1" dirty="0">
              <a:solidFill>
                <a:schemeClr val="tx2"/>
              </a:solidFill>
            </a:endParaRPr>
          </a:p>
          <a:p>
            <a:endParaRPr lang="en-GB" sz="2400" dirty="0"/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74311884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-667820" y="386309"/>
            <a:ext cx="91440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b="1" dirty="0">
                <a:solidFill>
                  <a:schemeClr val="tx2"/>
                </a:solidFill>
              </a:rPr>
              <a:t>Welcome to ECDE 7016 Session 1</a:t>
            </a:r>
            <a:endParaRPr lang="en-GB" sz="2800" dirty="0">
              <a:solidFill>
                <a:schemeClr val="tx2"/>
              </a:solidFill>
              <a:effectLst/>
              <a:latin typeface="Times New Roman" panose="02020603050405020304" pitchFamily="18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</p:txBody>
      </p: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5401FB40-F45C-41B1-63B5-FC73FEFC5DD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693099389"/>
              </p:ext>
            </p:extLst>
          </p:nvPr>
        </p:nvGraphicFramePr>
        <p:xfrm>
          <a:off x="765425" y="1094195"/>
          <a:ext cx="7710755" cy="45311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3490701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47272" y="297183"/>
            <a:ext cx="795219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b="1" dirty="0">
                <a:solidFill>
                  <a:schemeClr val="tx2"/>
                </a:solidFill>
              </a:rPr>
              <a:t>Re-view 7002 and 7015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00EC5C9-2022-AC9C-C931-B9C99E6AF649}"/>
              </a:ext>
            </a:extLst>
          </p:cNvPr>
          <p:cNvSpPr txBox="1"/>
          <p:nvPr/>
        </p:nvSpPr>
        <p:spPr>
          <a:xfrm>
            <a:off x="179801" y="1181701"/>
            <a:ext cx="8707348" cy="442089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1">
              <a:lnSpc>
                <a:spcPct val="200000"/>
              </a:lnSpc>
            </a:pPr>
            <a:r>
              <a:rPr lang="en-GB" sz="2400" b="1" dirty="0">
                <a:solidFill>
                  <a:srgbClr val="00B050"/>
                </a:solidFill>
                <a:ea typeface="Verdana" panose="020B0604030504040204" pitchFamily="34" charset="0"/>
                <a:cs typeface="Verdana" panose="020B0604030504040204" pitchFamily="34" charset="0"/>
              </a:rPr>
              <a:t>In term 1 you began to </a:t>
            </a:r>
          </a:p>
          <a:p>
            <a:pPr marL="800100" lvl="1" indent="-342900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GB" sz="2400" b="1" dirty="0">
                <a:solidFill>
                  <a:srgbClr val="00B050"/>
                </a:solidFill>
                <a:ea typeface="Verdana" panose="020B0604030504040204" pitchFamily="34" charset="0"/>
                <a:cs typeface="Verdana" panose="020B0604030504040204" pitchFamily="34" charset="0"/>
              </a:rPr>
              <a:t>Understand </a:t>
            </a:r>
            <a:r>
              <a:rPr lang="en-GB" sz="2400" dirty="0">
                <a:ea typeface="Verdana" panose="020B0604030504040204" pitchFamily="34" charset="0"/>
                <a:cs typeface="Verdana" panose="020B0604030504040204" pitchFamily="34" charset="0"/>
              </a:rPr>
              <a:t>different processes of research </a:t>
            </a:r>
            <a:endParaRPr lang="en-US" sz="2400" dirty="0"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marL="800100" lvl="1" indent="-342900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GB" sz="2400" b="1" i="0" dirty="0">
                <a:solidFill>
                  <a:srgbClr val="00B050"/>
                </a:solidFill>
                <a:effectLst/>
              </a:rPr>
              <a:t>Develop</a:t>
            </a:r>
            <a:r>
              <a:rPr lang="en-GB" sz="2400" i="0" dirty="0">
                <a:effectLst/>
              </a:rPr>
              <a:t> interest in a broad</a:t>
            </a:r>
            <a:r>
              <a:rPr lang="en-US" sz="2400" dirty="0">
                <a:ea typeface="Verdana" panose="020B0604030504040204" pitchFamily="34" charset="0"/>
                <a:cs typeface="Verdana" panose="020B0604030504040204" pitchFamily="34" charset="0"/>
              </a:rPr>
              <a:t> research topic</a:t>
            </a:r>
            <a:endParaRPr lang="en-GB" sz="2400" dirty="0"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marL="800100" lvl="1" indent="-342900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GB" sz="2400" b="1" dirty="0">
                <a:solidFill>
                  <a:srgbClr val="00B050"/>
                </a:solidFill>
                <a:ea typeface="Verdana" panose="020B0604030504040204" pitchFamily="34" charset="0"/>
                <a:cs typeface="Verdana" panose="020B0604030504040204" pitchFamily="34" charset="0"/>
              </a:rPr>
              <a:t>Draft</a:t>
            </a:r>
            <a:r>
              <a:rPr lang="en-GB" sz="2400" dirty="0">
                <a:ea typeface="Verdana" panose="020B0604030504040204" pitchFamily="34" charset="0"/>
                <a:cs typeface="Verdana" panose="020B0604030504040204" pitchFamily="34" charset="0"/>
              </a:rPr>
              <a:t> r</a:t>
            </a:r>
            <a:r>
              <a:rPr lang="en-GB" sz="2400" dirty="0">
                <a:effectLst/>
                <a:ea typeface="Verdana" panose="020B0604030504040204" pitchFamily="34" charset="0"/>
                <a:cs typeface="Verdana" panose="020B0604030504040204" pitchFamily="34" charset="0"/>
              </a:rPr>
              <a:t>esearch questions </a:t>
            </a:r>
          </a:p>
          <a:p>
            <a:pPr marL="800100" lvl="1" indent="-342900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GB" sz="2400" b="1" dirty="0">
                <a:solidFill>
                  <a:srgbClr val="00B050"/>
                </a:solidFill>
                <a:ea typeface="Verdana" panose="020B0604030504040204" pitchFamily="34" charset="0"/>
                <a:cs typeface="Verdana" panose="020B0604030504040204" pitchFamily="34" charset="0"/>
              </a:rPr>
              <a:t>Explore </a:t>
            </a:r>
            <a:r>
              <a:rPr lang="en-GB" sz="2400" dirty="0">
                <a:ea typeface="Verdana" panose="020B0604030504040204" pitchFamily="34" charset="0"/>
                <a:cs typeface="Verdana" panose="020B0604030504040204" pitchFamily="34" charset="0"/>
              </a:rPr>
              <a:t>research paradigms that may link to your draft and emerging research questions</a:t>
            </a:r>
          </a:p>
        </p:txBody>
      </p:sp>
    </p:spTree>
    <p:extLst>
      <p:ext uri="{BB962C8B-B14F-4D97-AF65-F5344CB8AC3E}">
        <p14:creationId xmlns:p14="http://schemas.microsoft.com/office/powerpoint/2010/main" val="28614782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50775" y="163756"/>
            <a:ext cx="7842449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>
                <a:solidFill>
                  <a:schemeClr val="tx2"/>
                </a:solidFill>
              </a:rPr>
              <a:t>From ECDE7002 and 7015 to 7012 and 7016</a:t>
            </a:r>
          </a:p>
          <a:p>
            <a:pPr algn="ctr"/>
            <a:endParaRPr lang="en-GB" sz="3200" b="1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00EC5C9-2022-AC9C-C931-B9C99E6AF649}"/>
              </a:ext>
            </a:extLst>
          </p:cNvPr>
          <p:cNvSpPr txBox="1"/>
          <p:nvPr/>
        </p:nvSpPr>
        <p:spPr>
          <a:xfrm>
            <a:off x="172278" y="702365"/>
            <a:ext cx="8839200" cy="56092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1">
              <a:lnSpc>
                <a:spcPct val="150000"/>
              </a:lnSpc>
            </a:pPr>
            <a:r>
              <a:rPr lang="en-GB" sz="2400" b="1" dirty="0">
                <a:solidFill>
                  <a:srgbClr val="FF0000"/>
                </a:solidFill>
                <a:ea typeface="Verdana" panose="020B0604030504040204" pitchFamily="34" charset="0"/>
                <a:cs typeface="Verdana" panose="020B0604030504040204" pitchFamily="34" charset="0"/>
              </a:rPr>
              <a:t>In 7002 and 7015 you began to</a:t>
            </a:r>
          </a:p>
          <a:p>
            <a:pPr marL="800100" lvl="1" indent="-342900">
              <a:buFont typeface="Wingdings" panose="05000000000000000000" pitchFamily="2" charset="2"/>
              <a:buChar char="Ø"/>
            </a:pPr>
            <a:r>
              <a:rPr lang="en-GB" sz="2400" dirty="0">
                <a:ea typeface="Verdana" panose="020B0604030504040204" pitchFamily="34" charset="0"/>
                <a:cs typeface="Verdana" panose="020B0604030504040204" pitchFamily="34" charset="0"/>
              </a:rPr>
              <a:t>Explore theories that have shaped educational research/ your possible theoretical framework</a:t>
            </a:r>
          </a:p>
          <a:p>
            <a:pPr marL="800100" lvl="1" indent="-3429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2400" dirty="0">
                <a:ea typeface="Verdana" panose="020B0604030504040204" pitchFamily="34" charset="0"/>
                <a:cs typeface="Verdana" panose="020B0604030504040204" pitchFamily="34" charset="0"/>
              </a:rPr>
              <a:t>Develop literature searches and preliminary literature reviews</a:t>
            </a:r>
          </a:p>
          <a:p>
            <a:pPr marL="800100" lvl="1" indent="-3429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2400" dirty="0">
                <a:ea typeface="Verdana" panose="020B0604030504040204" pitchFamily="34" charset="0"/>
                <a:cs typeface="Verdana" panose="020B0604030504040204" pitchFamily="34" charset="0"/>
              </a:rPr>
              <a:t>Critically analyse policy contexts</a:t>
            </a:r>
          </a:p>
          <a:p>
            <a:pPr lvl="1">
              <a:lnSpc>
                <a:spcPct val="150000"/>
              </a:lnSpc>
            </a:pPr>
            <a:endParaRPr lang="en-GB" sz="2400" dirty="0"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lvl="1">
              <a:lnSpc>
                <a:spcPct val="150000"/>
              </a:lnSpc>
            </a:pPr>
            <a:r>
              <a:rPr lang="en-GB" sz="2400" b="1" dirty="0">
                <a:solidFill>
                  <a:srgbClr val="FF0000"/>
                </a:solidFill>
                <a:ea typeface="Verdana" panose="020B0604030504040204" pitchFamily="34" charset="0"/>
                <a:cs typeface="Verdana" panose="020B0604030504040204" pitchFamily="34" charset="0"/>
              </a:rPr>
              <a:t>In 7012 and 7016 you will have opportunity to</a:t>
            </a:r>
          </a:p>
          <a:p>
            <a:pPr marL="800100" lvl="1" indent="-342900">
              <a:buFont typeface="Wingdings" pitchFamily="2" charset="2"/>
              <a:buChar char="ü"/>
            </a:pPr>
            <a:r>
              <a:rPr lang="en-GB" sz="2400" dirty="0"/>
              <a:t>Critically reflect upon the </a:t>
            </a:r>
            <a:r>
              <a:rPr lang="en-GB" sz="2400" b="1" dirty="0">
                <a:solidFill>
                  <a:srgbClr val="00B050"/>
                </a:solidFill>
              </a:rPr>
              <a:t>design and methodology </a:t>
            </a:r>
            <a:r>
              <a:rPr lang="en-GB" sz="2400" dirty="0"/>
              <a:t>required to engage with your academic research project.</a:t>
            </a:r>
            <a:endParaRPr lang="en-GB" sz="2400" b="1" dirty="0">
              <a:solidFill>
                <a:srgbClr val="00B050"/>
              </a:solidFill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marL="800100" lvl="1" indent="-3429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2400" dirty="0">
                <a:ea typeface="Verdana" panose="020B0604030504040204" pitchFamily="34" charset="0"/>
                <a:cs typeface="Verdana" panose="020B0604030504040204" pitchFamily="34" charset="0"/>
              </a:rPr>
              <a:t>Understand how to </a:t>
            </a:r>
            <a:r>
              <a:rPr lang="en-GB" sz="2400" b="1" dirty="0">
                <a:solidFill>
                  <a:srgbClr val="00B050"/>
                </a:solidFill>
                <a:ea typeface="Verdana" panose="020B0604030504040204" pitchFamily="34" charset="0"/>
                <a:cs typeface="Verdana" panose="020B0604030504040204" pitchFamily="34" charset="0"/>
              </a:rPr>
              <a:t>develop and design </a:t>
            </a:r>
            <a:r>
              <a:rPr lang="en-GB" sz="2400" dirty="0">
                <a:ea typeface="Verdana" panose="020B0604030504040204" pitchFamily="34" charset="0"/>
                <a:cs typeface="Verdana" panose="020B0604030504040204" pitchFamily="34" charset="0"/>
              </a:rPr>
              <a:t>your literature review</a:t>
            </a:r>
          </a:p>
          <a:p>
            <a:pPr lvl="1">
              <a:lnSpc>
                <a:spcPct val="150000"/>
              </a:lnSpc>
            </a:pPr>
            <a:endParaRPr lang="en-GB" sz="2400" dirty="0"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lvl="1"/>
            <a:endParaRPr lang="en-GB" sz="1050" dirty="0"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5512262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56591" y="800392"/>
            <a:ext cx="8282609" cy="121210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800"/>
              </a:spcAft>
            </a:pPr>
            <a:r>
              <a:rPr lang="en-US" sz="2800" b="1" dirty="0">
                <a:solidFill>
                  <a:schemeClr val="tx2"/>
                </a:solidFill>
                <a:ea typeface="+mj-ea"/>
                <a:cs typeface="+mj-cs"/>
              </a:rPr>
              <a:t>In 7002 and 7015 w</a:t>
            </a:r>
            <a:r>
              <a:rPr lang="en-US" sz="2800" b="1" kern="1200" dirty="0">
                <a:solidFill>
                  <a:schemeClr val="tx2"/>
                </a:solidFill>
                <a:effectLst/>
                <a:ea typeface="+mj-ea"/>
                <a:cs typeface="+mj-cs"/>
              </a:rPr>
              <a:t>hat was your broad area of </a:t>
            </a:r>
          </a:p>
          <a:p>
            <a:pPr marL="342900" lvl="0" indent="-342900">
              <a:lnSpc>
                <a:spcPct val="90000"/>
              </a:lnSpc>
              <a:spcBef>
                <a:spcPct val="0"/>
              </a:spcBef>
              <a:spcAft>
                <a:spcPts val="800"/>
              </a:spcAft>
              <a:buSzPts val="1000"/>
              <a:tabLst>
                <a:tab pos="457200" algn="l"/>
              </a:tabLst>
            </a:pPr>
            <a:r>
              <a:rPr lang="en-US" sz="2800" b="1" dirty="0">
                <a:solidFill>
                  <a:schemeClr val="tx2"/>
                </a:solidFill>
                <a:ea typeface="+mj-ea"/>
                <a:cs typeface="+mj-cs"/>
              </a:rPr>
              <a:t>r</a:t>
            </a:r>
            <a:r>
              <a:rPr lang="en-US" sz="2800" b="1" kern="1200" dirty="0">
                <a:solidFill>
                  <a:schemeClr val="tx2"/>
                </a:solidFill>
                <a:effectLst/>
                <a:ea typeface="+mj-ea"/>
                <a:cs typeface="+mj-cs"/>
              </a:rPr>
              <a:t>esearch?</a:t>
            </a:r>
          </a:p>
        </p:txBody>
      </p:sp>
      <p:sp>
        <p:nvSpPr>
          <p:cNvPr id="30" name="TextBox 4">
            <a:extLst>
              <a:ext uri="{FF2B5EF4-FFF2-40B4-BE49-F238E27FC236}">
                <a16:creationId xmlns:a16="http://schemas.microsoft.com/office/drawing/2014/main" id="{0A372812-3848-943D-2886-235A2AF68CA4}"/>
              </a:ext>
            </a:extLst>
          </p:cNvPr>
          <p:cNvSpPr txBox="1"/>
          <p:nvPr/>
        </p:nvSpPr>
        <p:spPr>
          <a:xfrm>
            <a:off x="1025718" y="2490436"/>
            <a:ext cx="7281746" cy="356717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800" b="1" dirty="0">
                <a:solidFill>
                  <a:srgbClr val="00B050"/>
                </a:solidFill>
              </a:rPr>
              <a:t>Yunpeng: </a:t>
            </a:r>
            <a:r>
              <a:rPr lang="en-US" sz="2800" dirty="0"/>
              <a:t>Students’ dialogue and participation </a:t>
            </a:r>
          </a:p>
          <a:p>
            <a:pPr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800" b="1" dirty="0">
                <a:solidFill>
                  <a:srgbClr val="00B050"/>
                </a:solidFill>
              </a:rPr>
              <a:t>Yi: </a:t>
            </a:r>
            <a:r>
              <a:rPr lang="en-US" sz="2800" dirty="0"/>
              <a:t>Humanistic education</a:t>
            </a:r>
          </a:p>
          <a:p>
            <a:pPr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800" b="1" dirty="0">
                <a:solidFill>
                  <a:srgbClr val="00B050"/>
                </a:solidFill>
              </a:rPr>
              <a:t>He: </a:t>
            </a:r>
            <a:r>
              <a:rPr lang="en-US" sz="2800" dirty="0"/>
              <a:t>Vocational higher education</a:t>
            </a:r>
          </a:p>
          <a:p>
            <a:pPr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800" b="1" dirty="0">
                <a:solidFill>
                  <a:srgbClr val="00B050"/>
                </a:solidFill>
              </a:rPr>
              <a:t>Fan: </a:t>
            </a:r>
            <a:r>
              <a:rPr lang="en-US" sz="2800" dirty="0"/>
              <a:t>Kindergarten and education systems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100" dirty="0"/>
          </a:p>
        </p:txBody>
      </p:sp>
    </p:spTree>
    <p:extLst>
      <p:ext uri="{BB962C8B-B14F-4D97-AF65-F5344CB8AC3E}">
        <p14:creationId xmlns:p14="http://schemas.microsoft.com/office/powerpoint/2010/main" val="194471433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9C96291B-97A4-E83E-E88E-BBBC64600889}"/>
              </a:ext>
            </a:extLst>
          </p:cNvPr>
          <p:cNvSpPr txBox="1"/>
          <p:nvPr/>
        </p:nvSpPr>
        <p:spPr>
          <a:xfrm>
            <a:off x="278296" y="185530"/>
            <a:ext cx="8693425" cy="661328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2400" b="1" dirty="0">
                <a:solidFill>
                  <a:schemeClr val="tx2"/>
                </a:solidFill>
                <a:effectLst/>
                <a:ea typeface="Calibri" panose="020F0502020204030204" pitchFamily="34" charset="0"/>
              </a:rPr>
              <a:t>During the 7016 module we will</a:t>
            </a:r>
            <a:endParaRPr lang="en-GB" sz="1800" dirty="0">
              <a:solidFill>
                <a:schemeClr val="tx2"/>
              </a:solidFill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 marL="342900" lvl="0" indent="-342900" fontAlgn="base">
              <a:lnSpc>
                <a:spcPct val="107000"/>
              </a:lnSpc>
              <a:buClr>
                <a:srgbClr val="000000"/>
              </a:buClr>
              <a:buSzPts val="1100"/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ea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2400" u="none" strike="noStrike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ea typeface="Arial" panose="020B0604020202020204" pitchFamily="34" charset="0"/>
                <a:cs typeface="Arial" panose="020B0604020202020204" pitchFamily="34" charset="0"/>
              </a:rPr>
              <a:t>dentify and share suitable research areas (what)</a:t>
            </a:r>
            <a:endParaRPr lang="en-GB" sz="2400" u="none" strike="noStrike" dirty="0">
              <a:solidFill>
                <a:srgbClr val="000000"/>
              </a:solidFill>
              <a:effectLst/>
              <a:uFill>
                <a:solidFill>
                  <a:srgbClr val="000000"/>
                </a:solidFill>
              </a:uFill>
              <a:ea typeface="Arial" panose="020B0604020202020204" pitchFamily="34" charset="0"/>
              <a:cs typeface="Arial" panose="020B0604020202020204" pitchFamily="34" charset="0"/>
            </a:endParaRPr>
          </a:p>
          <a:p>
            <a:pPr marL="914400">
              <a:lnSpc>
                <a:spcPct val="107000"/>
              </a:lnSpc>
            </a:pPr>
            <a:r>
              <a:rPr lang="en-US" sz="2400" dirty="0">
                <a:solidFill>
                  <a:srgbClr val="000000"/>
                </a:solidFill>
                <a:effectLst/>
                <a:ea typeface="Calibri" panose="020F0502020204030204" pitchFamily="34" charset="0"/>
              </a:rPr>
              <a:t> </a:t>
            </a:r>
            <a:endParaRPr lang="en-GB" sz="2400" dirty="0">
              <a:solidFill>
                <a:srgbClr val="000000"/>
              </a:solidFill>
              <a:effectLst/>
              <a:ea typeface="Calibri" panose="020F0502020204030204" pitchFamily="34" charset="0"/>
            </a:endParaRPr>
          </a:p>
          <a:p>
            <a:pPr marL="342900" lvl="0" indent="-342900" fontAlgn="base">
              <a:lnSpc>
                <a:spcPct val="107000"/>
              </a:lnSpc>
              <a:buClr>
                <a:srgbClr val="000000"/>
              </a:buClr>
              <a:buSzPts val="1100"/>
              <a:buFont typeface="Arial" panose="020B0604020202020204" pitchFamily="34" charset="0"/>
              <a:buChar char="•"/>
            </a:pPr>
            <a:r>
              <a:rPr lang="en-US" sz="2400" u="none" strike="noStrike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ea typeface="Arial" panose="020B0604020202020204" pitchFamily="34" charset="0"/>
                <a:cs typeface="Arial" panose="020B0604020202020204" pitchFamily="34" charset="0"/>
              </a:rPr>
              <a:t>Ask how to begin to find research papers in your field of interest (what) </a:t>
            </a:r>
            <a:endParaRPr lang="en-GB" sz="2400" u="none" strike="noStrike" dirty="0">
              <a:solidFill>
                <a:srgbClr val="000000"/>
              </a:solidFill>
              <a:effectLst/>
              <a:uFill>
                <a:solidFill>
                  <a:srgbClr val="000000"/>
                </a:solidFill>
              </a:uFill>
              <a:ea typeface="Arial" panose="020B0604020202020204" pitchFamily="34" charset="0"/>
              <a:cs typeface="Arial" panose="020B0604020202020204" pitchFamily="34" charset="0"/>
            </a:endParaRPr>
          </a:p>
          <a:p>
            <a:pPr marL="914400">
              <a:lnSpc>
                <a:spcPct val="107000"/>
              </a:lnSpc>
            </a:pPr>
            <a:r>
              <a:rPr lang="en-US" sz="2400" dirty="0">
                <a:solidFill>
                  <a:srgbClr val="000000"/>
                </a:solidFill>
                <a:effectLst/>
                <a:ea typeface="Calibri" panose="020F0502020204030204" pitchFamily="34" charset="0"/>
              </a:rPr>
              <a:t> </a:t>
            </a:r>
            <a:endParaRPr lang="en-GB" sz="2400" dirty="0">
              <a:solidFill>
                <a:srgbClr val="000000"/>
              </a:solidFill>
              <a:effectLst/>
              <a:ea typeface="Calibri" panose="020F0502020204030204" pitchFamily="34" charset="0"/>
            </a:endParaRPr>
          </a:p>
          <a:p>
            <a:pPr marL="342900" lvl="0" indent="-342900" fontAlgn="base">
              <a:lnSpc>
                <a:spcPct val="107000"/>
              </a:lnSpc>
              <a:buClr>
                <a:srgbClr val="000000"/>
              </a:buClr>
              <a:buSzPts val="1100"/>
              <a:buFont typeface="Arial" panose="020B0604020202020204" pitchFamily="34" charset="0"/>
              <a:buChar char="•"/>
            </a:pPr>
            <a:r>
              <a:rPr lang="en-US" sz="2400" u="none" strike="noStrike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ea typeface="Arial" panose="020B0604020202020204" pitchFamily="34" charset="0"/>
                <a:cs typeface="Arial" panose="020B0604020202020204" pitchFamily="34" charset="0"/>
              </a:rPr>
              <a:t>Use literature to scope the field (why, why now)</a:t>
            </a:r>
            <a:endParaRPr lang="en-GB" sz="2400" u="none" strike="noStrike" dirty="0">
              <a:solidFill>
                <a:srgbClr val="000000"/>
              </a:solidFill>
              <a:effectLst/>
              <a:uFill>
                <a:solidFill>
                  <a:srgbClr val="000000"/>
                </a:solidFill>
              </a:uFill>
              <a:ea typeface="Arial" panose="020B0604020202020204" pitchFamily="34" charset="0"/>
              <a:cs typeface="Arial" panose="020B0604020202020204" pitchFamily="34" charset="0"/>
            </a:endParaRPr>
          </a:p>
          <a:p>
            <a:pPr marL="914400">
              <a:lnSpc>
                <a:spcPct val="107000"/>
              </a:lnSpc>
            </a:pPr>
            <a:r>
              <a:rPr lang="en-US" sz="2400" dirty="0">
                <a:solidFill>
                  <a:srgbClr val="000000"/>
                </a:solidFill>
                <a:effectLst/>
                <a:ea typeface="Calibri" panose="020F0502020204030204" pitchFamily="34" charset="0"/>
              </a:rPr>
              <a:t> </a:t>
            </a:r>
            <a:endParaRPr lang="en-GB" sz="2400" dirty="0">
              <a:solidFill>
                <a:srgbClr val="000000"/>
              </a:solidFill>
              <a:effectLst/>
              <a:ea typeface="Calibri" panose="020F0502020204030204" pitchFamily="34" charset="0"/>
            </a:endParaRPr>
          </a:p>
          <a:p>
            <a:pPr marL="342900" lvl="0" indent="-342900" fontAlgn="base">
              <a:lnSpc>
                <a:spcPct val="107000"/>
              </a:lnSpc>
              <a:buClr>
                <a:srgbClr val="000000"/>
              </a:buClr>
              <a:buSzPts val="1100"/>
              <a:buFont typeface="Arial" panose="020B0604020202020204" pitchFamily="34" charset="0"/>
              <a:buChar char="•"/>
            </a:pPr>
            <a:r>
              <a:rPr lang="en-US" sz="2400" u="none" strike="noStrike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ea typeface="Arial" panose="020B0604020202020204" pitchFamily="34" charset="0"/>
                <a:cs typeface="Arial" panose="020B0604020202020204" pitchFamily="34" charset="0"/>
              </a:rPr>
              <a:t>Ask why does being critical of educational literature, policy and practice matter? (Why and how)</a:t>
            </a:r>
            <a:endParaRPr lang="en-GB" sz="2400" u="none" strike="noStrike" dirty="0">
              <a:solidFill>
                <a:srgbClr val="000000"/>
              </a:solidFill>
              <a:effectLst/>
              <a:uFill>
                <a:solidFill>
                  <a:srgbClr val="000000"/>
                </a:solidFill>
              </a:uFill>
              <a:ea typeface="Arial" panose="020B0604020202020204" pitchFamily="34" charset="0"/>
              <a:cs typeface="Arial" panose="020B0604020202020204" pitchFamily="34" charset="0"/>
            </a:endParaRPr>
          </a:p>
          <a:p>
            <a:pPr marL="914400">
              <a:lnSpc>
                <a:spcPct val="107000"/>
              </a:lnSpc>
            </a:pPr>
            <a:r>
              <a:rPr lang="en-US" sz="2400" dirty="0">
                <a:solidFill>
                  <a:srgbClr val="000000"/>
                </a:solidFill>
                <a:effectLst/>
                <a:ea typeface="Calibri" panose="020F0502020204030204" pitchFamily="34" charset="0"/>
              </a:rPr>
              <a:t> </a:t>
            </a:r>
            <a:endParaRPr lang="en-GB" sz="2400" dirty="0">
              <a:solidFill>
                <a:srgbClr val="000000"/>
              </a:solidFill>
              <a:effectLst/>
              <a:ea typeface="Calibri" panose="020F0502020204030204" pitchFamily="34" charset="0"/>
            </a:endParaRPr>
          </a:p>
          <a:p>
            <a:pPr marL="342900" lvl="0" indent="-342900" fontAlgn="base">
              <a:lnSpc>
                <a:spcPct val="107000"/>
              </a:lnSpc>
              <a:spcAft>
                <a:spcPts val="800"/>
              </a:spcAft>
              <a:buClr>
                <a:srgbClr val="000000"/>
              </a:buClr>
              <a:buSzPts val="1100"/>
              <a:buFont typeface="Arial" panose="020B0604020202020204" pitchFamily="34" charset="0"/>
              <a:buChar char="•"/>
            </a:pPr>
            <a:r>
              <a:rPr lang="en-US" sz="2400" u="none" strike="noStrike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ea typeface="Arial" panose="020B0604020202020204" pitchFamily="34" charset="0"/>
                <a:cs typeface="Arial" panose="020B0604020202020204" pitchFamily="34" charset="0"/>
              </a:rPr>
              <a:t>Use literature to identify gaps in knowledge (local to your setting /subject or more widespread) and draft possible RQ (what)</a:t>
            </a:r>
          </a:p>
          <a:p>
            <a:pPr marL="342900" lvl="0" indent="-342900" fontAlgn="base">
              <a:lnSpc>
                <a:spcPct val="107000"/>
              </a:lnSpc>
              <a:spcAft>
                <a:spcPts val="800"/>
              </a:spcAft>
              <a:buClr>
                <a:srgbClr val="000000"/>
              </a:buClr>
              <a:buSzPts val="1100"/>
              <a:buFont typeface="Arial" panose="020B0604020202020204" pitchFamily="34" charset="0"/>
              <a:buChar char="•"/>
            </a:pPr>
            <a:endParaRPr lang="en-US" sz="2000" dirty="0">
              <a:solidFill>
                <a:srgbClr val="000000"/>
              </a:solidFill>
              <a:uFill>
                <a:solidFill>
                  <a:srgbClr val="000000"/>
                </a:solidFill>
              </a:uFill>
              <a:ea typeface="Arial" panose="020B0604020202020204" pitchFamily="34" charset="0"/>
              <a:cs typeface="Arial" panose="020B0604020202020204" pitchFamily="34" charset="0"/>
            </a:endParaRPr>
          </a:p>
          <a:p>
            <a:pPr marL="342900" lvl="0" indent="-342900" fontAlgn="base">
              <a:lnSpc>
                <a:spcPct val="107000"/>
              </a:lnSpc>
              <a:spcAft>
                <a:spcPts val="800"/>
              </a:spcAft>
              <a:buClr>
                <a:srgbClr val="000000"/>
              </a:buClr>
              <a:buSzPts val="1100"/>
              <a:buFont typeface="Arial" panose="020B0604020202020204" pitchFamily="34" charset="0"/>
              <a:buChar char="•"/>
            </a:pPr>
            <a:endParaRPr lang="en-US" sz="2000" u="none" strike="noStrike" dirty="0">
              <a:solidFill>
                <a:srgbClr val="000000"/>
              </a:solidFill>
              <a:effectLst/>
              <a:uFill>
                <a:solidFill>
                  <a:srgbClr val="000000"/>
                </a:solidFill>
              </a:uFill>
              <a:ea typeface="Arial" panose="020B0604020202020204" pitchFamily="34" charset="0"/>
              <a:cs typeface="Arial" panose="020B0604020202020204" pitchFamily="34" charset="0"/>
            </a:endParaRPr>
          </a:p>
          <a:p>
            <a:pPr lvl="0" fontAlgn="base">
              <a:lnSpc>
                <a:spcPct val="107000"/>
              </a:lnSpc>
              <a:spcAft>
                <a:spcPts val="800"/>
              </a:spcAft>
              <a:buClr>
                <a:srgbClr val="000000"/>
              </a:buClr>
              <a:buSzPts val="1100"/>
            </a:pPr>
            <a:endParaRPr lang="en-GB" sz="2000" u="none" strike="noStrike" dirty="0">
              <a:solidFill>
                <a:srgbClr val="000000"/>
              </a:solidFill>
              <a:effectLst/>
              <a:uFill>
                <a:solidFill>
                  <a:srgbClr val="000000"/>
                </a:solidFill>
              </a:uFill>
              <a:ea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4863575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2C09BE2-A1F9-C11F-8C04-49D3D16AA175}"/>
              </a:ext>
            </a:extLst>
          </p:cNvPr>
          <p:cNvSpPr txBox="1"/>
          <p:nvPr/>
        </p:nvSpPr>
        <p:spPr>
          <a:xfrm>
            <a:off x="438913" y="869977"/>
            <a:ext cx="8028432" cy="62345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2800" dirty="0">
                <a:solidFill>
                  <a:srgbClr val="000000"/>
                </a:solidFill>
                <a:effectLst/>
                <a:ea typeface="Calibri" panose="020F0502020204030204" pitchFamily="34" charset="0"/>
              </a:rPr>
              <a:t>Building on 7002 and 7015, in term 1, and your first session for ECDE7012, </a:t>
            </a:r>
            <a:r>
              <a:rPr lang="en-US" sz="2800" b="1" dirty="0">
                <a:solidFill>
                  <a:srgbClr val="00B050"/>
                </a:solidFill>
                <a:effectLst/>
                <a:ea typeface="Calibri" panose="020F0502020204030204" pitchFamily="34" charset="0"/>
              </a:rPr>
              <a:t>identify an appropriate area of interest for you </a:t>
            </a:r>
            <a:r>
              <a:rPr lang="en-US" sz="2800" dirty="0">
                <a:solidFill>
                  <a:srgbClr val="000000"/>
                </a:solidFill>
                <a:effectLst/>
                <a:ea typeface="Calibri" panose="020F0502020204030204" pitchFamily="34" charset="0"/>
              </a:rPr>
              <a:t>and your educational research. </a:t>
            </a:r>
          </a:p>
          <a:p>
            <a:pPr lvl="0">
              <a:lnSpc>
                <a:spcPct val="107000"/>
              </a:lnSpc>
              <a:spcAft>
                <a:spcPts val="800"/>
              </a:spcAft>
            </a:pPr>
            <a:endParaRPr lang="en-US" sz="2800" dirty="0">
              <a:solidFill>
                <a:srgbClr val="000000"/>
              </a:solidFill>
              <a:ea typeface="Calibri" panose="020F0502020204030204" pitchFamily="34" charset="0"/>
            </a:endParaRPr>
          </a:p>
          <a:p>
            <a:pPr lvl="0">
              <a:lnSpc>
                <a:spcPct val="107000"/>
              </a:lnSpc>
              <a:spcAft>
                <a:spcPts val="800"/>
              </a:spcAft>
            </a:pPr>
            <a:r>
              <a:rPr lang="en-US" sz="2800" dirty="0">
                <a:solidFill>
                  <a:srgbClr val="000000"/>
                </a:solidFill>
                <a:effectLst/>
                <a:ea typeface="Calibri" panose="020F0502020204030204" pitchFamily="34" charset="0"/>
              </a:rPr>
              <a:t>Begin to identify / </a:t>
            </a:r>
            <a:r>
              <a:rPr lang="en-US" sz="2800" b="1" dirty="0">
                <a:solidFill>
                  <a:srgbClr val="00B050"/>
                </a:solidFill>
                <a:effectLst/>
                <a:ea typeface="Calibri" panose="020F0502020204030204" pitchFamily="34" charset="0"/>
              </a:rPr>
              <a:t>draft suitable research questions </a:t>
            </a:r>
            <a:r>
              <a:rPr lang="en-US" sz="2800" dirty="0">
                <a:solidFill>
                  <a:srgbClr val="000000"/>
                </a:solidFill>
                <a:effectLst/>
                <a:ea typeface="Calibri" panose="020F0502020204030204" pitchFamily="34" charset="0"/>
              </a:rPr>
              <a:t>in light of the background literature.</a:t>
            </a:r>
            <a:endParaRPr lang="en-GB" sz="2800" dirty="0">
              <a:solidFill>
                <a:srgbClr val="000000"/>
              </a:solidFill>
              <a:effectLst/>
              <a:ea typeface="Calibri" panose="020F050202020403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2800" dirty="0">
                <a:solidFill>
                  <a:srgbClr val="000000"/>
                </a:solidFill>
                <a:effectLst/>
                <a:ea typeface="Calibri" panose="020F0502020204030204" pitchFamily="34" charset="0"/>
              </a:rPr>
              <a:t> </a:t>
            </a:r>
            <a:endParaRPr lang="en-GB" sz="2800" dirty="0">
              <a:solidFill>
                <a:srgbClr val="000000"/>
              </a:solidFill>
              <a:effectLst/>
              <a:ea typeface="Calibri" panose="020F0502020204030204" pitchFamily="34" charset="0"/>
            </a:endParaRPr>
          </a:p>
          <a:p>
            <a:pPr lvl="0">
              <a:lnSpc>
                <a:spcPct val="107000"/>
              </a:lnSpc>
              <a:spcAft>
                <a:spcPts val="800"/>
              </a:spcAft>
            </a:pPr>
            <a:r>
              <a:rPr lang="en-US" sz="2800" b="1" dirty="0">
                <a:solidFill>
                  <a:srgbClr val="00B050"/>
                </a:solidFill>
                <a:ea typeface="Calibri" panose="020F0502020204030204" pitchFamily="34" charset="0"/>
              </a:rPr>
              <a:t>Fi</a:t>
            </a:r>
            <a:r>
              <a:rPr lang="en-US" sz="2800" b="1" dirty="0">
                <a:solidFill>
                  <a:srgbClr val="00B050"/>
                </a:solidFill>
                <a:effectLst/>
                <a:ea typeface="Calibri" panose="020F0502020204030204" pitchFamily="34" charset="0"/>
              </a:rPr>
              <a:t>nd and bring at least one relevant research paper </a:t>
            </a:r>
            <a:r>
              <a:rPr lang="en-US" sz="2800" dirty="0">
                <a:solidFill>
                  <a:srgbClr val="000000"/>
                </a:solidFill>
                <a:effectLst/>
                <a:ea typeface="Calibri" panose="020F0502020204030204" pitchFamily="34" charset="0"/>
              </a:rPr>
              <a:t>with you that relates to your area of interest.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</a:pPr>
            <a:endParaRPr lang="en-US" dirty="0">
              <a:solidFill>
                <a:srgbClr val="000000"/>
              </a:solidFill>
              <a:latin typeface="Arial" panose="020B0604020202020204" pitchFamily="34" charset="0"/>
              <a:ea typeface="Calibri" panose="020F0502020204030204" pitchFamily="34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</a:pPr>
            <a:endParaRPr lang="en-US" sz="1800" dirty="0">
              <a:solidFill>
                <a:srgbClr val="000000"/>
              </a:solidFill>
              <a:effectLst/>
              <a:latin typeface="Arial" panose="020B0604020202020204" pitchFamily="34" charset="0"/>
              <a:ea typeface="Calibri" panose="020F0502020204030204" pitchFamily="34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</a:pPr>
            <a:endParaRPr lang="en-US" dirty="0">
              <a:solidFill>
                <a:srgbClr val="000000"/>
              </a:solidFill>
              <a:latin typeface="Arial" panose="020B0604020202020204" pitchFamily="34" charset="0"/>
              <a:ea typeface="Calibri" panose="020F0502020204030204" pitchFamily="34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</a:pPr>
            <a:endParaRPr lang="en-GB" sz="1800" dirty="0">
              <a:solidFill>
                <a:srgbClr val="000000"/>
              </a:solidFill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35F55D1-D49C-16C5-37AE-20DC476190D6}"/>
              </a:ext>
            </a:extLst>
          </p:cNvPr>
          <p:cNvSpPr txBox="1"/>
          <p:nvPr/>
        </p:nvSpPr>
        <p:spPr>
          <a:xfrm>
            <a:off x="1556534" y="162091"/>
            <a:ext cx="6205591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algn="ctr"/>
            <a:r>
              <a:rPr lang="en-GB" sz="4000" b="1" dirty="0">
                <a:solidFill>
                  <a:schemeClr val="tx2"/>
                </a:solidFill>
              </a:rPr>
              <a:t>Review Preparatory Task </a:t>
            </a:r>
          </a:p>
        </p:txBody>
      </p:sp>
    </p:spTree>
    <p:extLst>
      <p:ext uri="{BB962C8B-B14F-4D97-AF65-F5344CB8AC3E}">
        <p14:creationId xmlns:p14="http://schemas.microsoft.com/office/powerpoint/2010/main" val="295794913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79801" y="323687"/>
            <a:ext cx="87073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>
                <a:solidFill>
                  <a:schemeClr val="tx2"/>
                </a:solidFill>
              </a:rPr>
              <a:t>Purposes of the EdD and of 7012 and 7016?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00EC5C9-2022-AC9C-C931-B9C99E6AF649}"/>
              </a:ext>
            </a:extLst>
          </p:cNvPr>
          <p:cNvSpPr txBox="1"/>
          <p:nvPr/>
        </p:nvSpPr>
        <p:spPr>
          <a:xfrm>
            <a:off x="424071" y="970020"/>
            <a:ext cx="8004312" cy="503644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1">
              <a:lnSpc>
                <a:spcPct val="200000"/>
              </a:lnSpc>
            </a:pPr>
            <a:r>
              <a:rPr lang="en-GB" sz="2800" b="1" dirty="0">
                <a:solidFill>
                  <a:srgbClr val="FF0000"/>
                </a:solidFill>
                <a:ea typeface="Verdana" panose="020B0604030504040204" pitchFamily="34" charset="0"/>
                <a:cs typeface="Verdana" panose="020B0604030504040204" pitchFamily="34" charset="0"/>
              </a:rPr>
              <a:t>From project to your thesis </a:t>
            </a:r>
          </a:p>
          <a:p>
            <a:pPr marL="914400" lvl="1" indent="-457200">
              <a:lnSpc>
                <a:spcPct val="200000"/>
              </a:lnSpc>
              <a:buFont typeface="Wingdings" pitchFamily="2" charset="2"/>
              <a:buChar char="Ø"/>
            </a:pPr>
            <a:r>
              <a:rPr lang="en-GB" sz="2800" b="1" dirty="0">
                <a:solidFill>
                  <a:srgbClr val="00B050"/>
                </a:solidFill>
                <a:ea typeface="Verdana" panose="020B0604030504040204" pitchFamily="34" charset="0"/>
                <a:cs typeface="Verdana" panose="020B0604030504040204" pitchFamily="34" charset="0"/>
              </a:rPr>
              <a:t>Refining your possible gap?</a:t>
            </a:r>
            <a:endParaRPr lang="en-GB" sz="2800" dirty="0"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marL="914400" lvl="1" indent="-457200">
              <a:lnSpc>
                <a:spcPct val="200000"/>
              </a:lnSpc>
              <a:buFont typeface="Wingdings" pitchFamily="2" charset="2"/>
              <a:buChar char="Ø"/>
            </a:pPr>
            <a:r>
              <a:rPr lang="en-GB" sz="2800" b="1" dirty="0">
                <a:solidFill>
                  <a:srgbClr val="00B050"/>
                </a:solidFill>
                <a:ea typeface="Verdana" panose="020B0604030504040204" pitchFamily="34" charset="0"/>
                <a:cs typeface="Verdana" panose="020B0604030504040204" pitchFamily="34" charset="0"/>
              </a:rPr>
              <a:t>Your unique contribution?</a:t>
            </a:r>
            <a:endParaRPr lang="en-GB" sz="2800" dirty="0"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lvl="1"/>
            <a:endParaRPr lang="en-GB" sz="2800" b="1" dirty="0">
              <a:solidFill>
                <a:srgbClr val="00B050"/>
              </a:solidFill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lvl="1"/>
            <a:r>
              <a:rPr lang="en-GB" sz="2800" b="1" dirty="0">
                <a:solidFill>
                  <a:srgbClr val="00B050"/>
                </a:solidFill>
                <a:ea typeface="Verdana" panose="020B0604030504040204" pitchFamily="34" charset="0"/>
                <a:cs typeface="Verdana" panose="020B0604030504040204" pitchFamily="34" charset="0"/>
              </a:rPr>
              <a:t>You cannot explore, find and understand </a:t>
            </a:r>
            <a:r>
              <a:rPr lang="en-GB" sz="2800" dirty="0">
                <a:ea typeface="Verdana" panose="020B0604030504040204" pitchFamily="34" charset="0"/>
                <a:cs typeface="Verdana" panose="020B0604030504040204" pitchFamily="34" charset="0"/>
              </a:rPr>
              <a:t>your gap and contribution </a:t>
            </a:r>
            <a:r>
              <a:rPr lang="en-GB" sz="2800" b="1" dirty="0">
                <a:solidFill>
                  <a:srgbClr val="00B050"/>
                </a:solidFill>
                <a:ea typeface="Verdana" panose="020B0604030504040204" pitchFamily="34" charset="0"/>
                <a:cs typeface="Verdana" panose="020B0604030504040204" pitchFamily="34" charset="0"/>
              </a:rPr>
              <a:t>without reading </a:t>
            </a:r>
            <a:r>
              <a:rPr lang="en-GB" sz="2800" dirty="0">
                <a:ea typeface="Verdana" panose="020B0604030504040204" pitchFamily="34" charset="0"/>
                <a:cs typeface="Verdana" panose="020B0604030504040204" pitchFamily="34" charset="0"/>
              </a:rPr>
              <a:t>what others have written </a:t>
            </a:r>
          </a:p>
          <a:p>
            <a:pPr marL="800100" lvl="1" indent="-342900">
              <a:lnSpc>
                <a:spcPct val="200000"/>
              </a:lnSpc>
              <a:buFont typeface="Wingdings" panose="05000000000000000000" pitchFamily="2" charset="2"/>
              <a:buChar char="Ø"/>
            </a:pPr>
            <a:endParaRPr lang="en-GB" sz="2400" dirty="0"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8433758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38702" y="1196108"/>
            <a:ext cx="8907694" cy="51467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800" dirty="0"/>
              <a:t>This module builds </a:t>
            </a:r>
            <a:r>
              <a:rPr lang="en-GB" sz="2800" b="1" dirty="0">
                <a:solidFill>
                  <a:srgbClr val="FF0000"/>
                </a:solidFill>
              </a:rPr>
              <a:t>on ECDE7002</a:t>
            </a:r>
            <a:r>
              <a:rPr lang="en-GB" sz="2800" b="1" dirty="0"/>
              <a:t> </a:t>
            </a:r>
            <a:r>
              <a:rPr lang="en-GB" sz="2800" b="1" dirty="0">
                <a:solidFill>
                  <a:srgbClr val="FF0000"/>
                </a:solidFill>
              </a:rPr>
              <a:t>and 7015 </a:t>
            </a:r>
            <a:r>
              <a:rPr lang="en-GB" sz="2800" dirty="0"/>
              <a:t>and</a:t>
            </a:r>
            <a:r>
              <a:rPr lang="en-GB" sz="2800" dirty="0">
                <a:solidFill>
                  <a:srgbClr val="FF0000"/>
                </a:solidFill>
              </a:rPr>
              <a:t> </a:t>
            </a:r>
            <a:r>
              <a:rPr lang="en-GB" sz="2800" dirty="0"/>
              <a:t>your work as Doctoral students</a:t>
            </a:r>
            <a:endParaRPr lang="en-GB" sz="2400" dirty="0"/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2400" b="1" dirty="0">
                <a:solidFill>
                  <a:srgbClr val="000000"/>
                </a:solidFill>
                <a:effectLst/>
                <a:ea typeface="Calibri" panose="020F0502020204030204" pitchFamily="34" charset="0"/>
              </a:rPr>
              <a:t>AIM(S)</a:t>
            </a:r>
            <a:endParaRPr lang="en-GB" sz="2400" dirty="0">
              <a:solidFill>
                <a:srgbClr val="000000"/>
              </a:solidFill>
              <a:effectLst/>
              <a:ea typeface="Calibri" panose="020F0502020204030204" pitchFamily="34" charset="0"/>
            </a:endParaRPr>
          </a:p>
          <a:p>
            <a:pPr marL="342900" lvl="0" indent="-342900">
              <a:lnSpc>
                <a:spcPct val="107000"/>
              </a:lnSpc>
              <a:buFont typeface="Symbol" pitchFamily="2" charset="2"/>
              <a:buChar char=""/>
            </a:pPr>
            <a:r>
              <a:rPr lang="en-GB" sz="24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To develop the higher-level critical and analytical skills required to build argument within a literature review. </a:t>
            </a:r>
            <a:endParaRPr lang="en-GB" sz="2400" dirty="0">
              <a:solidFill>
                <a:srgbClr val="000000"/>
              </a:solidFill>
              <a:effectLst/>
              <a:ea typeface="Calibri" panose="020F0502020204030204" pitchFamily="34" charset="0"/>
            </a:endParaRPr>
          </a:p>
          <a:p>
            <a:pPr marL="457200">
              <a:lnSpc>
                <a:spcPct val="107000"/>
              </a:lnSpc>
            </a:pPr>
            <a:r>
              <a:rPr lang="en-GB" sz="24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 </a:t>
            </a:r>
            <a:endParaRPr lang="en-GB" sz="2400" dirty="0">
              <a:solidFill>
                <a:srgbClr val="000000"/>
              </a:solidFill>
              <a:effectLst/>
              <a:ea typeface="Calibri" panose="020F0502020204030204" pitchFamily="34" charset="0"/>
            </a:endParaRPr>
          </a:p>
          <a:p>
            <a:pPr marL="342900" lvl="0" indent="-342900">
              <a:lnSpc>
                <a:spcPct val="107000"/>
              </a:lnSpc>
              <a:buFont typeface="Symbol" pitchFamily="2" charset="2"/>
              <a:buChar char=""/>
            </a:pPr>
            <a:r>
              <a:rPr lang="en-GB" sz="24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To critically evaluate existing literature related to a research study and identify gap(s) in this literature. </a:t>
            </a:r>
            <a:endParaRPr lang="en-GB" sz="2400" dirty="0">
              <a:solidFill>
                <a:srgbClr val="000000"/>
              </a:solidFill>
              <a:effectLst/>
              <a:ea typeface="Calibri" panose="020F0502020204030204" pitchFamily="34" charset="0"/>
            </a:endParaRPr>
          </a:p>
          <a:p>
            <a:pPr marL="457200">
              <a:lnSpc>
                <a:spcPct val="107000"/>
              </a:lnSpc>
            </a:pPr>
            <a:r>
              <a:rPr lang="en-GB" sz="24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 </a:t>
            </a:r>
            <a:endParaRPr lang="en-GB" sz="2400" dirty="0">
              <a:solidFill>
                <a:srgbClr val="000000"/>
              </a:solidFill>
              <a:effectLst/>
              <a:ea typeface="Calibri" panose="020F0502020204030204" pitchFamily="34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Symbol" pitchFamily="2" charset="2"/>
              <a:buChar char=""/>
            </a:pPr>
            <a:r>
              <a:rPr lang="en-GB" sz="24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To compose a literature review which has argument, criticality and clarity focusing on a specific research area.</a:t>
            </a:r>
            <a:endParaRPr lang="en-GB" sz="2400" dirty="0">
              <a:solidFill>
                <a:srgbClr val="000000"/>
              </a:solidFill>
              <a:effectLst/>
              <a:ea typeface="Calibri" panose="020F0502020204030204" pitchFamily="34" charset="0"/>
            </a:endParaRPr>
          </a:p>
          <a:p>
            <a:endParaRPr lang="en-GB" sz="2800" b="1" dirty="0">
              <a:solidFill>
                <a:srgbClr val="FF0000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69DC4D3-FE07-2049-08BD-FD352E839815}"/>
              </a:ext>
            </a:extLst>
          </p:cNvPr>
          <p:cNvSpPr txBox="1"/>
          <p:nvPr/>
        </p:nvSpPr>
        <p:spPr>
          <a:xfrm>
            <a:off x="1313793" y="297603"/>
            <a:ext cx="6516413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4000" b="1" dirty="0">
                <a:solidFill>
                  <a:schemeClr val="tx2"/>
                </a:solidFill>
              </a:rPr>
              <a:t>Aims of ECDE7016</a:t>
            </a:r>
          </a:p>
        </p:txBody>
      </p:sp>
    </p:spTree>
    <p:extLst>
      <p:ext uri="{BB962C8B-B14F-4D97-AF65-F5344CB8AC3E}">
        <p14:creationId xmlns:p14="http://schemas.microsoft.com/office/powerpoint/2010/main" val="183165851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F714DBEF-E6FE-BC78-7EA1-F7773FD4E548}"/>
              </a:ext>
            </a:extLst>
          </p:cNvPr>
          <p:cNvSpPr txBox="1"/>
          <p:nvPr/>
        </p:nvSpPr>
        <p:spPr>
          <a:xfrm>
            <a:off x="92467" y="182631"/>
            <a:ext cx="8912832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4000" b="1" dirty="0">
                <a:solidFill>
                  <a:schemeClr val="tx2"/>
                </a:solidFill>
              </a:rPr>
              <a:t>Module ECDE7016: Learning Outcomes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8403B27-A7BA-3F7F-FEF7-A2393CB89F4E}"/>
              </a:ext>
            </a:extLst>
          </p:cNvPr>
          <p:cNvSpPr txBox="1"/>
          <p:nvPr/>
        </p:nvSpPr>
        <p:spPr>
          <a:xfrm>
            <a:off x="569842" y="965708"/>
            <a:ext cx="8150087" cy="473706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8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LEARNING OUTCOMES</a:t>
            </a:r>
            <a:endParaRPr lang="en-GB" sz="1600" dirty="0">
              <a:solidFill>
                <a:srgbClr val="000000"/>
              </a:solidFill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US" sz="1800" dirty="0">
              <a:solidFill>
                <a:srgbClr val="000000"/>
              </a:solidFill>
              <a:effectLst/>
              <a:latin typeface="Arial" panose="020B0604020202020204" pitchFamily="34" charset="0"/>
              <a:ea typeface="Calibri" panose="020F050202020403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2400" dirty="0">
                <a:solidFill>
                  <a:srgbClr val="000000"/>
                </a:solidFill>
                <a:effectLst/>
                <a:ea typeface="Calibri" panose="020F0502020204030204" pitchFamily="34" charset="0"/>
              </a:rPr>
              <a:t>Upon the successful completion of this module, </a:t>
            </a:r>
            <a:r>
              <a:rPr lang="en-US" sz="2400" dirty="0">
                <a:solidFill>
                  <a:srgbClr val="000000"/>
                </a:solidFill>
                <a:ea typeface="Calibri" panose="020F0502020204030204" pitchFamily="34" charset="0"/>
              </a:rPr>
              <a:t>you</a:t>
            </a:r>
            <a:r>
              <a:rPr lang="en-US" sz="2400" dirty="0">
                <a:solidFill>
                  <a:srgbClr val="000000"/>
                </a:solidFill>
                <a:effectLst/>
                <a:ea typeface="Calibri" panose="020F0502020204030204" pitchFamily="34" charset="0"/>
              </a:rPr>
              <a:t> should be able to:</a:t>
            </a:r>
            <a:endParaRPr lang="en-GB" sz="2400" dirty="0">
              <a:solidFill>
                <a:srgbClr val="000000"/>
              </a:solidFill>
              <a:effectLst/>
              <a:ea typeface="Calibri" panose="020F0502020204030204" pitchFamily="34" charset="0"/>
            </a:endParaRP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Wingdings" pitchFamily="2" charset="2"/>
              <a:buChar char="Ø"/>
            </a:pPr>
            <a:r>
              <a:rPr lang="en-GB" sz="24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Demonstrate and articulate clarity of argument and criticality appropriate to educational research. </a:t>
            </a:r>
            <a:endParaRPr lang="en-GB" sz="2400" dirty="0">
              <a:solidFill>
                <a:srgbClr val="000000"/>
              </a:solidFill>
              <a:effectLst/>
              <a:ea typeface="Calibri" panose="020F0502020204030204" pitchFamily="34" charset="0"/>
            </a:endParaRP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Wingdings" pitchFamily="2" charset="2"/>
              <a:buChar char="Ø"/>
            </a:pPr>
            <a:r>
              <a:rPr lang="en-GB" sz="24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Critically evaluate literature from a variety of sources using higher order skills to develop argument and identify research gap(s) in support of specified research topics. </a:t>
            </a:r>
            <a:endParaRPr lang="en-GB" sz="2400" dirty="0">
              <a:solidFill>
                <a:srgbClr val="000000"/>
              </a:solidFill>
              <a:effectLst/>
              <a:ea typeface="Calibri" panose="020F0502020204030204" pitchFamily="34" charset="0"/>
            </a:endParaRP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Wingdings" pitchFamily="2" charset="2"/>
              <a:buChar char="Ø"/>
            </a:pPr>
            <a:r>
              <a:rPr lang="en-GB" sz="24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Compose a literature review incorporating critical argument to support specified research topics.</a:t>
            </a:r>
            <a:endParaRPr lang="en-GB" sz="2400" dirty="0">
              <a:solidFill>
                <a:srgbClr val="000000"/>
              </a:solidFill>
              <a:effectLst/>
              <a:ea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9074735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437663" y="51591"/>
            <a:ext cx="8048791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3200" b="1" dirty="0">
                <a:solidFill>
                  <a:schemeClr val="tx2"/>
                </a:solidFill>
              </a:rPr>
              <a:t>Module ECDE7016: Design. </a:t>
            </a:r>
            <a:r>
              <a:rPr lang="en-US" sz="3200" b="1" dirty="0">
                <a:solidFill>
                  <a:schemeClr val="tx2"/>
                </a:solidFill>
              </a:rPr>
              <a:t>Dates &amp; Times</a:t>
            </a:r>
            <a:endParaRPr lang="en-GB" sz="3200" dirty="0">
              <a:solidFill>
                <a:schemeClr val="tx2"/>
              </a:solidFill>
            </a:endParaRP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19EF1E78-0DED-0152-E997-19EDDDE7B9C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32360502"/>
              </p:ext>
            </p:extLst>
          </p:nvPr>
        </p:nvGraphicFramePr>
        <p:xfrm>
          <a:off x="182880" y="759477"/>
          <a:ext cx="8759952" cy="5093931"/>
        </p:xfrm>
        <a:graphic>
          <a:graphicData uri="http://schemas.openxmlformats.org/drawingml/2006/table">
            <a:tbl>
              <a:tblPr firstRow="1" firstCol="1" bandRow="1">
                <a:tableStyleId>{9DCAF9ED-07DC-4A11-8D7F-57B35C25682E}</a:tableStyleId>
              </a:tblPr>
              <a:tblGrid>
                <a:gridCol w="1123483">
                  <a:extLst>
                    <a:ext uri="{9D8B030D-6E8A-4147-A177-3AD203B41FA5}">
                      <a16:colId xmlns:a16="http://schemas.microsoft.com/office/drawing/2014/main" val="3443680822"/>
                    </a:ext>
                  </a:extLst>
                </a:gridCol>
                <a:gridCol w="2643393">
                  <a:extLst>
                    <a:ext uri="{9D8B030D-6E8A-4147-A177-3AD203B41FA5}">
                      <a16:colId xmlns:a16="http://schemas.microsoft.com/office/drawing/2014/main" val="1699023407"/>
                    </a:ext>
                  </a:extLst>
                </a:gridCol>
                <a:gridCol w="4993076">
                  <a:extLst>
                    <a:ext uri="{9D8B030D-6E8A-4147-A177-3AD203B41FA5}">
                      <a16:colId xmlns:a16="http://schemas.microsoft.com/office/drawing/2014/main" val="2825572243"/>
                    </a:ext>
                  </a:extLst>
                </a:gridCol>
              </a:tblGrid>
              <a:tr h="524229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 dirty="0">
                          <a:solidFill>
                            <a:schemeClr val="tx1"/>
                          </a:solidFill>
                          <a:effectLst/>
                        </a:rPr>
                        <a:t>1</a:t>
                      </a:r>
                      <a:endParaRPr lang="en-GB" sz="200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 b="0" dirty="0">
                          <a:effectLst/>
                        </a:rPr>
                        <a:t>16 Jan 2023</a:t>
                      </a:r>
                      <a:endParaRPr lang="en-GB" sz="2000" b="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dirty="0">
                          <a:effectLst/>
                        </a:rPr>
                        <a:t>11.00-1.00 : 2 hours Teams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3665201169"/>
                  </a:ext>
                </a:extLst>
              </a:tr>
              <a:tr h="406020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endParaRPr lang="en-GB" sz="200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 dirty="0">
                          <a:effectLst/>
                        </a:rPr>
                        <a:t>23 Jan 2023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 dirty="0">
                          <a:effectLst/>
                        </a:rPr>
                        <a:t> </a:t>
                      </a:r>
                      <a:r>
                        <a:rPr lang="en-GB" sz="2000" b="1" dirty="0">
                          <a:effectLst/>
                        </a:rPr>
                        <a:t>Activity 1 </a:t>
                      </a:r>
                      <a:r>
                        <a:rPr lang="en-GB" sz="2000" dirty="0">
                          <a:effectLst/>
                        </a:rPr>
                        <a:t>: 2 hours : Post to </a:t>
                      </a:r>
                      <a:r>
                        <a:rPr lang="en-GB" sz="2000" dirty="0" err="1">
                          <a:effectLst/>
                        </a:rPr>
                        <a:t>moodle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3741076004"/>
                  </a:ext>
                </a:extLst>
              </a:tr>
              <a:tr h="351836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 dirty="0">
                          <a:solidFill>
                            <a:schemeClr val="tx1"/>
                          </a:solidFill>
                          <a:effectLst/>
                        </a:rPr>
                        <a:t>2</a:t>
                      </a:r>
                      <a:endParaRPr lang="en-GB" sz="200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 dirty="0">
                          <a:solidFill>
                            <a:schemeClr val="tx1"/>
                          </a:solidFill>
                          <a:effectLst/>
                        </a:rPr>
                        <a:t>30 Jan 2023</a:t>
                      </a:r>
                      <a:endParaRPr lang="en-GB" sz="200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 dirty="0">
                          <a:solidFill>
                            <a:schemeClr val="tx1"/>
                          </a:solidFill>
                          <a:effectLst/>
                        </a:rPr>
                        <a:t>10.00-4.00 : 5 hours Face-to-face</a:t>
                      </a:r>
                      <a:endParaRPr lang="en-GB" sz="200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732799"/>
                  </a:ext>
                </a:extLst>
              </a:tr>
              <a:tr h="351836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endParaRPr lang="en-GB" sz="200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 dirty="0">
                          <a:effectLst/>
                        </a:rPr>
                        <a:t>6 Feb 2023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 b="1" dirty="0">
                          <a:effectLst/>
                        </a:rPr>
                        <a:t>Activity 2</a:t>
                      </a:r>
                      <a:r>
                        <a:rPr lang="en-GB" sz="2000" dirty="0">
                          <a:effectLst/>
                        </a:rPr>
                        <a:t>: 2 hours : Post to </a:t>
                      </a:r>
                      <a:r>
                        <a:rPr lang="en-GB" sz="2000" dirty="0" err="1">
                          <a:effectLst/>
                        </a:rPr>
                        <a:t>moodle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3146645962"/>
                  </a:ext>
                </a:extLst>
              </a:tr>
              <a:tr h="351836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 dirty="0">
                          <a:solidFill>
                            <a:schemeClr val="tx1"/>
                          </a:solidFill>
                          <a:effectLst/>
                        </a:rPr>
                        <a:t>3</a:t>
                      </a:r>
                      <a:endParaRPr lang="en-GB" sz="200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 dirty="0">
                          <a:effectLst/>
                        </a:rPr>
                        <a:t>13 Feb 2023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 dirty="0">
                          <a:effectLst/>
                        </a:rPr>
                        <a:t>11.00 -1.00: 2 hours Teams 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3887708756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endParaRPr lang="en-GB" sz="2000" b="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 b="0" dirty="0">
                          <a:effectLst/>
                        </a:rPr>
                        <a:t> 20 Feb</a:t>
                      </a:r>
                      <a:endParaRPr lang="en-GB" sz="2000" b="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800"/>
                        </a:spcAft>
                      </a:pPr>
                      <a:r>
                        <a:rPr lang="en-GB" sz="2000" b="1" dirty="0">
                          <a:effectLst/>
                        </a:rPr>
                        <a:t>Activity 3: : </a:t>
                      </a:r>
                      <a:r>
                        <a:rPr lang="en-GB" sz="2000" b="0" dirty="0">
                          <a:effectLst/>
                        </a:rPr>
                        <a:t>30 min individual tutorial. To review plan for presentation</a:t>
                      </a:r>
                      <a:endParaRPr lang="en-GB" sz="2000" b="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746682535"/>
                  </a:ext>
                </a:extLst>
              </a:tr>
              <a:tr h="351836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 dirty="0">
                          <a:solidFill>
                            <a:schemeClr val="tx1"/>
                          </a:solidFill>
                          <a:effectLst/>
                        </a:rPr>
                        <a:t>4</a:t>
                      </a:r>
                      <a:endParaRPr lang="en-GB" sz="200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 dirty="0">
                          <a:solidFill>
                            <a:schemeClr val="tx1"/>
                          </a:solidFill>
                          <a:effectLst/>
                        </a:rPr>
                        <a:t>27 Feb 2023</a:t>
                      </a:r>
                      <a:endParaRPr lang="en-GB" sz="200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 dirty="0">
                          <a:solidFill>
                            <a:schemeClr val="tx1"/>
                          </a:solidFill>
                          <a:effectLst/>
                        </a:rPr>
                        <a:t>11.00-1.00 : 2 hours Face-to-face</a:t>
                      </a:r>
                      <a:endParaRPr lang="en-GB" sz="200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3410195373"/>
                  </a:ext>
                </a:extLst>
              </a:tr>
              <a:tr h="351836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 dirty="0">
                          <a:solidFill>
                            <a:schemeClr val="tx1"/>
                          </a:solidFill>
                          <a:effectLst/>
                        </a:rPr>
                        <a:t>5</a:t>
                      </a:r>
                      <a:endParaRPr lang="en-GB" sz="200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 dirty="0">
                          <a:effectLst/>
                        </a:rPr>
                        <a:t> 6 March 2023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 dirty="0">
                          <a:effectLst/>
                        </a:rPr>
                        <a:t>11.00-1.00 : 2 hours Teams</a:t>
                      </a:r>
                    </a:p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 dirty="0">
                          <a:effectLst/>
                        </a:rPr>
                        <a:t>Assessment 1: Individual Presentations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3027771787"/>
                  </a:ext>
                </a:extLst>
              </a:tr>
              <a:tr h="351836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 dirty="0">
                          <a:solidFill>
                            <a:schemeClr val="tx1"/>
                          </a:solidFill>
                          <a:effectLst/>
                        </a:rPr>
                        <a:t>6</a:t>
                      </a:r>
                      <a:endParaRPr lang="en-GB" sz="200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 dirty="0">
                          <a:solidFill>
                            <a:schemeClr val="tx1"/>
                          </a:solidFill>
                          <a:effectLst/>
                        </a:rPr>
                        <a:t>13 March</a:t>
                      </a:r>
                      <a:endParaRPr lang="en-GB" sz="200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dirty="0">
                          <a:effectLst/>
                        </a:rPr>
                        <a:t>11.00-1.00 : 2 hours Teams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2622029680"/>
                  </a:ext>
                </a:extLst>
              </a:tr>
              <a:tr h="351836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endParaRPr lang="en-GB" sz="200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 dirty="0">
                          <a:effectLst/>
                        </a:rPr>
                        <a:t>20 March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 b="1" dirty="0">
                          <a:effectLst/>
                        </a:rPr>
                        <a:t>Activity 4</a:t>
                      </a:r>
                      <a:r>
                        <a:rPr lang="en-GB" sz="2000" dirty="0">
                          <a:effectLst/>
                        </a:rPr>
                        <a:t>: 2 hours : 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419706690"/>
                  </a:ext>
                </a:extLst>
              </a:tr>
              <a:tr h="351836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 dirty="0">
                          <a:solidFill>
                            <a:schemeClr val="tx1"/>
                          </a:solidFill>
                          <a:effectLst/>
                        </a:rPr>
                        <a:t>7</a:t>
                      </a:r>
                      <a:endParaRPr lang="en-GB" sz="200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 dirty="0">
                          <a:effectLst/>
                        </a:rPr>
                        <a:t>27 March 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 dirty="0">
                          <a:effectLst/>
                        </a:rPr>
                        <a:t>10.00-4.00: </a:t>
                      </a:r>
                      <a:r>
                        <a:rPr lang="en-GB" sz="2000" dirty="0">
                          <a:solidFill>
                            <a:schemeClr val="tx1"/>
                          </a:solidFill>
                          <a:effectLst/>
                        </a:rPr>
                        <a:t>5 hours Face-to-face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3909976997"/>
                  </a:ext>
                </a:extLst>
              </a:tr>
              <a:tr h="351836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endParaRPr lang="en-GB" sz="200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 dirty="0">
                          <a:effectLst/>
                        </a:rPr>
                        <a:t>24 April 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 dirty="0">
                          <a:effectLst/>
                        </a:rPr>
                        <a:t>Assessment 2 : Submit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373268620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4018054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457201" y="402336"/>
            <a:ext cx="8375904" cy="563231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2800" b="1" dirty="0">
                <a:solidFill>
                  <a:schemeClr val="tx2"/>
                </a:solidFill>
              </a:rPr>
              <a:t>Module ECDE7016: Details of Assessment  </a:t>
            </a:r>
          </a:p>
          <a:p>
            <a:endParaRPr lang="en-GB" b="1" dirty="0"/>
          </a:p>
          <a:p>
            <a:r>
              <a:rPr lang="en-GB" sz="2000" b="1" dirty="0"/>
              <a:t>Assessment Component 1  ( 20%)</a:t>
            </a:r>
          </a:p>
          <a:p>
            <a:endParaRPr lang="en-GB" sz="2000" dirty="0"/>
          </a:p>
          <a:p>
            <a:r>
              <a:rPr lang="en-GB" sz="2000" b="1" dirty="0"/>
              <a:t>Individual presentation </a:t>
            </a:r>
          </a:p>
          <a:p>
            <a:endParaRPr lang="en-GB" sz="2000" dirty="0"/>
          </a:p>
          <a:p>
            <a:r>
              <a:rPr lang="en-GB" sz="2000" dirty="0"/>
              <a:t>Tutorials on 20 Feb- Draft presentation on 27 Feb and presentation on 6 March</a:t>
            </a:r>
          </a:p>
          <a:p>
            <a:endParaRPr lang="en-GB" sz="2000" dirty="0"/>
          </a:p>
          <a:p>
            <a:endParaRPr lang="en-GB" sz="2000" dirty="0"/>
          </a:p>
          <a:p>
            <a:r>
              <a:rPr lang="en-GB" sz="2000" b="1" dirty="0"/>
              <a:t>Assessment Component 2  (80%)</a:t>
            </a:r>
          </a:p>
          <a:p>
            <a:endParaRPr lang="en-GB" sz="2000" b="1" dirty="0"/>
          </a:p>
          <a:p>
            <a:r>
              <a:rPr lang="en-GB" sz="2000" b="1" dirty="0"/>
              <a:t>6,500 word literature review</a:t>
            </a:r>
          </a:p>
          <a:p>
            <a:endParaRPr lang="en-GB" sz="2000" b="1" dirty="0"/>
          </a:p>
          <a:p>
            <a:r>
              <a:rPr lang="en-GB" sz="2000" dirty="0"/>
              <a:t>Plan by 22 March- tutorials on 27 March and submit by 24 April ( after three week Easter holiday)</a:t>
            </a:r>
          </a:p>
          <a:p>
            <a:endParaRPr lang="en-GB" b="1" dirty="0"/>
          </a:p>
          <a:p>
            <a:endParaRPr lang="en-GB" b="1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1137531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79801" y="323687"/>
            <a:ext cx="87073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>
                <a:solidFill>
                  <a:schemeClr val="tx2"/>
                </a:solidFill>
              </a:rPr>
              <a:t>How to develop your critical literature review?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10CA26C-BFD7-6BDC-95DC-FFEC8E23187A}"/>
              </a:ext>
            </a:extLst>
          </p:cNvPr>
          <p:cNvSpPr txBox="1"/>
          <p:nvPr/>
        </p:nvSpPr>
        <p:spPr>
          <a:xfrm>
            <a:off x="424070" y="908462"/>
            <a:ext cx="8540130" cy="46474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800" b="1" dirty="0">
                <a:solidFill>
                  <a:srgbClr val="FF0000"/>
                </a:solidFill>
              </a:rPr>
              <a:t>Your emerging understanding of your gap and unique contribution </a:t>
            </a:r>
            <a:endParaRPr lang="en-US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 algn="l" fontAlgn="base">
              <a:buFontTx/>
              <a:buChar char="-"/>
            </a:pPr>
            <a:r>
              <a:rPr lang="en-GB" sz="2400" b="1" i="0" dirty="0">
                <a:solidFill>
                  <a:srgbClr val="00B05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Recurring loop : </a:t>
            </a:r>
          </a:p>
          <a:p>
            <a:pPr algn="l" fontAlgn="base"/>
            <a:r>
              <a:rPr lang="en-GB" sz="24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Reading- </a:t>
            </a:r>
            <a:r>
              <a:rPr lang="en-GB" sz="2400" b="0" i="0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notemaking</a:t>
            </a:r>
            <a:r>
              <a:rPr lang="en-GB" sz="24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&amp; thinking </a:t>
            </a:r>
            <a:br>
              <a:rPr lang="en-GB" sz="24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</a:br>
            <a:endParaRPr lang="en-GB" sz="2400" b="0" i="0" dirty="0">
              <a:solidFill>
                <a:srgbClr val="000000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algn="l" fontAlgn="base"/>
            <a:r>
              <a:rPr lang="en-GB" sz="2400" b="1" i="0" dirty="0">
                <a:solidFill>
                  <a:srgbClr val="00B05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- Your reading plan: </a:t>
            </a:r>
          </a:p>
          <a:p>
            <a:pPr algn="l" fontAlgn="base"/>
            <a:r>
              <a:rPr lang="en-GB" sz="24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How do you gather </a:t>
            </a:r>
            <a:r>
              <a:rPr lang="en-GB" sz="2400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-</a:t>
            </a:r>
            <a:r>
              <a:rPr lang="en-GB" sz="24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store- and critique? By reading-making notes and writing &amp; re-writing </a:t>
            </a:r>
          </a:p>
          <a:p>
            <a:pPr algn="l" fontAlgn="base"/>
            <a:endParaRPr lang="en-GB" sz="2400" b="0" i="0" dirty="0">
              <a:solidFill>
                <a:srgbClr val="000000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algn="l" fontAlgn="base"/>
            <a:r>
              <a:rPr lang="en-GB" sz="24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- </a:t>
            </a:r>
            <a:r>
              <a:rPr lang="en-GB" sz="2400" b="1" i="0" dirty="0">
                <a:solidFill>
                  <a:srgbClr val="00B05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Schedule for reading &amp; </a:t>
            </a:r>
            <a:r>
              <a:rPr lang="en-GB" sz="2400" b="1" i="0" dirty="0" err="1">
                <a:solidFill>
                  <a:srgbClr val="00B05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notemaking</a:t>
            </a:r>
            <a:r>
              <a:rPr lang="en-GB" sz="2400" b="1" i="0" dirty="0">
                <a:solidFill>
                  <a:srgbClr val="00B05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: </a:t>
            </a:r>
            <a:r>
              <a:rPr lang="en-GB" sz="24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EdD is job and your taught sessions are Mon and Thursday (with two Tuesdays ) - </a:t>
            </a:r>
            <a:r>
              <a:rPr lang="en-GB" sz="2400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plan</a:t>
            </a:r>
            <a:r>
              <a:rPr lang="en-GB" sz="24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times when you will read</a:t>
            </a:r>
          </a:p>
        </p:txBody>
      </p:sp>
    </p:spTree>
    <p:extLst>
      <p:ext uri="{BB962C8B-B14F-4D97-AF65-F5344CB8AC3E}">
        <p14:creationId xmlns:p14="http://schemas.microsoft.com/office/powerpoint/2010/main" val="260312017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475488" y="896112"/>
            <a:ext cx="8565770" cy="4839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800" b="1" dirty="0">
                <a:solidFill>
                  <a:srgbClr val="212529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In session 1 for 7012 Carolyne emphasised need to </a:t>
            </a:r>
            <a:r>
              <a:rPr lang="en-GB" sz="2800" b="1" dirty="0">
                <a:solidFill>
                  <a:srgbClr val="212529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ask </a:t>
            </a:r>
            <a:r>
              <a:rPr lang="en-GB" sz="2800" b="1" dirty="0">
                <a:solidFill>
                  <a:srgbClr val="FF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What, why, how, why now?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800" b="1" dirty="0">
                <a:solidFill>
                  <a:srgbClr val="00B05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Yes ! </a:t>
            </a:r>
            <a:endParaRPr lang="en-GB" sz="2800" b="1" dirty="0">
              <a:solidFill>
                <a:srgbClr val="00B050"/>
              </a:solidFill>
              <a:effectLst/>
              <a:latin typeface="Calibri" panose="020F0502020204030204" pitchFamily="34" charset="0"/>
              <a:ea typeface="DengXian" panose="02010600030101010101" pitchFamily="2" charset="-122"/>
              <a:cs typeface="Calibri" panose="020F0502020204030204" pitchFamily="34" charset="0"/>
            </a:endParaRPr>
          </a:p>
          <a:p>
            <a:pPr marL="285750" lvl="0" indent="-285750">
              <a:lnSpc>
                <a:spcPct val="107000"/>
              </a:lnSpc>
              <a:spcAft>
                <a:spcPts val="800"/>
              </a:spcAft>
              <a:buSzPts val="1000"/>
              <a:buFont typeface="Wingdings" panose="05000000000000000000" pitchFamily="2" charset="2"/>
              <a:buChar char="ü"/>
              <a:tabLst>
                <a:tab pos="457200" algn="l"/>
              </a:tabLst>
            </a:pPr>
            <a:r>
              <a:rPr lang="en-GB" sz="2400" dirty="0">
                <a:solidFill>
                  <a:srgbClr val="00B050"/>
                </a:solidFill>
                <a:ea typeface="Times New Roman" panose="02020603050405020304" pitchFamily="18" charset="0"/>
                <a:cs typeface="Calibri" panose="020F0502020204030204" pitchFamily="34" charset="0"/>
              </a:rPr>
              <a:t>What</a:t>
            </a:r>
            <a:r>
              <a:rPr lang="en-GB" sz="2400" dirty="0">
                <a:solidFill>
                  <a:srgbClr val="212529"/>
                </a:solidFill>
                <a:ea typeface="Times New Roman" panose="02020603050405020304" pitchFamily="18" charset="0"/>
                <a:cs typeface="Calibri" panose="020F0502020204030204" pitchFamily="34" charset="0"/>
              </a:rPr>
              <a:t> is your </a:t>
            </a:r>
            <a:r>
              <a:rPr lang="en-GB" sz="2400" dirty="0">
                <a:solidFill>
                  <a:srgbClr val="212529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research area?</a:t>
            </a: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SzPts val="1000"/>
              <a:buFont typeface="Wingdings" panose="05000000000000000000" pitchFamily="2" charset="2"/>
              <a:buChar char="ü"/>
              <a:tabLst>
                <a:tab pos="457200" algn="l"/>
              </a:tabLst>
            </a:pPr>
            <a:r>
              <a:rPr lang="en-GB" sz="2400" dirty="0">
                <a:solidFill>
                  <a:srgbClr val="00B050"/>
                </a:solidFill>
                <a:ea typeface="Times New Roman" panose="02020603050405020304" pitchFamily="18" charset="0"/>
                <a:cs typeface="Calibri" panose="020F0502020204030204" pitchFamily="34" charset="0"/>
              </a:rPr>
              <a:t>What </a:t>
            </a:r>
            <a:r>
              <a:rPr lang="en-GB" sz="2400" dirty="0">
                <a:solidFill>
                  <a:srgbClr val="212529"/>
                </a:solidFill>
                <a:ea typeface="Times New Roman" panose="02020603050405020304" pitchFamily="18" charset="0"/>
                <a:cs typeface="Calibri" panose="020F0502020204030204" pitchFamily="34" charset="0"/>
              </a:rPr>
              <a:t>are your r</a:t>
            </a:r>
            <a:r>
              <a:rPr lang="en-GB" sz="2400" dirty="0">
                <a:solidFill>
                  <a:srgbClr val="212529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esearch questions?</a:t>
            </a:r>
          </a:p>
          <a:p>
            <a:pPr marL="742950" lvl="1" indent="-285750">
              <a:lnSpc>
                <a:spcPct val="107000"/>
              </a:lnSpc>
              <a:spcAft>
                <a:spcPts val="800"/>
              </a:spcAft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2400" dirty="0">
                <a:solidFill>
                  <a:srgbClr val="00B05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Learn from other authors and </a:t>
            </a:r>
            <a:r>
              <a:rPr lang="en-GB" sz="2400" dirty="0">
                <a:solidFill>
                  <a:srgbClr val="00B050"/>
                </a:solidFill>
                <a:ea typeface="Times New Roman" panose="02020603050405020304" pitchFamily="18" charset="0"/>
                <a:cs typeface="Calibri" panose="020F0502020204030204" pitchFamily="34" charset="0"/>
              </a:rPr>
              <a:t>revise and refine </a:t>
            </a:r>
            <a:r>
              <a:rPr lang="en-GB" sz="2400" dirty="0">
                <a:solidFill>
                  <a:srgbClr val="00B05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your research questions </a:t>
            </a:r>
            <a:endParaRPr lang="en-GB" sz="2400" dirty="0">
              <a:solidFill>
                <a:srgbClr val="00B050"/>
              </a:solidFill>
              <a:effectLst/>
              <a:ea typeface="DengXian" panose="02010600030101010101" pitchFamily="2" charset="-122"/>
              <a:cs typeface="Calibri" panose="020F0502020204030204" pitchFamily="34" charset="0"/>
            </a:endParaRPr>
          </a:p>
          <a:p>
            <a:pPr marL="285750" lvl="0" indent="-285750">
              <a:lnSpc>
                <a:spcPct val="107000"/>
              </a:lnSpc>
              <a:spcAft>
                <a:spcPts val="800"/>
              </a:spcAft>
              <a:buSzPts val="1000"/>
              <a:buFont typeface="Wingdings" panose="05000000000000000000" pitchFamily="2" charset="2"/>
              <a:buChar char="ü"/>
              <a:tabLst>
                <a:tab pos="457200" algn="l"/>
              </a:tabLst>
            </a:pPr>
            <a:r>
              <a:rPr lang="en-GB" sz="2400" dirty="0">
                <a:solidFill>
                  <a:srgbClr val="00B05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Why </a:t>
            </a:r>
            <a:r>
              <a:rPr lang="en-GB" sz="2400" dirty="0">
                <a:solidFill>
                  <a:srgbClr val="212529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and </a:t>
            </a:r>
            <a:r>
              <a:rPr lang="en-GB" sz="2400" dirty="0">
                <a:solidFill>
                  <a:srgbClr val="00B05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how</a:t>
            </a:r>
            <a:r>
              <a:rPr lang="en-GB" sz="2400" dirty="0">
                <a:solidFill>
                  <a:srgbClr val="212529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 do you use literature to scope the field (why, why now)</a:t>
            </a:r>
            <a:endParaRPr lang="en-GB" sz="2400" dirty="0">
              <a:solidFill>
                <a:srgbClr val="212529"/>
              </a:solidFill>
              <a:effectLst/>
              <a:ea typeface="DengXian" panose="02010600030101010101" pitchFamily="2" charset="-122"/>
              <a:cs typeface="Calibri" panose="020F0502020204030204" pitchFamily="34" charset="0"/>
            </a:endParaRPr>
          </a:p>
          <a:p>
            <a:pPr marL="285750" lvl="0" indent="-285750">
              <a:lnSpc>
                <a:spcPct val="107000"/>
              </a:lnSpc>
              <a:spcAft>
                <a:spcPts val="800"/>
              </a:spcAft>
              <a:buSzPts val="1000"/>
              <a:buFont typeface="Wingdings" panose="05000000000000000000" pitchFamily="2" charset="2"/>
              <a:buChar char="ü"/>
              <a:tabLst>
                <a:tab pos="457200" algn="l"/>
              </a:tabLst>
            </a:pPr>
            <a:r>
              <a:rPr lang="en-GB" sz="2400" dirty="0">
                <a:solidFill>
                  <a:srgbClr val="00B050"/>
                </a:solidFill>
                <a:ea typeface="Times New Roman" panose="02020603050405020304" pitchFamily="18" charset="0"/>
                <a:cs typeface="Calibri" panose="020F0502020204030204" pitchFamily="34" charset="0"/>
              </a:rPr>
              <a:t>Why</a:t>
            </a:r>
            <a:r>
              <a:rPr lang="en-GB" sz="2400" dirty="0">
                <a:solidFill>
                  <a:srgbClr val="212529"/>
                </a:solidFill>
                <a:ea typeface="Times New Roman" panose="02020603050405020304" pitchFamily="18" charset="0"/>
                <a:cs typeface="Calibri" panose="020F0502020204030204" pitchFamily="34" charset="0"/>
              </a:rPr>
              <a:t> and </a:t>
            </a:r>
            <a:r>
              <a:rPr lang="en-GB" sz="2400" dirty="0">
                <a:solidFill>
                  <a:srgbClr val="00B050"/>
                </a:solidFill>
                <a:ea typeface="Times New Roman" panose="02020603050405020304" pitchFamily="18" charset="0"/>
                <a:cs typeface="Calibri" panose="020F0502020204030204" pitchFamily="34" charset="0"/>
              </a:rPr>
              <a:t>how</a:t>
            </a:r>
            <a:r>
              <a:rPr lang="en-GB" sz="2400" dirty="0">
                <a:solidFill>
                  <a:srgbClr val="212529"/>
                </a:solidFill>
                <a:ea typeface="Times New Roman" panose="02020603050405020304" pitchFamily="18" charset="0"/>
                <a:cs typeface="Calibri" panose="020F0502020204030204" pitchFamily="34" charset="0"/>
              </a:rPr>
              <a:t> d</a:t>
            </a:r>
            <a:r>
              <a:rPr lang="en-GB" sz="2400" dirty="0">
                <a:solidFill>
                  <a:srgbClr val="212529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oes my theoretical framework matter?</a:t>
            </a:r>
            <a:endParaRPr lang="en-GB" sz="2400" dirty="0">
              <a:solidFill>
                <a:srgbClr val="212529"/>
              </a:solidFill>
              <a:effectLst/>
              <a:ea typeface="DengXian" panose="02010600030101010101" pitchFamily="2" charset="-122"/>
              <a:cs typeface="Calibri" panose="020F050202020403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FA71DBC-7B84-0741-94DF-95B4AB0C4AB3}"/>
              </a:ext>
            </a:extLst>
          </p:cNvPr>
          <p:cNvSpPr txBox="1"/>
          <p:nvPr/>
        </p:nvSpPr>
        <p:spPr>
          <a:xfrm>
            <a:off x="0" y="-74"/>
            <a:ext cx="8984751" cy="67185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algn="ctr">
              <a:lnSpc>
                <a:spcPct val="150000"/>
              </a:lnSpc>
            </a:pPr>
            <a:r>
              <a:rPr lang="en-GB" sz="2800" b="1" dirty="0">
                <a:solidFill>
                  <a:schemeClr val="tx2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U</a:t>
            </a:r>
            <a:r>
              <a:rPr lang="en-GB" sz="2800" b="1" dirty="0">
                <a:solidFill>
                  <a:schemeClr val="tx2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nderstanding your research area and gap</a:t>
            </a:r>
            <a:endParaRPr lang="en-GB" sz="3600" b="1" dirty="0">
              <a:solidFill>
                <a:schemeClr val="tx2"/>
              </a:solidFill>
              <a:latin typeface="Calibri" panose="020F0502020204030204" pitchFamily="34" charset="0"/>
              <a:ea typeface="DengXian" panose="02010600030101010101" pitchFamily="2" charset="-122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9751118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79801" y="323687"/>
            <a:ext cx="870734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>
                <a:solidFill>
                  <a:schemeClr val="tx2"/>
                </a:solidFill>
              </a:rPr>
              <a:t>Relationships between research questions, reading and design of literature review?</a:t>
            </a:r>
          </a:p>
        </p:txBody>
      </p:sp>
      <p:graphicFrame>
        <p:nvGraphicFramePr>
          <p:cNvPr id="3" name="Diagram 2">
            <a:extLst>
              <a:ext uri="{FF2B5EF4-FFF2-40B4-BE49-F238E27FC236}">
                <a16:creationId xmlns:a16="http://schemas.microsoft.com/office/drawing/2014/main" id="{71C63592-1511-52CE-EFE7-EDF85BC773C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012078462"/>
              </p:ext>
            </p:extLst>
          </p:nvPr>
        </p:nvGraphicFramePr>
        <p:xfrm>
          <a:off x="424071" y="1396999"/>
          <a:ext cx="8189842" cy="42881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9763224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754C0FAA-9303-8F42-AAD5-4ABFD4FD5D1A}"/>
              </a:ext>
            </a:extLst>
          </p:cNvPr>
          <p:cNvSpPr txBox="1"/>
          <p:nvPr/>
        </p:nvSpPr>
        <p:spPr>
          <a:xfrm>
            <a:off x="371061" y="172278"/>
            <a:ext cx="8388890" cy="62117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2400" b="1" dirty="0">
                <a:solidFill>
                  <a:schemeClr val="tx2"/>
                </a:solidFill>
                <a:effectLst/>
                <a:ea typeface="Calibri" panose="020F0502020204030204" pitchFamily="34" charset="0"/>
              </a:rPr>
              <a:t>Preparation before session 2 on 30 January</a:t>
            </a:r>
            <a:r>
              <a:rPr lang="en-US" sz="2400" dirty="0">
                <a:solidFill>
                  <a:schemeClr val="tx2"/>
                </a:solidFill>
                <a:effectLst/>
                <a:ea typeface="Calibri" panose="020F0502020204030204" pitchFamily="34" charset="0"/>
              </a:rPr>
              <a:t>: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2400" b="1" dirty="0">
                <a:solidFill>
                  <a:schemeClr val="tx2"/>
                </a:solidFill>
                <a:effectLst/>
                <a:ea typeface="Calibri" panose="020F0502020204030204" pitchFamily="34" charset="0"/>
              </a:rPr>
              <a:t>Post your notes to module </a:t>
            </a:r>
            <a:r>
              <a:rPr lang="en-US" sz="2400" b="1" dirty="0" err="1">
                <a:solidFill>
                  <a:schemeClr val="tx2"/>
                </a:solidFill>
                <a:effectLst/>
                <a:ea typeface="Calibri" panose="020F0502020204030204" pitchFamily="34" charset="0"/>
              </a:rPr>
              <a:t>moodle</a:t>
            </a:r>
            <a:r>
              <a:rPr lang="en-US" sz="2400" b="1" dirty="0">
                <a:solidFill>
                  <a:schemeClr val="tx2"/>
                </a:solidFill>
                <a:effectLst/>
                <a:ea typeface="Calibri" panose="020F0502020204030204" pitchFamily="34" charset="0"/>
              </a:rPr>
              <a:t> page by</a:t>
            </a:r>
            <a:r>
              <a:rPr lang="en-US" sz="2400" dirty="0">
                <a:solidFill>
                  <a:schemeClr val="tx2"/>
                </a:solidFill>
                <a:effectLst/>
                <a:ea typeface="Calibri" panose="020F0502020204030204" pitchFamily="34" charset="0"/>
              </a:rPr>
              <a:t> </a:t>
            </a:r>
            <a:r>
              <a:rPr lang="en-US" sz="2400" b="1" dirty="0">
                <a:solidFill>
                  <a:schemeClr val="tx2"/>
                </a:solidFill>
                <a:effectLst/>
                <a:ea typeface="Calibri" panose="020F0502020204030204" pitchFamily="34" charset="0"/>
              </a:rPr>
              <a:t>Wed 25 January</a:t>
            </a:r>
            <a:endParaRPr lang="en-GB" sz="2400" dirty="0">
              <a:solidFill>
                <a:schemeClr val="tx2"/>
              </a:solidFill>
              <a:ea typeface="Calibri" panose="020F050202020403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2400" b="1" dirty="0">
              <a:solidFill>
                <a:srgbClr val="000000"/>
              </a:solidFill>
              <a:effectLst/>
              <a:ea typeface="Calibri" panose="020F0502020204030204" pitchFamily="34" charset="0"/>
            </a:endParaRP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Wingdings" pitchFamily="2" charset="2"/>
              <a:buChar char="ü"/>
            </a:pPr>
            <a:r>
              <a:rPr lang="en-US" sz="2400" b="1" dirty="0">
                <a:solidFill>
                  <a:srgbClr val="000000"/>
                </a:solidFill>
                <a:effectLst/>
                <a:ea typeface="Calibri" panose="020F0502020204030204" pitchFamily="34" charset="0"/>
              </a:rPr>
              <a:t>Task 1 : Post a summary of what you plan to research and why.</a:t>
            </a:r>
            <a:endParaRPr lang="en-GB" sz="2400" dirty="0">
              <a:solidFill>
                <a:srgbClr val="000000"/>
              </a:solidFill>
              <a:effectLst/>
              <a:ea typeface="Calibri" panose="020F050202020403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US" sz="2400" dirty="0">
              <a:solidFill>
                <a:srgbClr val="000000"/>
              </a:solidFill>
              <a:effectLst/>
              <a:ea typeface="Calibri" panose="020F0502020204030204" pitchFamily="34" charset="0"/>
            </a:endParaRP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Wingdings" pitchFamily="2" charset="2"/>
              <a:buChar char="ü"/>
            </a:pPr>
            <a:r>
              <a:rPr lang="en-US" sz="2400" b="1" dirty="0">
                <a:solidFill>
                  <a:srgbClr val="000000"/>
                </a:solidFill>
                <a:effectLst/>
                <a:ea typeface="Calibri" panose="020F0502020204030204" pitchFamily="34" charset="0"/>
              </a:rPr>
              <a:t>Task 2 : How to  write a critique? Write 250 words that </a:t>
            </a:r>
            <a:r>
              <a:rPr lang="en-US" sz="2400" b="1" dirty="0" err="1">
                <a:solidFill>
                  <a:srgbClr val="000000"/>
                </a:solidFill>
                <a:effectLst/>
                <a:ea typeface="Calibri" panose="020F0502020204030204" pitchFamily="34" charset="0"/>
              </a:rPr>
              <a:t>summarises</a:t>
            </a:r>
            <a:r>
              <a:rPr lang="en-US" sz="2400" b="1" dirty="0">
                <a:solidFill>
                  <a:srgbClr val="000000"/>
                </a:solidFill>
                <a:effectLst/>
                <a:ea typeface="Calibri" panose="020F0502020204030204" pitchFamily="34" charset="0"/>
              </a:rPr>
              <a:t> one or more of the authors’ recommendations</a:t>
            </a:r>
            <a:r>
              <a:rPr lang="en-US" sz="2400" dirty="0">
                <a:solidFill>
                  <a:srgbClr val="000000"/>
                </a:solidFill>
                <a:effectLst/>
                <a:ea typeface="Calibri" panose="020F0502020204030204" pitchFamily="34" charset="0"/>
              </a:rPr>
              <a:t>  </a:t>
            </a:r>
            <a:endParaRPr lang="en-GB" sz="2400" dirty="0">
              <a:solidFill>
                <a:srgbClr val="000000"/>
              </a:solidFill>
              <a:effectLst/>
              <a:ea typeface="Calibri" panose="020F050202020403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2400" dirty="0">
              <a:solidFill>
                <a:srgbClr val="000000"/>
              </a:solidFill>
              <a:effectLst/>
              <a:ea typeface="Calibri" panose="020F050202020403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400" dirty="0" err="1">
                <a:solidFill>
                  <a:srgbClr val="000000"/>
                </a:solidFill>
                <a:effectLst/>
                <a:ea typeface="Calibri" panose="020F0502020204030204" pitchFamily="34" charset="0"/>
              </a:rPr>
              <a:t>Yunpeng</a:t>
            </a:r>
            <a:r>
              <a:rPr lang="en-GB" sz="2400" dirty="0">
                <a:solidFill>
                  <a:srgbClr val="000000"/>
                </a:solidFill>
                <a:effectLst/>
                <a:ea typeface="Calibri" panose="020F0502020204030204" pitchFamily="34" charset="0"/>
              </a:rPr>
              <a:t>: </a:t>
            </a:r>
            <a:r>
              <a:rPr lang="en-GB" sz="2400" dirty="0" err="1">
                <a:solidFill>
                  <a:srgbClr val="000000"/>
                </a:solidFill>
                <a:effectLst/>
                <a:ea typeface="Calibri" panose="020F0502020204030204" pitchFamily="34" charset="0"/>
              </a:rPr>
              <a:t>Biggam</a:t>
            </a:r>
            <a:r>
              <a:rPr lang="en-GB" sz="2400" dirty="0">
                <a:solidFill>
                  <a:srgbClr val="000000"/>
                </a:solidFill>
                <a:effectLst/>
                <a:ea typeface="Calibri" panose="020F0502020204030204" pitchFamily="34" charset="0"/>
              </a:rPr>
              <a:t>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400" dirty="0">
                <a:solidFill>
                  <a:srgbClr val="000000"/>
                </a:solidFill>
                <a:effectLst/>
                <a:ea typeface="Calibri" panose="020F0502020204030204" pitchFamily="34" charset="0"/>
              </a:rPr>
              <a:t>He: Lambert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400" dirty="0">
                <a:solidFill>
                  <a:srgbClr val="000000"/>
                </a:solidFill>
                <a:effectLst/>
                <a:ea typeface="Calibri" panose="020F0502020204030204" pitchFamily="34" charset="0"/>
              </a:rPr>
              <a:t>Fan and Yi : Wallace and Wray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2000" dirty="0">
              <a:solidFill>
                <a:srgbClr val="000000"/>
              </a:solidFill>
              <a:ea typeface="Calibri" panose="020F050202020403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2000" dirty="0">
              <a:solidFill>
                <a:srgbClr val="000000"/>
              </a:solidFill>
              <a:effectLst/>
              <a:ea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356562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537285" y="1639089"/>
            <a:ext cx="8069429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fontAlgn="base"/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endParaRPr lang="en-GB" sz="2400" dirty="0"/>
          </a:p>
          <a:p>
            <a:r>
              <a:rPr lang="en-GB" dirty="0"/>
              <a:t> </a:t>
            </a:r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04A18C3-02DB-0B07-4DA2-07930E327F8D}"/>
              </a:ext>
            </a:extLst>
          </p:cNvPr>
          <p:cNvSpPr txBox="1"/>
          <p:nvPr/>
        </p:nvSpPr>
        <p:spPr>
          <a:xfrm>
            <a:off x="118153" y="805645"/>
            <a:ext cx="8876871" cy="325717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>
              <a:lnSpc>
                <a:spcPct val="150000"/>
              </a:lnSpc>
              <a:buFont typeface="Wingdings" pitchFamily="2" charset="2"/>
              <a:buChar char="ü"/>
            </a:pPr>
            <a:r>
              <a:rPr lang="en-GB" sz="2800" b="0" i="0" dirty="0">
                <a:solidFill>
                  <a:srgbClr val="000000"/>
                </a:solidFill>
                <a:effectLst/>
              </a:rPr>
              <a:t>Post to </a:t>
            </a:r>
            <a:r>
              <a:rPr lang="en-GB" sz="2800" b="0" i="0" dirty="0" err="1">
                <a:solidFill>
                  <a:srgbClr val="000000"/>
                </a:solidFill>
                <a:effectLst/>
              </a:rPr>
              <a:t>moodle</a:t>
            </a:r>
            <a:r>
              <a:rPr lang="en-GB" sz="2800" b="0" i="0" dirty="0">
                <a:solidFill>
                  <a:srgbClr val="000000"/>
                </a:solidFill>
                <a:effectLst/>
              </a:rPr>
              <a:t> </a:t>
            </a:r>
          </a:p>
          <a:p>
            <a:pPr marL="457200" indent="-457200">
              <a:lnSpc>
                <a:spcPct val="150000"/>
              </a:lnSpc>
              <a:buFont typeface="Wingdings" pitchFamily="2" charset="2"/>
              <a:buChar char="ü"/>
            </a:pPr>
            <a:endParaRPr lang="en-GB" sz="2800" dirty="0">
              <a:solidFill>
                <a:srgbClr val="000000"/>
              </a:solidFill>
            </a:endParaRPr>
          </a:p>
          <a:p>
            <a:pPr>
              <a:lnSpc>
                <a:spcPct val="150000"/>
              </a:lnSpc>
            </a:pPr>
            <a:endParaRPr lang="en-GB" sz="2800" b="0" i="0" dirty="0">
              <a:solidFill>
                <a:srgbClr val="000000"/>
              </a:solidFill>
              <a:effectLst/>
            </a:endParaRPr>
          </a:p>
          <a:p>
            <a:pPr marL="457200" indent="-457200">
              <a:lnSpc>
                <a:spcPct val="150000"/>
              </a:lnSpc>
              <a:buFont typeface="Wingdings" pitchFamily="2" charset="2"/>
              <a:buChar char="ü"/>
            </a:pPr>
            <a:r>
              <a:rPr lang="en-GB" sz="2800" b="0" i="0" dirty="0">
                <a:solidFill>
                  <a:srgbClr val="000000"/>
                </a:solidFill>
                <a:effectLst/>
              </a:rPr>
              <a:t>You will give a 10 min presentation on the two tasks as </a:t>
            </a:r>
            <a:r>
              <a:rPr lang="en-GB" sz="2800" dirty="0">
                <a:solidFill>
                  <a:srgbClr val="000000"/>
                </a:solidFill>
              </a:rPr>
              <a:t>starting point for </a:t>
            </a:r>
            <a:r>
              <a:rPr lang="en-GB" sz="2800" b="1" i="0" dirty="0">
                <a:solidFill>
                  <a:srgbClr val="FF0000"/>
                </a:solidFill>
                <a:effectLst/>
              </a:rPr>
              <a:t>Session 2 on </a:t>
            </a:r>
            <a:r>
              <a:rPr lang="en-GB" sz="2800" b="1" dirty="0">
                <a:solidFill>
                  <a:srgbClr val="FF0000"/>
                </a:solidFill>
              </a:rPr>
              <a:t>Monday 30 January </a:t>
            </a:r>
            <a:endParaRPr lang="en-GB" sz="2800" b="0" i="0" dirty="0">
              <a:solidFill>
                <a:srgbClr val="000000"/>
              </a:solidFill>
              <a:effectLst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24FB0B2-B149-056D-3853-C8D4338877BF}"/>
              </a:ext>
            </a:extLst>
          </p:cNvPr>
          <p:cNvSpPr txBox="1"/>
          <p:nvPr/>
        </p:nvSpPr>
        <p:spPr>
          <a:xfrm>
            <a:off x="359595" y="120994"/>
            <a:ext cx="7664521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4000" b="1" dirty="0">
                <a:solidFill>
                  <a:schemeClr val="tx2"/>
                </a:solidFill>
              </a:rPr>
              <a:t>Activity 1 and session 2 </a:t>
            </a:r>
          </a:p>
        </p:txBody>
      </p:sp>
    </p:spTree>
    <p:extLst>
      <p:ext uri="{BB962C8B-B14F-4D97-AF65-F5344CB8AC3E}">
        <p14:creationId xmlns:p14="http://schemas.microsoft.com/office/powerpoint/2010/main" val="38860247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537285" y="1639089"/>
            <a:ext cx="8069429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fontAlgn="base"/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endParaRPr lang="en-GB" sz="2400" dirty="0"/>
          </a:p>
          <a:p>
            <a:r>
              <a:rPr lang="en-GB" dirty="0"/>
              <a:t> </a:t>
            </a:r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04A18C3-02DB-0B07-4DA2-07930E327F8D}"/>
              </a:ext>
            </a:extLst>
          </p:cNvPr>
          <p:cNvSpPr txBox="1"/>
          <p:nvPr/>
        </p:nvSpPr>
        <p:spPr>
          <a:xfrm>
            <a:off x="118153" y="805645"/>
            <a:ext cx="8876871" cy="419659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8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Biggam,J</a:t>
            </a:r>
            <a:r>
              <a:rPr lang="en-US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.(2021)</a:t>
            </a:r>
            <a:endParaRPr lang="en-GB" sz="1800" dirty="0">
              <a:solidFill>
                <a:srgbClr val="000000"/>
              </a:solidFill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>
              <a:lnSpc>
                <a:spcPct val="107000"/>
              </a:lnSpc>
              <a:spcBef>
                <a:spcPts val="200"/>
              </a:spcBef>
            </a:pPr>
            <a:r>
              <a:rPr lang="en-US" sz="1800" b="1" i="1" u="sng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Succeeding with your master's dissertation : a step-by-step handbook</a:t>
            </a:r>
            <a:endParaRPr lang="en-GB" sz="1800" b="1" dirty="0">
              <a:solidFill>
                <a:srgbClr val="1F4D78"/>
              </a:solidFill>
              <a:effectLst/>
              <a:latin typeface="Calibri Light" panose="020F03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ts val="1680"/>
              </a:lnSpc>
              <a:spcAft>
                <a:spcPts val="800"/>
              </a:spcAft>
            </a:pPr>
            <a:r>
              <a:rPr lang="en-US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5</a:t>
            </a:r>
            <a:r>
              <a:rPr lang="en-US" sz="1800" baseline="300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th</a:t>
            </a:r>
            <a:r>
              <a:rPr lang="en-US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 </a:t>
            </a:r>
            <a:r>
              <a:rPr lang="en-US" sz="18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edn</a:t>
            </a:r>
            <a:r>
              <a:rPr lang="en-US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. Maidenhead : Open University Press, McGraw Hill</a:t>
            </a:r>
            <a:endParaRPr lang="en-GB" sz="1800" dirty="0">
              <a:solidFill>
                <a:srgbClr val="000000"/>
              </a:solidFill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Read the chapter on Literature reviews. (e-book, UWTSD library).</a:t>
            </a:r>
            <a:endParaRPr lang="en-GB" sz="1800" dirty="0">
              <a:solidFill>
                <a:srgbClr val="000000"/>
              </a:solidFill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 </a:t>
            </a:r>
            <a:endParaRPr lang="en-GB" sz="1800" dirty="0">
              <a:solidFill>
                <a:srgbClr val="000000"/>
              </a:solidFill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Lambert, M. (2021). </a:t>
            </a:r>
            <a:r>
              <a:rPr lang="en-US" sz="18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Top Tips on Writing a Literature Review for Your Education Research Project.</a:t>
            </a:r>
            <a:r>
              <a:rPr lang="en-US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Available from: </a:t>
            </a:r>
            <a:r>
              <a:rPr lang="en-US" sz="1800" u="sng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hlinkClick r:id="rId3"/>
              </a:rPr>
              <a:t>https://www.academia.edu/5195702/Top_Tips_on_Writing_a_Literature_Review_for_Your_Education_Research_Project</a:t>
            </a:r>
            <a:r>
              <a:rPr lang="en-US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 </a:t>
            </a:r>
            <a:endParaRPr lang="en-GB" sz="1800" dirty="0">
              <a:solidFill>
                <a:srgbClr val="000000"/>
              </a:solidFill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 </a:t>
            </a:r>
            <a:endParaRPr lang="en-GB" sz="1800" dirty="0">
              <a:solidFill>
                <a:srgbClr val="000000"/>
              </a:solidFill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Wallace, M. and Wray, A. (2021). </a:t>
            </a:r>
            <a:r>
              <a:rPr lang="en-US" sz="18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Critical reading and writing for postgraduates</a:t>
            </a:r>
            <a:r>
              <a:rPr lang="en-US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. London : Sage Publications Limited.</a:t>
            </a:r>
            <a:endParaRPr lang="en-GB" sz="1800" dirty="0">
              <a:solidFill>
                <a:srgbClr val="000000"/>
              </a:solidFill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24FB0B2-B149-056D-3853-C8D4338877BF}"/>
              </a:ext>
            </a:extLst>
          </p:cNvPr>
          <p:cNvSpPr txBox="1"/>
          <p:nvPr/>
        </p:nvSpPr>
        <p:spPr>
          <a:xfrm>
            <a:off x="359595" y="120994"/>
            <a:ext cx="7664521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4000" b="1" dirty="0">
                <a:solidFill>
                  <a:schemeClr val="tx2"/>
                </a:solidFill>
              </a:rPr>
              <a:t>Resources and references </a:t>
            </a:r>
          </a:p>
        </p:txBody>
      </p:sp>
    </p:spTree>
    <p:extLst>
      <p:ext uri="{BB962C8B-B14F-4D97-AF65-F5344CB8AC3E}">
        <p14:creationId xmlns:p14="http://schemas.microsoft.com/office/powerpoint/2010/main" val="203014338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62504" y="506320"/>
            <a:ext cx="8222043" cy="53860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b="1" dirty="0"/>
              <a:t>What next ? </a:t>
            </a:r>
          </a:p>
          <a:p>
            <a:pPr algn="ctr"/>
            <a:endParaRPr lang="en-GB" sz="4400" b="1" dirty="0"/>
          </a:p>
          <a:p>
            <a:pPr algn="just"/>
            <a:r>
              <a:rPr lang="en-GB" sz="4400" b="1" dirty="0"/>
              <a:t>Activity 1 : </a:t>
            </a:r>
            <a:r>
              <a:rPr lang="en-GB" sz="4400" dirty="0"/>
              <a:t>To </a:t>
            </a:r>
            <a:r>
              <a:rPr lang="en-GB" sz="4400" dirty="0" err="1"/>
              <a:t>moodle</a:t>
            </a:r>
            <a:r>
              <a:rPr lang="en-GB" sz="4400" dirty="0"/>
              <a:t> page by Wednesday 25 Jan</a:t>
            </a:r>
          </a:p>
          <a:p>
            <a:pPr algn="just"/>
            <a:endParaRPr lang="en-GB" sz="4400" b="1" dirty="0"/>
          </a:p>
          <a:p>
            <a:pPr algn="just"/>
            <a:r>
              <a:rPr lang="en-GB" sz="4400" b="1" dirty="0"/>
              <a:t>Session 2: </a:t>
            </a:r>
            <a:r>
              <a:rPr lang="en-GB" sz="4400" dirty="0"/>
              <a:t>Look forward to meeting on 30 January at 10.00 </a:t>
            </a:r>
          </a:p>
          <a:p>
            <a:pPr algn="ctr"/>
            <a:r>
              <a:rPr lang="en-US" sz="3600" b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				</a:t>
            </a:r>
            <a:endParaRPr lang="en-GB" sz="2800" b="1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11557130"/>
      </p:ext>
    </p:extLst>
  </p:cSld>
  <p:clrMapOvr>
    <a:masterClrMapping/>
  </p:clrMapOvr>
</p:sld>
</file>

<file path=ppt/theme/theme1.xml><?xml version="1.0" encoding="utf-8"?>
<a:theme xmlns:a="http://schemas.openxmlformats.org/drawingml/2006/main" name="Custom Design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283</TotalTime>
  <Words>1193</Words>
  <Application>Microsoft Macintosh PowerPoint</Application>
  <PresentationFormat>On-screen Show (4:3)</PresentationFormat>
  <Paragraphs>181</Paragraphs>
  <Slides>19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7" baseType="lpstr">
      <vt:lpstr>Arial</vt:lpstr>
      <vt:lpstr>Calibri</vt:lpstr>
      <vt:lpstr>Calibri Light</vt:lpstr>
      <vt:lpstr>Symbol</vt:lpstr>
      <vt:lpstr>Times New Roman</vt:lpstr>
      <vt:lpstr>Verdana</vt:lpstr>
      <vt:lpstr>Wingdings</vt:lpstr>
      <vt:lpstr>Custom Design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Microsoft Office User</dc:creator>
  <cp:lastModifiedBy>Iain Jones</cp:lastModifiedBy>
  <cp:revision>338</cp:revision>
  <dcterms:created xsi:type="dcterms:W3CDTF">2017-02-08T11:33:06Z</dcterms:created>
  <dcterms:modified xsi:type="dcterms:W3CDTF">2023-01-16T10:50:56Z</dcterms:modified>
</cp:coreProperties>
</file>