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5"/>
  </p:notesMasterIdLst>
  <p:sldIdLst>
    <p:sldId id="257" r:id="rId2"/>
    <p:sldId id="256" r:id="rId3"/>
    <p:sldId id="258" r:id="rId4"/>
  </p:sldIdLst>
  <p:sldSz cx="9906000" cy="6858000" type="A4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5097" autoAdjust="0"/>
  </p:normalViewPr>
  <p:slideViewPr>
    <p:cSldViewPr snapToGrid="0">
      <p:cViewPr>
        <p:scale>
          <a:sx n="89" d="100"/>
          <a:sy n="89" d="100"/>
        </p:scale>
        <p:origin x="1070" y="-1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F0CF2A-03A2-4842-B501-821DB0C207CC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200150" y="1143000"/>
            <a:ext cx="44577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DBD7B9-4142-4737-A4C4-5DADFF3BBF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03362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7DBD7B9-4142-4737-A4C4-5DADFF3BBF16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30544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42950" y="1122363"/>
            <a:ext cx="84201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38250" y="3602038"/>
            <a:ext cx="74295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6C37A5-CE81-4A44-BAB8-95032AAB122D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F01E64-EE36-4C8C-91CB-EB375E638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35782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6C37A5-CE81-4A44-BAB8-95032AAB122D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F01E64-EE36-4C8C-91CB-EB375E638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7493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5879" y="1709740"/>
            <a:ext cx="8543925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879" y="4589465"/>
            <a:ext cx="8543925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6C37A5-CE81-4A44-BAB8-95032AAB122D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F01E64-EE36-4C8C-91CB-EB375E638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50110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1038" y="1825625"/>
            <a:ext cx="421005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14913" y="1825625"/>
            <a:ext cx="421005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6C37A5-CE81-4A44-BAB8-95032AAB122D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F01E64-EE36-4C8C-91CB-EB375E638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3537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328" y="365127"/>
            <a:ext cx="8543925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2329" y="1681163"/>
            <a:ext cx="419070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2329" y="2505075"/>
            <a:ext cx="4190702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4913" y="1681163"/>
            <a:ext cx="4211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14913" y="2505075"/>
            <a:ext cx="4211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6C37A5-CE81-4A44-BAB8-95032AAB122D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F01E64-EE36-4C8C-91CB-EB375E638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09661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6C37A5-CE81-4A44-BAB8-95032AAB122D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F01E64-EE36-4C8C-91CB-EB375E638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373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6C37A5-CE81-4A44-BAB8-95032AAB122D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F01E64-EE36-4C8C-91CB-EB375E638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89944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328" y="457200"/>
            <a:ext cx="3194943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11340" y="987427"/>
            <a:ext cx="5014913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2328" y="2057400"/>
            <a:ext cx="3194943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6C37A5-CE81-4A44-BAB8-95032AAB122D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F01E64-EE36-4C8C-91CB-EB375E638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57739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328" y="457200"/>
            <a:ext cx="3194943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211340" y="987427"/>
            <a:ext cx="5014913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2328" y="2057400"/>
            <a:ext cx="3194943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6C37A5-CE81-4A44-BAB8-95032AAB122D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F01E64-EE36-4C8C-91CB-EB375E638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66087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6C37A5-CE81-4A44-BAB8-95032AAB122D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F01E64-EE36-4C8C-91CB-EB375E638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96123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88982" y="365125"/>
            <a:ext cx="2135981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1038" y="365125"/>
            <a:ext cx="6284119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6C37A5-CE81-4A44-BAB8-95032AAB122D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F01E64-EE36-4C8C-91CB-EB375E638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97959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1038" y="365127"/>
            <a:ext cx="854392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1038" y="1825625"/>
            <a:ext cx="8543925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1038" y="6356352"/>
            <a:ext cx="2228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6C37A5-CE81-4A44-BAB8-95032AAB122D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281363" y="6356352"/>
            <a:ext cx="334327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996113" y="6356352"/>
            <a:ext cx="2228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F01E64-EE36-4C8C-91CB-EB375E638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93119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image" Target="../media/image1.jpg"/><Relationship Id="rId7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jpeg"/><Relationship Id="rId11" Type="http://schemas.openxmlformats.org/officeDocument/2006/relationships/image" Target="../media/image7.png"/><Relationship Id="rId5" Type="http://schemas.openxmlformats.org/officeDocument/2006/relationships/image" Target="../media/image2.jpg"/><Relationship Id="rId10" Type="http://schemas.openxmlformats.org/officeDocument/2006/relationships/hyperlink" Target="https://eur01.safelinks.protection.outlook.com/?url=https%3A%2F%2Fwww.legislation.gov.uk%2Fwsi%2F2016%2F429%2Fregulation%2F3%2Fwww.food.gov.uk%2Fratings&amp;data=04%7C01%7C%7C9b8bd90d4147417eb0fe08d93afcb09b%7C4e0f11f9046e45059cb8db2152311e21%7C0%7C0%7C637605679240056074%7CUnknown%7CTWFpbGZsb3d8eyJWIjoiMC4wLjAwMDAiLCJQIjoiV2luMzIiLCJBTiI6Ik1haWwiLCJXVCI6Mn0%3D%7C1000&amp;sdata=nqpBlzsoOxJsTQTmP%2FQXZFtUCXccF3uIYWdsr3dnCIE%3D&amp;reserved=0" TargetMode="External"/><Relationship Id="rId4" Type="http://schemas.openxmlformats.org/officeDocument/2006/relationships/hyperlink" Target="http://www.grandtrinityhotel.co.uk/" TargetMode="External"/><Relationship Id="rId9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jjbuckley.com/wine-knowledge/blog/a-guide-to-pairing-wine-with-lamb/" TargetMode="External"/><Relationship Id="rId7" Type="http://schemas.openxmlformats.org/officeDocument/2006/relationships/hyperlink" Target="https://www.hoteltrinity.in/logo" TargetMode="External"/><Relationship Id="rId2" Type="http://schemas.openxmlformats.org/officeDocument/2006/relationships/hyperlink" Target="https://www.bbcgoodfood.com/recipes/collection/st-davids-day-recipe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youtube.com/watch?v=NTlaBZNXpgA" TargetMode="External"/><Relationship Id="rId5" Type="http://schemas.openxmlformats.org/officeDocument/2006/relationships/hyperlink" Target="https://www.webstaurantstore.com/article/301/restaurant-menu-design.html#menuColors" TargetMode="External"/><Relationship Id="rId4" Type="http://schemas.openxmlformats.org/officeDocument/2006/relationships/hyperlink" Target="https://nomadparadise.com/welsh-food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7777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Rectangle 23">
            <a:extLst>
              <a:ext uri="{FF2B5EF4-FFF2-40B4-BE49-F238E27FC236}">
                <a16:creationId xmlns:a16="http://schemas.microsoft.com/office/drawing/2014/main" id="{A017E2F9-032A-4CAE-A2E4-7465A67B7A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-3324"/>
            <a:ext cx="9906000" cy="6861324"/>
          </a:xfrm>
          <a:prstGeom prst="rect">
            <a:avLst/>
          </a:prstGeom>
          <a:solidFill>
            <a:srgbClr val="7F7F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3" name="Freeform 3">
            <a:extLst>
              <a:ext uri="{FF2B5EF4-FFF2-40B4-BE49-F238E27FC236}">
                <a16:creationId xmlns:a16="http://schemas.microsoft.com/office/drawing/2014/main" id="{036EB2E8-1BD0-492D-BF5A-CE0184DA76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479116" y="-479"/>
            <a:ext cx="7693320" cy="6858478"/>
          </a:xfrm>
          <a:custGeom>
            <a:avLst/>
            <a:gdLst>
              <a:gd name="connsiteX0" fmla="*/ 0 w 8078051"/>
              <a:gd name="connsiteY0" fmla="*/ 0 h 5829300"/>
              <a:gd name="connsiteX1" fmla="*/ 4453793 w 8078051"/>
              <a:gd name="connsiteY1" fmla="*/ 0 h 5829300"/>
              <a:gd name="connsiteX2" fmla="*/ 5363426 w 8078051"/>
              <a:gd name="connsiteY2" fmla="*/ 0 h 5829300"/>
              <a:gd name="connsiteX3" fmla="*/ 5368184 w 8078051"/>
              <a:gd name="connsiteY3" fmla="*/ 0 h 5829300"/>
              <a:gd name="connsiteX4" fmla="*/ 8078051 w 8078051"/>
              <a:gd name="connsiteY4" fmla="*/ 5829300 h 5829300"/>
              <a:gd name="connsiteX5" fmla="*/ 1743926 w 8078051"/>
              <a:gd name="connsiteY5" fmla="*/ 5829300 h 5829300"/>
              <a:gd name="connsiteX6" fmla="*/ 1744148 w 8078051"/>
              <a:gd name="connsiteY6" fmla="*/ 5828822 h 5829300"/>
              <a:gd name="connsiteX7" fmla="*/ 0 w 8078051"/>
              <a:gd name="connsiteY7" fmla="*/ 5828822 h 5829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78051" h="5829300">
                <a:moveTo>
                  <a:pt x="0" y="0"/>
                </a:moveTo>
                <a:lnTo>
                  <a:pt x="4453793" y="0"/>
                </a:lnTo>
                <a:lnTo>
                  <a:pt x="5363426" y="0"/>
                </a:lnTo>
                <a:lnTo>
                  <a:pt x="5368184" y="0"/>
                </a:lnTo>
                <a:lnTo>
                  <a:pt x="8078051" y="5829300"/>
                </a:lnTo>
                <a:lnTo>
                  <a:pt x="1743926" y="5829300"/>
                </a:lnTo>
                <a:lnTo>
                  <a:pt x="1744148" y="5828822"/>
                </a:lnTo>
                <a:lnTo>
                  <a:pt x="0" y="5828822"/>
                </a:lnTo>
                <a:close/>
              </a:path>
            </a:pathLst>
          </a:custGeom>
          <a:solidFill>
            <a:schemeClr val="tx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4" name="Freeform: Shape 27">
            <a:extLst>
              <a:ext uri="{FF2B5EF4-FFF2-40B4-BE49-F238E27FC236}">
                <a16:creationId xmlns:a16="http://schemas.microsoft.com/office/drawing/2014/main" id="{5316ED32-D562-46FD-A6C1-B0FBF4EF62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962662" y="-3325"/>
            <a:ext cx="7943338" cy="6861324"/>
          </a:xfrm>
          <a:custGeom>
            <a:avLst/>
            <a:gdLst>
              <a:gd name="connsiteX0" fmla="*/ 0 w 9681166"/>
              <a:gd name="connsiteY0" fmla="*/ 6861324 h 6861324"/>
              <a:gd name="connsiteX1" fmla="*/ 3359025 w 9681166"/>
              <a:gd name="connsiteY1" fmla="*/ 6861324 h 6861324"/>
              <a:gd name="connsiteX2" fmla="*/ 3359025 w 9681166"/>
              <a:gd name="connsiteY2" fmla="*/ 6861323 h 6861324"/>
              <a:gd name="connsiteX3" fmla="*/ 9324977 w 9681166"/>
              <a:gd name="connsiteY3" fmla="*/ 6861323 h 6861324"/>
              <a:gd name="connsiteX4" fmla="*/ 9323659 w 9681166"/>
              <a:gd name="connsiteY4" fmla="*/ 6858478 h 6861324"/>
              <a:gd name="connsiteX5" fmla="*/ 9681166 w 9681166"/>
              <a:gd name="connsiteY5" fmla="*/ 6858478 h 6861324"/>
              <a:gd name="connsiteX6" fmla="*/ 6504791 w 9681166"/>
              <a:gd name="connsiteY6" fmla="*/ 0 h 6861324"/>
              <a:gd name="connsiteX7" fmla="*/ 6499214 w 9681166"/>
              <a:gd name="connsiteY7" fmla="*/ 0 h 6861324"/>
              <a:gd name="connsiteX8" fmla="*/ 5432986 w 9681166"/>
              <a:gd name="connsiteY8" fmla="*/ 0 h 6861324"/>
              <a:gd name="connsiteX9" fmla="*/ 1603114 w 9681166"/>
              <a:gd name="connsiteY9" fmla="*/ 0 h 6861324"/>
              <a:gd name="connsiteX10" fmla="*/ 1603114 w 9681166"/>
              <a:gd name="connsiteY10" fmla="*/ 479 h 6861324"/>
              <a:gd name="connsiteX11" fmla="*/ 356189 w 9681166"/>
              <a:gd name="connsiteY11" fmla="*/ 479 h 6861324"/>
              <a:gd name="connsiteX12" fmla="*/ 356189 w 9681166"/>
              <a:gd name="connsiteY12" fmla="*/ 3324 h 6861324"/>
              <a:gd name="connsiteX13" fmla="*/ 0 w 9681166"/>
              <a:gd name="connsiteY13" fmla="*/ 3324 h 68613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9681166" h="6861324">
                <a:moveTo>
                  <a:pt x="0" y="6861324"/>
                </a:moveTo>
                <a:lnTo>
                  <a:pt x="3359025" y="6861324"/>
                </a:lnTo>
                <a:lnTo>
                  <a:pt x="3359025" y="6861323"/>
                </a:lnTo>
                <a:lnTo>
                  <a:pt x="9324977" y="6861323"/>
                </a:lnTo>
                <a:lnTo>
                  <a:pt x="9323659" y="6858478"/>
                </a:lnTo>
                <a:lnTo>
                  <a:pt x="9681166" y="6858478"/>
                </a:lnTo>
                <a:lnTo>
                  <a:pt x="6504791" y="0"/>
                </a:lnTo>
                <a:lnTo>
                  <a:pt x="6499214" y="0"/>
                </a:lnTo>
                <a:lnTo>
                  <a:pt x="5432986" y="0"/>
                </a:lnTo>
                <a:lnTo>
                  <a:pt x="1603114" y="0"/>
                </a:lnTo>
                <a:lnTo>
                  <a:pt x="1603114" y="479"/>
                </a:lnTo>
                <a:lnTo>
                  <a:pt x="356189" y="479"/>
                </a:lnTo>
                <a:lnTo>
                  <a:pt x="356189" y="3324"/>
                </a:lnTo>
                <a:lnTo>
                  <a:pt x="0" y="3324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6566EF-453F-1CD2-D6D9-B257F7B476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41426" y="665516"/>
            <a:ext cx="5302905" cy="2233328"/>
          </a:xfrm>
        </p:spPr>
        <p:txBody>
          <a:bodyPr anchor="ctr">
            <a:normAutofit/>
          </a:bodyPr>
          <a:lstStyle/>
          <a:p>
            <a:r>
              <a:rPr lang="en-GB" sz="4000" dirty="0">
                <a:solidFill>
                  <a:schemeClr val="bg1"/>
                </a:solidFill>
              </a:rPr>
              <a:t>MENU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F124CC8-213D-37B3-A1B7-2F29DE1E6C2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325776" y="3038230"/>
            <a:ext cx="4119781" cy="3352842"/>
          </a:xfrm>
        </p:spPr>
        <p:txBody>
          <a:bodyPr anchor="ctr">
            <a:norm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FFFFFF"/>
                </a:solidFill>
              </a:rPr>
              <a:t>MODULE NUMBER: BMIH4002 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FFFFFF"/>
                </a:solidFill>
              </a:rPr>
              <a:t> STUDENT NAME: Mihaela Anton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FFFFFF"/>
                </a:solidFill>
              </a:rPr>
              <a:t>STUDENT NUMBER: 2122259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FFFFFF"/>
                </a:solidFill>
              </a:rPr>
              <a:t>LECTURER NAME: Lola Villard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FFFFFF"/>
              </a:solidFill>
            </a:endParaRPr>
          </a:p>
          <a:p>
            <a:pPr algn="l"/>
            <a:endParaRPr lang="en-GB" sz="1600" dirty="0">
              <a:solidFill>
                <a:srgbClr val="FFFFFF"/>
              </a:solidFill>
            </a:endParaRPr>
          </a:p>
          <a:p>
            <a:pPr algn="l"/>
            <a:endParaRPr lang="en-GB" sz="18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24855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22ABFD5F-06DF-7213-EDD8-5BEDCD88ED4F}"/>
              </a:ext>
            </a:extLst>
          </p:cNvPr>
          <p:cNvSpPr/>
          <p:nvPr/>
        </p:nvSpPr>
        <p:spPr>
          <a:xfrm flipH="1" flipV="1">
            <a:off x="363978" y="68094"/>
            <a:ext cx="4225041" cy="1323439"/>
          </a:xfrm>
          <a:custGeom>
            <a:avLst/>
            <a:gdLst>
              <a:gd name="connsiteX0" fmla="*/ 0 w 4244180"/>
              <a:gd name="connsiteY0" fmla="*/ 0 h 1510709"/>
              <a:gd name="connsiteX1" fmla="*/ 4244180 w 4244180"/>
              <a:gd name="connsiteY1" fmla="*/ 0 h 1510709"/>
              <a:gd name="connsiteX2" fmla="*/ 4244180 w 4244180"/>
              <a:gd name="connsiteY2" fmla="*/ 1510709 h 1510709"/>
              <a:gd name="connsiteX3" fmla="*/ 0 w 4244180"/>
              <a:gd name="connsiteY3" fmla="*/ 1510709 h 1510709"/>
              <a:gd name="connsiteX4" fmla="*/ 0 w 4244180"/>
              <a:gd name="connsiteY4" fmla="*/ 0 h 1510709"/>
              <a:gd name="connsiteX0" fmla="*/ 680937 w 4244180"/>
              <a:gd name="connsiteY0" fmla="*/ 0 h 2493203"/>
              <a:gd name="connsiteX1" fmla="*/ 4244180 w 4244180"/>
              <a:gd name="connsiteY1" fmla="*/ 982494 h 2493203"/>
              <a:gd name="connsiteX2" fmla="*/ 4244180 w 4244180"/>
              <a:gd name="connsiteY2" fmla="*/ 2493203 h 2493203"/>
              <a:gd name="connsiteX3" fmla="*/ 0 w 4244180"/>
              <a:gd name="connsiteY3" fmla="*/ 2493203 h 2493203"/>
              <a:gd name="connsiteX4" fmla="*/ 680937 w 4244180"/>
              <a:gd name="connsiteY4" fmla="*/ 0 h 2493203"/>
              <a:gd name="connsiteX0" fmla="*/ 680937 w 4244180"/>
              <a:gd name="connsiteY0" fmla="*/ 0 h 2493203"/>
              <a:gd name="connsiteX1" fmla="*/ 4234453 w 4244180"/>
              <a:gd name="connsiteY1" fmla="*/ 992222 h 2493203"/>
              <a:gd name="connsiteX2" fmla="*/ 4244180 w 4244180"/>
              <a:gd name="connsiteY2" fmla="*/ 2493203 h 2493203"/>
              <a:gd name="connsiteX3" fmla="*/ 0 w 4244180"/>
              <a:gd name="connsiteY3" fmla="*/ 2493203 h 2493203"/>
              <a:gd name="connsiteX4" fmla="*/ 680937 w 4244180"/>
              <a:gd name="connsiteY4" fmla="*/ 0 h 2493203"/>
              <a:gd name="connsiteX0" fmla="*/ 116733 w 4244180"/>
              <a:gd name="connsiteY0" fmla="*/ 0 h 1588531"/>
              <a:gd name="connsiteX1" fmla="*/ 4234453 w 4244180"/>
              <a:gd name="connsiteY1" fmla="*/ 87550 h 1588531"/>
              <a:gd name="connsiteX2" fmla="*/ 4244180 w 4244180"/>
              <a:gd name="connsiteY2" fmla="*/ 1588531 h 1588531"/>
              <a:gd name="connsiteX3" fmla="*/ 0 w 4244180"/>
              <a:gd name="connsiteY3" fmla="*/ 1588531 h 1588531"/>
              <a:gd name="connsiteX4" fmla="*/ 116733 w 4244180"/>
              <a:gd name="connsiteY4" fmla="*/ 0 h 1588531"/>
              <a:gd name="connsiteX0" fmla="*/ 116733 w 4244180"/>
              <a:gd name="connsiteY0" fmla="*/ 0 h 1588531"/>
              <a:gd name="connsiteX1" fmla="*/ 4234453 w 4244180"/>
              <a:gd name="connsiteY1" fmla="*/ 87550 h 1588531"/>
              <a:gd name="connsiteX2" fmla="*/ 4244180 w 4244180"/>
              <a:gd name="connsiteY2" fmla="*/ 1588531 h 1588531"/>
              <a:gd name="connsiteX3" fmla="*/ 0 w 4244180"/>
              <a:gd name="connsiteY3" fmla="*/ 1588531 h 1588531"/>
              <a:gd name="connsiteX4" fmla="*/ 116733 w 4244180"/>
              <a:gd name="connsiteY4" fmla="*/ 0 h 1588531"/>
              <a:gd name="connsiteX0" fmla="*/ 116733 w 4244180"/>
              <a:gd name="connsiteY0" fmla="*/ 598158 h 2186689"/>
              <a:gd name="connsiteX1" fmla="*/ 4234453 w 4244180"/>
              <a:gd name="connsiteY1" fmla="*/ 685708 h 2186689"/>
              <a:gd name="connsiteX2" fmla="*/ 4244180 w 4244180"/>
              <a:gd name="connsiteY2" fmla="*/ 2186689 h 2186689"/>
              <a:gd name="connsiteX3" fmla="*/ 0 w 4244180"/>
              <a:gd name="connsiteY3" fmla="*/ 2186689 h 2186689"/>
              <a:gd name="connsiteX4" fmla="*/ 116733 w 4244180"/>
              <a:gd name="connsiteY4" fmla="*/ 598158 h 2186689"/>
              <a:gd name="connsiteX0" fmla="*/ 116733 w 4244180"/>
              <a:gd name="connsiteY0" fmla="*/ 1055661 h 2644192"/>
              <a:gd name="connsiteX1" fmla="*/ 2911491 w 4244180"/>
              <a:gd name="connsiteY1" fmla="*/ 63441 h 2644192"/>
              <a:gd name="connsiteX2" fmla="*/ 4244180 w 4244180"/>
              <a:gd name="connsiteY2" fmla="*/ 2644192 h 2644192"/>
              <a:gd name="connsiteX3" fmla="*/ 0 w 4244180"/>
              <a:gd name="connsiteY3" fmla="*/ 2644192 h 2644192"/>
              <a:gd name="connsiteX4" fmla="*/ 116733 w 4244180"/>
              <a:gd name="connsiteY4" fmla="*/ 1055661 h 2644192"/>
              <a:gd name="connsiteX0" fmla="*/ 116733 w 4263917"/>
              <a:gd name="connsiteY0" fmla="*/ 553815 h 2142346"/>
              <a:gd name="connsiteX1" fmla="*/ 4263636 w 4263917"/>
              <a:gd name="connsiteY1" fmla="*/ 835918 h 2142346"/>
              <a:gd name="connsiteX2" fmla="*/ 4244180 w 4263917"/>
              <a:gd name="connsiteY2" fmla="*/ 2142346 h 2142346"/>
              <a:gd name="connsiteX3" fmla="*/ 0 w 4263917"/>
              <a:gd name="connsiteY3" fmla="*/ 2142346 h 2142346"/>
              <a:gd name="connsiteX4" fmla="*/ 116733 w 4263917"/>
              <a:gd name="connsiteY4" fmla="*/ 553815 h 2142346"/>
              <a:gd name="connsiteX0" fmla="*/ 48639 w 4263917"/>
              <a:gd name="connsiteY0" fmla="*/ 617902 h 1934059"/>
              <a:gd name="connsiteX1" fmla="*/ 4263636 w 4263917"/>
              <a:gd name="connsiteY1" fmla="*/ 627631 h 1934059"/>
              <a:gd name="connsiteX2" fmla="*/ 4244180 w 4263917"/>
              <a:gd name="connsiteY2" fmla="*/ 1934059 h 1934059"/>
              <a:gd name="connsiteX3" fmla="*/ 0 w 4263917"/>
              <a:gd name="connsiteY3" fmla="*/ 1934059 h 1934059"/>
              <a:gd name="connsiteX4" fmla="*/ 48639 w 4263917"/>
              <a:gd name="connsiteY4" fmla="*/ 617902 h 1934059"/>
              <a:gd name="connsiteX0" fmla="*/ 48639 w 4263917"/>
              <a:gd name="connsiteY0" fmla="*/ 64650 h 1380807"/>
              <a:gd name="connsiteX1" fmla="*/ 4263636 w 4263917"/>
              <a:gd name="connsiteY1" fmla="*/ 74379 h 1380807"/>
              <a:gd name="connsiteX2" fmla="*/ 4244180 w 4263917"/>
              <a:gd name="connsiteY2" fmla="*/ 1380807 h 1380807"/>
              <a:gd name="connsiteX3" fmla="*/ 0 w 4263917"/>
              <a:gd name="connsiteY3" fmla="*/ 1380807 h 1380807"/>
              <a:gd name="connsiteX4" fmla="*/ 48639 w 4263917"/>
              <a:gd name="connsiteY4" fmla="*/ 64650 h 1380807"/>
              <a:gd name="connsiteX0" fmla="*/ 48639 w 4263917"/>
              <a:gd name="connsiteY0" fmla="*/ 51723 h 1367880"/>
              <a:gd name="connsiteX1" fmla="*/ 4263636 w 4263917"/>
              <a:gd name="connsiteY1" fmla="*/ 61452 h 1367880"/>
              <a:gd name="connsiteX2" fmla="*/ 4244180 w 4263917"/>
              <a:gd name="connsiteY2" fmla="*/ 1367880 h 1367880"/>
              <a:gd name="connsiteX3" fmla="*/ 0 w 4263917"/>
              <a:gd name="connsiteY3" fmla="*/ 1367880 h 1367880"/>
              <a:gd name="connsiteX4" fmla="*/ 48639 w 4263917"/>
              <a:gd name="connsiteY4" fmla="*/ 51723 h 1367880"/>
              <a:gd name="connsiteX0" fmla="*/ 48639 w 4263917"/>
              <a:gd name="connsiteY0" fmla="*/ 47419 h 1363576"/>
              <a:gd name="connsiteX1" fmla="*/ 4263636 w 4263917"/>
              <a:gd name="connsiteY1" fmla="*/ 57148 h 1363576"/>
              <a:gd name="connsiteX2" fmla="*/ 4244180 w 4263917"/>
              <a:gd name="connsiteY2" fmla="*/ 1363576 h 1363576"/>
              <a:gd name="connsiteX3" fmla="*/ 0 w 4263917"/>
              <a:gd name="connsiteY3" fmla="*/ 1363576 h 1363576"/>
              <a:gd name="connsiteX4" fmla="*/ 48639 w 4263917"/>
              <a:gd name="connsiteY4" fmla="*/ 47419 h 1363576"/>
              <a:gd name="connsiteX0" fmla="*/ 48639 w 4263917"/>
              <a:gd name="connsiteY0" fmla="*/ 1133450 h 2449607"/>
              <a:gd name="connsiteX1" fmla="*/ 2159537 w 4263917"/>
              <a:gd name="connsiteY1" fmla="*/ 2 h 2449607"/>
              <a:gd name="connsiteX2" fmla="*/ 4263636 w 4263917"/>
              <a:gd name="connsiteY2" fmla="*/ 1143179 h 2449607"/>
              <a:gd name="connsiteX3" fmla="*/ 4244180 w 4263917"/>
              <a:gd name="connsiteY3" fmla="*/ 2449607 h 2449607"/>
              <a:gd name="connsiteX4" fmla="*/ 0 w 4263917"/>
              <a:gd name="connsiteY4" fmla="*/ 2449607 h 2449607"/>
              <a:gd name="connsiteX5" fmla="*/ 48639 w 4263917"/>
              <a:gd name="connsiteY5" fmla="*/ 1133450 h 2449607"/>
              <a:gd name="connsiteX0" fmla="*/ 48639 w 4263917"/>
              <a:gd name="connsiteY0" fmla="*/ 1089570 h 2405727"/>
              <a:gd name="connsiteX1" fmla="*/ 2266541 w 4263917"/>
              <a:gd name="connsiteY1" fmla="*/ 3 h 2405727"/>
              <a:gd name="connsiteX2" fmla="*/ 4263636 w 4263917"/>
              <a:gd name="connsiteY2" fmla="*/ 1099299 h 2405727"/>
              <a:gd name="connsiteX3" fmla="*/ 4244180 w 4263917"/>
              <a:gd name="connsiteY3" fmla="*/ 2405727 h 2405727"/>
              <a:gd name="connsiteX4" fmla="*/ 0 w 4263917"/>
              <a:gd name="connsiteY4" fmla="*/ 2405727 h 2405727"/>
              <a:gd name="connsiteX5" fmla="*/ 48639 w 4263917"/>
              <a:gd name="connsiteY5" fmla="*/ 1089570 h 2405727"/>
              <a:gd name="connsiteX0" fmla="*/ 48639 w 4263917"/>
              <a:gd name="connsiteY0" fmla="*/ 161466 h 1477623"/>
              <a:gd name="connsiteX1" fmla="*/ 2091444 w 4263917"/>
              <a:gd name="connsiteY1" fmla="*/ 15319 h 1477623"/>
              <a:gd name="connsiteX2" fmla="*/ 4263636 w 4263917"/>
              <a:gd name="connsiteY2" fmla="*/ 171195 h 1477623"/>
              <a:gd name="connsiteX3" fmla="*/ 4244180 w 4263917"/>
              <a:gd name="connsiteY3" fmla="*/ 1477623 h 1477623"/>
              <a:gd name="connsiteX4" fmla="*/ 0 w 4263917"/>
              <a:gd name="connsiteY4" fmla="*/ 1477623 h 1477623"/>
              <a:gd name="connsiteX5" fmla="*/ 48639 w 4263917"/>
              <a:gd name="connsiteY5" fmla="*/ 161466 h 1477623"/>
              <a:gd name="connsiteX0" fmla="*/ 48639 w 4263917"/>
              <a:gd name="connsiteY0" fmla="*/ 1122478 h 2438635"/>
              <a:gd name="connsiteX1" fmla="*/ 2091444 w 4263917"/>
              <a:gd name="connsiteY1" fmla="*/ 1 h 2438635"/>
              <a:gd name="connsiteX2" fmla="*/ 4263636 w 4263917"/>
              <a:gd name="connsiteY2" fmla="*/ 1132207 h 2438635"/>
              <a:gd name="connsiteX3" fmla="*/ 4244180 w 4263917"/>
              <a:gd name="connsiteY3" fmla="*/ 2438635 h 2438635"/>
              <a:gd name="connsiteX4" fmla="*/ 0 w 4263917"/>
              <a:gd name="connsiteY4" fmla="*/ 2438635 h 2438635"/>
              <a:gd name="connsiteX5" fmla="*/ 48639 w 4263917"/>
              <a:gd name="connsiteY5" fmla="*/ 1122478 h 2438635"/>
              <a:gd name="connsiteX0" fmla="*/ 0 w 4264140"/>
              <a:gd name="connsiteY0" fmla="*/ 1100538 h 2438636"/>
              <a:gd name="connsiteX1" fmla="*/ 2091667 w 4264140"/>
              <a:gd name="connsiteY1" fmla="*/ 2 h 2438636"/>
              <a:gd name="connsiteX2" fmla="*/ 4263859 w 4264140"/>
              <a:gd name="connsiteY2" fmla="*/ 1132208 h 2438636"/>
              <a:gd name="connsiteX3" fmla="*/ 4244403 w 4264140"/>
              <a:gd name="connsiteY3" fmla="*/ 2438636 h 2438636"/>
              <a:gd name="connsiteX4" fmla="*/ 223 w 4264140"/>
              <a:gd name="connsiteY4" fmla="*/ 2438636 h 2438636"/>
              <a:gd name="connsiteX5" fmla="*/ 0 w 4264140"/>
              <a:gd name="connsiteY5" fmla="*/ 1100538 h 2438636"/>
              <a:gd name="connsiteX0" fmla="*/ 0 w 4244403"/>
              <a:gd name="connsiteY0" fmla="*/ 1100538 h 2438636"/>
              <a:gd name="connsiteX1" fmla="*/ 2091667 w 4244403"/>
              <a:gd name="connsiteY1" fmla="*/ 2 h 2438636"/>
              <a:gd name="connsiteX2" fmla="*/ 4224770 w 4244403"/>
              <a:gd name="connsiteY2" fmla="*/ 1121238 h 2438636"/>
              <a:gd name="connsiteX3" fmla="*/ 4244403 w 4244403"/>
              <a:gd name="connsiteY3" fmla="*/ 2438636 h 2438636"/>
              <a:gd name="connsiteX4" fmla="*/ 223 w 4244403"/>
              <a:gd name="connsiteY4" fmla="*/ 2438636 h 2438636"/>
              <a:gd name="connsiteX5" fmla="*/ 0 w 4244403"/>
              <a:gd name="connsiteY5" fmla="*/ 1100538 h 24386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244403" h="2438636">
                <a:moveTo>
                  <a:pt x="0" y="1100538"/>
                </a:moveTo>
                <a:cubicBezTo>
                  <a:pt x="374514" y="871447"/>
                  <a:pt x="1389168" y="-1619"/>
                  <a:pt x="2091667" y="2"/>
                </a:cubicBezTo>
                <a:cubicBezTo>
                  <a:pt x="2794166" y="1623"/>
                  <a:pt x="3891921" y="892147"/>
                  <a:pt x="4224770" y="1121238"/>
                </a:cubicBezTo>
                <a:cubicBezTo>
                  <a:pt x="4228012" y="1621565"/>
                  <a:pt x="4241161" y="1938309"/>
                  <a:pt x="4244403" y="2438636"/>
                </a:cubicBezTo>
                <a:lnTo>
                  <a:pt x="223" y="2438636"/>
                </a:lnTo>
                <a:cubicBezTo>
                  <a:pt x="149" y="1992603"/>
                  <a:pt x="74" y="1546571"/>
                  <a:pt x="0" y="1100538"/>
                </a:cubicBezTo>
                <a:close/>
              </a:path>
            </a:pathLst>
          </a:cu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rtlCol="0" anchor="ctr"/>
          <a:lstStyle/>
          <a:p>
            <a:pPr algn="r"/>
            <a:endParaRPr lang="en-GB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 descr="Icon&#10;&#10;Description automatically generated">
            <a:extLst>
              <a:ext uri="{FF2B5EF4-FFF2-40B4-BE49-F238E27FC236}">
                <a16:creationId xmlns:a16="http://schemas.microsoft.com/office/drawing/2014/main" id="{D6919004-4073-98EE-15EC-F224561039D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60578" y="116979"/>
            <a:ext cx="1731608" cy="103054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BABB373-86D6-4E6D-07B2-81F98F91EF87}"/>
              </a:ext>
            </a:extLst>
          </p:cNvPr>
          <p:cNvSpPr txBox="1"/>
          <p:nvPr/>
        </p:nvSpPr>
        <p:spPr>
          <a:xfrm>
            <a:off x="66001" y="1366651"/>
            <a:ext cx="2292462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solidFill>
                  <a:schemeClr val="bg1"/>
                </a:solidFill>
              </a:rPr>
              <a:t>Contact address : Maritime Quarter Swansea, United kingdom SA13SS</a:t>
            </a:r>
          </a:p>
          <a:p>
            <a:r>
              <a:rPr lang="en-GB" sz="1000" dirty="0">
                <a:solidFill>
                  <a:schemeClr val="bg1"/>
                </a:solidFill>
              </a:rPr>
              <a:t>Website: </a:t>
            </a:r>
            <a:r>
              <a:rPr lang="en-GB" sz="1000" dirty="0">
                <a:solidFill>
                  <a:schemeClr val="bg1"/>
                </a:solidFill>
                <a:hlinkClick r:id="rId4"/>
              </a:rPr>
              <a:t>www.grandtrinityhotel.co.uk</a:t>
            </a:r>
            <a:endParaRPr lang="en-GB" sz="1000" dirty="0">
              <a:solidFill>
                <a:schemeClr val="bg1"/>
              </a:solidFill>
            </a:endParaRPr>
          </a:p>
          <a:p>
            <a:r>
              <a:rPr lang="en-GB" sz="1000" dirty="0">
                <a:solidFill>
                  <a:schemeClr val="bg1"/>
                </a:solidFill>
              </a:rPr>
              <a:t>Phone number: 0163563547</a:t>
            </a:r>
          </a:p>
          <a:p>
            <a:r>
              <a:rPr lang="en-GB" sz="1000" dirty="0">
                <a:solidFill>
                  <a:schemeClr val="bg1"/>
                </a:solidFill>
              </a:rPr>
              <a:t>Opening time for delivery and collection:</a:t>
            </a:r>
          </a:p>
          <a:p>
            <a:r>
              <a:rPr lang="en-GB" sz="1000" dirty="0">
                <a:solidFill>
                  <a:schemeClr val="bg1"/>
                </a:solidFill>
              </a:rPr>
              <a:t>Mon-Sat: </a:t>
            </a:r>
            <a:r>
              <a:rPr lang="en-GB" sz="900" dirty="0">
                <a:solidFill>
                  <a:schemeClr val="bg1"/>
                </a:solidFill>
              </a:rPr>
              <a:t>7</a:t>
            </a:r>
            <a:r>
              <a:rPr lang="en-GB" sz="1000" dirty="0">
                <a:solidFill>
                  <a:schemeClr val="bg1"/>
                </a:solidFill>
              </a:rPr>
              <a:t>:00-23:00</a:t>
            </a:r>
          </a:p>
          <a:p>
            <a:r>
              <a:rPr lang="en-GB" sz="1000" dirty="0">
                <a:solidFill>
                  <a:schemeClr val="bg1"/>
                </a:solidFill>
              </a:rPr>
              <a:t>Sun: 10:00-23:00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F9C58A8-EA19-6126-CD4C-5E8EE9EC6670}"/>
              </a:ext>
            </a:extLst>
          </p:cNvPr>
          <p:cNvSpPr/>
          <p:nvPr/>
        </p:nvSpPr>
        <p:spPr>
          <a:xfrm>
            <a:off x="2718979" y="1247174"/>
            <a:ext cx="2008710" cy="1169551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00" dirty="0"/>
              <a:t>  Cash at delivery or card payment</a:t>
            </a:r>
            <a:r>
              <a:rPr lang="en-GB" sz="1200" dirty="0"/>
              <a:t>. </a:t>
            </a:r>
            <a:r>
              <a:rPr lang="en-GB" sz="1000" dirty="0"/>
              <a:t>You can also order online by using: </a:t>
            </a:r>
            <a:r>
              <a:rPr lang="en-GB" sz="1200" dirty="0"/>
              <a:t>									</a:t>
            </a:r>
          </a:p>
        </p:txBody>
      </p:sp>
      <p:pic>
        <p:nvPicPr>
          <p:cNvPr id="13" name="Picture 12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884C0D2-1FFB-6158-6D91-5D7F7D3FE99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01648" y="1802123"/>
            <a:ext cx="529885" cy="482565"/>
          </a:xfrm>
          <a:prstGeom prst="rect">
            <a:avLst/>
          </a:prstGeom>
        </p:spPr>
      </p:pic>
      <p:pic>
        <p:nvPicPr>
          <p:cNvPr id="15" name="Picture 14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8B25FF20-3E5D-925C-F8B5-AAB9D5F242A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5876" y="1835724"/>
            <a:ext cx="636351" cy="450614"/>
          </a:xfrm>
          <a:prstGeom prst="rect">
            <a:avLst/>
          </a:prstGeom>
        </p:spPr>
      </p:pic>
      <p:pic>
        <p:nvPicPr>
          <p:cNvPr id="17" name="Picture 16" descr="A picture containing icon&#10;&#10;Description automatically generated">
            <a:extLst>
              <a:ext uri="{FF2B5EF4-FFF2-40B4-BE49-F238E27FC236}">
                <a16:creationId xmlns:a16="http://schemas.microsoft.com/office/drawing/2014/main" id="{B2223F8D-4A92-7383-61B1-664AB0C9800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82227" y="1841729"/>
            <a:ext cx="734608" cy="436219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BD2953DC-08E5-284A-8301-DB1382E87E08}"/>
              </a:ext>
            </a:extLst>
          </p:cNvPr>
          <p:cNvSpPr txBox="1"/>
          <p:nvPr/>
        </p:nvSpPr>
        <p:spPr>
          <a:xfrm>
            <a:off x="179427" y="3110859"/>
            <a:ext cx="2482609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b="1" dirty="0">
                <a:solidFill>
                  <a:schemeClr val="bg1"/>
                </a:solidFill>
              </a:rPr>
              <a:t>STARTERS</a:t>
            </a:r>
            <a:r>
              <a:rPr lang="en-GB" sz="1200" dirty="0">
                <a:solidFill>
                  <a:schemeClr val="bg1"/>
                </a:solidFill>
              </a:rPr>
              <a:t>  </a:t>
            </a:r>
          </a:p>
          <a:p>
            <a:endParaRPr lang="en-GB" sz="1200" dirty="0">
              <a:solidFill>
                <a:schemeClr val="bg1"/>
              </a:solidFill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900" dirty="0">
                <a:solidFill>
                  <a:schemeClr val="bg1"/>
                </a:solidFill>
              </a:rPr>
              <a:t> </a:t>
            </a:r>
            <a:r>
              <a:rPr lang="en-GB" sz="900" b="1" dirty="0">
                <a:solidFill>
                  <a:schemeClr val="bg1"/>
                </a:solidFill>
              </a:rPr>
              <a:t>Rarebit rabbit                                                 </a:t>
            </a:r>
            <a:r>
              <a:rPr lang="en-GB" sz="800" dirty="0">
                <a:solidFill>
                  <a:schemeClr val="bg1"/>
                </a:solidFill>
              </a:rPr>
              <a:t>7.25</a:t>
            </a:r>
            <a:r>
              <a:rPr lang="en-GB" sz="900" dirty="0">
                <a:solidFill>
                  <a:schemeClr val="bg1"/>
                </a:solidFill>
              </a:rPr>
              <a:t>                                                                                   </a:t>
            </a:r>
          </a:p>
          <a:p>
            <a:r>
              <a:rPr lang="en-GB" sz="900" dirty="0">
                <a:solidFill>
                  <a:schemeClr val="bg1"/>
                </a:solidFill>
              </a:rPr>
              <a:t>Cheese into a mixture of beaten eggs and milk , baked in the oven.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900" b="1" dirty="0">
                <a:solidFill>
                  <a:schemeClr val="bg1"/>
                </a:solidFill>
              </a:rPr>
              <a:t>Bara </a:t>
            </a:r>
            <a:r>
              <a:rPr lang="en-GB" sz="900" b="1" dirty="0" err="1">
                <a:solidFill>
                  <a:schemeClr val="bg1"/>
                </a:solidFill>
              </a:rPr>
              <a:t>Lawr</a:t>
            </a:r>
            <a:r>
              <a:rPr lang="en-GB" sz="900" b="1" dirty="0">
                <a:solidFill>
                  <a:schemeClr val="bg1"/>
                </a:solidFill>
              </a:rPr>
              <a:t> </a:t>
            </a:r>
            <a:r>
              <a:rPr lang="en-GB" sz="900" dirty="0">
                <a:solidFill>
                  <a:schemeClr val="bg1"/>
                </a:solidFill>
              </a:rPr>
              <a:t>(Laverbread)                                 </a:t>
            </a:r>
            <a:r>
              <a:rPr lang="en-GB" sz="800" dirty="0">
                <a:solidFill>
                  <a:schemeClr val="bg1"/>
                </a:solidFill>
              </a:rPr>
              <a:t>6.75</a:t>
            </a:r>
          </a:p>
          <a:p>
            <a:r>
              <a:rPr lang="en-GB" sz="900" dirty="0">
                <a:solidFill>
                  <a:schemeClr val="bg1"/>
                </a:solidFill>
              </a:rPr>
              <a:t>A unique recipe made by seaweed served with toast, smoked bacon and eggs.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900" b="1" dirty="0" err="1">
                <a:solidFill>
                  <a:schemeClr val="bg1"/>
                </a:solidFill>
              </a:rPr>
              <a:t>Selsig</a:t>
            </a:r>
            <a:r>
              <a:rPr lang="en-GB" sz="900" b="1" dirty="0">
                <a:solidFill>
                  <a:schemeClr val="bg1"/>
                </a:solidFill>
              </a:rPr>
              <a:t> Morgannwg </a:t>
            </a:r>
            <a:r>
              <a:rPr lang="en-GB" sz="900" dirty="0">
                <a:solidFill>
                  <a:schemeClr val="bg1"/>
                </a:solidFill>
              </a:rPr>
              <a:t>(Vegetables sausages) </a:t>
            </a:r>
            <a:r>
              <a:rPr lang="en-GB" sz="800" dirty="0">
                <a:solidFill>
                  <a:schemeClr val="bg1"/>
                </a:solidFill>
              </a:rPr>
              <a:t>6.95 </a:t>
            </a:r>
            <a:r>
              <a:rPr lang="en-GB" sz="900" dirty="0">
                <a:solidFill>
                  <a:schemeClr val="bg1"/>
                </a:solidFill>
              </a:rPr>
              <a:t>Mix Welsh cheddar cheese with leek and breadcrumbs served with relish, mustard, raw vegetables. </a:t>
            </a:r>
          </a:p>
          <a:p>
            <a:endParaRPr lang="en-GB" sz="1200" dirty="0">
              <a:solidFill>
                <a:schemeClr val="bg1"/>
              </a:solidFill>
            </a:endParaRPr>
          </a:p>
          <a:p>
            <a:endParaRPr lang="en-GB" sz="1200" dirty="0">
              <a:solidFill>
                <a:schemeClr val="bg1"/>
              </a:solidFill>
            </a:endParaRPr>
          </a:p>
          <a:p>
            <a:endParaRPr lang="en-GB" sz="1200" dirty="0">
              <a:solidFill>
                <a:schemeClr val="bg1"/>
              </a:solidFill>
            </a:endParaRPr>
          </a:p>
          <a:p>
            <a:endParaRPr lang="en-GB" sz="1200" dirty="0">
              <a:solidFill>
                <a:schemeClr val="bg1"/>
              </a:solidFill>
            </a:endParaRPr>
          </a:p>
          <a:p>
            <a:r>
              <a:rPr lang="en-GB" sz="1000" dirty="0">
                <a:solidFill>
                  <a:schemeClr val="bg1"/>
                </a:solidFill>
              </a:rPr>
              <a:t>QR CODE</a:t>
            </a:r>
          </a:p>
          <a:p>
            <a:r>
              <a:rPr lang="en-GB" sz="1200" dirty="0">
                <a:solidFill>
                  <a:schemeClr val="bg1"/>
                </a:solidFill>
              </a:rPr>
              <a:t>				</a:t>
            </a:r>
          </a:p>
          <a:p>
            <a:r>
              <a:rPr lang="en-GB" sz="1200" dirty="0">
                <a:solidFill>
                  <a:schemeClr val="bg1"/>
                </a:solidFill>
              </a:rPr>
              <a:t> 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957B02BC-36E2-7BE3-04F4-5164D976695F}"/>
              </a:ext>
            </a:extLst>
          </p:cNvPr>
          <p:cNvSpPr txBox="1"/>
          <p:nvPr/>
        </p:nvSpPr>
        <p:spPr>
          <a:xfrm flipH="1">
            <a:off x="2819730" y="3110859"/>
            <a:ext cx="2029971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b="1" dirty="0">
                <a:solidFill>
                  <a:schemeClr val="bg1"/>
                </a:solidFill>
              </a:rPr>
              <a:t> SOUP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</a:p>
          <a:p>
            <a:r>
              <a:rPr lang="en-GB" sz="900" dirty="0">
                <a:solidFill>
                  <a:schemeClr val="bg1"/>
                </a:solidFill>
              </a:rPr>
              <a:t>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900" dirty="0">
                <a:solidFill>
                  <a:schemeClr val="bg1"/>
                </a:solidFill>
              </a:rPr>
              <a:t> </a:t>
            </a:r>
            <a:r>
              <a:rPr lang="en-GB" sz="900" b="1" dirty="0">
                <a:solidFill>
                  <a:schemeClr val="bg1"/>
                </a:solidFill>
              </a:rPr>
              <a:t>Cawl</a:t>
            </a:r>
            <a:r>
              <a:rPr lang="en-GB" sz="900" dirty="0">
                <a:solidFill>
                  <a:schemeClr val="bg1"/>
                </a:solidFill>
              </a:rPr>
              <a:t> (Lamb soup)                    </a:t>
            </a:r>
            <a:r>
              <a:rPr lang="en-GB" sz="800" dirty="0">
                <a:solidFill>
                  <a:schemeClr val="bg1"/>
                </a:solidFill>
              </a:rPr>
              <a:t>7.95</a:t>
            </a:r>
          </a:p>
          <a:p>
            <a:r>
              <a:rPr lang="en-GB" sz="900" dirty="0">
                <a:solidFill>
                  <a:schemeClr val="bg1"/>
                </a:solidFill>
              </a:rPr>
              <a:t>Juicy lamb stew, vegetables routs served with a little cheddar cheese on top.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900" b="1" dirty="0">
                <a:solidFill>
                  <a:schemeClr val="bg1"/>
                </a:solidFill>
              </a:rPr>
              <a:t>Leek soup                                      </a:t>
            </a:r>
            <a:r>
              <a:rPr lang="en-GB" sz="800" dirty="0">
                <a:solidFill>
                  <a:schemeClr val="bg1"/>
                </a:solidFill>
              </a:rPr>
              <a:t>6.00</a:t>
            </a:r>
          </a:p>
          <a:p>
            <a:r>
              <a:rPr lang="en-GB" sz="900" dirty="0">
                <a:solidFill>
                  <a:schemeClr val="bg1"/>
                </a:solidFill>
              </a:rPr>
              <a:t>Garden vegetables roots, cream, garlic, served with soft granary bread.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900" b="1" dirty="0">
                <a:solidFill>
                  <a:schemeClr val="bg1"/>
                </a:solidFill>
              </a:rPr>
              <a:t>Mediterranean fish soup           </a:t>
            </a:r>
            <a:r>
              <a:rPr lang="en-GB" sz="800" dirty="0">
                <a:solidFill>
                  <a:schemeClr val="bg1"/>
                </a:solidFill>
              </a:rPr>
              <a:t>7.25</a:t>
            </a:r>
          </a:p>
          <a:p>
            <a:r>
              <a:rPr lang="en-GB" sz="900" dirty="0">
                <a:solidFill>
                  <a:schemeClr val="bg1"/>
                </a:solidFill>
              </a:rPr>
              <a:t>Cod fillet, vegetables roots, tomato, mushrooms, black olives, garlic seasons with spices and white dry wine.  </a:t>
            </a:r>
          </a:p>
          <a:p>
            <a:endParaRPr lang="en-GB" sz="1000" dirty="0">
              <a:solidFill>
                <a:schemeClr val="bg1"/>
              </a:solidFill>
            </a:endParaRPr>
          </a:p>
          <a:p>
            <a:endParaRPr lang="en-GB" sz="1000" dirty="0">
              <a:solidFill>
                <a:schemeClr val="bg1"/>
              </a:solidFill>
            </a:endParaRPr>
          </a:p>
          <a:p>
            <a:endParaRPr lang="en-GB" sz="1000" dirty="0">
              <a:solidFill>
                <a:schemeClr val="bg1"/>
              </a:solidFill>
            </a:endParaRPr>
          </a:p>
          <a:p>
            <a:r>
              <a:rPr lang="en-GB" sz="1200" dirty="0">
                <a:solidFill>
                  <a:schemeClr val="bg1"/>
                </a:solidFill>
              </a:rPr>
              <a:t>                                                                                                             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3CE7A922-6DBF-C688-5648-D255E827C74B}"/>
              </a:ext>
            </a:extLst>
          </p:cNvPr>
          <p:cNvSpPr txBox="1"/>
          <p:nvPr/>
        </p:nvSpPr>
        <p:spPr>
          <a:xfrm>
            <a:off x="179427" y="2695279"/>
            <a:ext cx="44095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Wingdings" panose="05000000000000000000" pitchFamily="2" charset="2"/>
              <a:buChar char="Ø"/>
            </a:pPr>
            <a:r>
              <a:rPr lang="en-GB" sz="900" dirty="0">
                <a:solidFill>
                  <a:srgbClr val="FF0000"/>
                </a:solidFill>
              </a:rPr>
              <a:t>Please inform a member of our staff before you place your order if you have food allergy or a special dietary requirement.</a:t>
            </a:r>
          </a:p>
        </p:txBody>
      </p:sp>
      <p:pic>
        <p:nvPicPr>
          <p:cNvPr id="26" name="Picture 25" descr="A bowl of soup with chopsticks next to it&#10;&#10;Description automatically generated with medium confidence">
            <a:extLst>
              <a:ext uri="{FF2B5EF4-FFF2-40B4-BE49-F238E27FC236}">
                <a16:creationId xmlns:a16="http://schemas.microsoft.com/office/drawing/2014/main" id="{339F9B39-130C-E1F4-07CC-A92B0FCCA0B6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18979" y="5252936"/>
            <a:ext cx="2146068" cy="148808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7C661230-9B11-F1E2-F614-1EADAC952B77}"/>
              </a:ext>
            </a:extLst>
          </p:cNvPr>
          <p:cNvSpPr txBox="1"/>
          <p:nvPr/>
        </p:nvSpPr>
        <p:spPr>
          <a:xfrm flipH="1">
            <a:off x="5202593" y="155968"/>
            <a:ext cx="2230554" cy="4093428"/>
          </a:xfrm>
          <a:custGeom>
            <a:avLst/>
            <a:gdLst>
              <a:gd name="connsiteX0" fmla="*/ 0 w 2230554"/>
              <a:gd name="connsiteY0" fmla="*/ 0 h 4093428"/>
              <a:gd name="connsiteX1" fmla="*/ 2230554 w 2230554"/>
              <a:gd name="connsiteY1" fmla="*/ 0 h 4093428"/>
              <a:gd name="connsiteX2" fmla="*/ 2230554 w 2230554"/>
              <a:gd name="connsiteY2" fmla="*/ 4093428 h 4093428"/>
              <a:gd name="connsiteX3" fmla="*/ 0 w 2230554"/>
              <a:gd name="connsiteY3" fmla="*/ 4093428 h 4093428"/>
              <a:gd name="connsiteX4" fmla="*/ 0 w 2230554"/>
              <a:gd name="connsiteY4" fmla="*/ 0 h 40934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230554" h="4093428" extrusionOk="0">
                <a:moveTo>
                  <a:pt x="0" y="0"/>
                </a:moveTo>
                <a:cubicBezTo>
                  <a:pt x="1052285" y="118645"/>
                  <a:pt x="1571616" y="116012"/>
                  <a:pt x="2230554" y="0"/>
                </a:cubicBezTo>
                <a:cubicBezTo>
                  <a:pt x="2097672" y="1640908"/>
                  <a:pt x="2315505" y="3484978"/>
                  <a:pt x="2230554" y="4093428"/>
                </a:cubicBezTo>
                <a:cubicBezTo>
                  <a:pt x="1726757" y="4228028"/>
                  <a:pt x="1061849" y="3936232"/>
                  <a:pt x="0" y="4093428"/>
                </a:cubicBezTo>
                <a:cubicBezTo>
                  <a:pt x="-20187" y="2339131"/>
                  <a:pt x="-152480" y="526040"/>
                  <a:pt x="0" y="0"/>
                </a:cubicBezTo>
                <a:close/>
              </a:path>
            </a:pathLst>
          </a:custGeom>
          <a:noFill/>
          <a:ln>
            <a:solidFill>
              <a:schemeClr val="accent2">
                <a:lumMod val="75000"/>
              </a:schemeClr>
            </a:solidFill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Curved/>
                  </ask:type>
                </ask:lineSketchStyleProps>
              </a:ext>
            </a:extLst>
          </a:ln>
        </p:spPr>
        <p:txBody>
          <a:bodyPr wrap="square" rtlCol="0">
            <a:spAutoFit/>
          </a:bodyPr>
          <a:lstStyle/>
          <a:p>
            <a:endParaRPr lang="en-GB" sz="1000" b="1" dirty="0">
              <a:solidFill>
                <a:schemeClr val="bg1"/>
              </a:solidFill>
            </a:endParaRPr>
          </a:p>
          <a:p>
            <a:r>
              <a:rPr lang="en-GB" sz="1000" b="1" dirty="0">
                <a:solidFill>
                  <a:schemeClr val="bg1"/>
                </a:solidFill>
              </a:rPr>
              <a:t>MAIN COURSE</a:t>
            </a:r>
          </a:p>
          <a:p>
            <a:endParaRPr lang="en-GB" sz="1400" dirty="0">
              <a:solidFill>
                <a:schemeClr val="bg1"/>
              </a:solidFill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900" dirty="0">
                <a:solidFill>
                  <a:schemeClr val="bg1"/>
                </a:solidFill>
              </a:rPr>
              <a:t> </a:t>
            </a:r>
            <a:r>
              <a:rPr lang="en-GB" sz="900" b="1" dirty="0" err="1">
                <a:solidFill>
                  <a:schemeClr val="bg1"/>
                </a:solidFill>
              </a:rPr>
              <a:t>Tatws</a:t>
            </a:r>
            <a:r>
              <a:rPr lang="en-GB" sz="900" b="1" dirty="0">
                <a:solidFill>
                  <a:schemeClr val="bg1"/>
                </a:solidFill>
              </a:rPr>
              <a:t> </a:t>
            </a:r>
            <a:r>
              <a:rPr lang="en-GB" sz="900" b="1" dirty="0" err="1">
                <a:solidFill>
                  <a:schemeClr val="bg1"/>
                </a:solidFill>
              </a:rPr>
              <a:t>Pum</a:t>
            </a:r>
            <a:r>
              <a:rPr lang="en-GB" sz="900" b="1" dirty="0">
                <a:solidFill>
                  <a:schemeClr val="bg1"/>
                </a:solidFill>
              </a:rPr>
              <a:t> </a:t>
            </a:r>
            <a:r>
              <a:rPr lang="en-GB" sz="900" b="1" dirty="0" err="1">
                <a:solidFill>
                  <a:schemeClr val="bg1"/>
                </a:solidFill>
              </a:rPr>
              <a:t>Munud</a:t>
            </a:r>
            <a:r>
              <a:rPr lang="en-GB" sz="900" b="1" dirty="0">
                <a:solidFill>
                  <a:schemeClr val="bg1"/>
                </a:solidFill>
              </a:rPr>
              <a:t> </a:t>
            </a:r>
            <a:r>
              <a:rPr lang="en-GB" sz="900" dirty="0">
                <a:solidFill>
                  <a:schemeClr val="bg1"/>
                </a:solidFill>
              </a:rPr>
              <a:t>(Lamb stew)      </a:t>
            </a:r>
            <a:r>
              <a:rPr lang="en-GB" sz="800" dirty="0">
                <a:solidFill>
                  <a:schemeClr val="bg1"/>
                </a:solidFill>
              </a:rPr>
              <a:t>8.95</a:t>
            </a:r>
          </a:p>
          <a:p>
            <a:r>
              <a:rPr lang="en-GB" sz="900" dirty="0">
                <a:solidFill>
                  <a:schemeClr val="bg1"/>
                </a:solidFill>
              </a:rPr>
              <a:t>Smoke bacon, potatoes, vegetables roots, cooked in a large pan served with Worcestershire sauce.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900" b="1" dirty="0">
                <a:solidFill>
                  <a:schemeClr val="bg1"/>
                </a:solidFill>
              </a:rPr>
              <a:t>Scouse (Beef stew)                               </a:t>
            </a:r>
            <a:r>
              <a:rPr lang="en-GB" sz="800" dirty="0">
                <a:solidFill>
                  <a:schemeClr val="bg1"/>
                </a:solidFill>
              </a:rPr>
              <a:t>6.95</a:t>
            </a:r>
          </a:p>
          <a:p>
            <a:r>
              <a:rPr lang="en-GB" sz="900" dirty="0">
                <a:solidFill>
                  <a:schemeClr val="bg1"/>
                </a:solidFill>
              </a:rPr>
              <a:t>Juicy lamb fillet and vegetable roots served with pickled cabbage or beetroot.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900" b="1" dirty="0">
                <a:solidFill>
                  <a:schemeClr val="bg1"/>
                </a:solidFill>
              </a:rPr>
              <a:t>Lamb Chops                                            </a:t>
            </a:r>
            <a:r>
              <a:rPr lang="en-GB" sz="800" dirty="0">
                <a:solidFill>
                  <a:schemeClr val="bg1"/>
                </a:solidFill>
              </a:rPr>
              <a:t>8.65</a:t>
            </a:r>
            <a:endParaRPr lang="en-GB" sz="900" dirty="0">
              <a:solidFill>
                <a:schemeClr val="bg1"/>
              </a:solidFill>
            </a:endParaRPr>
          </a:p>
          <a:p>
            <a:r>
              <a:rPr lang="en-GB" sz="900" dirty="0">
                <a:solidFill>
                  <a:schemeClr val="bg1"/>
                </a:solidFill>
              </a:rPr>
              <a:t>Served alongside with cooked carrots and potatoes.</a:t>
            </a:r>
          </a:p>
          <a:p>
            <a:pPr marL="171450" indent="-171450">
              <a:buFont typeface="Wingdings" panose="05000000000000000000" pitchFamily="2" charset="2"/>
              <a:buChar char="v"/>
            </a:pPr>
            <a:r>
              <a:rPr lang="en-GB" sz="900" dirty="0">
                <a:solidFill>
                  <a:schemeClr val="bg1"/>
                </a:solidFill>
              </a:rPr>
              <a:t>You can try this dish with our perfectly suited Cabernet Sauvignon red wine  made in France  dry and full flavoured.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900" b="1" dirty="0">
                <a:solidFill>
                  <a:schemeClr val="bg1"/>
                </a:solidFill>
              </a:rPr>
              <a:t>Conwy Mussels                                     </a:t>
            </a:r>
            <a:r>
              <a:rPr lang="en-GB" sz="800" dirty="0">
                <a:solidFill>
                  <a:schemeClr val="bg1"/>
                </a:solidFill>
              </a:rPr>
              <a:t>7.95</a:t>
            </a:r>
            <a:endParaRPr lang="en-GB" sz="900" dirty="0">
              <a:solidFill>
                <a:schemeClr val="bg1"/>
              </a:solidFill>
            </a:endParaRPr>
          </a:p>
          <a:p>
            <a:r>
              <a:rPr lang="en-GB" sz="900" dirty="0">
                <a:solidFill>
                  <a:schemeClr val="bg1"/>
                </a:solidFill>
              </a:rPr>
              <a:t>Pan fry mussels with garlic, shallow, parsley and double cream that make a breath-taking taste.</a:t>
            </a:r>
          </a:p>
          <a:p>
            <a:pPr marL="171450" indent="-171450">
              <a:buFont typeface="Wingdings" panose="05000000000000000000" pitchFamily="2" charset="2"/>
              <a:buChar char="v"/>
            </a:pPr>
            <a:r>
              <a:rPr lang="en-GB" sz="900" dirty="0">
                <a:solidFill>
                  <a:schemeClr val="bg1"/>
                </a:solidFill>
              </a:rPr>
              <a:t>This dish can be perfectly suited with a white  sparkling Prosecco made in Italy full of citrus and pear flavour with peach  blossom  aroma. </a:t>
            </a:r>
          </a:p>
          <a:p>
            <a:pPr marL="171450" indent="-171450">
              <a:buFont typeface="Wingdings" panose="05000000000000000000" pitchFamily="2" charset="2"/>
              <a:buChar char="v"/>
            </a:pPr>
            <a:r>
              <a:rPr lang="en-GB" sz="900" dirty="0">
                <a:solidFill>
                  <a:schemeClr val="bg1"/>
                </a:solidFill>
              </a:rPr>
              <a:t>Wine sold separately, the price is in beverages list.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000" dirty="0">
              <a:solidFill>
                <a:schemeClr val="bg1"/>
              </a:solidFill>
            </a:endParaRPr>
          </a:p>
          <a:p>
            <a:endParaRPr lang="en-GB" sz="900" dirty="0">
              <a:solidFill>
                <a:schemeClr val="bg1"/>
              </a:solidFill>
            </a:endParaRPr>
          </a:p>
        </p:txBody>
      </p:sp>
      <p:pic>
        <p:nvPicPr>
          <p:cNvPr id="29" name="Picture 28" descr="A picture containing food, wooden, colorful, meal&#10;&#10;Description automatically generated">
            <a:extLst>
              <a:ext uri="{FF2B5EF4-FFF2-40B4-BE49-F238E27FC236}">
                <a16:creationId xmlns:a16="http://schemas.microsoft.com/office/drawing/2014/main" id="{6F84D7CB-761B-E39E-EFFA-0AD6D8FD2922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06383" y="324142"/>
            <a:ext cx="2054473" cy="128404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AB70FB5A-9833-2DD8-1433-29D5A3D8E953}"/>
              </a:ext>
            </a:extLst>
          </p:cNvPr>
          <p:cNvSpPr txBox="1"/>
          <p:nvPr/>
        </p:nvSpPr>
        <p:spPr>
          <a:xfrm>
            <a:off x="4994503" y="6211669"/>
            <a:ext cx="47320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Wingdings" panose="05000000000000000000" pitchFamily="2" charset="2"/>
              <a:buChar char="Ø"/>
            </a:pPr>
            <a:r>
              <a:rPr lang="en-GB" sz="900" b="1" dirty="0" err="1">
                <a:solidFill>
                  <a:srgbClr val="C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Ewch</a:t>
            </a:r>
            <a:r>
              <a:rPr lang="en-GB" sz="900" b="1" dirty="0">
                <a:solidFill>
                  <a:srgbClr val="C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900" b="1" dirty="0" err="1">
                <a:solidFill>
                  <a:srgbClr val="C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i</a:t>
            </a:r>
            <a:r>
              <a:rPr lang="en-GB" sz="900" b="1" dirty="0">
                <a:solidFill>
                  <a:srgbClr val="C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r>
              <a:rPr lang="en-GB" sz="900" b="1" u="sng" dirty="0">
                <a:solidFill>
                  <a:srgbClr val="C00000"/>
                </a:solidFill>
                <a:latin typeface="Arial" panose="020B0604020202020204" pitchFamily="34" charset="0"/>
                <a:ea typeface="Times New Roman" panose="02020603050405020304" pitchFamily="18" charset="0"/>
                <a:hlinkClick r:id="rId10" tooltip="UK Goevernment website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food.gov.uk/ratings</a:t>
            </a:r>
            <a:r>
              <a:rPr lang="en-GB" sz="900" b="1" dirty="0">
                <a:solidFill>
                  <a:srgbClr val="C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r>
              <a:rPr lang="en-GB" sz="900" b="1" dirty="0" err="1">
                <a:solidFill>
                  <a:srgbClr val="C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i</a:t>
            </a:r>
            <a:r>
              <a:rPr lang="en-GB" sz="900" b="1" dirty="0">
                <a:solidFill>
                  <a:srgbClr val="C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900" b="1" dirty="0" err="1">
                <a:solidFill>
                  <a:srgbClr val="C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ganfod</a:t>
            </a:r>
            <a:r>
              <a:rPr lang="en-GB" sz="900" b="1" dirty="0">
                <a:solidFill>
                  <a:srgbClr val="C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900" b="1" dirty="0" err="1">
                <a:solidFill>
                  <a:srgbClr val="C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sgôr</a:t>
            </a:r>
            <a:r>
              <a:rPr lang="en-GB" sz="900" b="1" dirty="0">
                <a:solidFill>
                  <a:srgbClr val="C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900" b="1" dirty="0" err="1">
                <a:solidFill>
                  <a:srgbClr val="C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hylendid</a:t>
            </a:r>
            <a:r>
              <a:rPr lang="en-GB" sz="900" b="1" dirty="0">
                <a:solidFill>
                  <a:srgbClr val="C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900" b="1" dirty="0" err="1">
                <a:solidFill>
                  <a:srgbClr val="C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bwyd</a:t>
            </a:r>
            <a:r>
              <a:rPr lang="en-GB" sz="900" b="1" dirty="0">
                <a:solidFill>
                  <a:srgbClr val="C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900" b="1" dirty="0" err="1">
                <a:solidFill>
                  <a:srgbClr val="C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ein</a:t>
            </a:r>
            <a:r>
              <a:rPr lang="en-GB" sz="900" b="1" dirty="0">
                <a:solidFill>
                  <a:srgbClr val="C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900" b="1" dirty="0" err="1">
                <a:solidFill>
                  <a:srgbClr val="C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busnes</a:t>
            </a:r>
            <a:r>
              <a:rPr lang="en-GB" sz="900" b="1" dirty="0">
                <a:solidFill>
                  <a:srgbClr val="C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neu </a:t>
            </a:r>
            <a:r>
              <a:rPr lang="en-GB" sz="900" b="1" dirty="0" err="1">
                <a:solidFill>
                  <a:srgbClr val="C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gofynnwch</a:t>
            </a:r>
            <a:r>
              <a:rPr lang="en-GB" sz="900" b="1" dirty="0">
                <a:solidFill>
                  <a:srgbClr val="C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900" b="1" dirty="0" err="1">
                <a:solidFill>
                  <a:srgbClr val="C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inni</a:t>
            </a:r>
            <a:r>
              <a:rPr lang="en-GB" sz="900" b="1" dirty="0">
                <a:solidFill>
                  <a:srgbClr val="C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900" b="1" dirty="0" err="1">
                <a:solidFill>
                  <a:srgbClr val="C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beth</a:t>
            </a:r>
            <a:r>
              <a:rPr lang="en-GB" sz="900" b="1" dirty="0">
                <a:solidFill>
                  <a:srgbClr val="C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900" b="1" dirty="0" err="1">
                <a:solidFill>
                  <a:srgbClr val="C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yw</a:t>
            </a:r>
            <a:r>
              <a:rPr lang="en-GB" sz="900" b="1" dirty="0">
                <a:solidFill>
                  <a:srgbClr val="C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900" b="1" dirty="0" err="1">
                <a:solidFill>
                  <a:srgbClr val="C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ein</a:t>
            </a:r>
            <a:r>
              <a:rPr lang="en-GB" sz="900" b="1" dirty="0">
                <a:solidFill>
                  <a:srgbClr val="C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900" b="1" dirty="0" err="1">
                <a:solidFill>
                  <a:srgbClr val="C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sgôr</a:t>
            </a:r>
            <a:r>
              <a:rPr lang="en-GB" sz="900" b="1" dirty="0">
                <a:solidFill>
                  <a:srgbClr val="C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900" b="1" dirty="0" err="1">
                <a:solidFill>
                  <a:srgbClr val="C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hylendid</a:t>
            </a:r>
            <a:r>
              <a:rPr lang="en-GB" sz="900" b="1" dirty="0">
                <a:solidFill>
                  <a:srgbClr val="C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900" b="1" dirty="0" err="1">
                <a:solidFill>
                  <a:srgbClr val="C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bwyd</a:t>
            </a:r>
            <a:r>
              <a:rPr lang="en-GB" sz="900" b="1" dirty="0">
                <a:solidFill>
                  <a:srgbClr val="C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900" b="1" dirty="0" err="1">
                <a:solidFill>
                  <a:srgbClr val="C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wrth</a:t>
            </a:r>
            <a:r>
              <a:rPr lang="en-GB" sz="900" b="1" dirty="0">
                <a:solidFill>
                  <a:srgbClr val="C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900" b="1" dirty="0" err="1">
                <a:solidFill>
                  <a:srgbClr val="C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archebu</a:t>
            </a:r>
            <a:r>
              <a:rPr lang="en-GB" sz="900" b="1" dirty="0">
                <a:solidFill>
                  <a:srgbClr val="C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. / Go to </a:t>
            </a:r>
            <a:r>
              <a:rPr lang="en-GB" sz="900" b="1" u="sng" dirty="0">
                <a:solidFill>
                  <a:srgbClr val="C00000"/>
                </a:solidFill>
                <a:latin typeface="Arial" panose="020B0604020202020204" pitchFamily="34" charset="0"/>
                <a:ea typeface="Times New Roman" panose="02020603050405020304" pitchFamily="18" charset="0"/>
                <a:hlinkClick r:id="rId10" tooltip="UK Goevernment website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food.gov.uk/ratings</a:t>
            </a:r>
            <a:r>
              <a:rPr lang="en-GB" sz="900" b="1" dirty="0">
                <a:solidFill>
                  <a:srgbClr val="C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 to find out the food hygiene rating of our business or ask us for our food hygiene rating when you order.</a:t>
            </a:r>
            <a:endParaRPr lang="en-GB" sz="900" b="1" dirty="0">
              <a:solidFill>
                <a:srgbClr val="C00000"/>
              </a:solidFill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2ADAE0CC-A560-FBD4-A96E-F4E27DDED953}"/>
              </a:ext>
            </a:extLst>
          </p:cNvPr>
          <p:cNvSpPr txBox="1"/>
          <p:nvPr/>
        </p:nvSpPr>
        <p:spPr>
          <a:xfrm>
            <a:off x="5076565" y="4326576"/>
            <a:ext cx="2356582" cy="13696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b="1" dirty="0">
                <a:solidFill>
                  <a:schemeClr val="bg1"/>
                </a:solidFill>
              </a:rPr>
              <a:t>BEVERAGES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000" dirty="0">
              <a:solidFill>
                <a:schemeClr val="bg1"/>
              </a:solidFill>
            </a:endParaRPr>
          </a:p>
          <a:p>
            <a:pPr marL="171450" indent="-171450" algn="l" fontAlgn="base">
              <a:buFont typeface="Arial" panose="020B0604020202020204" pitchFamily="34" charset="0"/>
              <a:buChar char="•"/>
            </a:pPr>
            <a:r>
              <a:rPr lang="en-GB" sz="900" b="1" dirty="0">
                <a:solidFill>
                  <a:schemeClr val="bg1"/>
                </a:solidFill>
              </a:rPr>
              <a:t>Cabernet Sauvignon </a:t>
            </a:r>
            <a:r>
              <a:rPr lang="en-GB" sz="900" dirty="0">
                <a:solidFill>
                  <a:schemeClr val="bg1"/>
                </a:solidFill>
              </a:rPr>
              <a:t>red </a:t>
            </a:r>
            <a:r>
              <a:rPr lang="en-GB" sz="1000" dirty="0">
                <a:solidFill>
                  <a:schemeClr val="bg1"/>
                </a:solidFill>
              </a:rPr>
              <a:t>       </a:t>
            </a:r>
            <a:r>
              <a:rPr lang="en-GB" sz="1000" dirty="0">
                <a:solidFill>
                  <a:srgbClr val="666666"/>
                </a:solidFill>
                <a:latin typeface="Helvetica" panose="020B0604020202020204" pitchFamily="34" charset="0"/>
              </a:rPr>
              <a:t>  </a:t>
            </a:r>
            <a:r>
              <a:rPr lang="en-GB" sz="800" dirty="0">
                <a:solidFill>
                  <a:schemeClr val="bg1"/>
                </a:solidFill>
              </a:rPr>
              <a:t>8.50/75.cl</a:t>
            </a:r>
            <a:r>
              <a:rPr lang="en-GB" sz="1000" dirty="0">
                <a:solidFill>
                  <a:schemeClr val="bg1"/>
                </a:solidFill>
              </a:rPr>
              <a:t> </a:t>
            </a:r>
          </a:p>
          <a:p>
            <a:r>
              <a:rPr lang="en-GB" sz="900" dirty="0">
                <a:solidFill>
                  <a:schemeClr val="bg1"/>
                </a:solidFill>
              </a:rPr>
              <a:t>Red French wine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900" b="1" dirty="0">
                <a:solidFill>
                  <a:schemeClr val="bg1"/>
                </a:solidFill>
              </a:rPr>
              <a:t>Prosecco</a:t>
            </a:r>
            <a:r>
              <a:rPr lang="en-GB" sz="900" dirty="0">
                <a:solidFill>
                  <a:schemeClr val="bg1"/>
                </a:solidFill>
              </a:rPr>
              <a:t>  White </a:t>
            </a:r>
            <a:r>
              <a:rPr lang="en-GB" sz="800" dirty="0">
                <a:solidFill>
                  <a:schemeClr val="bg1"/>
                </a:solidFill>
              </a:rPr>
              <a:t>                             9.80 /75.cl    </a:t>
            </a:r>
          </a:p>
          <a:p>
            <a:r>
              <a:rPr lang="en-GB" sz="800" dirty="0">
                <a:solidFill>
                  <a:schemeClr val="bg1"/>
                </a:solidFill>
              </a:rPr>
              <a:t>White sparkling Italian wine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900" b="1" dirty="0">
                <a:solidFill>
                  <a:schemeClr val="bg1"/>
                </a:solidFill>
              </a:rPr>
              <a:t>Walnut Brown Sherry  </a:t>
            </a:r>
            <a:r>
              <a:rPr lang="en-GB" sz="800" b="1" dirty="0">
                <a:solidFill>
                  <a:schemeClr val="bg1"/>
                </a:solidFill>
              </a:rPr>
              <a:t>  </a:t>
            </a:r>
            <a:r>
              <a:rPr lang="en-GB" sz="800" dirty="0">
                <a:solidFill>
                  <a:schemeClr val="bg1"/>
                </a:solidFill>
              </a:rPr>
              <a:t>              14.00/75.cl</a:t>
            </a:r>
          </a:p>
          <a:p>
            <a:r>
              <a:rPr lang="en-GB" sz="800" dirty="0">
                <a:solidFill>
                  <a:schemeClr val="bg1"/>
                </a:solidFill>
              </a:rPr>
              <a:t>Spain sweet wine dark coloured                                           </a:t>
            </a:r>
            <a:endParaRPr lang="en-GB" sz="900" dirty="0">
              <a:solidFill>
                <a:schemeClr val="bg1"/>
              </a:solidFill>
            </a:endParaRPr>
          </a:p>
          <a:p>
            <a:endParaRPr lang="en-GB" sz="1000" dirty="0"/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938A3DC0-3DC4-8461-D2DF-9E9CF4A824A4}"/>
              </a:ext>
            </a:extLst>
          </p:cNvPr>
          <p:cNvSpPr txBox="1"/>
          <p:nvPr/>
        </p:nvSpPr>
        <p:spPr>
          <a:xfrm>
            <a:off x="7547537" y="4049577"/>
            <a:ext cx="2113319" cy="22006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b="1" dirty="0">
                <a:solidFill>
                  <a:schemeClr val="bg1"/>
                </a:solidFill>
              </a:rPr>
              <a:t>DESSERTS</a:t>
            </a:r>
          </a:p>
          <a:p>
            <a:endParaRPr lang="en-GB" sz="1000" b="1" dirty="0">
              <a:solidFill>
                <a:schemeClr val="bg1"/>
              </a:solidFill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900" b="1" dirty="0" err="1">
                <a:solidFill>
                  <a:schemeClr val="bg1"/>
                </a:solidFill>
              </a:rPr>
              <a:t>Picau</a:t>
            </a:r>
            <a:r>
              <a:rPr lang="en-GB" sz="900" b="1" dirty="0">
                <a:solidFill>
                  <a:schemeClr val="bg1"/>
                </a:solidFill>
              </a:rPr>
              <a:t> </a:t>
            </a:r>
            <a:r>
              <a:rPr lang="en-GB" sz="900" b="1" dirty="0" err="1">
                <a:solidFill>
                  <a:schemeClr val="bg1"/>
                </a:solidFill>
              </a:rPr>
              <a:t>ar</a:t>
            </a:r>
            <a:r>
              <a:rPr lang="en-GB" sz="900" b="1" dirty="0">
                <a:solidFill>
                  <a:schemeClr val="bg1"/>
                </a:solidFill>
              </a:rPr>
              <a:t> y </a:t>
            </a:r>
            <a:r>
              <a:rPr lang="en-GB" sz="900" b="1" dirty="0" err="1">
                <a:solidFill>
                  <a:schemeClr val="bg1"/>
                </a:solidFill>
              </a:rPr>
              <a:t>Maen</a:t>
            </a:r>
            <a:r>
              <a:rPr lang="en-GB" sz="900" b="1" dirty="0">
                <a:solidFill>
                  <a:schemeClr val="bg1"/>
                </a:solidFill>
              </a:rPr>
              <a:t> </a:t>
            </a:r>
            <a:r>
              <a:rPr lang="en-GB" sz="900" dirty="0">
                <a:solidFill>
                  <a:schemeClr val="bg1"/>
                </a:solidFill>
              </a:rPr>
              <a:t>(Welsh cake)     </a:t>
            </a:r>
            <a:r>
              <a:rPr lang="en-GB" sz="800" dirty="0">
                <a:solidFill>
                  <a:schemeClr val="bg1"/>
                </a:solidFill>
              </a:rPr>
              <a:t>4.00</a:t>
            </a:r>
          </a:p>
          <a:p>
            <a:r>
              <a:rPr lang="en-GB" sz="900" dirty="0">
                <a:solidFill>
                  <a:schemeClr val="bg1"/>
                </a:solidFill>
              </a:rPr>
              <a:t>From</a:t>
            </a:r>
            <a:r>
              <a:rPr lang="en-GB" sz="1000" b="1" dirty="0">
                <a:solidFill>
                  <a:schemeClr val="bg1"/>
                </a:solidFill>
              </a:rPr>
              <a:t> </a:t>
            </a:r>
            <a:r>
              <a:rPr lang="en-GB" sz="900" dirty="0">
                <a:solidFill>
                  <a:schemeClr val="bg1"/>
                </a:solidFill>
              </a:rPr>
              <a:t>our</a:t>
            </a:r>
            <a:r>
              <a:rPr lang="en-GB" sz="1000" b="1" dirty="0">
                <a:solidFill>
                  <a:schemeClr val="bg1"/>
                </a:solidFill>
              </a:rPr>
              <a:t> </a:t>
            </a:r>
            <a:r>
              <a:rPr lang="en-GB" sz="900" dirty="0">
                <a:solidFill>
                  <a:schemeClr val="bg1"/>
                </a:solidFill>
              </a:rPr>
              <a:t>grand parents receipt, cake with a filing of strawberry jam.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900" b="1" dirty="0">
                <a:solidFill>
                  <a:schemeClr val="bg1"/>
                </a:solidFill>
              </a:rPr>
              <a:t>Ara </a:t>
            </a:r>
            <a:r>
              <a:rPr lang="en-GB" sz="900" b="1" dirty="0" err="1">
                <a:solidFill>
                  <a:schemeClr val="bg1"/>
                </a:solidFill>
              </a:rPr>
              <a:t>Brith</a:t>
            </a:r>
            <a:r>
              <a:rPr lang="en-GB" sz="900" b="1" dirty="0">
                <a:solidFill>
                  <a:schemeClr val="bg1"/>
                </a:solidFill>
              </a:rPr>
              <a:t> </a:t>
            </a:r>
            <a:r>
              <a:rPr lang="en-GB" sz="900" dirty="0">
                <a:solidFill>
                  <a:schemeClr val="bg1"/>
                </a:solidFill>
              </a:rPr>
              <a:t>(Fruit tea bread)             </a:t>
            </a:r>
            <a:r>
              <a:rPr lang="en-GB" sz="800" dirty="0">
                <a:solidFill>
                  <a:schemeClr val="bg1"/>
                </a:solidFill>
              </a:rPr>
              <a:t>2.90</a:t>
            </a:r>
          </a:p>
          <a:p>
            <a:r>
              <a:rPr lang="en-GB" sz="900" dirty="0">
                <a:solidFill>
                  <a:schemeClr val="bg1"/>
                </a:solidFill>
              </a:rPr>
              <a:t>An explosion of fruitiness and spices with raisins, and currant.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900" b="1" dirty="0" err="1">
                <a:solidFill>
                  <a:schemeClr val="bg1"/>
                </a:solidFill>
              </a:rPr>
              <a:t>Creampog</a:t>
            </a:r>
            <a:r>
              <a:rPr lang="en-GB" sz="900" b="1" dirty="0">
                <a:solidFill>
                  <a:schemeClr val="bg1"/>
                </a:solidFill>
              </a:rPr>
              <a:t>  </a:t>
            </a:r>
            <a:r>
              <a:rPr lang="en-GB" sz="900" dirty="0">
                <a:solidFill>
                  <a:schemeClr val="bg1"/>
                </a:solidFill>
              </a:rPr>
              <a:t>(Welsh pancakes)        </a:t>
            </a:r>
            <a:r>
              <a:rPr lang="en-GB" sz="800" dirty="0">
                <a:solidFill>
                  <a:schemeClr val="bg1"/>
                </a:solidFill>
              </a:rPr>
              <a:t>3.50</a:t>
            </a:r>
          </a:p>
          <a:p>
            <a:r>
              <a:rPr lang="en-GB" sz="900" dirty="0">
                <a:solidFill>
                  <a:schemeClr val="bg1"/>
                </a:solidFill>
              </a:rPr>
              <a:t>Pancakes with butter, jam or honey.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b="1" dirty="0">
                <a:solidFill>
                  <a:schemeClr val="bg1"/>
                </a:solidFill>
              </a:rPr>
              <a:t>Cheesecake                                 </a:t>
            </a:r>
            <a:r>
              <a:rPr lang="en-GB" sz="800" dirty="0">
                <a:solidFill>
                  <a:schemeClr val="bg1"/>
                </a:solidFill>
              </a:rPr>
              <a:t>3.95</a:t>
            </a:r>
            <a:endParaRPr lang="en-GB" sz="1000" dirty="0">
              <a:solidFill>
                <a:schemeClr val="bg1"/>
              </a:solidFill>
            </a:endParaRPr>
          </a:p>
          <a:p>
            <a:r>
              <a:rPr lang="en-GB" sz="900" dirty="0">
                <a:solidFill>
                  <a:schemeClr val="bg1"/>
                </a:solidFill>
              </a:rPr>
              <a:t>Crunchy biscuits base with a creamy cheese composition and caramel on top.</a:t>
            </a:r>
          </a:p>
          <a:p>
            <a:endParaRPr lang="en-GB" sz="800" dirty="0">
              <a:solidFill>
                <a:schemeClr val="bg1"/>
              </a:solidFill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800" dirty="0">
              <a:solidFill>
                <a:schemeClr val="bg1"/>
              </a:solidFill>
            </a:endParaRP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7A86DE63-FAB5-8BFC-A163-4F7406159B73}"/>
              </a:ext>
            </a:extLst>
          </p:cNvPr>
          <p:cNvSpPr txBox="1"/>
          <p:nvPr/>
        </p:nvSpPr>
        <p:spPr>
          <a:xfrm>
            <a:off x="7571819" y="2416725"/>
            <a:ext cx="2154754" cy="12157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b="1" dirty="0">
                <a:solidFill>
                  <a:schemeClr val="bg1"/>
                </a:solidFill>
              </a:rPr>
              <a:t>NON-ALCOHOLIC DRINK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900" dirty="0">
              <a:solidFill>
                <a:schemeClr val="bg1"/>
              </a:solidFill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900" dirty="0">
                <a:solidFill>
                  <a:schemeClr val="bg1"/>
                </a:solidFill>
              </a:rPr>
              <a:t>Coca cola                                </a:t>
            </a:r>
            <a:r>
              <a:rPr lang="en-GB" sz="800" dirty="0">
                <a:solidFill>
                  <a:schemeClr val="bg1"/>
                </a:solidFill>
              </a:rPr>
              <a:t>1.35/330ml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900" dirty="0">
                <a:solidFill>
                  <a:schemeClr val="bg1"/>
                </a:solidFill>
              </a:rPr>
              <a:t>Diet coca cola                        </a:t>
            </a:r>
            <a:r>
              <a:rPr lang="en-GB" sz="800" dirty="0">
                <a:solidFill>
                  <a:schemeClr val="bg1"/>
                </a:solidFill>
              </a:rPr>
              <a:t>1.35/330ml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900" dirty="0">
                <a:solidFill>
                  <a:schemeClr val="bg1"/>
                </a:solidFill>
              </a:rPr>
              <a:t>Fanta orange                         </a:t>
            </a:r>
            <a:r>
              <a:rPr lang="en-GB" sz="800" dirty="0">
                <a:solidFill>
                  <a:schemeClr val="bg1"/>
                </a:solidFill>
              </a:rPr>
              <a:t>1.35/330m</a:t>
            </a:r>
            <a:r>
              <a:rPr lang="en-GB" sz="900" dirty="0">
                <a:solidFill>
                  <a:schemeClr val="bg1"/>
                </a:solidFill>
              </a:rPr>
              <a:t>l  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900" dirty="0">
                <a:solidFill>
                  <a:schemeClr val="bg1"/>
                </a:solidFill>
              </a:rPr>
              <a:t>Sprite lemon                          </a:t>
            </a:r>
            <a:r>
              <a:rPr lang="en-GB" sz="800" dirty="0">
                <a:solidFill>
                  <a:schemeClr val="bg1"/>
                </a:solidFill>
              </a:rPr>
              <a:t>1.35/330ml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900" dirty="0">
                <a:solidFill>
                  <a:schemeClr val="bg1"/>
                </a:solidFill>
              </a:rPr>
              <a:t>Still water Voss                      </a:t>
            </a:r>
            <a:r>
              <a:rPr lang="en-GB" sz="800" dirty="0">
                <a:solidFill>
                  <a:schemeClr val="bg1"/>
                </a:solidFill>
              </a:rPr>
              <a:t>1.20/330ml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900" dirty="0">
                <a:solidFill>
                  <a:schemeClr val="bg1"/>
                </a:solidFill>
              </a:rPr>
              <a:t>Sparkling water Voss            </a:t>
            </a:r>
            <a:r>
              <a:rPr lang="en-GB" sz="800" dirty="0">
                <a:solidFill>
                  <a:schemeClr val="bg1"/>
                </a:solidFill>
              </a:rPr>
              <a:t>1.20/330ml</a:t>
            </a:r>
            <a:r>
              <a:rPr lang="en-GB" sz="900" dirty="0">
                <a:solidFill>
                  <a:schemeClr val="bg1"/>
                </a:solidFill>
              </a:rPr>
              <a:t> </a:t>
            </a:r>
          </a:p>
        </p:txBody>
      </p:sp>
      <p:pic>
        <p:nvPicPr>
          <p:cNvPr id="38" name="Picture 37" descr="Qr code&#10;&#10;Description automatically generated">
            <a:extLst>
              <a:ext uri="{FF2B5EF4-FFF2-40B4-BE49-F238E27FC236}">
                <a16:creationId xmlns:a16="http://schemas.microsoft.com/office/drawing/2014/main" id="{0BACDEA2-5956-724F-B7E3-99E112EC06ED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427" y="5847050"/>
            <a:ext cx="738925" cy="8062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36047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0404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A67B5B4-3A24-436E-B663-1B2EBFF8A0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9906000" cy="686132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13">
            <a:extLst>
              <a:ext uri="{FF2B5EF4-FFF2-40B4-BE49-F238E27FC236}">
                <a16:creationId xmlns:a16="http://schemas.microsoft.com/office/drawing/2014/main" id="{987FDF89-C993-41F4-A1B8-DBAFF16008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576737" cy="6858000"/>
          </a:xfrm>
          <a:custGeom>
            <a:avLst/>
            <a:gdLst>
              <a:gd name="connsiteX0" fmla="*/ 0 w 11786754"/>
              <a:gd name="connsiteY0" fmla="*/ 0 h 6858000"/>
              <a:gd name="connsiteX1" fmla="*/ 8610600 w 11786754"/>
              <a:gd name="connsiteY1" fmla="*/ 0 h 6858000"/>
              <a:gd name="connsiteX2" fmla="*/ 11786754 w 11786754"/>
              <a:gd name="connsiteY2" fmla="*/ 6858000 h 6858000"/>
              <a:gd name="connsiteX3" fmla="*/ 0 w 11786754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786754" h="6858000">
                <a:moveTo>
                  <a:pt x="0" y="0"/>
                </a:moveTo>
                <a:lnTo>
                  <a:pt x="8610600" y="0"/>
                </a:lnTo>
                <a:lnTo>
                  <a:pt x="11786754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000000">
              <a:alpha val="2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64E585EA-75FD-4025-8270-F66A58A15C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909887" cy="6858000"/>
          </a:xfrm>
          <a:custGeom>
            <a:avLst/>
            <a:gdLst>
              <a:gd name="connsiteX0" fmla="*/ 0 w 3581400"/>
              <a:gd name="connsiteY0" fmla="*/ 0 h 6858000"/>
              <a:gd name="connsiteX1" fmla="*/ 405246 w 3581400"/>
              <a:gd name="connsiteY1" fmla="*/ 0 h 6858000"/>
              <a:gd name="connsiteX2" fmla="*/ 3581400 w 3581400"/>
              <a:gd name="connsiteY2" fmla="*/ 6858000 h 6858000"/>
              <a:gd name="connsiteX3" fmla="*/ 0 w 35814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81400" h="6858000">
                <a:moveTo>
                  <a:pt x="0" y="0"/>
                </a:moveTo>
                <a:lnTo>
                  <a:pt x="405246" y="0"/>
                </a:lnTo>
                <a:lnTo>
                  <a:pt x="3581400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000000">
              <a:alpha val="2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DA9F67-62AE-100D-30DE-1B920A644E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6814" y="365125"/>
            <a:ext cx="8548070" cy="1325563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rgbClr val="FFFFFF"/>
                </a:solidFill>
              </a:rPr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1C7606-DA86-6478-8790-C1C57104C9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1038" y="2022601"/>
            <a:ext cx="8543923" cy="4154361"/>
          </a:xfrm>
        </p:spPr>
        <p:txBody>
          <a:bodyPr>
            <a:normAutofit/>
          </a:bodyPr>
          <a:lstStyle/>
          <a:p>
            <a:r>
              <a:rPr lang="en-GB" sz="1800" dirty="0">
                <a:solidFill>
                  <a:srgbClr val="FFFFFF"/>
                </a:solidFill>
                <a:hlinkClick r:id="rId2"/>
              </a:rPr>
              <a:t>https://www.bbcgoodfood.com/recipes/collection/st-davids-day-recipes</a:t>
            </a:r>
            <a:endParaRPr lang="en-GB" sz="1800" dirty="0">
              <a:solidFill>
                <a:srgbClr val="FFFFFF"/>
              </a:solidFill>
            </a:endParaRPr>
          </a:p>
          <a:p>
            <a:r>
              <a:rPr lang="en-GB" sz="1800" dirty="0">
                <a:solidFill>
                  <a:srgbClr val="FFFFFF"/>
                </a:solidFill>
                <a:hlinkClick r:id="rId3"/>
              </a:rPr>
              <a:t>https://www.jjbuckley.com/wine-knowledge/blog/a-guide-to-pairing-wine-with-lamb/</a:t>
            </a:r>
            <a:endParaRPr lang="en-GB" sz="1800" dirty="0">
              <a:solidFill>
                <a:srgbClr val="FFFFFF"/>
              </a:solidFill>
            </a:endParaRPr>
          </a:p>
          <a:p>
            <a:r>
              <a:rPr lang="en-GB" sz="1800" dirty="0">
                <a:solidFill>
                  <a:srgbClr val="FFFFFF"/>
                </a:solidFill>
                <a:hlinkClick r:id="rId4"/>
              </a:rPr>
              <a:t>https://nomadparadise.com/welsh-food/</a:t>
            </a:r>
            <a:endParaRPr lang="en-GB" sz="1800" dirty="0">
              <a:solidFill>
                <a:srgbClr val="FFFFFF"/>
              </a:solidFill>
            </a:endParaRPr>
          </a:p>
          <a:p>
            <a:r>
              <a:rPr lang="en-GB" sz="1800" dirty="0">
                <a:solidFill>
                  <a:srgbClr val="FFFFFF"/>
                </a:solidFill>
                <a:hlinkClick r:id="rId5"/>
              </a:rPr>
              <a:t>https://www.webstaurantstore.com/article/301/restaurant-menu-design.html#menuColors</a:t>
            </a:r>
            <a:endParaRPr lang="en-GB" sz="1800" dirty="0">
              <a:solidFill>
                <a:srgbClr val="FFFFFF"/>
              </a:solidFill>
            </a:endParaRPr>
          </a:p>
          <a:p>
            <a:r>
              <a:rPr lang="en-GB" sz="1800" dirty="0">
                <a:solidFill>
                  <a:srgbClr val="FFFFFF"/>
                </a:solidFill>
                <a:hlinkClick r:id="rId6"/>
              </a:rPr>
              <a:t>https://www.youtube.com/watch?v=NTlaBZNXpgA</a:t>
            </a:r>
            <a:endParaRPr lang="en-GB" sz="1800" dirty="0">
              <a:solidFill>
                <a:srgbClr val="FFFFFF"/>
              </a:solidFill>
            </a:endParaRPr>
          </a:p>
          <a:p>
            <a:r>
              <a:rPr lang="en-GB" sz="1800" dirty="0">
                <a:solidFill>
                  <a:srgbClr val="FFFFFF"/>
                </a:solidFill>
                <a:hlinkClick r:id="rId7"/>
              </a:rPr>
              <a:t>https://www.hoteltrinity.in/logo</a:t>
            </a:r>
            <a:r>
              <a:rPr lang="en-GB" sz="1800" dirty="0">
                <a:solidFill>
                  <a:srgbClr val="FFFFFF"/>
                </a:solidFill>
              </a:rPr>
              <a:t> </a:t>
            </a:r>
          </a:p>
          <a:p>
            <a:endParaRPr lang="en-GB" sz="18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161043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5376</TotalTime>
  <Words>647</Words>
  <Application>Microsoft Office PowerPoint</Application>
  <PresentationFormat>A4 Paper (210x297 mm)</PresentationFormat>
  <Paragraphs>89</Paragraphs>
  <Slides>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9" baseType="lpstr">
      <vt:lpstr>Arial</vt:lpstr>
      <vt:lpstr>Calibri</vt:lpstr>
      <vt:lpstr>Calibri Light</vt:lpstr>
      <vt:lpstr>Helvetica</vt:lpstr>
      <vt:lpstr>Wingdings</vt:lpstr>
      <vt:lpstr>Office Theme</vt:lpstr>
      <vt:lpstr>MENU </vt:lpstr>
      <vt:lpstr>PowerPoint Presentation</vt:lpstr>
      <vt:lpstr>References: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Mihaela</dc:creator>
  <cp:lastModifiedBy>Mihaela</cp:lastModifiedBy>
  <cp:revision>19</cp:revision>
  <dcterms:created xsi:type="dcterms:W3CDTF">2022-06-11T09:23:20Z</dcterms:created>
  <dcterms:modified xsi:type="dcterms:W3CDTF">2022-06-16T07:52:46Z</dcterms:modified>
</cp:coreProperties>
</file>