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2" r:id="rId3"/>
    <p:sldId id="265" r:id="rId4"/>
    <p:sldId id="263" r:id="rId5"/>
    <p:sldId id="264" r:id="rId6"/>
    <p:sldId id="259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20" d="100"/>
          <a:sy n="120" d="100"/>
        </p:scale>
        <p:origin x="19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fld id="{44ACBBB3-A8E5-4A01-8889-4BEA56DD0001}" type="datetime1">
              <a:rPr lang="en-GB" smtClean="0"/>
              <a:pPr lvl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fld id="{09C6318B-54AB-4455-8E3F-CC53CDB4D1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470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ECA6F86-8C89-4690-81F4-92449AF21733}" type="datetime1">
              <a:rPr lang="en-GB" smtClean="0"/>
              <a:pPr lvl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pPr lvl="0"/>
            <a:fld id="{8A0601D2-DE54-4D43-BEE9-570114DC4A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979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fld id="{E770D05C-06FC-458D-A6BC-DCE4943AF81F}" type="datetime1">
              <a:rPr lang="en-GB" smtClean="0"/>
              <a:pPr lvl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fld id="{25346571-B033-4BA9-A466-FD65C53AC3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509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2AF93A7-E145-440B-8759-0A8FE63E76CC}" type="datetime1">
              <a:rPr lang="en-GB" smtClean="0"/>
              <a:pPr lvl="0"/>
              <a:t>14/06/2020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CBA7EDD-5006-4924-BBD7-A2C45D7B0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794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2773A4F-A32B-4B3B-81C5-EFC95EF4524B}" type="datetime1">
              <a:rPr lang="en-GB" smtClean="0"/>
              <a:pPr lvl="0"/>
              <a:t>14/06/2020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F229096-3D79-4237-BC5A-521AB3B1B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6142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491A29B-657F-4CD2-B393-93FBA050E64A}" type="datetime1">
              <a:rPr lang="en-GB" smtClean="0"/>
              <a:pPr lvl="0"/>
              <a:t>14/06/2020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0AEB69B-87F0-447B-834C-A28C5204D0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149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CD09A54-112A-4928-BF86-64FD2E4BB38D}" type="datetime1">
              <a:rPr lang="en-GB" smtClean="0"/>
              <a:pPr lvl="0"/>
              <a:t>14/06/2020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82C3BBC-2C72-4C8B-9C7A-DC7F471606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13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fld id="{D3CC11D8-C8DB-491A-A8C4-646C179D5018}" type="datetime1">
              <a:rPr lang="en-GB" smtClean="0"/>
              <a:pPr lvl="0"/>
              <a:t>14/06/2020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fld id="{17B40E88-AC75-4992-A826-52C1F5644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655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18FD9F9-91F2-4F68-A51D-4E54FC43C759}" type="datetime1">
              <a:rPr lang="en-GB" smtClean="0"/>
              <a:pPr lvl="0"/>
              <a:t>14/06/2020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7F79F34-CCCF-4594-855F-69712E5F4E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36904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149C852-FE9D-4E24-A757-8F76F7831699}" type="datetime1">
              <a:rPr lang="en-GB" smtClean="0"/>
              <a:pPr lvl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1FDFD09-2C14-4411-B9A9-D3CCB1609C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86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fld id="{BFB4D2A5-CC10-4819-8E40-DBA60FBBBA90}" type="datetime1">
              <a:rPr lang="en-GB" smtClean="0"/>
              <a:pPr lvl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fld id="{E29E6519-D1A1-4C07-91BD-7885ECD92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956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lvl="0"/>
            <a:fld id="{AD883A80-985D-4268-8599-14839504A764}" type="datetime1">
              <a:rPr lang="en-GB" smtClean="0"/>
              <a:pPr lvl="0"/>
              <a:t>14/06/2020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lvl="0"/>
            <a:fld id="{FBEC8C5E-1BFD-4B32-8370-B32A823A93F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3146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2536B-BD31-4C0A-AD42-418090F695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39790" y="1035789"/>
            <a:ext cx="7082800" cy="2819774"/>
          </a:xfrm>
        </p:spPr>
        <p:txBody>
          <a:bodyPr>
            <a:noAutofit/>
          </a:bodyPr>
          <a:lstStyle/>
          <a:p>
            <a:pPr lvl="0"/>
            <a:r>
              <a:rPr lang="en-GB" sz="6000" dirty="0"/>
              <a:t>Team Working &amp; Communication Skills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02B085EF-74EB-4548-A020-7B0B3DDDB3A9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7597875" y="3381865"/>
            <a:ext cx="4424442" cy="947396"/>
          </a:xfrm>
        </p:spPr>
        <p:txBody>
          <a:bodyPr>
            <a:normAutofit/>
          </a:bodyPr>
          <a:lstStyle/>
          <a:p>
            <a:pPr lvl="0"/>
            <a:r>
              <a:rPr lang="en-GB" sz="2000" dirty="0"/>
              <a:t>Presented by Emeka </a:t>
            </a:r>
            <a:r>
              <a:rPr lang="en-GB" sz="2000" dirty="0" err="1"/>
              <a:t>Akomah</a:t>
            </a:r>
            <a:r>
              <a:rPr lang="en-GB" sz="2000" dirty="0"/>
              <a:t>- </a:t>
            </a:r>
            <a:r>
              <a:rPr lang="en-GB" sz="2000" dirty="0" err="1"/>
              <a:t>Mordi</a:t>
            </a:r>
            <a:endParaRPr lang="en-GB" sz="2000" dirty="0"/>
          </a:p>
          <a:p>
            <a:pPr lvl="0"/>
            <a:endParaRPr lang="en-GB" sz="2000" dirty="0"/>
          </a:p>
          <a:p>
            <a:pPr lvl="0"/>
            <a:endParaRPr lang="en-GB" dirty="0"/>
          </a:p>
        </p:txBody>
      </p:sp>
      <p:pic>
        <p:nvPicPr>
          <p:cNvPr id="8" name="Picture 7" descr="A sunset in the background&#10;&#10;Description automatically generated">
            <a:extLst>
              <a:ext uri="{FF2B5EF4-FFF2-40B4-BE49-F238E27FC236}">
                <a16:creationId xmlns:a16="http://schemas.microsoft.com/office/drawing/2014/main" id="{7AF550E1-AABD-4597-8BD4-99E83FB163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940" y="4034672"/>
            <a:ext cx="11284269" cy="243771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1D23C-6C5C-4152-9894-E1AD0183A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367509"/>
            <a:ext cx="11029616" cy="4957876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Objectives 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- Define Communication and Teamwork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- Discuss THE Communication CYCLE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- Talk about TEAMWORK MODELS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- Q &amp; A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440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EA944-0654-47D8-A70C-92AC961DC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999202"/>
            <a:ext cx="11029616" cy="566738"/>
          </a:xfrm>
        </p:spPr>
        <p:txBody>
          <a:bodyPr/>
          <a:lstStyle/>
          <a:p>
            <a:r>
              <a:rPr lang="en-GB" dirty="0"/>
              <a:t>Definition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85A16D-E19E-4A00-B075-AC43BAE4E7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2" y="1921482"/>
            <a:ext cx="5514808" cy="4062983"/>
          </a:xfrm>
        </p:spPr>
        <p:txBody>
          <a:bodyPr>
            <a:normAutofit/>
          </a:bodyPr>
          <a:lstStyle/>
          <a:p>
            <a:pPr lvl="0" algn="ctr"/>
            <a:r>
              <a:rPr lang="en-GB" sz="2400" dirty="0"/>
              <a:t>A </a:t>
            </a:r>
            <a:r>
              <a:rPr lang="en-GB" sz="2400" b="1" dirty="0"/>
              <a:t>team</a:t>
            </a:r>
            <a:r>
              <a:rPr lang="en-GB" sz="2400" dirty="0"/>
              <a:t>, is a group of people that</a:t>
            </a:r>
          </a:p>
          <a:p>
            <a:pPr lvl="0" algn="ctr"/>
            <a:r>
              <a:rPr lang="en-GB" sz="2400" dirty="0"/>
              <a:t>come together to achieve a common goal.</a:t>
            </a:r>
          </a:p>
          <a:p>
            <a:pPr lvl="0" algn="ctr"/>
            <a:endParaRPr lang="en-GB" sz="2400" dirty="0"/>
          </a:p>
          <a:p>
            <a:pPr lvl="0" algn="ctr"/>
            <a:endParaRPr lang="en-GB" sz="2400" b="1" dirty="0"/>
          </a:p>
          <a:p>
            <a:pPr lvl="0" algn="ctr"/>
            <a:r>
              <a:rPr lang="en-GB" sz="2400" b="1" dirty="0"/>
              <a:t>Communication</a:t>
            </a:r>
            <a:r>
              <a:rPr lang="en-GB" sz="2400" dirty="0"/>
              <a:t> is the act of transferring</a:t>
            </a:r>
          </a:p>
          <a:p>
            <a:pPr lvl="0" algn="ctr"/>
            <a:r>
              <a:rPr lang="en-GB" sz="2400" dirty="0"/>
              <a:t>information from one person to another.</a:t>
            </a:r>
          </a:p>
          <a:p>
            <a:endParaRPr lang="en-GB" dirty="0"/>
          </a:p>
        </p:txBody>
      </p:sp>
      <p:pic>
        <p:nvPicPr>
          <p:cNvPr id="6" name="Picture 5" descr="A picture containing water, outdoor, sport, rowing&#10;&#10;Description automatically generated">
            <a:extLst>
              <a:ext uri="{FF2B5EF4-FFF2-40B4-BE49-F238E27FC236}">
                <a16:creationId xmlns:a16="http://schemas.microsoft.com/office/drawing/2014/main" id="{3B80FDD8-8B58-4172-95DD-62FAA07CA4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6952" y="1565940"/>
            <a:ext cx="4622311" cy="2295748"/>
          </a:xfrm>
          <a:prstGeom prst="rect">
            <a:avLst/>
          </a:prstGeom>
        </p:spPr>
      </p:pic>
      <p:pic>
        <p:nvPicPr>
          <p:cNvPr id="10" name="Picture 9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A07B3EE1-6BBE-4402-B68B-F647391DF3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6951" y="3952973"/>
            <a:ext cx="4622311" cy="2144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465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7CBC9-4249-4830-BA05-FBB07D844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857800"/>
            <a:ext cx="11029616" cy="566738"/>
          </a:xfrm>
        </p:spPr>
        <p:txBody>
          <a:bodyPr/>
          <a:lstStyle/>
          <a:p>
            <a:r>
              <a:rPr lang="en-GB" dirty="0"/>
              <a:t>Michael Argyle theory of communication cycle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B7DB65-6D22-4271-8577-4CD60540C7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1" y="1750530"/>
            <a:ext cx="11029617" cy="4637987"/>
          </a:xfrm>
        </p:spPr>
        <p:txBody>
          <a:bodyPr>
            <a:normAutofit/>
          </a:bodyPr>
          <a:lstStyle/>
          <a:p>
            <a:pPr lvl="0">
              <a:lnSpc>
                <a:spcPct val="70000"/>
              </a:lnSpc>
            </a:pPr>
            <a:r>
              <a:rPr lang="en-GB" sz="1600" dirty="0"/>
              <a:t>Michael Argyle(1925 – 2002)was a social psychologist who carried out research and then developed the theories about human communication and interpersonal interaction. He then proposed that communication is a skill.</a:t>
            </a:r>
          </a:p>
          <a:p>
            <a:pPr lvl="0">
              <a:lnSpc>
                <a:spcPct val="70000"/>
              </a:lnSpc>
            </a:pPr>
            <a:r>
              <a:rPr lang="en-GB" sz="1600" dirty="0"/>
              <a:t>Argyle looked at both verbal and non – verbal communication.</a:t>
            </a:r>
          </a:p>
          <a:p>
            <a:pPr lvl="0">
              <a:lnSpc>
                <a:spcPct val="70000"/>
              </a:lnSpc>
            </a:pPr>
            <a:r>
              <a:rPr lang="en-GB" sz="1600" dirty="0"/>
              <a:t>Argyle experimental research was to developed to become  what is known as the communication cycle theory.</a:t>
            </a:r>
          </a:p>
          <a:p>
            <a:pPr lvl="0">
              <a:lnSpc>
                <a:spcPct val="70000"/>
              </a:lnSpc>
            </a:pPr>
            <a:r>
              <a:rPr lang="en-GB" sz="1600" dirty="0"/>
              <a:t>Argyle in (1967) claimed that the human communication basically a two way process that involves people sending, receiving and responding to each others non-verbal and verbal messages</a:t>
            </a:r>
          </a:p>
          <a:p>
            <a:pPr lvl="0">
              <a:lnSpc>
                <a:spcPct val="70000"/>
              </a:lnSpc>
            </a:pPr>
            <a:endParaRPr lang="en-GB" sz="1600" dirty="0"/>
          </a:p>
          <a:p>
            <a:pPr lvl="0" algn="ctr">
              <a:lnSpc>
                <a:spcPct val="70000"/>
              </a:lnSpc>
            </a:pPr>
            <a:r>
              <a:rPr lang="en-GB" sz="1600" b="1" dirty="0"/>
              <a:t>The six stages are:</a:t>
            </a:r>
            <a:endParaRPr lang="en-GB" sz="1600" dirty="0"/>
          </a:p>
          <a:p>
            <a:pPr lvl="0" algn="ctr">
              <a:lnSpc>
                <a:spcPct val="70000"/>
              </a:lnSpc>
            </a:pPr>
            <a:r>
              <a:rPr lang="en-GB" sz="1600" dirty="0"/>
              <a:t>the idea occurs.</a:t>
            </a:r>
          </a:p>
          <a:p>
            <a:pPr lvl="0" algn="ctr">
              <a:lnSpc>
                <a:spcPct val="70000"/>
              </a:lnSpc>
            </a:pPr>
            <a:r>
              <a:rPr lang="en-GB" sz="1600" dirty="0"/>
              <a:t>message coded.</a:t>
            </a:r>
          </a:p>
          <a:p>
            <a:pPr lvl="0" algn="ctr">
              <a:lnSpc>
                <a:spcPct val="70000"/>
              </a:lnSpc>
            </a:pPr>
            <a:r>
              <a:rPr lang="en-GB" sz="1600" dirty="0"/>
              <a:t>message sent.</a:t>
            </a:r>
          </a:p>
          <a:p>
            <a:pPr lvl="0" algn="ctr">
              <a:lnSpc>
                <a:spcPct val="70000"/>
              </a:lnSpc>
            </a:pPr>
            <a:r>
              <a:rPr lang="en-GB" sz="1600" dirty="0"/>
              <a:t>message received.</a:t>
            </a:r>
          </a:p>
          <a:p>
            <a:pPr lvl="0" algn="ctr">
              <a:lnSpc>
                <a:spcPct val="70000"/>
              </a:lnSpc>
            </a:pPr>
            <a:r>
              <a:rPr lang="en-GB" sz="1600" dirty="0"/>
              <a:t>message decoded.</a:t>
            </a:r>
          </a:p>
          <a:p>
            <a:pPr lvl="0" algn="ctr">
              <a:lnSpc>
                <a:spcPct val="70000"/>
              </a:lnSpc>
            </a:pPr>
            <a:r>
              <a:rPr lang="en-GB" sz="1600" dirty="0"/>
              <a:t>message understood.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029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AA9AF-2318-484A-AD88-E9300DCC8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999202"/>
            <a:ext cx="11029616" cy="566738"/>
          </a:xfrm>
        </p:spPr>
        <p:txBody>
          <a:bodyPr/>
          <a:lstStyle/>
          <a:p>
            <a:r>
              <a:rPr lang="en-GB" dirty="0"/>
              <a:t>Belbin Team Role</a:t>
            </a:r>
            <a:endParaRPr lang="en-GB" b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86BCE4-8F8E-42FE-BC9B-A358866E52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2" y="1573147"/>
            <a:ext cx="11029616" cy="846797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en-US" sz="1600" dirty="0"/>
              <a:t>Dr Meredith Belbin Did a research in the 1970’s that lead to the development of the Belbin Team Roles which comprises of nine behavior that individuals adopt when they engage in a team.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9FCCB8-5AB8-451F-A931-59D20B7D20E9}"/>
              </a:ext>
            </a:extLst>
          </p:cNvPr>
          <p:cNvSpPr txBox="1"/>
          <p:nvPr/>
        </p:nvSpPr>
        <p:spPr>
          <a:xfrm>
            <a:off x="4506013" y="2671405"/>
            <a:ext cx="5392132" cy="347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4" indent="-228600">
              <a:lnSpc>
                <a:spcPct val="80000"/>
              </a:lnSpc>
              <a:buChar char="•"/>
            </a:pPr>
            <a:r>
              <a:rPr lang="en-US" sz="2800" dirty="0"/>
              <a:t>Plant</a:t>
            </a:r>
          </a:p>
          <a:p>
            <a:pPr lvl="4" indent="-228600">
              <a:lnSpc>
                <a:spcPct val="80000"/>
              </a:lnSpc>
              <a:buChar char="•"/>
            </a:pPr>
            <a:r>
              <a:rPr lang="en-US" sz="2800" dirty="0"/>
              <a:t>Resource Investigator</a:t>
            </a:r>
          </a:p>
          <a:p>
            <a:pPr lvl="4" indent="-228600">
              <a:lnSpc>
                <a:spcPct val="80000"/>
              </a:lnSpc>
              <a:buChar char="•"/>
            </a:pPr>
            <a:r>
              <a:rPr lang="en-US" sz="2800" dirty="0"/>
              <a:t>Co-Ordinator</a:t>
            </a:r>
          </a:p>
          <a:p>
            <a:pPr lvl="4" indent="-228600">
              <a:lnSpc>
                <a:spcPct val="80000"/>
              </a:lnSpc>
              <a:buChar char="•"/>
            </a:pPr>
            <a:r>
              <a:rPr lang="en-US" sz="2800" dirty="0"/>
              <a:t>Shaper</a:t>
            </a:r>
          </a:p>
          <a:p>
            <a:pPr lvl="4" indent="-228600">
              <a:lnSpc>
                <a:spcPct val="80000"/>
              </a:lnSpc>
              <a:buChar char="•"/>
            </a:pPr>
            <a:r>
              <a:rPr lang="en-US" sz="2800" dirty="0"/>
              <a:t>Monitor Evaluator</a:t>
            </a:r>
          </a:p>
          <a:p>
            <a:pPr lvl="4" indent="-228600">
              <a:lnSpc>
                <a:spcPct val="80000"/>
              </a:lnSpc>
              <a:buChar char="•"/>
            </a:pPr>
            <a:r>
              <a:rPr lang="en-US" sz="2800" dirty="0"/>
              <a:t>Implementer</a:t>
            </a:r>
          </a:p>
          <a:p>
            <a:pPr lvl="4" indent="-228600">
              <a:lnSpc>
                <a:spcPct val="80000"/>
              </a:lnSpc>
              <a:buChar char="•"/>
            </a:pPr>
            <a:r>
              <a:rPr lang="en-US" sz="2800" dirty="0"/>
              <a:t>Team worker</a:t>
            </a:r>
          </a:p>
          <a:p>
            <a:pPr lvl="4" indent="-228600">
              <a:lnSpc>
                <a:spcPct val="80000"/>
              </a:lnSpc>
              <a:buChar char="•"/>
            </a:pPr>
            <a:r>
              <a:rPr lang="en-US" sz="2800" dirty="0"/>
              <a:t>Completer – Finisher</a:t>
            </a:r>
          </a:p>
          <a:p>
            <a:pPr lvl="4" indent="-228600">
              <a:lnSpc>
                <a:spcPct val="80000"/>
              </a:lnSpc>
              <a:buChar char="•"/>
            </a:pPr>
            <a:r>
              <a:rPr lang="en-US" sz="2800" dirty="0"/>
              <a:t>Specialist</a:t>
            </a:r>
          </a:p>
          <a:p>
            <a:endParaRPr lang="en-GB" dirty="0"/>
          </a:p>
        </p:txBody>
      </p:sp>
      <p:pic>
        <p:nvPicPr>
          <p:cNvPr id="9" name="Picture 8" descr="A drawing of a face&#10;&#10;Description automatically generated">
            <a:extLst>
              <a:ext uri="{FF2B5EF4-FFF2-40B4-BE49-F238E27FC236}">
                <a16:creationId xmlns:a16="http://schemas.microsoft.com/office/drawing/2014/main" id="{C9FFA421-A6E7-4BD8-A66F-5185695895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7421" y="2372648"/>
            <a:ext cx="4069234" cy="4069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02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B4E90-A44A-499B-9F57-B05A72C14C5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2" y="884960"/>
            <a:ext cx="11029616" cy="566738"/>
          </a:xfrm>
        </p:spPr>
        <p:txBody>
          <a:bodyPr/>
          <a:lstStyle/>
          <a:p>
            <a:pPr lvl="0"/>
            <a:r>
              <a:rPr lang="en-GB" dirty="0"/>
              <a:t>Belbin Team Roles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28D76-C74E-4771-87C2-8A6F1A49B579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581192" y="1687399"/>
            <a:ext cx="11029617" cy="4171400"/>
          </a:xfrm>
        </p:spPr>
        <p:txBody>
          <a:bodyPr>
            <a:normAutofit/>
          </a:bodyPr>
          <a:lstStyle/>
          <a:p>
            <a:pPr lvl="0">
              <a:lnSpc>
                <a:spcPct val="60000"/>
              </a:lnSpc>
            </a:pPr>
            <a:r>
              <a:rPr lang="en-US" sz="1700" dirty="0"/>
              <a:t>Thinking Roles</a:t>
            </a:r>
          </a:p>
          <a:p>
            <a:pPr lvl="0" indent="-228600">
              <a:lnSpc>
                <a:spcPct val="60000"/>
              </a:lnSpc>
              <a:buChar char="•"/>
            </a:pPr>
            <a:r>
              <a:rPr lang="en-US" sz="1500" dirty="0"/>
              <a:t>Plant</a:t>
            </a:r>
          </a:p>
          <a:p>
            <a:pPr lvl="0" indent="-228600">
              <a:lnSpc>
                <a:spcPct val="60000"/>
              </a:lnSpc>
              <a:buChar char="•"/>
            </a:pPr>
            <a:r>
              <a:rPr lang="en-US" sz="1500" dirty="0"/>
              <a:t>Monitor Evaluator</a:t>
            </a:r>
          </a:p>
          <a:p>
            <a:pPr lvl="0" indent="-228600">
              <a:lnSpc>
                <a:spcPct val="60000"/>
              </a:lnSpc>
              <a:buChar char="•"/>
            </a:pPr>
            <a:r>
              <a:rPr lang="en-US" sz="1500" dirty="0"/>
              <a:t>Specialist</a:t>
            </a:r>
          </a:p>
          <a:p>
            <a:pPr lvl="0" indent="-228600">
              <a:lnSpc>
                <a:spcPct val="60000"/>
              </a:lnSpc>
              <a:buChar char="•"/>
            </a:pPr>
            <a:endParaRPr lang="en-US" sz="1300" dirty="0"/>
          </a:p>
          <a:p>
            <a:pPr lvl="0">
              <a:lnSpc>
                <a:spcPct val="60000"/>
              </a:lnSpc>
            </a:pPr>
            <a:r>
              <a:rPr lang="en-US" sz="1700" dirty="0"/>
              <a:t>Action Roles                    </a:t>
            </a:r>
          </a:p>
          <a:p>
            <a:pPr lvl="0" indent="-228600">
              <a:lnSpc>
                <a:spcPct val="60000"/>
              </a:lnSpc>
              <a:buChar char="•"/>
            </a:pPr>
            <a:r>
              <a:rPr lang="en-US" sz="1500" dirty="0"/>
              <a:t>Shaper                             </a:t>
            </a:r>
          </a:p>
          <a:p>
            <a:pPr lvl="0" indent="-228600">
              <a:lnSpc>
                <a:spcPct val="60000"/>
              </a:lnSpc>
              <a:buChar char="•"/>
            </a:pPr>
            <a:r>
              <a:rPr lang="en-US" sz="1500" dirty="0"/>
              <a:t>Implementer                    </a:t>
            </a:r>
          </a:p>
          <a:p>
            <a:pPr lvl="0" indent="-228600">
              <a:lnSpc>
                <a:spcPct val="60000"/>
              </a:lnSpc>
              <a:buChar char="•"/>
            </a:pPr>
            <a:r>
              <a:rPr lang="en-US" sz="1500" dirty="0"/>
              <a:t>Completer- Finisher   </a:t>
            </a:r>
          </a:p>
          <a:p>
            <a:pPr lvl="0" indent="-228600">
              <a:lnSpc>
                <a:spcPct val="60000"/>
              </a:lnSpc>
              <a:buChar char="•"/>
            </a:pPr>
            <a:endParaRPr lang="en-US" sz="1300" dirty="0"/>
          </a:p>
          <a:p>
            <a:pPr lvl="0">
              <a:lnSpc>
                <a:spcPct val="60000"/>
              </a:lnSpc>
            </a:pPr>
            <a:r>
              <a:rPr lang="en-US" sz="1700" dirty="0"/>
              <a:t>People Roles   </a:t>
            </a:r>
          </a:p>
          <a:p>
            <a:pPr lvl="0" indent="-228600">
              <a:lnSpc>
                <a:spcPct val="60000"/>
              </a:lnSpc>
              <a:buChar char="•"/>
            </a:pPr>
            <a:r>
              <a:rPr lang="en-US" sz="1500" dirty="0"/>
              <a:t>Coordinator</a:t>
            </a:r>
          </a:p>
          <a:p>
            <a:pPr lvl="0" indent="-228600">
              <a:lnSpc>
                <a:spcPct val="60000"/>
              </a:lnSpc>
              <a:buChar char="•"/>
            </a:pPr>
            <a:r>
              <a:rPr lang="en-US" sz="1500" dirty="0"/>
              <a:t>Team Worker</a:t>
            </a:r>
          </a:p>
          <a:p>
            <a:pPr lvl="0" indent="-228600">
              <a:lnSpc>
                <a:spcPct val="60000"/>
              </a:lnSpc>
              <a:buChar char="•"/>
            </a:pPr>
            <a:r>
              <a:rPr lang="en-US" sz="1500" dirty="0"/>
              <a:t>Resource Investigator</a:t>
            </a:r>
          </a:p>
          <a:p>
            <a:pPr lvl="0">
              <a:lnSpc>
                <a:spcPct val="70000"/>
              </a:lnSpc>
            </a:pPr>
            <a:endParaRPr lang="en-GB" sz="1500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CF8269B1-9CBD-40F3-B434-6C549334FA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6392" y="999201"/>
            <a:ext cx="6919273" cy="532251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F411D-FD3B-40E4-8EF9-B3A1488D61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3" y="999202"/>
            <a:ext cx="11029616" cy="566738"/>
          </a:xfrm>
        </p:spPr>
        <p:txBody>
          <a:bodyPr/>
          <a:lstStyle/>
          <a:p>
            <a:pPr lvl="0"/>
            <a:r>
              <a:rPr lang="en-GB" dirty="0"/>
              <a:t>Tuckman’s Team Development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1206610-96C6-459F-B79C-C14F8E8FC9B3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1627568" y="1937154"/>
            <a:ext cx="2067740" cy="4029998"/>
          </a:xfrm>
        </p:spPr>
        <p:txBody>
          <a:bodyPr>
            <a:normAutofit/>
          </a:bodyPr>
          <a:lstStyle/>
          <a:p>
            <a:pPr lvl="0"/>
            <a:r>
              <a:rPr lang="en-US" sz="2000" cap="all" dirty="0"/>
              <a:t>FORMING</a:t>
            </a:r>
            <a:r>
              <a:rPr lang="en-US" sz="2000" dirty="0"/>
              <a:t>​</a:t>
            </a:r>
          </a:p>
          <a:p>
            <a:pPr lvl="0"/>
            <a:r>
              <a:rPr lang="en-US" sz="2000" cap="all" dirty="0"/>
              <a:t>STORMING</a:t>
            </a:r>
            <a:r>
              <a:rPr lang="en-US" sz="2000" dirty="0"/>
              <a:t>​</a:t>
            </a:r>
          </a:p>
          <a:p>
            <a:pPr lvl="0"/>
            <a:r>
              <a:rPr lang="en-US" sz="2000" cap="all" dirty="0"/>
              <a:t>NORMING</a:t>
            </a:r>
            <a:r>
              <a:rPr lang="en-US" sz="2000" dirty="0"/>
              <a:t>​</a:t>
            </a:r>
          </a:p>
          <a:p>
            <a:pPr lvl="0"/>
            <a:r>
              <a:rPr lang="en-US" sz="2000" cap="all" dirty="0"/>
              <a:t>PERFORMING</a:t>
            </a:r>
            <a:r>
              <a:rPr lang="en-US" sz="2000" dirty="0"/>
              <a:t>​</a:t>
            </a:r>
          </a:p>
          <a:p>
            <a:pPr lvl="0"/>
            <a:r>
              <a:rPr lang="en-US" sz="2000" cap="all" dirty="0"/>
              <a:t>ADJOURNING</a:t>
            </a:r>
            <a:endParaRPr lang="en-US" sz="2000" dirty="0"/>
          </a:p>
          <a:p>
            <a:pPr lvl="0"/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3168B12-BE72-4BAC-8A68-EC4CE592C9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6634" y="1970205"/>
            <a:ext cx="6172200" cy="396389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BD4AB-DCFF-4633-933E-D690B6DE6F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1190" y="1858528"/>
            <a:ext cx="11029616" cy="566738"/>
          </a:xfrm>
        </p:spPr>
        <p:txBody>
          <a:bodyPr>
            <a:normAutofit fontScale="90000"/>
          </a:bodyPr>
          <a:lstStyle/>
          <a:p>
            <a:pPr lvl="0" algn="ctr"/>
            <a:r>
              <a:rPr lang="en-GB" dirty="0"/>
              <a:t>Thank you for your time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 am happy to answer Any Questions you may have?</a:t>
            </a:r>
          </a:p>
        </p:txBody>
      </p:sp>
      <p:pic>
        <p:nvPicPr>
          <p:cNvPr id="8" name="Picture 7" descr="A close up of a logo&#10;&#10;Description automatically generated">
            <a:extLst>
              <a:ext uri="{FF2B5EF4-FFF2-40B4-BE49-F238E27FC236}">
                <a16:creationId xmlns:a16="http://schemas.microsoft.com/office/drawing/2014/main" id="{7C13E980-04D7-4AEB-8AFA-96A3BF0206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0069" y="3006957"/>
            <a:ext cx="3391859" cy="31433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1597</TotalTime>
  <Words>256</Words>
  <Application>Microsoft Office PowerPoint</Application>
  <PresentationFormat>Widescreen</PresentationFormat>
  <Paragraphs>56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Gill Sans MT</vt:lpstr>
      <vt:lpstr>Wingdings 2</vt:lpstr>
      <vt:lpstr>Dividend</vt:lpstr>
      <vt:lpstr>Team Working &amp; Communication Skills</vt:lpstr>
      <vt:lpstr>Objectives   - Define Communication and Teamwork  - Discuss THE Communication CYCLE  - Talk about TEAMWORK MODELS  - Q &amp; A   </vt:lpstr>
      <vt:lpstr>Definition</vt:lpstr>
      <vt:lpstr>Michael Argyle theory of communication cycle</vt:lpstr>
      <vt:lpstr>Belbin Team Role</vt:lpstr>
      <vt:lpstr>Belbin Team Roles</vt:lpstr>
      <vt:lpstr>Tuckman’s Team Development</vt:lpstr>
      <vt:lpstr>Thank you for your time  I am happy to answer Any Questions you may have?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Working &amp; Communication Skills</dc:title>
  <dc:creator>owner</dc:creator>
  <cp:lastModifiedBy> </cp:lastModifiedBy>
  <cp:revision>9</cp:revision>
  <dcterms:created xsi:type="dcterms:W3CDTF">2020-05-05T22:26:45Z</dcterms:created>
  <dcterms:modified xsi:type="dcterms:W3CDTF">2020-06-14T21:10:34Z</dcterms:modified>
</cp:coreProperties>
</file>