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6"/>
  </p:notesMasterIdLst>
  <p:sldIdLst>
    <p:sldId id="256" r:id="rId5"/>
    <p:sldId id="273" r:id="rId6"/>
    <p:sldId id="276" r:id="rId7"/>
    <p:sldId id="293" r:id="rId8"/>
    <p:sldId id="258" r:id="rId9"/>
    <p:sldId id="290" r:id="rId10"/>
    <p:sldId id="291" r:id="rId11"/>
    <p:sldId id="283" r:id="rId12"/>
    <p:sldId id="294" r:id="rId13"/>
    <p:sldId id="295" r:id="rId14"/>
    <p:sldId id="296" r:id="rId15"/>
    <p:sldId id="297" r:id="rId16"/>
    <p:sldId id="298" r:id="rId17"/>
    <p:sldId id="278" r:id="rId18"/>
    <p:sldId id="286" r:id="rId19"/>
    <p:sldId id="281" r:id="rId20"/>
    <p:sldId id="282" r:id="rId21"/>
    <p:sldId id="279" r:id="rId22"/>
    <p:sldId id="287" r:id="rId23"/>
    <p:sldId id="280" r:id="rId24"/>
    <p:sldId id="299" r:id="rId25"/>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ron Cole" initials="SC" lastIdx="1" clrIdx="0">
    <p:extLst>
      <p:ext uri="{19B8F6BF-5375-455C-9EA6-DF929625EA0E}">
        <p15:presenceInfo xmlns:p15="http://schemas.microsoft.com/office/powerpoint/2012/main" userId="S-1-5-21-3538299152-2178356403-835167861-18143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396"/>
    <p:restoredTop sz="94637"/>
  </p:normalViewPr>
  <p:slideViewPr>
    <p:cSldViewPr snapToGrid="0" snapToObjects="1">
      <p:cViewPr>
        <p:scale>
          <a:sx n="128" d="100"/>
          <a:sy n="128" d="100"/>
        </p:scale>
        <p:origin x="-248" y="-1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E25E55-5778-41CE-BEAD-E4B4F43AA7D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7FC38D2-9CC6-4F40-98AF-186D1BE35790}">
      <dgm:prSet/>
      <dgm:spPr/>
      <dgm:t>
        <a:bodyPr/>
        <a:lstStyle/>
        <a:p>
          <a:r>
            <a:rPr lang="en-US"/>
            <a:t>The aim of this session is to ;</a:t>
          </a:r>
        </a:p>
      </dgm:t>
    </dgm:pt>
    <dgm:pt modelId="{287D8AE1-6844-4868-9300-D69C4762DDFF}" type="parTrans" cxnId="{94A6CE46-C0E5-4144-B04C-8B560B7DF822}">
      <dgm:prSet/>
      <dgm:spPr/>
      <dgm:t>
        <a:bodyPr/>
        <a:lstStyle/>
        <a:p>
          <a:endParaRPr lang="en-US"/>
        </a:p>
      </dgm:t>
    </dgm:pt>
    <dgm:pt modelId="{199A58F0-AD9E-42EA-A898-542B468FE22B}" type="sibTrans" cxnId="{94A6CE46-C0E5-4144-B04C-8B560B7DF822}">
      <dgm:prSet/>
      <dgm:spPr/>
      <dgm:t>
        <a:bodyPr/>
        <a:lstStyle/>
        <a:p>
          <a:endParaRPr lang="en-US"/>
        </a:p>
      </dgm:t>
    </dgm:pt>
    <dgm:pt modelId="{62E74925-C13D-459B-8F18-0187333AD721}">
      <dgm:prSet/>
      <dgm:spPr/>
      <dgm:t>
        <a:bodyPr/>
        <a:lstStyle/>
        <a:p>
          <a:r>
            <a:rPr lang="en-US"/>
            <a:t>Explore how personal experiences, values, beliefs and attitudes may influence your research</a:t>
          </a:r>
        </a:p>
      </dgm:t>
    </dgm:pt>
    <dgm:pt modelId="{9F3F4A8A-78FA-45EC-9735-082E4D377D79}" type="parTrans" cxnId="{8E09B611-B619-42D9-8F20-E00EB028B114}">
      <dgm:prSet/>
      <dgm:spPr/>
      <dgm:t>
        <a:bodyPr/>
        <a:lstStyle/>
        <a:p>
          <a:endParaRPr lang="en-US"/>
        </a:p>
      </dgm:t>
    </dgm:pt>
    <dgm:pt modelId="{064ABC5A-600C-4F92-88EC-E9F4FADE3BDD}" type="sibTrans" cxnId="{8E09B611-B619-42D9-8F20-E00EB028B114}">
      <dgm:prSet/>
      <dgm:spPr/>
      <dgm:t>
        <a:bodyPr/>
        <a:lstStyle/>
        <a:p>
          <a:endParaRPr lang="en-US"/>
        </a:p>
      </dgm:t>
    </dgm:pt>
    <dgm:pt modelId="{F912A83C-57BD-49CE-99EC-DA4B6BAD068E}">
      <dgm:prSet/>
      <dgm:spPr/>
      <dgm:t>
        <a:bodyPr/>
        <a:lstStyle/>
        <a:p>
          <a:r>
            <a:rPr lang="en-US"/>
            <a:t>Understand unconscious bias and it’s effect on practice</a:t>
          </a:r>
        </a:p>
      </dgm:t>
    </dgm:pt>
    <dgm:pt modelId="{C460481E-80DE-47A1-A50F-34068CC40941}" type="parTrans" cxnId="{972962EE-EC5B-455F-A887-84082A78642E}">
      <dgm:prSet/>
      <dgm:spPr/>
      <dgm:t>
        <a:bodyPr/>
        <a:lstStyle/>
        <a:p>
          <a:endParaRPr lang="en-US"/>
        </a:p>
      </dgm:t>
    </dgm:pt>
    <dgm:pt modelId="{C979ECF4-B284-4491-806C-25670D486749}" type="sibTrans" cxnId="{972962EE-EC5B-455F-A887-84082A78642E}">
      <dgm:prSet/>
      <dgm:spPr/>
      <dgm:t>
        <a:bodyPr/>
        <a:lstStyle/>
        <a:p>
          <a:endParaRPr lang="en-US"/>
        </a:p>
      </dgm:t>
    </dgm:pt>
    <dgm:pt modelId="{DB105E53-E7F5-49F1-864F-2397EB7E3BB9}" type="pres">
      <dgm:prSet presAssocID="{14E25E55-5778-41CE-BEAD-E4B4F43AA7DA}" presName="root" presStyleCnt="0">
        <dgm:presLayoutVars>
          <dgm:dir/>
          <dgm:resizeHandles val="exact"/>
        </dgm:presLayoutVars>
      </dgm:prSet>
      <dgm:spPr/>
    </dgm:pt>
    <dgm:pt modelId="{EFC5DBA0-7AE3-40B5-9B5C-346DD87FFC61}" type="pres">
      <dgm:prSet presAssocID="{14E25E55-5778-41CE-BEAD-E4B4F43AA7DA}" presName="container" presStyleCnt="0">
        <dgm:presLayoutVars>
          <dgm:dir/>
          <dgm:resizeHandles val="exact"/>
        </dgm:presLayoutVars>
      </dgm:prSet>
      <dgm:spPr/>
    </dgm:pt>
    <dgm:pt modelId="{073E5EBE-C94D-4053-B7B6-265D22899D7A}" type="pres">
      <dgm:prSet presAssocID="{17FC38D2-9CC6-4F40-98AF-186D1BE35790}" presName="compNode" presStyleCnt="0"/>
      <dgm:spPr/>
    </dgm:pt>
    <dgm:pt modelId="{F3DC06DC-DF29-45B8-B7DD-FC3DC606880A}" type="pres">
      <dgm:prSet presAssocID="{17FC38D2-9CC6-4F40-98AF-186D1BE35790}" presName="iconBgRect" presStyleLbl="bgShp" presStyleIdx="0" presStyleCnt="3"/>
      <dgm:spPr/>
    </dgm:pt>
    <dgm:pt modelId="{DA99308E-BB44-4772-8C2B-4F64B307EE11}" type="pres">
      <dgm:prSet presAssocID="{17FC38D2-9CC6-4F40-98AF-186D1BE357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fe ring"/>
        </a:ext>
      </dgm:extLst>
    </dgm:pt>
    <dgm:pt modelId="{B38AEEFF-7C11-40BC-9D26-0657E375BBA8}" type="pres">
      <dgm:prSet presAssocID="{17FC38D2-9CC6-4F40-98AF-186D1BE35790}" presName="spaceRect" presStyleCnt="0"/>
      <dgm:spPr/>
    </dgm:pt>
    <dgm:pt modelId="{90A50540-5E68-4C50-8E41-9F8E654EE586}" type="pres">
      <dgm:prSet presAssocID="{17FC38D2-9CC6-4F40-98AF-186D1BE35790}" presName="textRect" presStyleLbl="revTx" presStyleIdx="0" presStyleCnt="3">
        <dgm:presLayoutVars>
          <dgm:chMax val="1"/>
          <dgm:chPref val="1"/>
        </dgm:presLayoutVars>
      </dgm:prSet>
      <dgm:spPr/>
    </dgm:pt>
    <dgm:pt modelId="{2C7654F8-DA47-4412-AAFF-71C2DB539286}" type="pres">
      <dgm:prSet presAssocID="{199A58F0-AD9E-42EA-A898-542B468FE22B}" presName="sibTrans" presStyleLbl="sibTrans2D1" presStyleIdx="0" presStyleCnt="0"/>
      <dgm:spPr/>
    </dgm:pt>
    <dgm:pt modelId="{29E893F6-79D6-496F-9257-051C8FE9CAB1}" type="pres">
      <dgm:prSet presAssocID="{62E74925-C13D-459B-8F18-0187333AD721}" presName="compNode" presStyleCnt="0"/>
      <dgm:spPr/>
    </dgm:pt>
    <dgm:pt modelId="{560AD4B3-C9FD-4D20-AEC0-8E74A1049D08}" type="pres">
      <dgm:prSet presAssocID="{62E74925-C13D-459B-8F18-0187333AD721}" presName="iconBgRect" presStyleLbl="bgShp" presStyleIdx="1" presStyleCnt="3"/>
      <dgm:spPr/>
    </dgm:pt>
    <dgm:pt modelId="{9F96C10E-0FEE-4F2D-866C-7124EB7B6B90}" type="pres">
      <dgm:prSet presAssocID="{62E74925-C13D-459B-8F18-0187333AD7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B2395249-4C96-4886-A196-509F6ADADA7F}" type="pres">
      <dgm:prSet presAssocID="{62E74925-C13D-459B-8F18-0187333AD721}" presName="spaceRect" presStyleCnt="0"/>
      <dgm:spPr/>
    </dgm:pt>
    <dgm:pt modelId="{404B8A15-5442-48E4-88BD-CC434CC7D0A3}" type="pres">
      <dgm:prSet presAssocID="{62E74925-C13D-459B-8F18-0187333AD721}" presName="textRect" presStyleLbl="revTx" presStyleIdx="1" presStyleCnt="3">
        <dgm:presLayoutVars>
          <dgm:chMax val="1"/>
          <dgm:chPref val="1"/>
        </dgm:presLayoutVars>
      </dgm:prSet>
      <dgm:spPr/>
    </dgm:pt>
    <dgm:pt modelId="{F7276DBB-C838-4ACD-A08A-6CD9766ED7F3}" type="pres">
      <dgm:prSet presAssocID="{064ABC5A-600C-4F92-88EC-E9F4FADE3BDD}" presName="sibTrans" presStyleLbl="sibTrans2D1" presStyleIdx="0" presStyleCnt="0"/>
      <dgm:spPr/>
    </dgm:pt>
    <dgm:pt modelId="{B213F016-B5C2-4DB7-9B09-63E93A7F28D4}" type="pres">
      <dgm:prSet presAssocID="{F912A83C-57BD-49CE-99EC-DA4B6BAD068E}" presName="compNode" presStyleCnt="0"/>
      <dgm:spPr/>
    </dgm:pt>
    <dgm:pt modelId="{38005FD1-FD46-4380-827E-C7BB4BCDF643}" type="pres">
      <dgm:prSet presAssocID="{F912A83C-57BD-49CE-99EC-DA4B6BAD068E}" presName="iconBgRect" presStyleLbl="bgShp" presStyleIdx="2" presStyleCnt="3"/>
      <dgm:spPr/>
    </dgm:pt>
    <dgm:pt modelId="{7A05B7F9-6640-4F1A-8A6B-B4E856154585}" type="pres">
      <dgm:prSet presAssocID="{F912A83C-57BD-49CE-99EC-DA4B6BAD06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EDCC48E-BFAF-4C61-8265-F51E46C19AFC}" type="pres">
      <dgm:prSet presAssocID="{F912A83C-57BD-49CE-99EC-DA4B6BAD068E}" presName="spaceRect" presStyleCnt="0"/>
      <dgm:spPr/>
    </dgm:pt>
    <dgm:pt modelId="{A2DCF253-4A00-4533-84F4-EF310DD6B0A6}" type="pres">
      <dgm:prSet presAssocID="{F912A83C-57BD-49CE-99EC-DA4B6BAD068E}" presName="textRect" presStyleLbl="revTx" presStyleIdx="2" presStyleCnt="3">
        <dgm:presLayoutVars>
          <dgm:chMax val="1"/>
          <dgm:chPref val="1"/>
        </dgm:presLayoutVars>
      </dgm:prSet>
      <dgm:spPr/>
    </dgm:pt>
  </dgm:ptLst>
  <dgm:cxnLst>
    <dgm:cxn modelId="{86284104-D1F2-4583-9F8D-DC48E685D3D1}" type="presOf" srcId="{62E74925-C13D-459B-8F18-0187333AD721}" destId="{404B8A15-5442-48E4-88BD-CC434CC7D0A3}" srcOrd="0" destOrd="0" presId="urn:microsoft.com/office/officeart/2018/2/layout/IconCircleList"/>
    <dgm:cxn modelId="{985BFA05-5A03-4E10-8A98-05A3A800FD08}" type="presOf" srcId="{064ABC5A-600C-4F92-88EC-E9F4FADE3BDD}" destId="{F7276DBB-C838-4ACD-A08A-6CD9766ED7F3}" srcOrd="0" destOrd="0" presId="urn:microsoft.com/office/officeart/2018/2/layout/IconCircleList"/>
    <dgm:cxn modelId="{8E09B611-B619-42D9-8F20-E00EB028B114}" srcId="{14E25E55-5778-41CE-BEAD-E4B4F43AA7DA}" destId="{62E74925-C13D-459B-8F18-0187333AD721}" srcOrd="1" destOrd="0" parTransId="{9F3F4A8A-78FA-45EC-9735-082E4D377D79}" sibTransId="{064ABC5A-600C-4F92-88EC-E9F4FADE3BDD}"/>
    <dgm:cxn modelId="{94E2063A-33AD-4891-8F85-A9B1505D4847}" type="presOf" srcId="{F912A83C-57BD-49CE-99EC-DA4B6BAD068E}" destId="{A2DCF253-4A00-4533-84F4-EF310DD6B0A6}" srcOrd="0" destOrd="0" presId="urn:microsoft.com/office/officeart/2018/2/layout/IconCircleList"/>
    <dgm:cxn modelId="{94A6CE46-C0E5-4144-B04C-8B560B7DF822}" srcId="{14E25E55-5778-41CE-BEAD-E4B4F43AA7DA}" destId="{17FC38D2-9CC6-4F40-98AF-186D1BE35790}" srcOrd="0" destOrd="0" parTransId="{287D8AE1-6844-4868-9300-D69C4762DDFF}" sibTransId="{199A58F0-AD9E-42EA-A898-542B468FE22B}"/>
    <dgm:cxn modelId="{86E87381-8540-4A5A-BACC-F134F7488065}" type="presOf" srcId="{17FC38D2-9CC6-4F40-98AF-186D1BE35790}" destId="{90A50540-5E68-4C50-8E41-9F8E654EE586}" srcOrd="0" destOrd="0" presId="urn:microsoft.com/office/officeart/2018/2/layout/IconCircleList"/>
    <dgm:cxn modelId="{204CCCA4-2DD8-45DA-AA7A-8F1E6FC242D7}" type="presOf" srcId="{14E25E55-5778-41CE-BEAD-E4B4F43AA7DA}" destId="{DB105E53-E7F5-49F1-864F-2397EB7E3BB9}" srcOrd="0" destOrd="0" presId="urn:microsoft.com/office/officeart/2018/2/layout/IconCircleList"/>
    <dgm:cxn modelId="{92D4B8E8-84D5-49EF-A7A7-536BCEAA1212}" type="presOf" srcId="{199A58F0-AD9E-42EA-A898-542B468FE22B}" destId="{2C7654F8-DA47-4412-AAFF-71C2DB539286}" srcOrd="0" destOrd="0" presId="urn:microsoft.com/office/officeart/2018/2/layout/IconCircleList"/>
    <dgm:cxn modelId="{972962EE-EC5B-455F-A887-84082A78642E}" srcId="{14E25E55-5778-41CE-BEAD-E4B4F43AA7DA}" destId="{F912A83C-57BD-49CE-99EC-DA4B6BAD068E}" srcOrd="2" destOrd="0" parTransId="{C460481E-80DE-47A1-A50F-34068CC40941}" sibTransId="{C979ECF4-B284-4491-806C-25670D486749}"/>
    <dgm:cxn modelId="{131C0E29-8629-4F70-B465-17A648E7142C}" type="presParOf" srcId="{DB105E53-E7F5-49F1-864F-2397EB7E3BB9}" destId="{EFC5DBA0-7AE3-40B5-9B5C-346DD87FFC61}" srcOrd="0" destOrd="0" presId="urn:microsoft.com/office/officeart/2018/2/layout/IconCircleList"/>
    <dgm:cxn modelId="{102CE297-1E90-4E5F-8FDB-59B577E1D9E6}" type="presParOf" srcId="{EFC5DBA0-7AE3-40B5-9B5C-346DD87FFC61}" destId="{073E5EBE-C94D-4053-B7B6-265D22899D7A}" srcOrd="0" destOrd="0" presId="urn:microsoft.com/office/officeart/2018/2/layout/IconCircleList"/>
    <dgm:cxn modelId="{FD2BF742-3EB1-4A4A-9644-99A7CB7BCB7B}" type="presParOf" srcId="{073E5EBE-C94D-4053-B7B6-265D22899D7A}" destId="{F3DC06DC-DF29-45B8-B7DD-FC3DC606880A}" srcOrd="0" destOrd="0" presId="urn:microsoft.com/office/officeart/2018/2/layout/IconCircleList"/>
    <dgm:cxn modelId="{A9084B9C-E41F-42FD-94B2-EE7433278F35}" type="presParOf" srcId="{073E5EBE-C94D-4053-B7B6-265D22899D7A}" destId="{DA99308E-BB44-4772-8C2B-4F64B307EE11}" srcOrd="1" destOrd="0" presId="urn:microsoft.com/office/officeart/2018/2/layout/IconCircleList"/>
    <dgm:cxn modelId="{B483D0CC-A585-4914-B096-57B72FA2A52C}" type="presParOf" srcId="{073E5EBE-C94D-4053-B7B6-265D22899D7A}" destId="{B38AEEFF-7C11-40BC-9D26-0657E375BBA8}" srcOrd="2" destOrd="0" presId="urn:microsoft.com/office/officeart/2018/2/layout/IconCircleList"/>
    <dgm:cxn modelId="{0984D455-71D5-4931-AD52-D58C782BA786}" type="presParOf" srcId="{073E5EBE-C94D-4053-B7B6-265D22899D7A}" destId="{90A50540-5E68-4C50-8E41-9F8E654EE586}" srcOrd="3" destOrd="0" presId="urn:microsoft.com/office/officeart/2018/2/layout/IconCircleList"/>
    <dgm:cxn modelId="{935F853A-6074-40BC-82DE-3FA87B1B32C6}" type="presParOf" srcId="{EFC5DBA0-7AE3-40B5-9B5C-346DD87FFC61}" destId="{2C7654F8-DA47-4412-AAFF-71C2DB539286}" srcOrd="1" destOrd="0" presId="urn:microsoft.com/office/officeart/2018/2/layout/IconCircleList"/>
    <dgm:cxn modelId="{3BE46728-2514-4224-A146-379C9C768AD2}" type="presParOf" srcId="{EFC5DBA0-7AE3-40B5-9B5C-346DD87FFC61}" destId="{29E893F6-79D6-496F-9257-051C8FE9CAB1}" srcOrd="2" destOrd="0" presId="urn:microsoft.com/office/officeart/2018/2/layout/IconCircleList"/>
    <dgm:cxn modelId="{60616153-528E-4CE9-A019-29AC7205CE59}" type="presParOf" srcId="{29E893F6-79D6-496F-9257-051C8FE9CAB1}" destId="{560AD4B3-C9FD-4D20-AEC0-8E74A1049D08}" srcOrd="0" destOrd="0" presId="urn:microsoft.com/office/officeart/2018/2/layout/IconCircleList"/>
    <dgm:cxn modelId="{BF2ED71E-19B8-448C-A3C9-C641FD5C856C}" type="presParOf" srcId="{29E893F6-79D6-496F-9257-051C8FE9CAB1}" destId="{9F96C10E-0FEE-4F2D-866C-7124EB7B6B90}" srcOrd="1" destOrd="0" presId="urn:microsoft.com/office/officeart/2018/2/layout/IconCircleList"/>
    <dgm:cxn modelId="{DACDB732-1868-443E-9AFC-3DE0865BD521}" type="presParOf" srcId="{29E893F6-79D6-496F-9257-051C8FE9CAB1}" destId="{B2395249-4C96-4886-A196-509F6ADADA7F}" srcOrd="2" destOrd="0" presId="urn:microsoft.com/office/officeart/2018/2/layout/IconCircleList"/>
    <dgm:cxn modelId="{35100111-5F25-47FC-B6BA-8C1FA0A8BE17}" type="presParOf" srcId="{29E893F6-79D6-496F-9257-051C8FE9CAB1}" destId="{404B8A15-5442-48E4-88BD-CC434CC7D0A3}" srcOrd="3" destOrd="0" presId="urn:microsoft.com/office/officeart/2018/2/layout/IconCircleList"/>
    <dgm:cxn modelId="{D170A4C3-DCAE-42FC-BD55-BF4A18CED240}" type="presParOf" srcId="{EFC5DBA0-7AE3-40B5-9B5C-346DD87FFC61}" destId="{F7276DBB-C838-4ACD-A08A-6CD9766ED7F3}" srcOrd="3" destOrd="0" presId="urn:microsoft.com/office/officeart/2018/2/layout/IconCircleList"/>
    <dgm:cxn modelId="{9FADDD61-869D-4FE2-AD7B-C4C4408CE2E6}" type="presParOf" srcId="{EFC5DBA0-7AE3-40B5-9B5C-346DD87FFC61}" destId="{B213F016-B5C2-4DB7-9B09-63E93A7F28D4}" srcOrd="4" destOrd="0" presId="urn:microsoft.com/office/officeart/2018/2/layout/IconCircleList"/>
    <dgm:cxn modelId="{9F48BBFA-CBAB-47D7-A9BC-9364CAB4A00C}" type="presParOf" srcId="{B213F016-B5C2-4DB7-9B09-63E93A7F28D4}" destId="{38005FD1-FD46-4380-827E-C7BB4BCDF643}" srcOrd="0" destOrd="0" presId="urn:microsoft.com/office/officeart/2018/2/layout/IconCircleList"/>
    <dgm:cxn modelId="{162E6409-41B7-4D49-9FDE-7D492C8974FA}" type="presParOf" srcId="{B213F016-B5C2-4DB7-9B09-63E93A7F28D4}" destId="{7A05B7F9-6640-4F1A-8A6B-B4E856154585}" srcOrd="1" destOrd="0" presId="urn:microsoft.com/office/officeart/2018/2/layout/IconCircleList"/>
    <dgm:cxn modelId="{AA535755-B278-4C3E-8B69-DEB3D199818C}" type="presParOf" srcId="{B213F016-B5C2-4DB7-9B09-63E93A7F28D4}" destId="{2EDCC48E-BFAF-4C61-8265-F51E46C19AFC}" srcOrd="2" destOrd="0" presId="urn:microsoft.com/office/officeart/2018/2/layout/IconCircleList"/>
    <dgm:cxn modelId="{10F62431-E40F-45E3-B18B-4B299D80B50F}" type="presParOf" srcId="{B213F016-B5C2-4DB7-9B09-63E93A7F28D4}" destId="{A2DCF253-4A00-4533-84F4-EF310DD6B0A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4398B3-DD1A-470E-9606-A8877C64E5E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1CC8494-DAC9-44C7-9469-99F2FC5EBC96}">
      <dgm:prSet/>
      <dgm:spPr/>
      <dgm:t>
        <a:bodyPr/>
        <a:lstStyle/>
        <a:p>
          <a:r>
            <a:rPr lang="en-US"/>
            <a:t>Core beliefs are our most deeply held assumptions about ourselves, the world, and others.</a:t>
          </a:r>
        </a:p>
      </dgm:t>
    </dgm:pt>
    <dgm:pt modelId="{627063CE-EC4E-4818-821E-A629B9AEF198}" type="parTrans" cxnId="{0136455F-FD0D-44AB-8825-1DE8CA1DA0DD}">
      <dgm:prSet/>
      <dgm:spPr/>
      <dgm:t>
        <a:bodyPr/>
        <a:lstStyle/>
        <a:p>
          <a:endParaRPr lang="en-US"/>
        </a:p>
      </dgm:t>
    </dgm:pt>
    <dgm:pt modelId="{EB20B570-64DB-4FB5-8D05-C6CA65E314CC}" type="sibTrans" cxnId="{0136455F-FD0D-44AB-8825-1DE8CA1DA0DD}">
      <dgm:prSet/>
      <dgm:spPr/>
      <dgm:t>
        <a:bodyPr/>
        <a:lstStyle/>
        <a:p>
          <a:endParaRPr lang="en-US"/>
        </a:p>
      </dgm:t>
    </dgm:pt>
    <dgm:pt modelId="{499A8883-BA0C-4AD8-8210-FF0769CFC394}">
      <dgm:prSet/>
      <dgm:spPr/>
      <dgm:t>
        <a:bodyPr/>
        <a:lstStyle/>
        <a:p>
          <a:r>
            <a:rPr lang="en-US"/>
            <a:t>They are firmly embedded in our thinking and significantly shape our reality and behaviors.</a:t>
          </a:r>
        </a:p>
      </dgm:t>
    </dgm:pt>
    <dgm:pt modelId="{E9EB4550-275F-4A48-8943-C80E01E33A0D}" type="parTrans" cxnId="{2F536753-9C5D-434D-AA0A-B3B925EC3B6E}">
      <dgm:prSet/>
      <dgm:spPr/>
      <dgm:t>
        <a:bodyPr/>
        <a:lstStyle/>
        <a:p>
          <a:endParaRPr lang="en-US"/>
        </a:p>
      </dgm:t>
    </dgm:pt>
    <dgm:pt modelId="{C14872E9-0FFA-45A3-A40E-2C9E21DE2173}" type="sibTrans" cxnId="{2F536753-9C5D-434D-AA0A-B3B925EC3B6E}">
      <dgm:prSet/>
      <dgm:spPr/>
      <dgm:t>
        <a:bodyPr/>
        <a:lstStyle/>
        <a:p>
          <a:endParaRPr lang="en-US"/>
        </a:p>
      </dgm:t>
    </dgm:pt>
    <dgm:pt modelId="{8FCA7650-A1F1-41D7-AF63-44C03D68A3CE}">
      <dgm:prSet/>
      <dgm:spPr/>
      <dgm:t>
        <a:bodyPr/>
        <a:lstStyle/>
        <a:p>
          <a:r>
            <a:rPr lang="en-US"/>
            <a:t>In fact, nothing matters more than our core beliefs. They are the root causes of many of our problems, including our automatic negative thoughts.</a:t>
          </a:r>
        </a:p>
      </dgm:t>
    </dgm:pt>
    <dgm:pt modelId="{EDC16999-A280-46ED-8767-D050C9E97BEA}" type="parTrans" cxnId="{4ACB8D7A-A6E1-4BC1-BE9C-F669453C5532}">
      <dgm:prSet/>
      <dgm:spPr/>
      <dgm:t>
        <a:bodyPr/>
        <a:lstStyle/>
        <a:p>
          <a:endParaRPr lang="en-US"/>
        </a:p>
      </dgm:t>
    </dgm:pt>
    <dgm:pt modelId="{D92ED8A3-8BE0-47AA-92D3-B1340C58AA33}" type="sibTrans" cxnId="{4ACB8D7A-A6E1-4BC1-BE9C-F669453C5532}">
      <dgm:prSet/>
      <dgm:spPr/>
      <dgm:t>
        <a:bodyPr/>
        <a:lstStyle/>
        <a:p>
          <a:endParaRPr lang="en-US"/>
        </a:p>
      </dgm:t>
    </dgm:pt>
    <dgm:pt modelId="{8327892A-BAB0-C247-A113-81B98D2F98C4}" type="pres">
      <dgm:prSet presAssocID="{594398B3-DD1A-470E-9606-A8877C64E5EB}" presName="outerComposite" presStyleCnt="0">
        <dgm:presLayoutVars>
          <dgm:chMax val="5"/>
          <dgm:dir/>
          <dgm:resizeHandles val="exact"/>
        </dgm:presLayoutVars>
      </dgm:prSet>
      <dgm:spPr/>
    </dgm:pt>
    <dgm:pt modelId="{864F597E-1439-F243-8A8E-191863C1050D}" type="pres">
      <dgm:prSet presAssocID="{594398B3-DD1A-470E-9606-A8877C64E5EB}" presName="dummyMaxCanvas" presStyleCnt="0">
        <dgm:presLayoutVars/>
      </dgm:prSet>
      <dgm:spPr/>
    </dgm:pt>
    <dgm:pt modelId="{A8E93F30-FB43-3143-B9AE-77447876714B}" type="pres">
      <dgm:prSet presAssocID="{594398B3-DD1A-470E-9606-A8877C64E5EB}" presName="ThreeNodes_1" presStyleLbl="node1" presStyleIdx="0" presStyleCnt="3">
        <dgm:presLayoutVars>
          <dgm:bulletEnabled val="1"/>
        </dgm:presLayoutVars>
      </dgm:prSet>
      <dgm:spPr/>
    </dgm:pt>
    <dgm:pt modelId="{E5AA1103-2959-9B40-915B-38C6869B3778}" type="pres">
      <dgm:prSet presAssocID="{594398B3-DD1A-470E-9606-A8877C64E5EB}" presName="ThreeNodes_2" presStyleLbl="node1" presStyleIdx="1" presStyleCnt="3">
        <dgm:presLayoutVars>
          <dgm:bulletEnabled val="1"/>
        </dgm:presLayoutVars>
      </dgm:prSet>
      <dgm:spPr/>
    </dgm:pt>
    <dgm:pt modelId="{08D68FA5-BCF7-3643-82E6-64357C1035C7}" type="pres">
      <dgm:prSet presAssocID="{594398B3-DD1A-470E-9606-A8877C64E5EB}" presName="ThreeNodes_3" presStyleLbl="node1" presStyleIdx="2" presStyleCnt="3">
        <dgm:presLayoutVars>
          <dgm:bulletEnabled val="1"/>
        </dgm:presLayoutVars>
      </dgm:prSet>
      <dgm:spPr/>
    </dgm:pt>
    <dgm:pt modelId="{5E47A3EA-0024-A04E-BF76-A3683D8B97AB}" type="pres">
      <dgm:prSet presAssocID="{594398B3-DD1A-470E-9606-A8877C64E5EB}" presName="ThreeConn_1-2" presStyleLbl="fgAccFollowNode1" presStyleIdx="0" presStyleCnt="2">
        <dgm:presLayoutVars>
          <dgm:bulletEnabled val="1"/>
        </dgm:presLayoutVars>
      </dgm:prSet>
      <dgm:spPr/>
    </dgm:pt>
    <dgm:pt modelId="{8C6A06C4-FA2B-2642-95AE-CAE64A36FEE3}" type="pres">
      <dgm:prSet presAssocID="{594398B3-DD1A-470E-9606-A8877C64E5EB}" presName="ThreeConn_2-3" presStyleLbl="fgAccFollowNode1" presStyleIdx="1" presStyleCnt="2">
        <dgm:presLayoutVars>
          <dgm:bulletEnabled val="1"/>
        </dgm:presLayoutVars>
      </dgm:prSet>
      <dgm:spPr/>
    </dgm:pt>
    <dgm:pt modelId="{ABC9B55D-00CE-9B4B-A540-125BA280C84F}" type="pres">
      <dgm:prSet presAssocID="{594398B3-DD1A-470E-9606-A8877C64E5EB}" presName="ThreeNodes_1_text" presStyleLbl="node1" presStyleIdx="2" presStyleCnt="3">
        <dgm:presLayoutVars>
          <dgm:bulletEnabled val="1"/>
        </dgm:presLayoutVars>
      </dgm:prSet>
      <dgm:spPr/>
    </dgm:pt>
    <dgm:pt modelId="{940EF343-C589-3E4A-BE3E-85413B0E924E}" type="pres">
      <dgm:prSet presAssocID="{594398B3-DD1A-470E-9606-A8877C64E5EB}" presName="ThreeNodes_2_text" presStyleLbl="node1" presStyleIdx="2" presStyleCnt="3">
        <dgm:presLayoutVars>
          <dgm:bulletEnabled val="1"/>
        </dgm:presLayoutVars>
      </dgm:prSet>
      <dgm:spPr/>
    </dgm:pt>
    <dgm:pt modelId="{D59DE945-876B-7448-B96F-1FAD0E4F3847}" type="pres">
      <dgm:prSet presAssocID="{594398B3-DD1A-470E-9606-A8877C64E5EB}" presName="ThreeNodes_3_text" presStyleLbl="node1" presStyleIdx="2" presStyleCnt="3">
        <dgm:presLayoutVars>
          <dgm:bulletEnabled val="1"/>
        </dgm:presLayoutVars>
      </dgm:prSet>
      <dgm:spPr/>
    </dgm:pt>
  </dgm:ptLst>
  <dgm:cxnLst>
    <dgm:cxn modelId="{C80E7A06-34C2-5449-B8E3-504981FEEB36}" type="presOf" srcId="{31CC8494-DAC9-44C7-9469-99F2FC5EBC96}" destId="{ABC9B55D-00CE-9B4B-A540-125BA280C84F}" srcOrd="1" destOrd="0" presId="urn:microsoft.com/office/officeart/2005/8/layout/vProcess5"/>
    <dgm:cxn modelId="{EF50FA0C-B713-014A-A3AE-598A3665FB94}" type="presOf" srcId="{8FCA7650-A1F1-41D7-AF63-44C03D68A3CE}" destId="{08D68FA5-BCF7-3643-82E6-64357C1035C7}" srcOrd="0" destOrd="0" presId="urn:microsoft.com/office/officeart/2005/8/layout/vProcess5"/>
    <dgm:cxn modelId="{A693980E-A70E-5344-8946-89519A549550}" type="presOf" srcId="{8FCA7650-A1F1-41D7-AF63-44C03D68A3CE}" destId="{D59DE945-876B-7448-B96F-1FAD0E4F3847}" srcOrd="1" destOrd="0" presId="urn:microsoft.com/office/officeart/2005/8/layout/vProcess5"/>
    <dgm:cxn modelId="{222D1826-EE17-6C40-A569-9603E561D484}" type="presOf" srcId="{C14872E9-0FFA-45A3-A40E-2C9E21DE2173}" destId="{8C6A06C4-FA2B-2642-95AE-CAE64A36FEE3}" srcOrd="0" destOrd="0" presId="urn:microsoft.com/office/officeart/2005/8/layout/vProcess5"/>
    <dgm:cxn modelId="{03E55D3F-99A7-6245-999B-24C8E110FFE4}" type="presOf" srcId="{31CC8494-DAC9-44C7-9469-99F2FC5EBC96}" destId="{A8E93F30-FB43-3143-B9AE-77447876714B}" srcOrd="0" destOrd="0" presId="urn:microsoft.com/office/officeart/2005/8/layout/vProcess5"/>
    <dgm:cxn modelId="{2F536753-9C5D-434D-AA0A-B3B925EC3B6E}" srcId="{594398B3-DD1A-470E-9606-A8877C64E5EB}" destId="{499A8883-BA0C-4AD8-8210-FF0769CFC394}" srcOrd="1" destOrd="0" parTransId="{E9EB4550-275F-4A48-8943-C80E01E33A0D}" sibTransId="{C14872E9-0FFA-45A3-A40E-2C9E21DE2173}"/>
    <dgm:cxn modelId="{0136455F-FD0D-44AB-8825-1DE8CA1DA0DD}" srcId="{594398B3-DD1A-470E-9606-A8877C64E5EB}" destId="{31CC8494-DAC9-44C7-9469-99F2FC5EBC96}" srcOrd="0" destOrd="0" parTransId="{627063CE-EC4E-4818-821E-A629B9AEF198}" sibTransId="{EB20B570-64DB-4FB5-8D05-C6CA65E314CC}"/>
    <dgm:cxn modelId="{4ACB8D7A-A6E1-4BC1-BE9C-F669453C5532}" srcId="{594398B3-DD1A-470E-9606-A8877C64E5EB}" destId="{8FCA7650-A1F1-41D7-AF63-44C03D68A3CE}" srcOrd="2" destOrd="0" parTransId="{EDC16999-A280-46ED-8767-D050C9E97BEA}" sibTransId="{D92ED8A3-8BE0-47AA-92D3-B1340C58AA33}"/>
    <dgm:cxn modelId="{72C0CC7A-40BB-A44C-9FCE-FF818C9D559C}" type="presOf" srcId="{499A8883-BA0C-4AD8-8210-FF0769CFC394}" destId="{E5AA1103-2959-9B40-915B-38C6869B3778}" srcOrd="0" destOrd="0" presId="urn:microsoft.com/office/officeart/2005/8/layout/vProcess5"/>
    <dgm:cxn modelId="{3CE5DBB2-556E-F847-B454-B604C5266A8A}" type="presOf" srcId="{499A8883-BA0C-4AD8-8210-FF0769CFC394}" destId="{940EF343-C589-3E4A-BE3E-85413B0E924E}" srcOrd="1" destOrd="0" presId="urn:microsoft.com/office/officeart/2005/8/layout/vProcess5"/>
    <dgm:cxn modelId="{F11610C4-3F2A-7D4C-9A54-FEC705B8EFB3}" type="presOf" srcId="{594398B3-DD1A-470E-9606-A8877C64E5EB}" destId="{8327892A-BAB0-C247-A113-81B98D2F98C4}" srcOrd="0" destOrd="0" presId="urn:microsoft.com/office/officeart/2005/8/layout/vProcess5"/>
    <dgm:cxn modelId="{07BB89CB-B417-AA43-B2D7-ADE9D0D293DC}" type="presOf" srcId="{EB20B570-64DB-4FB5-8D05-C6CA65E314CC}" destId="{5E47A3EA-0024-A04E-BF76-A3683D8B97AB}" srcOrd="0" destOrd="0" presId="urn:microsoft.com/office/officeart/2005/8/layout/vProcess5"/>
    <dgm:cxn modelId="{BCF31CC8-FFFD-C442-B5E5-931395576589}" type="presParOf" srcId="{8327892A-BAB0-C247-A113-81B98D2F98C4}" destId="{864F597E-1439-F243-8A8E-191863C1050D}" srcOrd="0" destOrd="0" presId="urn:microsoft.com/office/officeart/2005/8/layout/vProcess5"/>
    <dgm:cxn modelId="{5AB75865-D417-2D47-9CEA-86F7AFC2698F}" type="presParOf" srcId="{8327892A-BAB0-C247-A113-81B98D2F98C4}" destId="{A8E93F30-FB43-3143-B9AE-77447876714B}" srcOrd="1" destOrd="0" presId="urn:microsoft.com/office/officeart/2005/8/layout/vProcess5"/>
    <dgm:cxn modelId="{279E4B1E-4CD2-8D47-8B6E-CECF2C8BC50C}" type="presParOf" srcId="{8327892A-BAB0-C247-A113-81B98D2F98C4}" destId="{E5AA1103-2959-9B40-915B-38C6869B3778}" srcOrd="2" destOrd="0" presId="urn:microsoft.com/office/officeart/2005/8/layout/vProcess5"/>
    <dgm:cxn modelId="{5A33D537-E4F9-4D49-B13A-49DFB4EBBC45}" type="presParOf" srcId="{8327892A-BAB0-C247-A113-81B98D2F98C4}" destId="{08D68FA5-BCF7-3643-82E6-64357C1035C7}" srcOrd="3" destOrd="0" presId="urn:microsoft.com/office/officeart/2005/8/layout/vProcess5"/>
    <dgm:cxn modelId="{B227BDC1-3FE5-B946-B5E3-454A78912A9A}" type="presParOf" srcId="{8327892A-BAB0-C247-A113-81B98D2F98C4}" destId="{5E47A3EA-0024-A04E-BF76-A3683D8B97AB}" srcOrd="4" destOrd="0" presId="urn:microsoft.com/office/officeart/2005/8/layout/vProcess5"/>
    <dgm:cxn modelId="{D507EC43-A7BB-B24D-B7F0-894A84D01A51}" type="presParOf" srcId="{8327892A-BAB0-C247-A113-81B98D2F98C4}" destId="{8C6A06C4-FA2B-2642-95AE-CAE64A36FEE3}" srcOrd="5" destOrd="0" presId="urn:microsoft.com/office/officeart/2005/8/layout/vProcess5"/>
    <dgm:cxn modelId="{FB295DAC-CD0F-5F4B-AB44-E8CD8ADE4B3E}" type="presParOf" srcId="{8327892A-BAB0-C247-A113-81B98D2F98C4}" destId="{ABC9B55D-00CE-9B4B-A540-125BA280C84F}" srcOrd="6" destOrd="0" presId="urn:microsoft.com/office/officeart/2005/8/layout/vProcess5"/>
    <dgm:cxn modelId="{7CF9F4B2-9491-E347-80F4-02F566AADE65}" type="presParOf" srcId="{8327892A-BAB0-C247-A113-81B98D2F98C4}" destId="{940EF343-C589-3E4A-BE3E-85413B0E924E}" srcOrd="7" destOrd="0" presId="urn:microsoft.com/office/officeart/2005/8/layout/vProcess5"/>
    <dgm:cxn modelId="{01890648-AF24-244F-BEC0-AC4824815440}" type="presParOf" srcId="{8327892A-BAB0-C247-A113-81B98D2F98C4}" destId="{D59DE945-876B-7448-B96F-1FAD0E4F3847}" srcOrd="8"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9BF291-D01E-4B3B-9B17-0FA78320D15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CB4781-025B-49C0-B235-7ABBBD63DC65}">
      <dgm:prSet/>
      <dgm:spPr/>
      <dgm:t>
        <a:bodyPr/>
        <a:lstStyle/>
        <a:p>
          <a:r>
            <a:rPr lang="en-US" b="1"/>
            <a:t>We all have unconscious bias.</a:t>
          </a:r>
          <a:endParaRPr lang="en-US"/>
        </a:p>
      </dgm:t>
    </dgm:pt>
    <dgm:pt modelId="{7B5C9771-7DC4-456E-96AF-0B21F548ECC7}" type="parTrans" cxnId="{AE8CB2DE-93E0-4D3D-802D-D70695E27991}">
      <dgm:prSet/>
      <dgm:spPr/>
      <dgm:t>
        <a:bodyPr/>
        <a:lstStyle/>
        <a:p>
          <a:endParaRPr lang="en-US"/>
        </a:p>
      </dgm:t>
    </dgm:pt>
    <dgm:pt modelId="{E55DB270-7A16-4B7B-B43B-11DCF3CE223A}" type="sibTrans" cxnId="{AE8CB2DE-93E0-4D3D-802D-D70695E27991}">
      <dgm:prSet/>
      <dgm:spPr/>
      <dgm:t>
        <a:bodyPr/>
        <a:lstStyle/>
        <a:p>
          <a:endParaRPr lang="en-US"/>
        </a:p>
      </dgm:t>
    </dgm:pt>
    <dgm:pt modelId="{DD75C89F-02CC-41A5-8170-B2ECBFA07C30}">
      <dgm:prSet/>
      <dgm:spPr/>
      <dgm:t>
        <a:bodyPr/>
        <a:lstStyle/>
        <a:p>
          <a:r>
            <a:rPr lang="en-US"/>
            <a:t>Implicit association tests</a:t>
          </a:r>
        </a:p>
      </dgm:t>
    </dgm:pt>
    <dgm:pt modelId="{586A86C9-C15E-4251-9D2E-6CCE1BD4D783}" type="parTrans" cxnId="{59DB4B1B-A33E-42C7-8AA0-8D5325E9BA79}">
      <dgm:prSet/>
      <dgm:spPr/>
      <dgm:t>
        <a:bodyPr/>
        <a:lstStyle/>
        <a:p>
          <a:endParaRPr lang="en-US"/>
        </a:p>
      </dgm:t>
    </dgm:pt>
    <dgm:pt modelId="{713E355E-B9EF-49B1-B5C0-F0CE4566DCB7}" type="sibTrans" cxnId="{59DB4B1B-A33E-42C7-8AA0-8D5325E9BA79}">
      <dgm:prSet/>
      <dgm:spPr/>
      <dgm:t>
        <a:bodyPr/>
        <a:lstStyle/>
        <a:p>
          <a:endParaRPr lang="en-US"/>
        </a:p>
      </dgm:t>
    </dgm:pt>
    <dgm:pt modelId="{BE0F3F1B-312E-4105-8D4E-3EDBE4DBB259}">
      <dgm:prSet/>
      <dgm:spPr/>
      <dgm:t>
        <a:bodyPr/>
        <a:lstStyle/>
        <a:p>
          <a:r>
            <a:rPr lang="en-US"/>
            <a:t>Exercises</a:t>
          </a:r>
        </a:p>
      </dgm:t>
    </dgm:pt>
    <dgm:pt modelId="{C0D9E5B6-94D9-4EB7-B116-0158B1717015}" type="parTrans" cxnId="{C7E11E49-5B4E-4302-9169-416EACF9346B}">
      <dgm:prSet/>
      <dgm:spPr/>
      <dgm:t>
        <a:bodyPr/>
        <a:lstStyle/>
        <a:p>
          <a:endParaRPr lang="en-US"/>
        </a:p>
      </dgm:t>
    </dgm:pt>
    <dgm:pt modelId="{50F7567F-4515-4D3A-88A9-5BE62EF911EE}" type="sibTrans" cxnId="{C7E11E49-5B4E-4302-9169-416EACF9346B}">
      <dgm:prSet/>
      <dgm:spPr/>
      <dgm:t>
        <a:bodyPr/>
        <a:lstStyle/>
        <a:p>
          <a:endParaRPr lang="en-US"/>
        </a:p>
      </dgm:t>
    </dgm:pt>
    <dgm:pt modelId="{8C58EC66-B423-4E02-B133-B6D49DD704AD}">
      <dgm:prSet/>
      <dgm:spPr/>
      <dgm:t>
        <a:bodyPr/>
        <a:lstStyle/>
        <a:p>
          <a:r>
            <a:rPr lang="en-US"/>
            <a:t>Review your own personal story</a:t>
          </a:r>
        </a:p>
      </dgm:t>
    </dgm:pt>
    <dgm:pt modelId="{18EBB10E-2711-4D94-9962-FBA248002654}" type="parTrans" cxnId="{742A73C6-2D6E-4B80-A32A-6FE3526095CE}">
      <dgm:prSet/>
      <dgm:spPr/>
      <dgm:t>
        <a:bodyPr/>
        <a:lstStyle/>
        <a:p>
          <a:endParaRPr lang="en-US"/>
        </a:p>
      </dgm:t>
    </dgm:pt>
    <dgm:pt modelId="{87514A7D-274D-47C9-8A2B-172E59E32B8B}" type="sibTrans" cxnId="{742A73C6-2D6E-4B80-A32A-6FE3526095CE}">
      <dgm:prSet/>
      <dgm:spPr/>
      <dgm:t>
        <a:bodyPr/>
        <a:lstStyle/>
        <a:p>
          <a:endParaRPr lang="en-US"/>
        </a:p>
      </dgm:t>
    </dgm:pt>
    <dgm:pt modelId="{8867099D-B5B3-4CC9-915F-466CAD1B039A}">
      <dgm:prSet/>
      <dgm:spPr/>
      <dgm:t>
        <a:bodyPr/>
        <a:lstStyle/>
        <a:p>
          <a:r>
            <a:rPr lang="en-US"/>
            <a:t>Spend time looking at biases when watching or reading something</a:t>
          </a:r>
        </a:p>
      </dgm:t>
    </dgm:pt>
    <dgm:pt modelId="{95F816EF-F230-42EA-8476-FC554AFA9D57}" type="parTrans" cxnId="{E0BFCF04-B6BC-47F5-A9A6-67983E2642DF}">
      <dgm:prSet/>
      <dgm:spPr/>
      <dgm:t>
        <a:bodyPr/>
        <a:lstStyle/>
        <a:p>
          <a:endParaRPr lang="en-US"/>
        </a:p>
      </dgm:t>
    </dgm:pt>
    <dgm:pt modelId="{8790EB36-1CDA-406B-B061-83622B80F452}" type="sibTrans" cxnId="{E0BFCF04-B6BC-47F5-A9A6-67983E2642DF}">
      <dgm:prSet/>
      <dgm:spPr/>
      <dgm:t>
        <a:bodyPr/>
        <a:lstStyle/>
        <a:p>
          <a:endParaRPr lang="en-US"/>
        </a:p>
      </dgm:t>
    </dgm:pt>
    <dgm:pt modelId="{9166690B-D968-402E-8928-D06035865DDB}">
      <dgm:prSet/>
      <dgm:spPr/>
      <dgm:t>
        <a:bodyPr/>
        <a:lstStyle/>
        <a:p>
          <a:r>
            <a:rPr lang="en-US"/>
            <a:t>Discussions with friends, family and colleagues. </a:t>
          </a:r>
        </a:p>
      </dgm:t>
    </dgm:pt>
    <dgm:pt modelId="{F0A1AF75-2245-4E07-8F59-B16D5B066D34}" type="parTrans" cxnId="{A1F4B676-C4BA-4D46-9EA7-64D209F551F9}">
      <dgm:prSet/>
      <dgm:spPr/>
      <dgm:t>
        <a:bodyPr/>
        <a:lstStyle/>
        <a:p>
          <a:endParaRPr lang="en-US"/>
        </a:p>
      </dgm:t>
    </dgm:pt>
    <dgm:pt modelId="{BC6615AC-35D3-4188-8E5F-F740052D22DB}" type="sibTrans" cxnId="{A1F4B676-C4BA-4D46-9EA7-64D209F551F9}">
      <dgm:prSet/>
      <dgm:spPr/>
      <dgm:t>
        <a:bodyPr/>
        <a:lstStyle/>
        <a:p>
          <a:endParaRPr lang="en-US"/>
        </a:p>
      </dgm:t>
    </dgm:pt>
    <dgm:pt modelId="{4C08275F-072E-41F8-BAB1-10CCE7281A74}" type="pres">
      <dgm:prSet presAssocID="{A09BF291-D01E-4B3B-9B17-0FA78320D154}" presName="root" presStyleCnt="0">
        <dgm:presLayoutVars>
          <dgm:dir/>
          <dgm:resizeHandles val="exact"/>
        </dgm:presLayoutVars>
      </dgm:prSet>
      <dgm:spPr/>
    </dgm:pt>
    <dgm:pt modelId="{4C7C9466-757A-4D33-B05A-521A8DBC6BF8}" type="pres">
      <dgm:prSet presAssocID="{97CB4781-025B-49C0-B235-7ABBBD63DC65}" presName="compNode" presStyleCnt="0"/>
      <dgm:spPr/>
    </dgm:pt>
    <dgm:pt modelId="{7D5F20DB-B4C2-4474-81AE-A6A57B2EF005}" type="pres">
      <dgm:prSet presAssocID="{97CB4781-025B-49C0-B235-7ABBBD63DC65}" presName="bgRect" presStyleLbl="bgShp" presStyleIdx="0" presStyleCnt="6"/>
      <dgm:spPr/>
    </dgm:pt>
    <dgm:pt modelId="{3C0DA19E-CEB0-4D51-8825-589DDF476E59}" type="pres">
      <dgm:prSet presAssocID="{97CB4781-025B-49C0-B235-7ABBBD63DC6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01A2666-4D9D-4F55-AF2D-A4651A8A48AA}" type="pres">
      <dgm:prSet presAssocID="{97CB4781-025B-49C0-B235-7ABBBD63DC65}" presName="spaceRect" presStyleCnt="0"/>
      <dgm:spPr/>
    </dgm:pt>
    <dgm:pt modelId="{EADA1B6D-F286-4072-B56A-C03656B8F0B2}" type="pres">
      <dgm:prSet presAssocID="{97CB4781-025B-49C0-B235-7ABBBD63DC65}" presName="parTx" presStyleLbl="revTx" presStyleIdx="0" presStyleCnt="6">
        <dgm:presLayoutVars>
          <dgm:chMax val="0"/>
          <dgm:chPref val="0"/>
        </dgm:presLayoutVars>
      </dgm:prSet>
      <dgm:spPr/>
    </dgm:pt>
    <dgm:pt modelId="{11E8DCD7-6005-4E88-92F9-7A22498C7388}" type="pres">
      <dgm:prSet presAssocID="{E55DB270-7A16-4B7B-B43B-11DCF3CE223A}" presName="sibTrans" presStyleCnt="0"/>
      <dgm:spPr/>
    </dgm:pt>
    <dgm:pt modelId="{DEC639ED-78DE-4FE0-B33E-8F9BA8144E8D}" type="pres">
      <dgm:prSet presAssocID="{DD75C89F-02CC-41A5-8170-B2ECBFA07C30}" presName="compNode" presStyleCnt="0"/>
      <dgm:spPr/>
    </dgm:pt>
    <dgm:pt modelId="{8371FB66-BB82-44B9-B00D-DC6A21068718}" type="pres">
      <dgm:prSet presAssocID="{DD75C89F-02CC-41A5-8170-B2ECBFA07C30}" presName="bgRect" presStyleLbl="bgShp" presStyleIdx="1" presStyleCnt="6"/>
      <dgm:spPr/>
    </dgm:pt>
    <dgm:pt modelId="{75EF789D-120B-4629-93E6-DEBEC093168D}" type="pres">
      <dgm:prSet presAssocID="{DD75C89F-02CC-41A5-8170-B2ECBFA07C3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9592D1E3-4F59-4B32-8CF1-342D17E6F9FB}" type="pres">
      <dgm:prSet presAssocID="{DD75C89F-02CC-41A5-8170-B2ECBFA07C30}" presName="spaceRect" presStyleCnt="0"/>
      <dgm:spPr/>
    </dgm:pt>
    <dgm:pt modelId="{672EA40E-8ED6-45F9-BAF9-D1D2779A69B5}" type="pres">
      <dgm:prSet presAssocID="{DD75C89F-02CC-41A5-8170-B2ECBFA07C30}" presName="parTx" presStyleLbl="revTx" presStyleIdx="1" presStyleCnt="6">
        <dgm:presLayoutVars>
          <dgm:chMax val="0"/>
          <dgm:chPref val="0"/>
        </dgm:presLayoutVars>
      </dgm:prSet>
      <dgm:spPr/>
    </dgm:pt>
    <dgm:pt modelId="{D9F56592-579B-402E-BE39-2260E45E096C}" type="pres">
      <dgm:prSet presAssocID="{713E355E-B9EF-49B1-B5C0-F0CE4566DCB7}" presName="sibTrans" presStyleCnt="0"/>
      <dgm:spPr/>
    </dgm:pt>
    <dgm:pt modelId="{0EE62BD0-FC1C-4434-95C9-A5F1C381F755}" type="pres">
      <dgm:prSet presAssocID="{BE0F3F1B-312E-4105-8D4E-3EDBE4DBB259}" presName="compNode" presStyleCnt="0"/>
      <dgm:spPr/>
    </dgm:pt>
    <dgm:pt modelId="{6BF4DF8D-EC2D-40A2-800E-2363D2AADFCE}" type="pres">
      <dgm:prSet presAssocID="{BE0F3F1B-312E-4105-8D4E-3EDBE4DBB259}" presName="bgRect" presStyleLbl="bgShp" presStyleIdx="2" presStyleCnt="6"/>
      <dgm:spPr/>
    </dgm:pt>
    <dgm:pt modelId="{E9C03482-010F-4FBF-B75A-3A4B80D28740}" type="pres">
      <dgm:prSet presAssocID="{BE0F3F1B-312E-4105-8D4E-3EDBE4DBB25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D7DDFC1B-16C6-4659-8ECE-8B17E5F10AB8}" type="pres">
      <dgm:prSet presAssocID="{BE0F3F1B-312E-4105-8D4E-3EDBE4DBB259}" presName="spaceRect" presStyleCnt="0"/>
      <dgm:spPr/>
    </dgm:pt>
    <dgm:pt modelId="{844E0003-22B6-41B9-AD7E-2AE5F350E055}" type="pres">
      <dgm:prSet presAssocID="{BE0F3F1B-312E-4105-8D4E-3EDBE4DBB259}" presName="parTx" presStyleLbl="revTx" presStyleIdx="2" presStyleCnt="6">
        <dgm:presLayoutVars>
          <dgm:chMax val="0"/>
          <dgm:chPref val="0"/>
        </dgm:presLayoutVars>
      </dgm:prSet>
      <dgm:spPr/>
    </dgm:pt>
    <dgm:pt modelId="{3EF3E160-5169-48E1-BE4F-C494A998155D}" type="pres">
      <dgm:prSet presAssocID="{50F7567F-4515-4D3A-88A9-5BE62EF911EE}" presName="sibTrans" presStyleCnt="0"/>
      <dgm:spPr/>
    </dgm:pt>
    <dgm:pt modelId="{504E638F-B8D6-4DE9-BE1C-70553C2D8400}" type="pres">
      <dgm:prSet presAssocID="{8C58EC66-B423-4E02-B133-B6D49DD704AD}" presName="compNode" presStyleCnt="0"/>
      <dgm:spPr/>
    </dgm:pt>
    <dgm:pt modelId="{817F3F23-EF80-402F-9E4D-0F8C782EDE92}" type="pres">
      <dgm:prSet presAssocID="{8C58EC66-B423-4E02-B133-B6D49DD704AD}" presName="bgRect" presStyleLbl="bgShp" presStyleIdx="3" presStyleCnt="6"/>
      <dgm:spPr/>
    </dgm:pt>
    <dgm:pt modelId="{E7F04307-E473-4199-8364-97E1A87C8B0C}" type="pres">
      <dgm:prSet presAssocID="{8C58EC66-B423-4E02-B133-B6D49DD704A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557DE2A2-7DDB-40A4-B8C0-F8480B933448}" type="pres">
      <dgm:prSet presAssocID="{8C58EC66-B423-4E02-B133-B6D49DD704AD}" presName="spaceRect" presStyleCnt="0"/>
      <dgm:spPr/>
    </dgm:pt>
    <dgm:pt modelId="{A7CC61B7-4B9B-42CE-B916-C67BC2426A9B}" type="pres">
      <dgm:prSet presAssocID="{8C58EC66-B423-4E02-B133-B6D49DD704AD}" presName="parTx" presStyleLbl="revTx" presStyleIdx="3" presStyleCnt="6">
        <dgm:presLayoutVars>
          <dgm:chMax val="0"/>
          <dgm:chPref val="0"/>
        </dgm:presLayoutVars>
      </dgm:prSet>
      <dgm:spPr/>
    </dgm:pt>
    <dgm:pt modelId="{5FC3E97D-66B2-4C6A-8774-72CF1111ABE0}" type="pres">
      <dgm:prSet presAssocID="{87514A7D-274D-47C9-8A2B-172E59E32B8B}" presName="sibTrans" presStyleCnt="0"/>
      <dgm:spPr/>
    </dgm:pt>
    <dgm:pt modelId="{DE435176-548B-46F9-9FB8-AE3CEF71A173}" type="pres">
      <dgm:prSet presAssocID="{8867099D-B5B3-4CC9-915F-466CAD1B039A}" presName="compNode" presStyleCnt="0"/>
      <dgm:spPr/>
    </dgm:pt>
    <dgm:pt modelId="{05396784-7048-456B-B478-E98D488429A8}" type="pres">
      <dgm:prSet presAssocID="{8867099D-B5B3-4CC9-915F-466CAD1B039A}" presName="bgRect" presStyleLbl="bgShp" presStyleIdx="4" presStyleCnt="6"/>
      <dgm:spPr/>
    </dgm:pt>
    <dgm:pt modelId="{2F19797E-25DB-44D1-B7D8-5D87342863D2}" type="pres">
      <dgm:prSet presAssocID="{8867099D-B5B3-4CC9-915F-466CAD1B039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ye"/>
        </a:ext>
      </dgm:extLst>
    </dgm:pt>
    <dgm:pt modelId="{A9E09EBC-5AE2-4EE7-A55F-4F55850D5A7B}" type="pres">
      <dgm:prSet presAssocID="{8867099D-B5B3-4CC9-915F-466CAD1B039A}" presName="spaceRect" presStyleCnt="0"/>
      <dgm:spPr/>
    </dgm:pt>
    <dgm:pt modelId="{AF89FBFA-EBB4-44AF-8A26-4A6D163760ED}" type="pres">
      <dgm:prSet presAssocID="{8867099D-B5B3-4CC9-915F-466CAD1B039A}" presName="parTx" presStyleLbl="revTx" presStyleIdx="4" presStyleCnt="6">
        <dgm:presLayoutVars>
          <dgm:chMax val="0"/>
          <dgm:chPref val="0"/>
        </dgm:presLayoutVars>
      </dgm:prSet>
      <dgm:spPr/>
    </dgm:pt>
    <dgm:pt modelId="{5C49AE67-D5CE-4AD4-96FF-DE86ED468822}" type="pres">
      <dgm:prSet presAssocID="{8790EB36-1CDA-406B-B061-83622B80F452}" presName="sibTrans" presStyleCnt="0"/>
      <dgm:spPr/>
    </dgm:pt>
    <dgm:pt modelId="{5D775E5A-7E13-49B9-AEEB-EFC153DBAE36}" type="pres">
      <dgm:prSet presAssocID="{9166690B-D968-402E-8928-D06035865DDB}" presName="compNode" presStyleCnt="0"/>
      <dgm:spPr/>
    </dgm:pt>
    <dgm:pt modelId="{33DB3900-8554-41AE-BF0B-F0FD40C7598F}" type="pres">
      <dgm:prSet presAssocID="{9166690B-D968-402E-8928-D06035865DDB}" presName="bgRect" presStyleLbl="bgShp" presStyleIdx="5" presStyleCnt="6"/>
      <dgm:spPr/>
    </dgm:pt>
    <dgm:pt modelId="{8E350BC8-20F4-4019-B700-504FD71F7876}" type="pres">
      <dgm:prSet presAssocID="{9166690B-D968-402E-8928-D06035865DD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ard Room"/>
        </a:ext>
      </dgm:extLst>
    </dgm:pt>
    <dgm:pt modelId="{3C64263D-5186-493E-AD9E-DCB6D90451A6}" type="pres">
      <dgm:prSet presAssocID="{9166690B-D968-402E-8928-D06035865DDB}" presName="spaceRect" presStyleCnt="0"/>
      <dgm:spPr/>
    </dgm:pt>
    <dgm:pt modelId="{63141077-ECC5-4D8B-933F-25CE864F0575}" type="pres">
      <dgm:prSet presAssocID="{9166690B-D968-402E-8928-D06035865DDB}" presName="parTx" presStyleLbl="revTx" presStyleIdx="5" presStyleCnt="6">
        <dgm:presLayoutVars>
          <dgm:chMax val="0"/>
          <dgm:chPref val="0"/>
        </dgm:presLayoutVars>
      </dgm:prSet>
      <dgm:spPr/>
    </dgm:pt>
  </dgm:ptLst>
  <dgm:cxnLst>
    <dgm:cxn modelId="{E0BFCF04-B6BC-47F5-A9A6-67983E2642DF}" srcId="{A09BF291-D01E-4B3B-9B17-0FA78320D154}" destId="{8867099D-B5B3-4CC9-915F-466CAD1B039A}" srcOrd="4" destOrd="0" parTransId="{95F816EF-F230-42EA-8476-FC554AFA9D57}" sibTransId="{8790EB36-1CDA-406B-B061-83622B80F452}"/>
    <dgm:cxn modelId="{E666130E-88F5-40F3-B27B-51C7840D86D6}" type="presOf" srcId="{97CB4781-025B-49C0-B235-7ABBBD63DC65}" destId="{EADA1B6D-F286-4072-B56A-C03656B8F0B2}" srcOrd="0" destOrd="0" presId="urn:microsoft.com/office/officeart/2018/2/layout/IconVerticalSolidList"/>
    <dgm:cxn modelId="{59DB4B1B-A33E-42C7-8AA0-8D5325E9BA79}" srcId="{A09BF291-D01E-4B3B-9B17-0FA78320D154}" destId="{DD75C89F-02CC-41A5-8170-B2ECBFA07C30}" srcOrd="1" destOrd="0" parTransId="{586A86C9-C15E-4251-9D2E-6CCE1BD4D783}" sibTransId="{713E355E-B9EF-49B1-B5C0-F0CE4566DCB7}"/>
    <dgm:cxn modelId="{82825A34-7B6A-4B56-A50A-BD3315C2E4D1}" type="presOf" srcId="{BE0F3F1B-312E-4105-8D4E-3EDBE4DBB259}" destId="{844E0003-22B6-41B9-AD7E-2AE5F350E055}" srcOrd="0" destOrd="0" presId="urn:microsoft.com/office/officeart/2018/2/layout/IconVerticalSolidList"/>
    <dgm:cxn modelId="{C7E11E49-5B4E-4302-9169-416EACF9346B}" srcId="{A09BF291-D01E-4B3B-9B17-0FA78320D154}" destId="{BE0F3F1B-312E-4105-8D4E-3EDBE4DBB259}" srcOrd="2" destOrd="0" parTransId="{C0D9E5B6-94D9-4EB7-B116-0158B1717015}" sibTransId="{50F7567F-4515-4D3A-88A9-5BE62EF911EE}"/>
    <dgm:cxn modelId="{50204863-4729-48C3-A7FE-2BB282C88AE9}" type="presOf" srcId="{DD75C89F-02CC-41A5-8170-B2ECBFA07C30}" destId="{672EA40E-8ED6-45F9-BAF9-D1D2779A69B5}" srcOrd="0" destOrd="0" presId="urn:microsoft.com/office/officeart/2018/2/layout/IconVerticalSolidList"/>
    <dgm:cxn modelId="{A1F4B676-C4BA-4D46-9EA7-64D209F551F9}" srcId="{A09BF291-D01E-4B3B-9B17-0FA78320D154}" destId="{9166690B-D968-402E-8928-D06035865DDB}" srcOrd="5" destOrd="0" parTransId="{F0A1AF75-2245-4E07-8F59-B16D5B066D34}" sibTransId="{BC6615AC-35D3-4188-8E5F-F740052D22DB}"/>
    <dgm:cxn modelId="{E96C478C-940B-46BB-A441-12F2E64D6684}" type="presOf" srcId="{9166690B-D968-402E-8928-D06035865DDB}" destId="{63141077-ECC5-4D8B-933F-25CE864F0575}" srcOrd="0" destOrd="0" presId="urn:microsoft.com/office/officeart/2018/2/layout/IconVerticalSolidList"/>
    <dgm:cxn modelId="{70E8089A-6AE3-45EB-9709-4FDB057130F1}" type="presOf" srcId="{8867099D-B5B3-4CC9-915F-466CAD1B039A}" destId="{AF89FBFA-EBB4-44AF-8A26-4A6D163760ED}" srcOrd="0" destOrd="0" presId="urn:microsoft.com/office/officeart/2018/2/layout/IconVerticalSolidList"/>
    <dgm:cxn modelId="{A55F93A7-FD62-4F97-8A15-DF9B61DD75C7}" type="presOf" srcId="{8C58EC66-B423-4E02-B133-B6D49DD704AD}" destId="{A7CC61B7-4B9B-42CE-B916-C67BC2426A9B}" srcOrd="0" destOrd="0" presId="urn:microsoft.com/office/officeart/2018/2/layout/IconVerticalSolidList"/>
    <dgm:cxn modelId="{742A73C6-2D6E-4B80-A32A-6FE3526095CE}" srcId="{A09BF291-D01E-4B3B-9B17-0FA78320D154}" destId="{8C58EC66-B423-4E02-B133-B6D49DD704AD}" srcOrd="3" destOrd="0" parTransId="{18EBB10E-2711-4D94-9962-FBA248002654}" sibTransId="{87514A7D-274D-47C9-8A2B-172E59E32B8B}"/>
    <dgm:cxn modelId="{459845D2-8323-4231-8725-AB2B8E17E311}" type="presOf" srcId="{A09BF291-D01E-4B3B-9B17-0FA78320D154}" destId="{4C08275F-072E-41F8-BAB1-10CCE7281A74}" srcOrd="0" destOrd="0" presId="urn:microsoft.com/office/officeart/2018/2/layout/IconVerticalSolidList"/>
    <dgm:cxn modelId="{AE8CB2DE-93E0-4D3D-802D-D70695E27991}" srcId="{A09BF291-D01E-4B3B-9B17-0FA78320D154}" destId="{97CB4781-025B-49C0-B235-7ABBBD63DC65}" srcOrd="0" destOrd="0" parTransId="{7B5C9771-7DC4-456E-96AF-0B21F548ECC7}" sibTransId="{E55DB270-7A16-4B7B-B43B-11DCF3CE223A}"/>
    <dgm:cxn modelId="{F2056D47-4981-4026-9D0F-604F48D00893}" type="presParOf" srcId="{4C08275F-072E-41F8-BAB1-10CCE7281A74}" destId="{4C7C9466-757A-4D33-B05A-521A8DBC6BF8}" srcOrd="0" destOrd="0" presId="urn:microsoft.com/office/officeart/2018/2/layout/IconVerticalSolidList"/>
    <dgm:cxn modelId="{D61BD014-5E80-47B0-8B2C-00BCFA21B166}" type="presParOf" srcId="{4C7C9466-757A-4D33-B05A-521A8DBC6BF8}" destId="{7D5F20DB-B4C2-4474-81AE-A6A57B2EF005}" srcOrd="0" destOrd="0" presId="urn:microsoft.com/office/officeart/2018/2/layout/IconVerticalSolidList"/>
    <dgm:cxn modelId="{94248D29-658E-44F1-A61D-B5D5D4DB3B85}" type="presParOf" srcId="{4C7C9466-757A-4D33-B05A-521A8DBC6BF8}" destId="{3C0DA19E-CEB0-4D51-8825-589DDF476E59}" srcOrd="1" destOrd="0" presId="urn:microsoft.com/office/officeart/2018/2/layout/IconVerticalSolidList"/>
    <dgm:cxn modelId="{FA16CCE4-5F7B-44A2-86ED-339E7974F3E5}" type="presParOf" srcId="{4C7C9466-757A-4D33-B05A-521A8DBC6BF8}" destId="{801A2666-4D9D-4F55-AF2D-A4651A8A48AA}" srcOrd="2" destOrd="0" presId="urn:microsoft.com/office/officeart/2018/2/layout/IconVerticalSolidList"/>
    <dgm:cxn modelId="{C8412679-6A6D-423E-80AF-9E9ED8A7422E}" type="presParOf" srcId="{4C7C9466-757A-4D33-B05A-521A8DBC6BF8}" destId="{EADA1B6D-F286-4072-B56A-C03656B8F0B2}" srcOrd="3" destOrd="0" presId="urn:microsoft.com/office/officeart/2018/2/layout/IconVerticalSolidList"/>
    <dgm:cxn modelId="{66B165D4-B48B-451D-A39C-678682104ACC}" type="presParOf" srcId="{4C08275F-072E-41F8-BAB1-10CCE7281A74}" destId="{11E8DCD7-6005-4E88-92F9-7A22498C7388}" srcOrd="1" destOrd="0" presId="urn:microsoft.com/office/officeart/2018/2/layout/IconVerticalSolidList"/>
    <dgm:cxn modelId="{E753FFA9-2238-400C-A47D-8D8947F995AB}" type="presParOf" srcId="{4C08275F-072E-41F8-BAB1-10CCE7281A74}" destId="{DEC639ED-78DE-4FE0-B33E-8F9BA8144E8D}" srcOrd="2" destOrd="0" presId="urn:microsoft.com/office/officeart/2018/2/layout/IconVerticalSolidList"/>
    <dgm:cxn modelId="{DBCBB32A-9ACB-4BCD-9A4F-8747AACCFEBF}" type="presParOf" srcId="{DEC639ED-78DE-4FE0-B33E-8F9BA8144E8D}" destId="{8371FB66-BB82-44B9-B00D-DC6A21068718}" srcOrd="0" destOrd="0" presId="urn:microsoft.com/office/officeart/2018/2/layout/IconVerticalSolidList"/>
    <dgm:cxn modelId="{AB4E198B-CBBE-48FE-97CB-A0F2F9B3F365}" type="presParOf" srcId="{DEC639ED-78DE-4FE0-B33E-8F9BA8144E8D}" destId="{75EF789D-120B-4629-93E6-DEBEC093168D}" srcOrd="1" destOrd="0" presId="urn:microsoft.com/office/officeart/2018/2/layout/IconVerticalSolidList"/>
    <dgm:cxn modelId="{76464AD5-D4B4-4352-BA96-EED2658ADDEF}" type="presParOf" srcId="{DEC639ED-78DE-4FE0-B33E-8F9BA8144E8D}" destId="{9592D1E3-4F59-4B32-8CF1-342D17E6F9FB}" srcOrd="2" destOrd="0" presId="urn:microsoft.com/office/officeart/2018/2/layout/IconVerticalSolidList"/>
    <dgm:cxn modelId="{B55E291D-B36B-4D57-A22B-E4F0BBC29E3F}" type="presParOf" srcId="{DEC639ED-78DE-4FE0-B33E-8F9BA8144E8D}" destId="{672EA40E-8ED6-45F9-BAF9-D1D2779A69B5}" srcOrd="3" destOrd="0" presId="urn:microsoft.com/office/officeart/2018/2/layout/IconVerticalSolidList"/>
    <dgm:cxn modelId="{B93224CE-D4F6-481A-8C54-985F4D206FA9}" type="presParOf" srcId="{4C08275F-072E-41F8-BAB1-10CCE7281A74}" destId="{D9F56592-579B-402E-BE39-2260E45E096C}" srcOrd="3" destOrd="0" presId="urn:microsoft.com/office/officeart/2018/2/layout/IconVerticalSolidList"/>
    <dgm:cxn modelId="{2CCE5B01-8050-43F8-A345-06034FF28CC9}" type="presParOf" srcId="{4C08275F-072E-41F8-BAB1-10CCE7281A74}" destId="{0EE62BD0-FC1C-4434-95C9-A5F1C381F755}" srcOrd="4" destOrd="0" presId="urn:microsoft.com/office/officeart/2018/2/layout/IconVerticalSolidList"/>
    <dgm:cxn modelId="{17D5941B-0C05-484C-ACF7-A44A22FC93B7}" type="presParOf" srcId="{0EE62BD0-FC1C-4434-95C9-A5F1C381F755}" destId="{6BF4DF8D-EC2D-40A2-800E-2363D2AADFCE}" srcOrd="0" destOrd="0" presId="urn:microsoft.com/office/officeart/2018/2/layout/IconVerticalSolidList"/>
    <dgm:cxn modelId="{87C505E2-B8F9-404B-9AF9-F1707BA5CAA6}" type="presParOf" srcId="{0EE62BD0-FC1C-4434-95C9-A5F1C381F755}" destId="{E9C03482-010F-4FBF-B75A-3A4B80D28740}" srcOrd="1" destOrd="0" presId="urn:microsoft.com/office/officeart/2018/2/layout/IconVerticalSolidList"/>
    <dgm:cxn modelId="{A9CF051D-AE43-4960-B39E-B3465DB068FE}" type="presParOf" srcId="{0EE62BD0-FC1C-4434-95C9-A5F1C381F755}" destId="{D7DDFC1B-16C6-4659-8ECE-8B17E5F10AB8}" srcOrd="2" destOrd="0" presId="urn:microsoft.com/office/officeart/2018/2/layout/IconVerticalSolidList"/>
    <dgm:cxn modelId="{8629A779-FFD8-49F8-8171-CB62FFD8C362}" type="presParOf" srcId="{0EE62BD0-FC1C-4434-95C9-A5F1C381F755}" destId="{844E0003-22B6-41B9-AD7E-2AE5F350E055}" srcOrd="3" destOrd="0" presId="urn:microsoft.com/office/officeart/2018/2/layout/IconVerticalSolidList"/>
    <dgm:cxn modelId="{D734C4D1-A1BF-40C3-B303-F6BD29381371}" type="presParOf" srcId="{4C08275F-072E-41F8-BAB1-10CCE7281A74}" destId="{3EF3E160-5169-48E1-BE4F-C494A998155D}" srcOrd="5" destOrd="0" presId="urn:microsoft.com/office/officeart/2018/2/layout/IconVerticalSolidList"/>
    <dgm:cxn modelId="{09A51DC9-30A0-4D23-9AFF-9FD46122A053}" type="presParOf" srcId="{4C08275F-072E-41F8-BAB1-10CCE7281A74}" destId="{504E638F-B8D6-4DE9-BE1C-70553C2D8400}" srcOrd="6" destOrd="0" presId="urn:microsoft.com/office/officeart/2018/2/layout/IconVerticalSolidList"/>
    <dgm:cxn modelId="{E9397B0A-BE6D-4F80-8804-64BD66D0774F}" type="presParOf" srcId="{504E638F-B8D6-4DE9-BE1C-70553C2D8400}" destId="{817F3F23-EF80-402F-9E4D-0F8C782EDE92}" srcOrd="0" destOrd="0" presId="urn:microsoft.com/office/officeart/2018/2/layout/IconVerticalSolidList"/>
    <dgm:cxn modelId="{5D1AE311-47EA-4C2F-BC0A-FBC641F72346}" type="presParOf" srcId="{504E638F-B8D6-4DE9-BE1C-70553C2D8400}" destId="{E7F04307-E473-4199-8364-97E1A87C8B0C}" srcOrd="1" destOrd="0" presId="urn:microsoft.com/office/officeart/2018/2/layout/IconVerticalSolidList"/>
    <dgm:cxn modelId="{A98C3834-BD08-4191-B054-7FFDB09FD47C}" type="presParOf" srcId="{504E638F-B8D6-4DE9-BE1C-70553C2D8400}" destId="{557DE2A2-7DDB-40A4-B8C0-F8480B933448}" srcOrd="2" destOrd="0" presId="urn:microsoft.com/office/officeart/2018/2/layout/IconVerticalSolidList"/>
    <dgm:cxn modelId="{57C725E9-24B2-4784-B872-FF42FE6B3A0A}" type="presParOf" srcId="{504E638F-B8D6-4DE9-BE1C-70553C2D8400}" destId="{A7CC61B7-4B9B-42CE-B916-C67BC2426A9B}" srcOrd="3" destOrd="0" presId="urn:microsoft.com/office/officeart/2018/2/layout/IconVerticalSolidList"/>
    <dgm:cxn modelId="{9D2F9568-C870-4D6C-B309-D4012A67695A}" type="presParOf" srcId="{4C08275F-072E-41F8-BAB1-10CCE7281A74}" destId="{5FC3E97D-66B2-4C6A-8774-72CF1111ABE0}" srcOrd="7" destOrd="0" presId="urn:microsoft.com/office/officeart/2018/2/layout/IconVerticalSolidList"/>
    <dgm:cxn modelId="{FA2344DC-7AD8-4D9B-95E5-E4CEC297961B}" type="presParOf" srcId="{4C08275F-072E-41F8-BAB1-10CCE7281A74}" destId="{DE435176-548B-46F9-9FB8-AE3CEF71A173}" srcOrd="8" destOrd="0" presId="urn:microsoft.com/office/officeart/2018/2/layout/IconVerticalSolidList"/>
    <dgm:cxn modelId="{15A65A61-A52A-40FB-892E-B5363C0FEE19}" type="presParOf" srcId="{DE435176-548B-46F9-9FB8-AE3CEF71A173}" destId="{05396784-7048-456B-B478-E98D488429A8}" srcOrd="0" destOrd="0" presId="urn:microsoft.com/office/officeart/2018/2/layout/IconVerticalSolidList"/>
    <dgm:cxn modelId="{C70A8B2E-D1CF-4344-A293-727472F29AAE}" type="presParOf" srcId="{DE435176-548B-46F9-9FB8-AE3CEF71A173}" destId="{2F19797E-25DB-44D1-B7D8-5D87342863D2}" srcOrd="1" destOrd="0" presId="urn:microsoft.com/office/officeart/2018/2/layout/IconVerticalSolidList"/>
    <dgm:cxn modelId="{7161BB49-771B-4CE8-9609-AD3E55181F02}" type="presParOf" srcId="{DE435176-548B-46F9-9FB8-AE3CEF71A173}" destId="{A9E09EBC-5AE2-4EE7-A55F-4F55850D5A7B}" srcOrd="2" destOrd="0" presId="urn:microsoft.com/office/officeart/2018/2/layout/IconVerticalSolidList"/>
    <dgm:cxn modelId="{BAC5C361-DC52-4539-AD86-1686D9A1FF66}" type="presParOf" srcId="{DE435176-548B-46F9-9FB8-AE3CEF71A173}" destId="{AF89FBFA-EBB4-44AF-8A26-4A6D163760ED}" srcOrd="3" destOrd="0" presId="urn:microsoft.com/office/officeart/2018/2/layout/IconVerticalSolidList"/>
    <dgm:cxn modelId="{DEB8B568-6780-435E-9841-F4A6AFD82997}" type="presParOf" srcId="{4C08275F-072E-41F8-BAB1-10CCE7281A74}" destId="{5C49AE67-D5CE-4AD4-96FF-DE86ED468822}" srcOrd="9" destOrd="0" presId="urn:microsoft.com/office/officeart/2018/2/layout/IconVerticalSolidList"/>
    <dgm:cxn modelId="{7583475E-46C0-4CA0-A968-8F336A3E0765}" type="presParOf" srcId="{4C08275F-072E-41F8-BAB1-10CCE7281A74}" destId="{5D775E5A-7E13-49B9-AEEB-EFC153DBAE36}" srcOrd="10" destOrd="0" presId="urn:microsoft.com/office/officeart/2018/2/layout/IconVerticalSolidList"/>
    <dgm:cxn modelId="{62C3E28F-7C6E-45FD-9663-C5F341B55E4C}" type="presParOf" srcId="{5D775E5A-7E13-49B9-AEEB-EFC153DBAE36}" destId="{33DB3900-8554-41AE-BF0B-F0FD40C7598F}" srcOrd="0" destOrd="0" presId="urn:microsoft.com/office/officeart/2018/2/layout/IconVerticalSolidList"/>
    <dgm:cxn modelId="{2B725C11-E34D-449B-8986-87BA3B550815}" type="presParOf" srcId="{5D775E5A-7E13-49B9-AEEB-EFC153DBAE36}" destId="{8E350BC8-20F4-4019-B700-504FD71F7876}" srcOrd="1" destOrd="0" presId="urn:microsoft.com/office/officeart/2018/2/layout/IconVerticalSolidList"/>
    <dgm:cxn modelId="{AA5B25E9-3069-4D66-B5E8-0C44DC28E1DC}" type="presParOf" srcId="{5D775E5A-7E13-49B9-AEEB-EFC153DBAE36}" destId="{3C64263D-5186-493E-AD9E-DCB6D90451A6}" srcOrd="2" destOrd="0" presId="urn:microsoft.com/office/officeart/2018/2/layout/IconVerticalSolidList"/>
    <dgm:cxn modelId="{058A1CFF-7177-4AEE-9AA0-B71F76E3C60D}" type="presParOf" srcId="{5D775E5A-7E13-49B9-AEEB-EFC153DBAE36}" destId="{63141077-ECC5-4D8B-933F-25CE864F057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C06DC-DF29-45B8-B7DD-FC3DC606880A}">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99308E-BB44-4772-8C2B-4F64B307EE11}">
      <dsp:nvSpPr>
        <dsp:cNvPr id="0" name=""/>
        <dsp:cNvSpPr/>
      </dsp:nvSpPr>
      <dsp:spPr>
        <a:xfrm>
          <a:off x="396960" y="1832017"/>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A50540-5E68-4C50-8E41-9F8E654EE586}">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The aim of this session is to ;</a:t>
          </a:r>
        </a:p>
      </dsp:txBody>
      <dsp:txXfrm>
        <a:off x="1312541" y="1640565"/>
        <a:ext cx="2148945" cy="911674"/>
      </dsp:txXfrm>
    </dsp:sp>
    <dsp:sp modelId="{560AD4B3-C9FD-4D20-AEC0-8E74A1049D08}">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6C10E-0FEE-4F2D-866C-7124EB7B6B90}">
      <dsp:nvSpPr>
        <dsp:cNvPr id="0" name=""/>
        <dsp:cNvSpPr/>
      </dsp:nvSpPr>
      <dsp:spPr>
        <a:xfrm>
          <a:off x="4027376" y="1832017"/>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4B8A15-5442-48E4-88BD-CC434CC7D0A3}">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Explore how personal experiences, values, beliefs and attitudes may influence your research</a:t>
          </a:r>
        </a:p>
      </dsp:txBody>
      <dsp:txXfrm>
        <a:off x="4942957" y="1640565"/>
        <a:ext cx="2148945" cy="911674"/>
      </dsp:txXfrm>
    </dsp:sp>
    <dsp:sp modelId="{38005FD1-FD46-4380-827E-C7BB4BCDF643}">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05B7F9-6640-4F1A-8A6B-B4E856154585}">
      <dsp:nvSpPr>
        <dsp:cNvPr id="0" name=""/>
        <dsp:cNvSpPr/>
      </dsp:nvSpPr>
      <dsp:spPr>
        <a:xfrm>
          <a:off x="7657792" y="1832017"/>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DCF253-4A00-4533-84F4-EF310DD6B0A6}">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Understand unconscious bias and it’s effect on practice</a:t>
          </a:r>
        </a:p>
      </dsp:txBody>
      <dsp:txXfrm>
        <a:off x="8573374" y="1640565"/>
        <a:ext cx="2148945" cy="911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93F30-FB43-3143-B9AE-77447876714B}">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Core beliefs are our most deeply held assumptions about ourselves, the world, and others.</a:t>
          </a:r>
        </a:p>
      </dsp:txBody>
      <dsp:txXfrm>
        <a:off x="38234" y="38234"/>
        <a:ext cx="7529629" cy="1228933"/>
      </dsp:txXfrm>
    </dsp:sp>
    <dsp:sp modelId="{E5AA1103-2959-9B40-915B-38C6869B3778}">
      <dsp:nvSpPr>
        <dsp:cNvPr id="0" name=""/>
        <dsp:cNvSpPr/>
      </dsp:nvSpPr>
      <dsp:spPr>
        <a:xfrm>
          <a:off x="788670" y="1522968"/>
          <a:ext cx="8938260" cy="130540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They are firmly embedded in our thinking and significantly shape our reality and behaviors.</a:t>
          </a:r>
        </a:p>
      </dsp:txBody>
      <dsp:txXfrm>
        <a:off x="826904" y="1561202"/>
        <a:ext cx="7224611" cy="1228933"/>
      </dsp:txXfrm>
    </dsp:sp>
    <dsp:sp modelId="{08D68FA5-BCF7-3643-82E6-64357C1035C7}">
      <dsp:nvSpPr>
        <dsp:cNvPr id="0" name=""/>
        <dsp:cNvSpPr/>
      </dsp:nvSpPr>
      <dsp:spPr>
        <a:xfrm>
          <a:off x="1577340" y="3045936"/>
          <a:ext cx="8938260" cy="130540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 fact, nothing matters more than our core beliefs. They are the root causes of many of our problems, including our automatic negative thoughts.</a:t>
          </a:r>
        </a:p>
      </dsp:txBody>
      <dsp:txXfrm>
        <a:off x="1615574" y="3084170"/>
        <a:ext cx="7224611" cy="1228933"/>
      </dsp:txXfrm>
    </dsp:sp>
    <dsp:sp modelId="{5E47A3EA-0024-A04E-BF76-A3683D8B97AB}">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8C6A06C4-FA2B-2642-95AE-CAE64A36FEE3}">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F20DB-B4C2-4474-81AE-A6A57B2EF005}">
      <dsp:nvSpPr>
        <dsp:cNvPr id="0" name=""/>
        <dsp:cNvSpPr/>
      </dsp:nvSpPr>
      <dsp:spPr>
        <a:xfrm>
          <a:off x="0" y="190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0DA19E-CEB0-4D51-8825-589DDF476E59}">
      <dsp:nvSpPr>
        <dsp:cNvPr id="0" name=""/>
        <dsp:cNvSpPr/>
      </dsp:nvSpPr>
      <dsp:spPr>
        <a:xfrm>
          <a:off x="245129" y="184229"/>
          <a:ext cx="445690" cy="4456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DA1B6D-F286-4072-B56A-C03656B8F0B2}">
      <dsp:nvSpPr>
        <dsp:cNvPr id="0" name=""/>
        <dsp:cNvSpPr/>
      </dsp:nvSpPr>
      <dsp:spPr>
        <a:xfrm>
          <a:off x="935949" y="190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b="1" kern="1200"/>
            <a:t>We all have unconscious bias.</a:t>
          </a:r>
          <a:endParaRPr lang="en-US" sz="1900" kern="1200"/>
        </a:p>
      </dsp:txBody>
      <dsp:txXfrm>
        <a:off x="935949" y="1901"/>
        <a:ext cx="5365651" cy="810345"/>
      </dsp:txXfrm>
    </dsp:sp>
    <dsp:sp modelId="{8371FB66-BB82-44B9-B00D-DC6A21068718}">
      <dsp:nvSpPr>
        <dsp:cNvPr id="0" name=""/>
        <dsp:cNvSpPr/>
      </dsp:nvSpPr>
      <dsp:spPr>
        <a:xfrm>
          <a:off x="0" y="1014833"/>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F789D-120B-4629-93E6-DEBEC093168D}">
      <dsp:nvSpPr>
        <dsp:cNvPr id="0" name=""/>
        <dsp:cNvSpPr/>
      </dsp:nvSpPr>
      <dsp:spPr>
        <a:xfrm>
          <a:off x="245129" y="1197161"/>
          <a:ext cx="445690" cy="4456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2EA40E-8ED6-45F9-BAF9-D1D2779A69B5}">
      <dsp:nvSpPr>
        <dsp:cNvPr id="0" name=""/>
        <dsp:cNvSpPr/>
      </dsp:nvSpPr>
      <dsp:spPr>
        <a:xfrm>
          <a:off x="935949" y="1014833"/>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Implicit association tests</a:t>
          </a:r>
        </a:p>
      </dsp:txBody>
      <dsp:txXfrm>
        <a:off x="935949" y="1014833"/>
        <a:ext cx="5365651" cy="810345"/>
      </dsp:txXfrm>
    </dsp:sp>
    <dsp:sp modelId="{6BF4DF8D-EC2D-40A2-800E-2363D2AADFCE}">
      <dsp:nvSpPr>
        <dsp:cNvPr id="0" name=""/>
        <dsp:cNvSpPr/>
      </dsp:nvSpPr>
      <dsp:spPr>
        <a:xfrm>
          <a:off x="0" y="2027765"/>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C03482-010F-4FBF-B75A-3A4B80D28740}">
      <dsp:nvSpPr>
        <dsp:cNvPr id="0" name=""/>
        <dsp:cNvSpPr/>
      </dsp:nvSpPr>
      <dsp:spPr>
        <a:xfrm>
          <a:off x="245129" y="2210093"/>
          <a:ext cx="445690" cy="4456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4E0003-22B6-41B9-AD7E-2AE5F350E055}">
      <dsp:nvSpPr>
        <dsp:cNvPr id="0" name=""/>
        <dsp:cNvSpPr/>
      </dsp:nvSpPr>
      <dsp:spPr>
        <a:xfrm>
          <a:off x="935949" y="2027765"/>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Exercises</a:t>
          </a:r>
        </a:p>
      </dsp:txBody>
      <dsp:txXfrm>
        <a:off x="935949" y="2027765"/>
        <a:ext cx="5365651" cy="810345"/>
      </dsp:txXfrm>
    </dsp:sp>
    <dsp:sp modelId="{817F3F23-EF80-402F-9E4D-0F8C782EDE92}">
      <dsp:nvSpPr>
        <dsp:cNvPr id="0" name=""/>
        <dsp:cNvSpPr/>
      </dsp:nvSpPr>
      <dsp:spPr>
        <a:xfrm>
          <a:off x="0" y="3040697"/>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F04307-E473-4199-8364-97E1A87C8B0C}">
      <dsp:nvSpPr>
        <dsp:cNvPr id="0" name=""/>
        <dsp:cNvSpPr/>
      </dsp:nvSpPr>
      <dsp:spPr>
        <a:xfrm>
          <a:off x="245129" y="3223025"/>
          <a:ext cx="445690" cy="4456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CC61B7-4B9B-42CE-B916-C67BC2426A9B}">
      <dsp:nvSpPr>
        <dsp:cNvPr id="0" name=""/>
        <dsp:cNvSpPr/>
      </dsp:nvSpPr>
      <dsp:spPr>
        <a:xfrm>
          <a:off x="935949" y="3040697"/>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Review your own personal story</a:t>
          </a:r>
        </a:p>
      </dsp:txBody>
      <dsp:txXfrm>
        <a:off x="935949" y="3040697"/>
        <a:ext cx="5365651" cy="810345"/>
      </dsp:txXfrm>
    </dsp:sp>
    <dsp:sp modelId="{05396784-7048-456B-B478-E98D488429A8}">
      <dsp:nvSpPr>
        <dsp:cNvPr id="0" name=""/>
        <dsp:cNvSpPr/>
      </dsp:nvSpPr>
      <dsp:spPr>
        <a:xfrm>
          <a:off x="0" y="4053629"/>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9797E-25DB-44D1-B7D8-5D87342863D2}">
      <dsp:nvSpPr>
        <dsp:cNvPr id="0" name=""/>
        <dsp:cNvSpPr/>
      </dsp:nvSpPr>
      <dsp:spPr>
        <a:xfrm>
          <a:off x="245129" y="4235957"/>
          <a:ext cx="445690" cy="4456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89FBFA-EBB4-44AF-8A26-4A6D163760ED}">
      <dsp:nvSpPr>
        <dsp:cNvPr id="0" name=""/>
        <dsp:cNvSpPr/>
      </dsp:nvSpPr>
      <dsp:spPr>
        <a:xfrm>
          <a:off x="935949" y="4053629"/>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Spend time looking at biases when watching or reading something</a:t>
          </a:r>
        </a:p>
      </dsp:txBody>
      <dsp:txXfrm>
        <a:off x="935949" y="4053629"/>
        <a:ext cx="5365651" cy="810345"/>
      </dsp:txXfrm>
    </dsp:sp>
    <dsp:sp modelId="{33DB3900-8554-41AE-BF0B-F0FD40C7598F}">
      <dsp:nvSpPr>
        <dsp:cNvPr id="0" name=""/>
        <dsp:cNvSpPr/>
      </dsp:nvSpPr>
      <dsp:spPr>
        <a:xfrm>
          <a:off x="0" y="5066561"/>
          <a:ext cx="6301601" cy="8103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50BC8-20F4-4019-B700-504FD71F7876}">
      <dsp:nvSpPr>
        <dsp:cNvPr id="0" name=""/>
        <dsp:cNvSpPr/>
      </dsp:nvSpPr>
      <dsp:spPr>
        <a:xfrm>
          <a:off x="245129" y="5248889"/>
          <a:ext cx="445690" cy="44569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41077-ECC5-4D8B-933F-25CE864F0575}">
      <dsp:nvSpPr>
        <dsp:cNvPr id="0" name=""/>
        <dsp:cNvSpPr/>
      </dsp:nvSpPr>
      <dsp:spPr>
        <a:xfrm>
          <a:off x="935949" y="5066561"/>
          <a:ext cx="5365651" cy="8103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762" tIns="85762" rIns="85762" bIns="85762" numCol="1" spcCol="1270" anchor="ctr" anchorCtr="0">
          <a:noAutofit/>
        </a:bodyPr>
        <a:lstStyle/>
        <a:p>
          <a:pPr marL="0" lvl="0" indent="0" algn="l" defTabSz="844550">
            <a:lnSpc>
              <a:spcPct val="90000"/>
            </a:lnSpc>
            <a:spcBef>
              <a:spcPct val="0"/>
            </a:spcBef>
            <a:spcAft>
              <a:spcPct val="35000"/>
            </a:spcAft>
            <a:buNone/>
          </a:pPr>
          <a:r>
            <a:rPr lang="en-US" sz="1900" kern="1200"/>
            <a:t>Discussions with friends, family and colleagues. </a:t>
          </a:r>
        </a:p>
      </dsp:txBody>
      <dsp:txXfrm>
        <a:off x="935949" y="5066561"/>
        <a:ext cx="5365651" cy="81034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163" cy="469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2725" y="0"/>
            <a:ext cx="3078163" cy="469900"/>
          </a:xfrm>
          <a:prstGeom prst="rect">
            <a:avLst/>
          </a:prstGeom>
        </p:spPr>
        <p:txBody>
          <a:bodyPr vert="horz" lIns="91440" tIns="45720" rIns="91440" bIns="45720" rtlCol="0"/>
          <a:lstStyle>
            <a:lvl1pPr algn="r">
              <a:defRPr sz="1200"/>
            </a:lvl1pPr>
          </a:lstStyle>
          <a:p>
            <a:fld id="{093A3ECA-0E6C-4450-B130-A5B2392EBA06}" type="datetimeFigureOut">
              <a:rPr lang="en-GB" smtClean="0"/>
              <a:t>20/10/2023</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518025"/>
            <a:ext cx="5683250" cy="369728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8575"/>
            <a:ext cx="3078163" cy="469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2725" y="8918575"/>
            <a:ext cx="3078163" cy="469900"/>
          </a:xfrm>
          <a:prstGeom prst="rect">
            <a:avLst/>
          </a:prstGeom>
        </p:spPr>
        <p:txBody>
          <a:bodyPr vert="horz" lIns="91440" tIns="45720" rIns="91440" bIns="45720" rtlCol="0" anchor="b"/>
          <a:lstStyle>
            <a:lvl1pPr algn="r">
              <a:defRPr sz="1200"/>
            </a:lvl1pPr>
          </a:lstStyle>
          <a:p>
            <a:fld id="{4B7F8ECB-0862-49DD-9BC9-58D537144971}" type="slidenum">
              <a:rPr lang="en-GB" smtClean="0"/>
              <a:t>‹#›</a:t>
            </a:fld>
            <a:endParaRPr lang="en-GB"/>
          </a:p>
        </p:txBody>
      </p:sp>
    </p:spTree>
    <p:extLst>
      <p:ext uri="{BB962C8B-B14F-4D97-AF65-F5344CB8AC3E}">
        <p14:creationId xmlns:p14="http://schemas.microsoft.com/office/powerpoint/2010/main" val="1777258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B7F8ECB-0862-49DD-9BC9-58D537144971}" type="slidenum">
              <a:rPr lang="en-GB" smtClean="0"/>
              <a:t>1</a:t>
            </a:fld>
            <a:endParaRPr lang="en-GB"/>
          </a:p>
        </p:txBody>
      </p:sp>
    </p:spTree>
    <p:extLst>
      <p:ext uri="{BB962C8B-B14F-4D97-AF65-F5344CB8AC3E}">
        <p14:creationId xmlns:p14="http://schemas.microsoft.com/office/powerpoint/2010/main" val="23601503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2</a:t>
            </a:fld>
            <a:endParaRPr lang="en-GB"/>
          </a:p>
        </p:txBody>
      </p:sp>
    </p:spTree>
    <p:extLst>
      <p:ext uri="{BB962C8B-B14F-4D97-AF65-F5344CB8AC3E}">
        <p14:creationId xmlns:p14="http://schemas.microsoft.com/office/powerpoint/2010/main" val="387229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3</a:t>
            </a:fld>
            <a:endParaRPr lang="en-GB"/>
          </a:p>
        </p:txBody>
      </p:sp>
    </p:spTree>
    <p:extLst>
      <p:ext uri="{BB962C8B-B14F-4D97-AF65-F5344CB8AC3E}">
        <p14:creationId xmlns:p14="http://schemas.microsoft.com/office/powerpoint/2010/main" val="15347623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4B7F8ECB-0862-49DD-9BC9-58D537144971}" type="slidenum">
              <a:rPr lang="en-GB" smtClean="0"/>
              <a:t>4</a:t>
            </a:fld>
            <a:endParaRPr lang="en-GB"/>
          </a:p>
        </p:txBody>
      </p:sp>
    </p:spTree>
    <p:extLst>
      <p:ext uri="{BB962C8B-B14F-4D97-AF65-F5344CB8AC3E}">
        <p14:creationId xmlns:p14="http://schemas.microsoft.com/office/powerpoint/2010/main" val="2861601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43F48"/>
                </a:solidFill>
                <a:effectLst/>
                <a:latin typeface="1883Sans"/>
              </a:rPr>
              <a:t>Values are individual beliefs that motivate people to act one way or another. They serve as a guide for human </a:t>
            </a:r>
            <a:r>
              <a:rPr lang="en-GB" b="0" i="0" dirty="0" err="1">
                <a:solidFill>
                  <a:srgbClr val="343F48"/>
                </a:solidFill>
                <a:effectLst/>
                <a:latin typeface="1883Sans"/>
              </a:rPr>
              <a:t>behavior</a:t>
            </a:r>
            <a:r>
              <a:rPr lang="en-GB" b="0" i="0" dirty="0">
                <a:solidFill>
                  <a:srgbClr val="343F48"/>
                </a:solidFill>
                <a:effectLst/>
                <a:latin typeface="1883Sans"/>
              </a:rPr>
              <a:t>.</a:t>
            </a:r>
          </a:p>
          <a:p>
            <a:pPr algn="l"/>
            <a:r>
              <a:rPr lang="en-GB" b="0" i="0" dirty="0">
                <a:solidFill>
                  <a:srgbClr val="343F48"/>
                </a:solidFill>
                <a:effectLst/>
                <a:latin typeface="1883Sans"/>
              </a:rPr>
              <a:t>Generally, people are predisposed to adopt the values that they are raised with. People also tend to believe that those values are “right” because they are the values of their particular culture.</a:t>
            </a:r>
          </a:p>
          <a:p>
            <a:pPr algn="l"/>
            <a:r>
              <a:rPr lang="en-GB" b="0" i="0" dirty="0">
                <a:solidFill>
                  <a:srgbClr val="343F48"/>
                </a:solidFill>
                <a:effectLst/>
                <a:latin typeface="1883Sans"/>
              </a:rPr>
              <a:t>Ethical decision-making often involves weighing values against each other and choosing which values to elevate. Conflicts can result when people have different values, leading to a clash of preferences and priorities.</a:t>
            </a:r>
          </a:p>
          <a:p>
            <a:pPr algn="l"/>
            <a:r>
              <a:rPr lang="en-GB" b="0" i="0" dirty="0">
                <a:solidFill>
                  <a:srgbClr val="343F48"/>
                </a:solidFill>
                <a:effectLst/>
                <a:latin typeface="1883Sans"/>
              </a:rPr>
              <a:t>Some values have intrinsic worth, such as love, truth, and freedom. Other values, such as ambition, responsibility, and courage, describe traits or </a:t>
            </a:r>
            <a:r>
              <a:rPr lang="en-GB" b="0" i="0" dirty="0" err="1">
                <a:solidFill>
                  <a:srgbClr val="343F48"/>
                </a:solidFill>
                <a:effectLst/>
                <a:latin typeface="1883Sans"/>
              </a:rPr>
              <a:t>behaviors</a:t>
            </a:r>
            <a:r>
              <a:rPr lang="en-GB" b="0" i="0" dirty="0">
                <a:solidFill>
                  <a:srgbClr val="343F48"/>
                </a:solidFill>
                <a:effectLst/>
                <a:latin typeface="1883Sans"/>
              </a:rPr>
              <a:t> that are instrumental as means to an end.</a:t>
            </a:r>
          </a:p>
          <a:p>
            <a:pPr algn="l"/>
            <a:r>
              <a:rPr lang="en-GB" b="0" i="0" dirty="0">
                <a:solidFill>
                  <a:srgbClr val="343F48"/>
                </a:solidFill>
                <a:effectLst/>
                <a:latin typeface="1883Sans"/>
              </a:rPr>
              <a:t>Still other values are considered sacred and are moral imperatives for those who believe in them. Sacred values will seldom be compromised because they are perceived as duties rather than as factors to be weighed in decision-making. For example, for some people, their nation’s flag may represent a sacred value. But for others, the flag may just be a piece of cloth.</a:t>
            </a:r>
          </a:p>
          <a:p>
            <a:pPr algn="l"/>
            <a:r>
              <a:rPr lang="en-GB" b="0" i="0" dirty="0">
                <a:solidFill>
                  <a:srgbClr val="343F48"/>
                </a:solidFill>
                <a:effectLst/>
                <a:latin typeface="1883Sans"/>
              </a:rPr>
              <a:t>So, whether values are sacred, have intrinsic worth, or are a means to an end, values vary among individuals and across cultures and time. However values are universally recognized as a driving force in ethical decision-making.</a:t>
            </a:r>
          </a:p>
          <a:p>
            <a:endParaRPr lang="en-US" baseline="0" dirty="0"/>
          </a:p>
        </p:txBody>
      </p:sp>
      <p:sp>
        <p:nvSpPr>
          <p:cNvPr id="4" name="Slide Number Placeholder 3"/>
          <p:cNvSpPr>
            <a:spLocks noGrp="1"/>
          </p:cNvSpPr>
          <p:nvPr>
            <p:ph type="sldNum" sz="quarter" idx="10"/>
          </p:nvPr>
        </p:nvSpPr>
        <p:spPr/>
        <p:txBody>
          <a:bodyPr/>
          <a:lstStyle/>
          <a:p>
            <a:fld id="{4B7F8ECB-0862-49DD-9BC9-58D537144971}" type="slidenum">
              <a:rPr lang="en-GB" smtClean="0"/>
              <a:t>5</a:t>
            </a:fld>
            <a:endParaRPr lang="en-GB"/>
          </a:p>
        </p:txBody>
      </p:sp>
    </p:spTree>
    <p:extLst>
      <p:ext uri="{BB962C8B-B14F-4D97-AF65-F5344CB8AC3E}">
        <p14:creationId xmlns:p14="http://schemas.microsoft.com/office/powerpoint/2010/main" val="1487196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6</a:t>
            </a:fld>
            <a:endParaRPr lang="en-GB"/>
          </a:p>
        </p:txBody>
      </p:sp>
    </p:spTree>
    <p:extLst>
      <p:ext uri="{BB962C8B-B14F-4D97-AF65-F5344CB8AC3E}">
        <p14:creationId xmlns:p14="http://schemas.microsoft.com/office/powerpoint/2010/main" val="3921172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7F8ECB-0862-49DD-9BC9-58D537144971}" type="slidenum">
              <a:rPr lang="en-GB" smtClean="0"/>
              <a:t>7</a:t>
            </a:fld>
            <a:endParaRPr lang="en-GB"/>
          </a:p>
        </p:txBody>
      </p:sp>
    </p:spTree>
    <p:extLst>
      <p:ext uri="{BB962C8B-B14F-4D97-AF65-F5344CB8AC3E}">
        <p14:creationId xmlns:p14="http://schemas.microsoft.com/office/powerpoint/2010/main" val="1603697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8</a:t>
            </a:fld>
            <a:endParaRPr lang="en-GB"/>
          </a:p>
        </p:txBody>
      </p:sp>
    </p:spTree>
    <p:extLst>
      <p:ext uri="{BB962C8B-B14F-4D97-AF65-F5344CB8AC3E}">
        <p14:creationId xmlns:p14="http://schemas.microsoft.com/office/powerpoint/2010/main" val="389226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9</a:t>
            </a:fld>
            <a:endParaRPr lang="en-GB"/>
          </a:p>
        </p:txBody>
      </p:sp>
    </p:spTree>
    <p:extLst>
      <p:ext uri="{BB962C8B-B14F-4D97-AF65-F5344CB8AC3E}">
        <p14:creationId xmlns:p14="http://schemas.microsoft.com/office/powerpoint/2010/main" val="3686782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10</a:t>
            </a:fld>
            <a:endParaRPr lang="en-GB"/>
          </a:p>
        </p:txBody>
      </p:sp>
    </p:spTree>
    <p:extLst>
      <p:ext uri="{BB962C8B-B14F-4D97-AF65-F5344CB8AC3E}">
        <p14:creationId xmlns:p14="http://schemas.microsoft.com/office/powerpoint/2010/main" val="186470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11</a:t>
            </a:fld>
            <a:endParaRPr lang="en-GB"/>
          </a:p>
        </p:txBody>
      </p:sp>
    </p:spTree>
    <p:extLst>
      <p:ext uri="{BB962C8B-B14F-4D97-AF65-F5344CB8AC3E}">
        <p14:creationId xmlns:p14="http://schemas.microsoft.com/office/powerpoint/2010/main" val="1614150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12</a:t>
            </a:fld>
            <a:endParaRPr lang="en-GB"/>
          </a:p>
        </p:txBody>
      </p:sp>
    </p:spTree>
    <p:extLst>
      <p:ext uri="{BB962C8B-B14F-4D97-AF65-F5344CB8AC3E}">
        <p14:creationId xmlns:p14="http://schemas.microsoft.com/office/powerpoint/2010/main" val="2051776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13</a:t>
            </a:fld>
            <a:endParaRPr lang="en-GB"/>
          </a:p>
        </p:txBody>
      </p:sp>
    </p:spTree>
    <p:extLst>
      <p:ext uri="{BB962C8B-B14F-4D97-AF65-F5344CB8AC3E}">
        <p14:creationId xmlns:p14="http://schemas.microsoft.com/office/powerpoint/2010/main" val="1365597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14</a:t>
            </a:fld>
            <a:endParaRPr lang="en-GB"/>
          </a:p>
        </p:txBody>
      </p:sp>
    </p:spTree>
    <p:extLst>
      <p:ext uri="{BB962C8B-B14F-4D97-AF65-F5344CB8AC3E}">
        <p14:creationId xmlns:p14="http://schemas.microsoft.com/office/powerpoint/2010/main" val="4877219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15</a:t>
            </a:fld>
            <a:endParaRPr lang="en-GB"/>
          </a:p>
        </p:txBody>
      </p:sp>
    </p:spTree>
    <p:extLst>
      <p:ext uri="{BB962C8B-B14F-4D97-AF65-F5344CB8AC3E}">
        <p14:creationId xmlns:p14="http://schemas.microsoft.com/office/powerpoint/2010/main" val="1796694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16</a:t>
            </a:fld>
            <a:endParaRPr lang="en-GB"/>
          </a:p>
        </p:txBody>
      </p:sp>
    </p:spTree>
    <p:extLst>
      <p:ext uri="{BB962C8B-B14F-4D97-AF65-F5344CB8AC3E}">
        <p14:creationId xmlns:p14="http://schemas.microsoft.com/office/powerpoint/2010/main" val="4050491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17</a:t>
            </a:fld>
            <a:endParaRPr lang="en-GB"/>
          </a:p>
        </p:txBody>
      </p:sp>
    </p:spTree>
    <p:extLst>
      <p:ext uri="{BB962C8B-B14F-4D97-AF65-F5344CB8AC3E}">
        <p14:creationId xmlns:p14="http://schemas.microsoft.com/office/powerpoint/2010/main" val="27783451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B7F8ECB-0862-49DD-9BC9-58D537144971}" type="slidenum">
              <a:rPr lang="en-GB" smtClean="0"/>
              <a:t>18</a:t>
            </a:fld>
            <a:endParaRPr lang="en-GB"/>
          </a:p>
        </p:txBody>
      </p:sp>
    </p:spTree>
    <p:extLst>
      <p:ext uri="{BB962C8B-B14F-4D97-AF65-F5344CB8AC3E}">
        <p14:creationId xmlns:p14="http://schemas.microsoft.com/office/powerpoint/2010/main" val="873347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B7F8ECB-0862-49DD-9BC9-58D537144971}" type="slidenum">
              <a:rPr lang="en-GB" smtClean="0"/>
              <a:t>19</a:t>
            </a:fld>
            <a:endParaRPr lang="en-GB"/>
          </a:p>
        </p:txBody>
      </p:sp>
    </p:spTree>
    <p:extLst>
      <p:ext uri="{BB962C8B-B14F-4D97-AF65-F5344CB8AC3E}">
        <p14:creationId xmlns:p14="http://schemas.microsoft.com/office/powerpoint/2010/main" val="30899531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p:txBody>
      </p:sp>
      <p:sp>
        <p:nvSpPr>
          <p:cNvPr id="4" name="Slide Number Placeholder 3"/>
          <p:cNvSpPr>
            <a:spLocks noGrp="1"/>
          </p:cNvSpPr>
          <p:nvPr>
            <p:ph type="sldNum" sz="quarter" idx="10"/>
          </p:nvPr>
        </p:nvSpPr>
        <p:spPr/>
        <p:txBody>
          <a:bodyPr/>
          <a:lstStyle/>
          <a:p>
            <a:fld id="{4B7F8ECB-0862-49DD-9BC9-58D537144971}" type="slidenum">
              <a:rPr lang="en-GB" smtClean="0"/>
              <a:t>20</a:t>
            </a:fld>
            <a:endParaRPr lang="en-GB"/>
          </a:p>
        </p:txBody>
      </p:sp>
    </p:spTree>
    <p:extLst>
      <p:ext uri="{BB962C8B-B14F-4D97-AF65-F5344CB8AC3E}">
        <p14:creationId xmlns:p14="http://schemas.microsoft.com/office/powerpoint/2010/main" val="762419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7F8ECB-0862-49DD-9BC9-58D537144971}" type="slidenum">
              <a:rPr lang="en-GB" smtClean="0"/>
              <a:t>21</a:t>
            </a:fld>
            <a:endParaRPr lang="en-GB"/>
          </a:p>
        </p:txBody>
      </p:sp>
    </p:spTree>
    <p:extLst>
      <p:ext uri="{BB962C8B-B14F-4D97-AF65-F5344CB8AC3E}">
        <p14:creationId xmlns:p14="http://schemas.microsoft.com/office/powerpoint/2010/main" val="2443658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95A2A-144F-274F-BD1E-D2EEFCB2C3F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5C054AA-F7F6-CA4C-ADE3-50CADCB5C4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72F0B14-9A3B-8A45-A6A0-C294FE014CE4}"/>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9836CAC5-9502-654C-88E7-43991F3C8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341DF3-754F-4C4D-BF07-4F8DFF52571B}"/>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282964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DFA58-4F6E-AF43-86AF-039C247D94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4483D0-AC25-834E-BF17-0F7B791F120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7DBF70-C623-5F46-82B4-C659326BB8F3}"/>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21E03C3C-B51B-5B4F-A47B-2B7764D827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539D40-F934-F64F-A282-D185906B0FBE}"/>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2968546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5BD2-7D40-FD47-AD2E-436E2D558A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5ADEE42-2673-A744-BA74-C69D3EC968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5B788C-0542-F243-B596-F6150D057AC6}"/>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B7D48F25-6827-3440-93D8-CBE87A19FF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D5D4D7-8487-4144-AF14-99211D65D12D}"/>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2314484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1337-BF6E-5646-B48F-48CE0A289B3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1DA907-2B72-E44A-AC34-E16B529F6D0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7B61E4-0400-9F4B-94B4-71FFEF7C9F4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8E9EF28-456C-4143-BA10-3817558CE348}"/>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6" name="Footer Placeholder 5">
            <a:extLst>
              <a:ext uri="{FF2B5EF4-FFF2-40B4-BE49-F238E27FC236}">
                <a16:creationId xmlns:a16="http://schemas.microsoft.com/office/drawing/2014/main" id="{11174258-A12E-EB48-9730-2DCC33B671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E25EF8-A210-E045-9AA2-E1D59B08D120}"/>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2435415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E654-CE76-7540-A1D6-62BCEE5208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D8A3154-F085-1A43-AA92-A3CB36CE09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64CEEB-95AF-1D4D-A404-79B1F992C1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308D6C9-28F2-924C-9916-FE72CB58EB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AB4472-A36B-594D-82CF-CE966883D76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3CFEE1-67B1-2F48-AB58-7D706970372F}"/>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8" name="Footer Placeholder 7">
            <a:extLst>
              <a:ext uri="{FF2B5EF4-FFF2-40B4-BE49-F238E27FC236}">
                <a16:creationId xmlns:a16="http://schemas.microsoft.com/office/drawing/2014/main" id="{9E7D8DC9-8188-2F4F-9111-BBFD62D01F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BC44113-9F5A-4B4C-8905-72E3D4B89A46}"/>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1193281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659A-5C24-4A45-9DA2-034615F488F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E379CAD-BA7A-AA40-99B6-4BBC86553177}"/>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4" name="Footer Placeholder 3">
            <a:extLst>
              <a:ext uri="{FF2B5EF4-FFF2-40B4-BE49-F238E27FC236}">
                <a16:creationId xmlns:a16="http://schemas.microsoft.com/office/drawing/2014/main" id="{90DE5A58-3C7E-2147-9740-DEDEC814DA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7874AF9-5B07-3248-8923-57F1B9A56298}"/>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531322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CD7C45-4EBA-6E4B-9297-76E05CCA0A35}"/>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3" name="Footer Placeholder 2">
            <a:extLst>
              <a:ext uri="{FF2B5EF4-FFF2-40B4-BE49-F238E27FC236}">
                <a16:creationId xmlns:a16="http://schemas.microsoft.com/office/drawing/2014/main" id="{7DC9F7F7-62E7-8C45-B471-E476CADDB4E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9920F7-10E3-C444-9A18-48F9111891CA}"/>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1384999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4AE64-DEDC-0040-A6B2-003485C404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42DC71-215F-2547-8786-8A9581EE5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5F7FCDE-0F5F-7742-9BA9-6EA340CA03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43E9D02-3056-7C49-BFAB-C253EB8096A6}"/>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6" name="Footer Placeholder 5">
            <a:extLst>
              <a:ext uri="{FF2B5EF4-FFF2-40B4-BE49-F238E27FC236}">
                <a16:creationId xmlns:a16="http://schemas.microsoft.com/office/drawing/2014/main" id="{C1353779-38C2-1243-BA72-495BD4E20F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CB49F8-B238-4946-909F-604495AED5C2}"/>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4264882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CB98D-3C68-C546-86D1-E83BB195B2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902C4-801C-604D-B4F6-F5F1674FA4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19D0F7B-B6E6-8E44-A466-778D30203F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30BEF9-B334-B944-B349-BBAEBB76A2C0}"/>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6" name="Footer Placeholder 5">
            <a:extLst>
              <a:ext uri="{FF2B5EF4-FFF2-40B4-BE49-F238E27FC236}">
                <a16:creationId xmlns:a16="http://schemas.microsoft.com/office/drawing/2014/main" id="{8137C555-5507-D942-ADF5-3E04577AA8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D5F339-8D92-D34E-91E4-03D12D76C6FD}"/>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292416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1761-4A88-0B49-955F-DB8AD8DC06C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C8AB9F-BA73-EA44-959F-CE534C86D0C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6D1A0B-8D0A-6249-8689-E480DD678D85}"/>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BBB3DB0A-99F9-314F-80C6-8CCBD05E5B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F7F289-CCF1-EB44-83A8-275B55FADA99}"/>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3579323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137154-E2EA-AF43-B0E5-17D27AE1DAC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7568C7C-849E-8E42-8792-E0F500CE65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FAD77A-66BC-7641-8A3F-1546E926E64B}"/>
              </a:ext>
            </a:extLst>
          </p:cNvPr>
          <p:cNvSpPr>
            <a:spLocks noGrp="1"/>
          </p:cNvSpPr>
          <p:nvPr>
            <p:ph type="dt" sz="half" idx="10"/>
          </p:nvPr>
        </p:nvSpPr>
        <p:spPr/>
        <p:txBody>
          <a:body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52CB2E01-D06F-6044-B7E6-FD447E6E5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3D703-1D9F-F946-9D56-678B8542CD43}"/>
              </a:ext>
            </a:extLst>
          </p:cNvPr>
          <p:cNvSpPr>
            <a:spLocks noGrp="1"/>
          </p:cNvSpPr>
          <p:nvPr>
            <p:ph type="sldNum" sz="quarter" idx="12"/>
          </p:nvPr>
        </p:nvSpPr>
        <p:spPr/>
        <p:txBody>
          <a:bodyPr/>
          <a:lstStyle/>
          <a:p>
            <a:fld id="{C9820D0A-A3ED-8942-8483-27BF16C780BA}" type="slidenum">
              <a:rPr lang="en-US" smtClean="0"/>
              <a:t>‹#›</a:t>
            </a:fld>
            <a:endParaRPr lang="en-US"/>
          </a:p>
        </p:txBody>
      </p:sp>
    </p:spTree>
    <p:extLst>
      <p:ext uri="{BB962C8B-B14F-4D97-AF65-F5344CB8AC3E}">
        <p14:creationId xmlns:p14="http://schemas.microsoft.com/office/powerpoint/2010/main" val="838082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9D23DB-1851-DF4A-B185-C30410A4C4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12772B-F81A-9546-AA8B-FE0034777A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653C21-10E4-A54F-BF6B-CD9E48102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ADD884-E386-ED48-B498-7557E037C4C1}" type="datetimeFigureOut">
              <a:rPr lang="en-US" smtClean="0"/>
              <a:t>10/20/23</a:t>
            </a:fld>
            <a:endParaRPr lang="en-US"/>
          </a:p>
        </p:txBody>
      </p:sp>
      <p:sp>
        <p:nvSpPr>
          <p:cNvPr id="5" name="Footer Placeholder 4">
            <a:extLst>
              <a:ext uri="{FF2B5EF4-FFF2-40B4-BE49-F238E27FC236}">
                <a16:creationId xmlns:a16="http://schemas.microsoft.com/office/drawing/2014/main" id="{B3774B05-BF44-3144-A97C-2FECB560DD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F0261D-F757-EC4D-A9BB-A0D6720286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820D0A-A3ED-8942-8483-27BF16C780BA}" type="slidenum">
              <a:rPr lang="en-US" smtClean="0"/>
              <a:t>‹#›</a:t>
            </a:fld>
            <a:endParaRPr lang="en-US"/>
          </a:p>
        </p:txBody>
      </p:sp>
    </p:spTree>
    <p:extLst>
      <p:ext uri="{BB962C8B-B14F-4D97-AF65-F5344CB8AC3E}">
        <p14:creationId xmlns:p14="http://schemas.microsoft.com/office/powerpoint/2010/main" val="8162448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F7XF6jMsaP0" TargetMode="Externa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fPYHNPf5XpA"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https://michaeltimms.com/wp-content/uploads/2017/05/The-Building-Blocks-of-Purpose-Vision-and-Values.jpg" TargetMode="Externa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2.jpeg"/><Relationship Id="rId7" Type="http://schemas.openxmlformats.org/officeDocument/2006/relationships/diagramData" Target="../diagrams/data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collinsdictionary.com/dictionary/english/exist" TargetMode="External"/><Relationship Id="rId11" Type="http://schemas.microsoft.com/office/2007/relationships/diagramDrawing" Target="../diagrams/drawing2.xml"/><Relationship Id="rId5" Type="http://schemas.openxmlformats.org/officeDocument/2006/relationships/hyperlink" Target="https://www.collinsdictionary.com/dictionary/english/certainty" TargetMode="External"/><Relationship Id="rId10" Type="http://schemas.openxmlformats.org/officeDocument/2006/relationships/diagramColors" Target="../diagrams/colors2.xml"/><Relationship Id="rId4" Type="http://schemas.openxmlformats.org/officeDocument/2006/relationships/hyperlink" Target="https://www.collinsdictionary.com/dictionary/english/feeling" TargetMode="Externa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0veDFGo666s" TargetMode="Externa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zdV8OpXhl2g?feature=oembed" TargetMode="Externa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B5AD1-2BB0-5F45-A3B6-7F61C13057F7}"/>
              </a:ext>
            </a:extLst>
          </p:cNvPr>
          <p:cNvSpPr>
            <a:spLocks noGrp="1"/>
          </p:cNvSpPr>
          <p:nvPr>
            <p:ph type="ctrTitle"/>
          </p:nvPr>
        </p:nvSpPr>
        <p:spPr>
          <a:xfrm>
            <a:off x="6590662" y="4267832"/>
            <a:ext cx="4805996" cy="1297115"/>
          </a:xfrm>
        </p:spPr>
        <p:txBody>
          <a:bodyPr vert="horz" lIns="91440" tIns="45720" rIns="91440" bIns="45720" rtlCol="0" anchor="t">
            <a:normAutofit/>
          </a:bodyPr>
          <a:lstStyle/>
          <a:p>
            <a:pPr algn="l"/>
            <a:r>
              <a:rPr lang="en-US" sz="2800" kern="1200">
                <a:solidFill>
                  <a:schemeClr val="tx2"/>
                </a:solidFill>
                <a:latin typeface="+mj-lt"/>
                <a:ea typeface="+mj-ea"/>
                <a:cs typeface="+mj-cs"/>
              </a:rPr>
              <a:t>Experience, Beliefs, Values, Behaviour and Unconscious Bias</a:t>
            </a:r>
            <a:br>
              <a:rPr lang="en-US" sz="2800" kern="1200">
                <a:solidFill>
                  <a:schemeClr val="tx2"/>
                </a:solidFill>
                <a:latin typeface="+mj-lt"/>
                <a:ea typeface="+mj-ea"/>
                <a:cs typeface="+mj-cs"/>
              </a:rPr>
            </a:br>
            <a:r>
              <a:rPr lang="en-US" sz="2800" kern="1200">
                <a:solidFill>
                  <a:schemeClr val="tx2"/>
                </a:solidFill>
                <a:latin typeface="+mj-lt"/>
                <a:ea typeface="+mj-ea"/>
                <a:cs typeface="+mj-cs"/>
              </a:rPr>
              <a:t>Impact on Research</a:t>
            </a:r>
          </a:p>
        </p:txBody>
      </p:sp>
      <p:pic>
        <p:nvPicPr>
          <p:cNvPr id="2052" name="Picture 4" descr="Time for an identity audit?">
            <a:extLst>
              <a:ext uri="{FF2B5EF4-FFF2-40B4-BE49-F238E27FC236}">
                <a16:creationId xmlns:a16="http://schemas.microsoft.com/office/drawing/2014/main" id="{A69A714C-18A4-7290-18A8-318D4B967FD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0470" y="2611812"/>
            <a:ext cx="4141760" cy="2548775"/>
          </a:xfrm>
          <a:custGeom>
            <a:avLst/>
            <a:gdLst/>
            <a:ahLst/>
            <a:cxnLst/>
            <a:rect l="l" t="t" r="r" b="b"/>
            <a:pathLst>
              <a:path w="4141760" h="4377846">
                <a:moveTo>
                  <a:pt x="0" y="0"/>
                </a:moveTo>
                <a:lnTo>
                  <a:pt x="4141760" y="0"/>
                </a:lnTo>
                <a:lnTo>
                  <a:pt x="4141760" y="4377846"/>
                </a:lnTo>
                <a:lnTo>
                  <a:pt x="0" y="4377846"/>
                </a:lnTo>
                <a:close/>
              </a:path>
            </a:pathLst>
          </a:custGeom>
          <a:noFill/>
          <a:extLst>
            <a:ext uri="{909E8E84-426E-40DD-AFC4-6F175D3DCCD1}">
              <a14:hiddenFill xmlns:a14="http://schemas.microsoft.com/office/drawing/2010/main">
                <a:solidFill>
                  <a:srgbClr val="FFFFFF"/>
                </a:solidFill>
              </a14:hiddenFill>
            </a:ext>
          </a:extLst>
        </p:spPr>
      </p:pic>
      <p:grpSp>
        <p:nvGrpSpPr>
          <p:cNvPr id="2066" name="Group 206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067" name="Freeform: Shape 206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8" name="Freeform: Shape 206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9" name="Freeform: Shape 206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2294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84DE2B-49E3-A346-9903-292EABBFF827}"/>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rPr>
              <a:t>  Aims</a:t>
            </a:r>
          </a:p>
        </p:txBody>
      </p:sp>
      <p:graphicFrame>
        <p:nvGraphicFramePr>
          <p:cNvPr id="18" name="Content Placeholder 2">
            <a:extLst>
              <a:ext uri="{FF2B5EF4-FFF2-40B4-BE49-F238E27FC236}">
                <a16:creationId xmlns:a16="http://schemas.microsoft.com/office/drawing/2014/main" id="{511A1F61-D71B-3FFD-29C7-9DCB6E8FE24A}"/>
              </a:ext>
            </a:extLst>
          </p:cNvPr>
          <p:cNvGraphicFramePr>
            <a:graphicFrameLocks noGrp="1"/>
          </p:cNvGraphicFramePr>
          <p:nvPr>
            <p:ph idx="1"/>
            <p:extLst>
              <p:ext uri="{D42A27DB-BD31-4B8C-83A1-F6EECF244321}">
                <p14:modId xmlns:p14="http://schemas.microsoft.com/office/powerpoint/2010/main" val="257278571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3919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4DE2B-49E3-A346-9903-292EABBFF82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  Beliefs, Values and </a:t>
            </a:r>
            <a:r>
              <a:rPr lang="en-US" sz="3600" dirty="0">
                <a:solidFill>
                  <a:srgbClr val="FFFFFF"/>
                </a:solidFill>
              </a:rPr>
              <a:t>Attitude</a:t>
            </a:r>
            <a:endParaRPr lang="en-US" sz="3600" kern="1200" dirty="0">
              <a:solidFill>
                <a:srgbClr val="FFFFFF"/>
              </a:solidFill>
              <a:latin typeface="+mj-lt"/>
              <a:ea typeface="+mj-ea"/>
              <a:cs typeface="+mj-cs"/>
            </a:endParaRPr>
          </a:p>
        </p:txBody>
      </p:sp>
      <p:pic>
        <p:nvPicPr>
          <p:cNvPr id="7" name="F7XF6jMsaP0"/>
          <p:cNvPicPr>
            <a:picLocks noGrp="1" noRot="1" noChangeAspect="1"/>
          </p:cNvPicPr>
          <p:nvPr>
            <p:ph idx="1"/>
            <a:videoFile r:link="rId1"/>
          </p:nvPr>
        </p:nvPicPr>
        <p:blipFill>
          <a:blip r:embed="rId4"/>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184136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AA19C-AA55-824C-8B0D-EA5CA3A9DACD}"/>
              </a:ext>
            </a:extLst>
          </p:cNvPr>
          <p:cNvSpPr>
            <a:spLocks noGrp="1"/>
          </p:cNvSpPr>
          <p:nvPr>
            <p:ph type="title"/>
          </p:nvPr>
        </p:nvSpPr>
        <p:spPr>
          <a:xfrm>
            <a:off x="761800" y="762001"/>
            <a:ext cx="5334197" cy="1708242"/>
          </a:xfrm>
        </p:spPr>
        <p:txBody>
          <a:bodyPr anchor="ctr">
            <a:normAutofit/>
          </a:bodyPr>
          <a:lstStyle/>
          <a:p>
            <a:r>
              <a:rPr lang="en-US" sz="4000" dirty="0"/>
              <a:t> Personal Experiences</a:t>
            </a:r>
          </a:p>
        </p:txBody>
      </p:sp>
      <p:sp>
        <p:nvSpPr>
          <p:cNvPr id="3" name="Content Placeholder 2">
            <a:extLst>
              <a:ext uri="{FF2B5EF4-FFF2-40B4-BE49-F238E27FC236}">
                <a16:creationId xmlns:a16="http://schemas.microsoft.com/office/drawing/2014/main" id="{E8641A52-D875-BE48-832C-82504F6BB8FF}"/>
              </a:ext>
            </a:extLst>
          </p:cNvPr>
          <p:cNvSpPr>
            <a:spLocks noGrp="1"/>
          </p:cNvSpPr>
          <p:nvPr>
            <p:ph idx="1"/>
          </p:nvPr>
        </p:nvSpPr>
        <p:spPr>
          <a:xfrm>
            <a:off x="761800" y="2470244"/>
            <a:ext cx="5334197" cy="3769835"/>
          </a:xfrm>
        </p:spPr>
        <p:txBody>
          <a:bodyPr anchor="ctr">
            <a:normAutofit/>
          </a:bodyPr>
          <a:lstStyle/>
          <a:p>
            <a:pPr marL="231458" indent="-231458" defTabSz="740664">
              <a:spcAft>
                <a:spcPts val="600"/>
              </a:spcAft>
              <a:buFont typeface="Arial" panose="020B0604020202020204" pitchFamily="34" charset="0"/>
              <a:buChar char="•"/>
            </a:pPr>
            <a:r>
              <a:rPr lang="en-US" sz="2000" kern="1200" dirty="0">
                <a:solidFill>
                  <a:schemeClr val="tx1"/>
                </a:solidFill>
                <a:latin typeface="+mn-lt"/>
                <a:ea typeface="+mn-ea"/>
                <a:cs typeface="+mn-cs"/>
              </a:rPr>
              <a:t>By the time you start your research you’ve already clocked up millions of different experiences which may have shaped you in ways that you may not </a:t>
            </a:r>
            <a:r>
              <a:rPr lang="en-US" sz="2000" kern="1200" dirty="0" err="1">
                <a:solidFill>
                  <a:schemeClr val="tx1"/>
                </a:solidFill>
                <a:latin typeface="+mn-lt"/>
                <a:ea typeface="+mn-ea"/>
                <a:cs typeface="+mn-cs"/>
              </a:rPr>
              <a:t>realise</a:t>
            </a:r>
            <a:r>
              <a:rPr lang="en-US" sz="2000" kern="1200" dirty="0">
                <a:solidFill>
                  <a:schemeClr val="tx1"/>
                </a:solidFill>
                <a:latin typeface="+mn-lt"/>
                <a:ea typeface="+mn-ea"/>
                <a:cs typeface="+mn-cs"/>
              </a:rPr>
              <a:t>. </a:t>
            </a:r>
          </a:p>
          <a:p>
            <a:pPr marL="231458" indent="-231458" defTabSz="740664">
              <a:spcAft>
                <a:spcPts val="600"/>
              </a:spcAft>
              <a:buFont typeface="Arial" panose="020B0604020202020204" pitchFamily="34" charset="0"/>
              <a:buChar char="•"/>
            </a:pPr>
            <a:endParaRPr lang="en-US" sz="2000" kern="1200" dirty="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2000" kern="1200" dirty="0">
                <a:solidFill>
                  <a:schemeClr val="tx1"/>
                </a:solidFill>
                <a:latin typeface="+mn-lt"/>
                <a:ea typeface="+mn-ea"/>
                <a:cs typeface="+mn-cs"/>
              </a:rPr>
              <a:t>While personal experiences can make us more empathetic, it is important not to make assumptions that an individuals will feel and deal with situations in the same way as us</a:t>
            </a:r>
          </a:p>
          <a:p>
            <a:pPr marL="0" indent="0">
              <a:buNone/>
            </a:pPr>
            <a:endParaRPr lang="en-GB" sz="2000" dirty="0">
              <a:latin typeface="Comic Sans MS" panose="030F0702030302020204" pitchFamily="66" charset="0"/>
            </a:endParaRPr>
          </a:p>
          <a:p>
            <a:pPr marL="0" indent="0">
              <a:buNone/>
            </a:pPr>
            <a:endParaRPr lang="en-GB" sz="2000" dirty="0">
              <a:latin typeface="Comic Sans MS" panose="030F0702030302020204" pitchFamily="66" charset="0"/>
            </a:endParaRPr>
          </a:p>
          <a:p>
            <a:pPr marL="0" indent="0">
              <a:buNone/>
            </a:pPr>
            <a:endParaRPr lang="en-US" sz="2000" dirty="0"/>
          </a:p>
        </p:txBody>
      </p:sp>
      <p:pic>
        <p:nvPicPr>
          <p:cNvPr id="3076" name="Picture 4" descr="Four Ways Your Personal Experiences Can Lead You Astray">
            <a:extLst>
              <a:ext uri="{FF2B5EF4-FFF2-40B4-BE49-F238E27FC236}">
                <a16:creationId xmlns:a16="http://schemas.microsoft.com/office/drawing/2014/main" id="{E18EB085-6C18-514C-DEA9-A0AAB860FF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6" y="1324302"/>
            <a:ext cx="5192113" cy="36418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28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EAA19C-AA55-824C-8B0D-EA5CA3A9DACD}"/>
              </a:ext>
            </a:extLst>
          </p:cNvPr>
          <p:cNvSpPr>
            <a:spLocks noGrp="1"/>
          </p:cNvSpPr>
          <p:nvPr>
            <p:ph type="title"/>
          </p:nvPr>
        </p:nvSpPr>
        <p:spPr>
          <a:xfrm>
            <a:off x="761800" y="762001"/>
            <a:ext cx="5334197" cy="1708242"/>
          </a:xfrm>
        </p:spPr>
        <p:txBody>
          <a:bodyPr anchor="ctr">
            <a:normAutofit/>
          </a:bodyPr>
          <a:lstStyle/>
          <a:p>
            <a:r>
              <a:rPr lang="en-US" sz="4000"/>
              <a:t> Values</a:t>
            </a:r>
          </a:p>
        </p:txBody>
      </p:sp>
      <p:sp>
        <p:nvSpPr>
          <p:cNvPr id="3" name="Content Placeholder 2">
            <a:extLst>
              <a:ext uri="{FF2B5EF4-FFF2-40B4-BE49-F238E27FC236}">
                <a16:creationId xmlns:a16="http://schemas.microsoft.com/office/drawing/2014/main" id="{E8641A52-D875-BE48-832C-82504F6BB8FF}"/>
              </a:ext>
            </a:extLst>
          </p:cNvPr>
          <p:cNvSpPr>
            <a:spLocks noGrp="1"/>
          </p:cNvSpPr>
          <p:nvPr>
            <p:ph idx="1"/>
          </p:nvPr>
        </p:nvSpPr>
        <p:spPr>
          <a:xfrm>
            <a:off x="761800" y="2470244"/>
            <a:ext cx="5334197" cy="3769835"/>
          </a:xfrm>
        </p:spPr>
        <p:txBody>
          <a:bodyPr anchor="ctr">
            <a:normAutofit/>
          </a:bodyPr>
          <a:lstStyle/>
          <a:p>
            <a:r>
              <a:rPr lang="en-US" sz="2000"/>
              <a:t>Basic convictions about what is important to you </a:t>
            </a:r>
            <a:br>
              <a:rPr lang="en-US" sz="2000"/>
            </a:br>
            <a:endParaRPr lang="en-US" sz="2000"/>
          </a:p>
          <a:p>
            <a:r>
              <a:rPr lang="en-US" sz="2000"/>
              <a:t>They contain a judgmental element of what is</a:t>
            </a:r>
            <a:br>
              <a:rPr lang="en-US" sz="2000"/>
            </a:br>
            <a:r>
              <a:rPr lang="en-US" sz="2000"/>
              <a:t>right, good, or desirable.</a:t>
            </a:r>
          </a:p>
          <a:p>
            <a:endParaRPr lang="en-US" sz="2000"/>
          </a:p>
          <a:p>
            <a:r>
              <a:rPr lang="en-US" sz="2000"/>
              <a:t>What </a:t>
            </a:r>
            <a:r>
              <a:rPr lang="en-US" sz="2000" b="1"/>
              <a:t>you </a:t>
            </a:r>
            <a:r>
              <a:rPr lang="en-US" sz="2000"/>
              <a:t>think is important</a:t>
            </a:r>
          </a:p>
          <a:p>
            <a:pPr marL="0" indent="0">
              <a:buNone/>
            </a:pPr>
            <a:endParaRPr lang="en-GB" sz="2000">
              <a:latin typeface="Comic Sans MS" panose="030F0702030302020204" pitchFamily="66" charset="0"/>
            </a:endParaRPr>
          </a:p>
          <a:p>
            <a:pPr marL="0" indent="0">
              <a:buNone/>
            </a:pPr>
            <a:endParaRPr lang="en-GB" sz="2000">
              <a:latin typeface="Comic Sans MS" panose="030F0702030302020204" pitchFamily="66" charset="0"/>
            </a:endParaRPr>
          </a:p>
          <a:p>
            <a:pPr marL="0" indent="0">
              <a:buNone/>
            </a:pPr>
            <a:endParaRPr lang="en-US" sz="2000"/>
          </a:p>
        </p:txBody>
      </p:sp>
      <p:pic>
        <p:nvPicPr>
          <p:cNvPr id="16" name="Picture 15" descr="Person with idea concept">
            <a:extLst>
              <a:ext uri="{FF2B5EF4-FFF2-40B4-BE49-F238E27FC236}">
                <a16:creationId xmlns:a16="http://schemas.microsoft.com/office/drawing/2014/main" id="{F483CAFB-234B-AAE3-97F6-282C8AC39682}"/>
              </a:ext>
            </a:extLst>
          </p:cNvPr>
          <p:cNvPicPr>
            <a:picLocks noChangeAspect="1"/>
          </p:cNvPicPr>
          <p:nvPr/>
        </p:nvPicPr>
        <p:blipFill rotWithShape="1">
          <a:blip r:embed="rId3"/>
          <a:srcRect l="28313" r="1985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85757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Your Values</a:t>
            </a:r>
            <a:endParaRPr lang="en-GB" dirty="0"/>
          </a:p>
        </p:txBody>
      </p:sp>
      <p:pic>
        <p:nvPicPr>
          <p:cNvPr id="4" name="fPYHNPf5XpA"/>
          <p:cNvPicPr>
            <a:picLocks noGrp="1" noRot="1" noChangeAspect="1"/>
          </p:cNvPicPr>
          <p:nvPr>
            <p:ph idx="1"/>
            <a:videoFile r:link="rId1"/>
          </p:nvPr>
        </p:nvPicPr>
        <p:blipFill>
          <a:blip r:embed="rId4"/>
          <a:stretch>
            <a:fillRect/>
          </a:stretch>
        </p:blipFill>
        <p:spPr>
          <a:xfrm>
            <a:off x="1394691" y="1764145"/>
            <a:ext cx="9679709" cy="4775200"/>
          </a:xfrm>
          <a:prstGeom prst="rect">
            <a:avLst/>
          </a:prstGeom>
        </p:spPr>
      </p:pic>
    </p:spTree>
    <p:extLst>
      <p:ext uri="{BB962C8B-B14F-4D97-AF65-F5344CB8AC3E}">
        <p14:creationId xmlns:p14="http://schemas.microsoft.com/office/powerpoint/2010/main" val="2741218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3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ight Triangle 103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6" name="Rectangle 1035">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1" descr="A hand holding a toy block&#10;&#10;Description automatically generated">
            <a:extLst>
              <a:ext uri="{FF2B5EF4-FFF2-40B4-BE49-F238E27FC236}">
                <a16:creationId xmlns:a16="http://schemas.microsoft.com/office/drawing/2014/main" id="{688B6F24-BAC4-6F9A-5CA5-2E65A825261B}"/>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t="36694" b="4253"/>
          <a:stretch>
            <a:fillRect/>
          </a:stretch>
        </p:blipFill>
        <p:spPr bwMode="auto">
          <a:xfrm>
            <a:off x="1123357" y="2880634"/>
            <a:ext cx="3533985" cy="11738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49FBB7A-4771-7ECB-307C-AC04E64249BF}"/>
              </a:ext>
            </a:extLst>
          </p:cNvPr>
          <p:cNvSpPr>
            <a:spLocks noGrp="1"/>
          </p:cNvSpPr>
          <p:nvPr>
            <p:ph idx="1"/>
          </p:nvPr>
        </p:nvSpPr>
        <p:spPr>
          <a:xfrm>
            <a:off x="5255260" y="2998278"/>
            <a:ext cx="4428236" cy="2728198"/>
          </a:xfrm>
        </p:spPr>
        <p:txBody>
          <a:bodyPr anchor="t">
            <a:normAutofit/>
          </a:bodyPr>
          <a:lstStyle/>
          <a:p>
            <a:pPr marL="0" indent="0">
              <a:buNone/>
            </a:pPr>
            <a:r>
              <a:rPr lang="en-US" sz="2000"/>
              <a:t>Swierad and Huang assert;</a:t>
            </a:r>
          </a:p>
          <a:p>
            <a:pPr marL="0" indent="0">
              <a:buNone/>
            </a:pPr>
            <a:endParaRPr lang="en-US" sz="2000"/>
          </a:p>
          <a:p>
            <a:pPr marL="0" indent="0">
              <a:buNone/>
            </a:pPr>
            <a:r>
              <a:rPr lang="en-US" sz="2000" i="1"/>
              <a:t>‘Values are the building blocks of accountability, trust, reciprocity, respect, solidarity, and collaboration in research’</a:t>
            </a:r>
          </a:p>
          <a:p>
            <a:pPr marL="0" indent="0">
              <a:buNone/>
            </a:pPr>
            <a:endParaRPr lang="en-US" sz="2000" i="1"/>
          </a:p>
          <a:p>
            <a:pPr marL="0" indent="0">
              <a:buNone/>
            </a:pPr>
            <a:endParaRPr lang="en-US" sz="2000" i="1"/>
          </a:p>
        </p:txBody>
      </p:sp>
      <p:sp>
        <p:nvSpPr>
          <p:cNvPr id="4" name="Rectangle 2">
            <a:extLst>
              <a:ext uri="{FF2B5EF4-FFF2-40B4-BE49-F238E27FC236}">
                <a16:creationId xmlns:a16="http://schemas.microsoft.com/office/drawing/2014/main" id="{369F1162-AC7D-29EA-DCDA-947772149D21}"/>
              </a:ext>
            </a:extLst>
          </p:cNvPr>
          <p:cNvSpPr>
            <a:spLocks noChangeArrowheads="1"/>
          </p:cNvSpPr>
          <p:nvPr/>
        </p:nvSpPr>
        <p:spPr bwMode="auto">
          <a:xfrm>
            <a:off x="15240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5" name="Rectangle 4">
            <a:extLst>
              <a:ext uri="{FF2B5EF4-FFF2-40B4-BE49-F238E27FC236}">
                <a16:creationId xmlns:a16="http://schemas.microsoft.com/office/drawing/2014/main" id="{160597A1-46B3-12FE-FA4A-06401084A4F0}"/>
              </a:ext>
            </a:extLst>
          </p:cNvPr>
          <p:cNvSpPr>
            <a:spLocks noChangeArrowheads="1"/>
          </p:cNvSpPr>
          <p:nvPr/>
        </p:nvSpPr>
        <p:spPr bwMode="auto">
          <a:xfrm>
            <a:off x="152400" y="-38936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871357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7BBA67FF-822B-6BE7-7041-DF7449FEE3A1}"/>
              </a:ext>
            </a:extLst>
          </p:cNvPr>
          <p:cNvPicPr>
            <a:picLocks noChangeAspect="1"/>
          </p:cNvPicPr>
          <p:nvPr/>
        </p:nvPicPr>
        <p:blipFill rotWithShape="1">
          <a:blip r:embed="rId3"/>
          <a:srcRect t="8663" b="12666"/>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84DE2B-49E3-A346-9903-292EABBFF82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Beliefs</a:t>
            </a:r>
          </a:p>
        </p:txBody>
      </p:sp>
      <p:sp>
        <p:nvSpPr>
          <p:cNvPr id="5" name="Rectangle 4"/>
          <p:cNvSpPr/>
          <p:nvPr/>
        </p:nvSpPr>
        <p:spPr>
          <a:xfrm>
            <a:off x="2726384" y="2344132"/>
            <a:ext cx="6096000" cy="646331"/>
          </a:xfrm>
          <a:prstGeom prst="rect">
            <a:avLst/>
          </a:prstGeom>
        </p:spPr>
        <p:txBody>
          <a:bodyPr>
            <a:spAutoFit/>
          </a:bodyPr>
          <a:lstStyle/>
          <a:p>
            <a:pPr>
              <a:spcAft>
                <a:spcPts val="600"/>
              </a:spcAft>
            </a:pPr>
            <a:r>
              <a:rPr lang="en-US" b="1" dirty="0">
                <a:latin typeface="Open Sans"/>
              </a:rPr>
              <a:t>Belief</a:t>
            </a:r>
            <a:r>
              <a:rPr lang="en-US" dirty="0">
                <a:latin typeface="Open Sans"/>
              </a:rPr>
              <a:t> is a </a:t>
            </a:r>
            <a:r>
              <a:rPr lang="en-US" dirty="0">
                <a:latin typeface="Open Sans"/>
                <a:hlinkClick r:id="rId4" tooltip="Definition of feeling"/>
              </a:rPr>
              <a:t>feeling</a:t>
            </a:r>
            <a:r>
              <a:rPr lang="en-US" dirty="0">
                <a:latin typeface="Open Sans"/>
              </a:rPr>
              <a:t> of </a:t>
            </a:r>
            <a:r>
              <a:rPr lang="en-US" dirty="0">
                <a:latin typeface="Open Sans"/>
                <a:hlinkClick r:id="rId5" tooltip="Definition of certainty"/>
              </a:rPr>
              <a:t>certainty</a:t>
            </a:r>
            <a:r>
              <a:rPr lang="en-US" dirty="0">
                <a:latin typeface="Open Sans"/>
              </a:rPr>
              <a:t> that something </a:t>
            </a:r>
            <a:r>
              <a:rPr lang="en-US" dirty="0">
                <a:latin typeface="Open Sans"/>
                <a:hlinkClick r:id="rId6" tooltip="Definition of exists"/>
              </a:rPr>
              <a:t>exists</a:t>
            </a:r>
            <a:r>
              <a:rPr lang="en-US" dirty="0">
                <a:latin typeface="Open Sans"/>
              </a:rPr>
              <a:t>, is true, or is good.   (Collins Dictionary, 2021)</a:t>
            </a:r>
            <a:endParaRPr lang="en-GB"/>
          </a:p>
        </p:txBody>
      </p:sp>
      <p:graphicFrame>
        <p:nvGraphicFramePr>
          <p:cNvPr id="20" name="Content Placeholder 2">
            <a:extLst>
              <a:ext uri="{FF2B5EF4-FFF2-40B4-BE49-F238E27FC236}">
                <a16:creationId xmlns:a16="http://schemas.microsoft.com/office/drawing/2014/main" id="{EA0A91F0-7141-71B3-EE57-BC15EEFAB5DA}"/>
              </a:ext>
            </a:extLst>
          </p:cNvPr>
          <p:cNvGraphicFramePr>
            <a:graphicFrameLocks noGrp="1"/>
          </p:cNvGraphicFramePr>
          <p:nvPr>
            <p:ph idx="1"/>
            <p:extLst>
              <p:ext uri="{D42A27DB-BD31-4B8C-83A1-F6EECF244321}">
                <p14:modId xmlns:p14="http://schemas.microsoft.com/office/powerpoint/2010/main" val="8407289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691243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246258-8978-79D3-6996-3E1D1178A76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Our Beliefs Influence Our Decisions</a:t>
            </a:r>
          </a:p>
        </p:txBody>
      </p:sp>
      <p:sp>
        <p:nvSpPr>
          <p:cNvPr id="3" name="TextBox 2">
            <a:extLst>
              <a:ext uri="{FF2B5EF4-FFF2-40B4-BE49-F238E27FC236}">
                <a16:creationId xmlns:a16="http://schemas.microsoft.com/office/drawing/2014/main" id="{65B5ABAD-5A45-2A14-ECFD-EFD63C433664}"/>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700" b="1" u="sng"/>
              <a:t>Research Project</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Collection of observations and Data   -The Facts – Constituting a reality</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 Issues  arise – errors collecting data (faulth equipment or methods), person collecting data may not have taken due care, may be variation in unnoticed sources that confounded the measurements.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For the reasons above, researchers  Filter the Facts based on individual analysis to select a reality.</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Analysis is based on a set of beliefs of what is true and what is not true.</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The beliefs are inherent to the research and subconscious in all of us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a:t>We have a stubborn attachment to our beliefs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3877800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DEB1B-4FBE-08E4-210A-543422122E4F}"/>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What happens next?</a:t>
            </a:r>
          </a:p>
        </p:txBody>
      </p:sp>
      <p:sp>
        <p:nvSpPr>
          <p:cNvPr id="4" name="TextBox 3">
            <a:extLst>
              <a:ext uri="{FF2B5EF4-FFF2-40B4-BE49-F238E27FC236}">
                <a16:creationId xmlns:a16="http://schemas.microsoft.com/office/drawing/2014/main" id="{1A9AB7E1-529F-657C-D1B4-7089011C6EBF}"/>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1400"/>
              <a:t>The researcher organizes the filtered data into patterns – coding – adding meaning so it can be understood</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There can be a strong tendency to ignore data that doesn’t fit once’s preconceived pattern because it can’t be interpreted</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Data that are inconsistent with one’s beliefs are ignored or discounted</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Assumptions are combined with the meaning of data and inferences are made</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Extrapolating data in this way may use abductive logic and may appear valid</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LOGIC IS BASED ON A ST OF ASSUMPTIONS THAT ARE BASED ON OUR BELIEFS</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Conclusions made from inferences </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Emotions can play a role I this – how we feel about the issue and does it feel right.</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Decisions are made and actions may be taken</a:t>
            </a:r>
          </a:p>
          <a:p>
            <a:pPr marL="285750"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spTree>
    <p:extLst>
      <p:ext uri="{BB962C8B-B14F-4D97-AF65-F5344CB8AC3E}">
        <p14:creationId xmlns:p14="http://schemas.microsoft.com/office/powerpoint/2010/main" val="489254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77F69-4987-4BE9-B1C7-CF00EE987B7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Ladder of Inference</a:t>
            </a:r>
          </a:p>
        </p:txBody>
      </p:sp>
      <p:pic>
        <p:nvPicPr>
          <p:cNvPr id="4098" name="Picture 2" descr="A blue and white rectangular box with white text&#10;&#10;Description automatically generated">
            <a:extLst>
              <a:ext uri="{FF2B5EF4-FFF2-40B4-BE49-F238E27FC236}">
                <a16:creationId xmlns:a16="http://schemas.microsoft.com/office/drawing/2014/main" id="{60B37700-A939-225B-CA15-DA69AD628BB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195404" y="643466"/>
            <a:ext cx="3944523" cy="55687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5FAF9B-F14D-93DE-1D96-9AF1CE7199E7}"/>
              </a:ext>
            </a:extLst>
          </p:cNvPr>
          <p:cNvSpPr txBox="1"/>
          <p:nvPr/>
        </p:nvSpPr>
        <p:spPr>
          <a:xfrm>
            <a:off x="9989127" y="5842873"/>
            <a:ext cx="1718099" cy="369332"/>
          </a:xfrm>
          <a:prstGeom prst="rect">
            <a:avLst/>
          </a:prstGeom>
          <a:noFill/>
        </p:spPr>
        <p:txBody>
          <a:bodyPr wrap="none" rtlCol="0">
            <a:spAutoFit/>
          </a:bodyPr>
          <a:lstStyle/>
          <a:p>
            <a:r>
              <a:rPr lang="en-US" dirty="0"/>
              <a:t>Mindtools, 2023</a:t>
            </a:r>
          </a:p>
        </p:txBody>
      </p:sp>
    </p:spTree>
    <p:extLst>
      <p:ext uri="{BB962C8B-B14F-4D97-AF65-F5344CB8AC3E}">
        <p14:creationId xmlns:p14="http://schemas.microsoft.com/office/powerpoint/2010/main" val="1587930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B5790-7AE6-888D-5686-C9F0FEA6A200}"/>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3800" kern="1200">
                <a:solidFill>
                  <a:schemeClr val="tx1"/>
                </a:solidFill>
                <a:latin typeface="+mj-lt"/>
                <a:ea typeface="+mj-ea"/>
                <a:cs typeface="+mj-cs"/>
              </a:rPr>
              <a:t>Our Beliefs Influence Our Decision</a:t>
            </a:r>
          </a:p>
        </p:txBody>
      </p:sp>
      <p:sp>
        <p:nvSpPr>
          <p:cNvPr id="5129"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7CC90DF-F778-62CD-B27B-65EE6920867C}"/>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McKersie, 2016</a:t>
            </a:r>
          </a:p>
        </p:txBody>
      </p:sp>
      <p:pic>
        <p:nvPicPr>
          <p:cNvPr id="5122" name="Picture 2">
            <a:extLst>
              <a:ext uri="{FF2B5EF4-FFF2-40B4-BE49-F238E27FC236}">
                <a16:creationId xmlns:a16="http://schemas.microsoft.com/office/drawing/2014/main" id="{6FBA51D6-796F-2932-D207-9557CD10D1E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654296" y="840105"/>
            <a:ext cx="6903720" cy="5177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9547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F7E4-B265-7630-6294-7B368B44C0F4}"/>
              </a:ext>
            </a:extLst>
          </p:cNvPr>
          <p:cNvSpPr>
            <a:spLocks noGrp="1"/>
          </p:cNvSpPr>
          <p:nvPr>
            <p:ph type="title"/>
          </p:nvPr>
        </p:nvSpPr>
        <p:spPr/>
        <p:txBody>
          <a:bodyPr/>
          <a:lstStyle/>
          <a:p>
            <a:r>
              <a:rPr lang="en-US" dirty="0"/>
              <a:t>Bias in </a:t>
            </a:r>
            <a:r>
              <a:rPr lang="en-US" dirty="0" err="1"/>
              <a:t>Favour</a:t>
            </a:r>
            <a:r>
              <a:rPr lang="en-US" dirty="0"/>
              <a:t> of Hypothesis </a:t>
            </a:r>
          </a:p>
        </p:txBody>
      </p:sp>
      <p:pic>
        <p:nvPicPr>
          <p:cNvPr id="6148" name="Picture 4" descr="Intergroup Bias - ECPS">
            <a:extLst>
              <a:ext uri="{FF2B5EF4-FFF2-40B4-BE49-F238E27FC236}">
                <a16:creationId xmlns:a16="http://schemas.microsoft.com/office/drawing/2014/main" id="{0C38CB95-B27B-49B3-95C1-575410CC27E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279934" y="2128345"/>
            <a:ext cx="4487914" cy="4177862"/>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9 types of research bias and how to avoid them | Articles | Quirks.com">
            <a:extLst>
              <a:ext uri="{FF2B5EF4-FFF2-40B4-BE49-F238E27FC236}">
                <a16:creationId xmlns:a16="http://schemas.microsoft.com/office/drawing/2014/main" id="{0E238B15-1DE3-01E3-CF48-AB15927AE9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199" y="2128345"/>
            <a:ext cx="5073869" cy="4177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3800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17" descr="One in a crowd">
            <a:extLst>
              <a:ext uri="{FF2B5EF4-FFF2-40B4-BE49-F238E27FC236}">
                <a16:creationId xmlns:a16="http://schemas.microsoft.com/office/drawing/2014/main" id="{00704107-C77D-E9FD-5B2C-072F53AD7C2E}"/>
              </a:ext>
            </a:extLst>
          </p:cNvPr>
          <p:cNvPicPr>
            <a:picLocks noChangeAspect="1"/>
          </p:cNvPicPr>
          <p:nvPr/>
        </p:nvPicPr>
        <p:blipFill rotWithShape="1">
          <a:blip r:embed="rId3"/>
          <a:srcRect l="20800" r="12610"/>
          <a:stretch/>
        </p:blipFill>
        <p:spPr>
          <a:xfrm>
            <a:off x="6103027" y="10"/>
            <a:ext cx="6088971" cy="6857990"/>
          </a:xfrm>
          <a:prstGeom prst="rect">
            <a:avLst/>
          </a:prstGeom>
        </p:spPr>
      </p:pic>
      <p:sp useBgFill="1">
        <p:nvSpPr>
          <p:cNvPr id="29" name="Rectangle 23">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84DE2B-49E3-A346-9903-292EABBFF827}"/>
              </a:ext>
            </a:extLst>
          </p:cNvPr>
          <p:cNvSpPr>
            <a:spLocks noGrp="1"/>
          </p:cNvSpPr>
          <p:nvPr>
            <p:ph type="title"/>
          </p:nvPr>
        </p:nvSpPr>
        <p:spPr>
          <a:xfrm>
            <a:off x="761801" y="328512"/>
            <a:ext cx="4778387" cy="1628970"/>
          </a:xfrm>
        </p:spPr>
        <p:txBody>
          <a:bodyPr anchor="ctr">
            <a:normAutofit/>
          </a:bodyPr>
          <a:lstStyle/>
          <a:p>
            <a:r>
              <a:rPr lang="en-US" sz="4000"/>
              <a:t>  Attitude </a:t>
            </a:r>
          </a:p>
        </p:txBody>
      </p:sp>
      <p:sp>
        <p:nvSpPr>
          <p:cNvPr id="3" name="Content Placeholder 2"/>
          <p:cNvSpPr>
            <a:spLocks noGrp="1"/>
          </p:cNvSpPr>
          <p:nvPr>
            <p:ph idx="1"/>
          </p:nvPr>
        </p:nvSpPr>
        <p:spPr>
          <a:xfrm>
            <a:off x="761801" y="2884929"/>
            <a:ext cx="4659756" cy="3374137"/>
          </a:xfrm>
        </p:spPr>
        <p:txBody>
          <a:bodyPr anchor="ctr">
            <a:normAutofit fontScale="92500" lnSpcReduction="10000"/>
          </a:bodyPr>
          <a:lstStyle/>
          <a:p>
            <a:endParaRPr lang="en-US" sz="2000" b="1" dirty="0"/>
          </a:p>
          <a:p>
            <a:endParaRPr lang="en-US" sz="2000" b="1" dirty="0"/>
          </a:p>
          <a:p>
            <a:pPr marL="0" indent="0">
              <a:buNone/>
            </a:pPr>
            <a:endParaRPr lang="en-US" sz="2000" b="1" dirty="0"/>
          </a:p>
          <a:p>
            <a:r>
              <a:rPr lang="en-US" sz="3600" dirty="0"/>
              <a:t>The way you express yourself in thoughts, words and actions, because of your values and beliefs. </a:t>
            </a:r>
          </a:p>
          <a:p>
            <a:pPr marL="0" indent="0">
              <a:buNone/>
            </a:pPr>
            <a:endParaRPr lang="en-US" sz="3600" b="1" dirty="0"/>
          </a:p>
          <a:p>
            <a:pPr marL="0" indent="0">
              <a:buNone/>
            </a:pPr>
            <a:endParaRPr lang="en-GB" sz="2000" dirty="0"/>
          </a:p>
        </p:txBody>
      </p:sp>
    </p:spTree>
    <p:extLst>
      <p:ext uri="{BB962C8B-B14F-4D97-AF65-F5344CB8AC3E}">
        <p14:creationId xmlns:p14="http://schemas.microsoft.com/office/powerpoint/2010/main" val="2690754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Unconscious Bias</a:t>
            </a:r>
            <a:endParaRPr lang="en-GB" dirty="0"/>
          </a:p>
        </p:txBody>
      </p:sp>
      <p:pic>
        <p:nvPicPr>
          <p:cNvPr id="4" name="0veDFGo666s"/>
          <p:cNvPicPr>
            <a:picLocks noGrp="1" noRot="1" noChangeAspect="1"/>
          </p:cNvPicPr>
          <p:nvPr>
            <p:ph idx="1"/>
            <a:videoFile r:link="rId1"/>
          </p:nvPr>
        </p:nvPicPr>
        <p:blipFill>
          <a:blip r:embed="rId4"/>
          <a:stretch>
            <a:fillRect/>
          </a:stretch>
        </p:blipFill>
        <p:spPr>
          <a:xfrm>
            <a:off x="692727" y="1690688"/>
            <a:ext cx="10972800" cy="5033385"/>
          </a:xfrm>
          <a:prstGeom prst="rect">
            <a:avLst/>
          </a:prstGeom>
        </p:spPr>
      </p:pic>
    </p:spTree>
    <p:extLst>
      <p:ext uri="{BB962C8B-B14F-4D97-AF65-F5344CB8AC3E}">
        <p14:creationId xmlns:p14="http://schemas.microsoft.com/office/powerpoint/2010/main" val="697777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123865" y="644382"/>
            <a:ext cx="6096000" cy="369332"/>
          </a:xfrm>
          <a:prstGeom prst="rect">
            <a:avLst/>
          </a:prstGeom>
        </p:spPr>
        <p:txBody>
          <a:bodyPr>
            <a:spAutoFit/>
          </a:bodyPr>
          <a:lstStyle/>
          <a:p>
            <a:pPr marL="285750" indent="-285750">
              <a:buFont typeface="Arial" panose="020B0604020202020204" pitchFamily="34" charset="0"/>
              <a:buChar char="•"/>
            </a:pPr>
            <a:endParaRPr lang="en-GB" dirty="0"/>
          </a:p>
        </p:txBody>
      </p:sp>
      <p:sp useBgFill="1">
        <p:nvSpPr>
          <p:cNvPr id="12" name="Rectangle 11">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121" y="457200"/>
            <a:ext cx="10563758"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265779" y="1246834"/>
            <a:ext cx="596053" cy="4949503"/>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14121" y="1644910"/>
            <a:ext cx="456929" cy="455142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07596" y="1014871"/>
            <a:ext cx="354788" cy="478522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03579" y="1015664"/>
            <a:ext cx="3341887" cy="455142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Content Placeholder 8">
            <a:extLst>
              <a:ext uri="{FF2B5EF4-FFF2-40B4-BE49-F238E27FC236}">
                <a16:creationId xmlns:a16="http://schemas.microsoft.com/office/drawing/2014/main" id="{8D6168C3-66B0-454E-BB3B-1BC088A97DD3}"/>
              </a:ext>
            </a:extLst>
          </p:cNvPr>
          <p:cNvSpPr>
            <a:spLocks noGrp="1"/>
          </p:cNvSpPr>
          <p:nvPr>
            <p:ph idx="1"/>
          </p:nvPr>
        </p:nvSpPr>
        <p:spPr>
          <a:xfrm>
            <a:off x="1503579" y="2829002"/>
            <a:ext cx="3071949" cy="2422677"/>
          </a:xfrm>
        </p:spPr>
        <p:txBody>
          <a:bodyPr anchor="t">
            <a:normAutofit/>
          </a:bodyPr>
          <a:lstStyle/>
          <a:p>
            <a:pPr marL="0" indent="0" defTabSz="786384">
              <a:spcBef>
                <a:spcPts val="860"/>
              </a:spcBef>
              <a:buNone/>
            </a:pPr>
            <a:r>
              <a:rPr lang="en-US" sz="2064" kern="1200" err="1">
                <a:solidFill>
                  <a:srgbClr val="FEFFFF"/>
                </a:solidFill>
                <a:latin typeface="+mn-lt"/>
                <a:ea typeface="+mn-ea"/>
                <a:cs typeface="+mn-cs"/>
              </a:rPr>
              <a:t>Unconcious</a:t>
            </a:r>
            <a:r>
              <a:rPr lang="en-US" sz="2064" kern="1200">
                <a:solidFill>
                  <a:srgbClr val="FEFFFF"/>
                </a:solidFill>
                <a:latin typeface="+mn-lt"/>
                <a:ea typeface="+mn-ea"/>
                <a:cs typeface="+mn-cs"/>
              </a:rPr>
              <a:t> Bias </a:t>
            </a:r>
            <a:endParaRPr lang="en-US" sz="2400">
              <a:solidFill>
                <a:srgbClr val="FEFFFF"/>
              </a:solidFill>
            </a:endParaRPr>
          </a:p>
        </p:txBody>
      </p:sp>
      <p:sp>
        <p:nvSpPr>
          <p:cNvPr id="3" name="TextBox 2"/>
          <p:cNvSpPr txBox="1"/>
          <p:nvPr/>
        </p:nvSpPr>
        <p:spPr>
          <a:xfrm>
            <a:off x="5649050" y="1590384"/>
            <a:ext cx="5043054" cy="4497642"/>
          </a:xfrm>
          <a:prstGeom prst="rect">
            <a:avLst/>
          </a:prstGeom>
          <a:noFill/>
        </p:spPr>
        <p:txBody>
          <a:bodyPr wrap="square" rtlCol="0">
            <a:spAutoFit/>
          </a:bodyPr>
          <a:lstStyle/>
          <a:p>
            <a:pPr defTabSz="786384">
              <a:spcAft>
                <a:spcPts val="600"/>
              </a:spcAft>
            </a:pPr>
            <a:r>
              <a:rPr lang="en-US" sz="2408" b="1" kern="1200" dirty="0">
                <a:solidFill>
                  <a:schemeClr val="tx1"/>
                </a:solidFill>
                <a:latin typeface="+mn-lt"/>
                <a:ea typeface="+mn-ea"/>
                <a:cs typeface="+mn-cs"/>
              </a:rPr>
              <a:t>Common types of unconscious bias</a:t>
            </a:r>
          </a:p>
          <a:p>
            <a:pPr defTabSz="786384">
              <a:spcAft>
                <a:spcPts val="600"/>
              </a:spcAft>
            </a:pPr>
            <a:endParaRPr lang="en-US" sz="1548" kern="1200" dirty="0">
              <a:solidFill>
                <a:schemeClr val="tx1"/>
              </a:solidFill>
              <a:latin typeface="+mn-lt"/>
              <a:ea typeface="+mn-ea"/>
              <a:cs typeface="+mn-cs"/>
            </a:endParaRPr>
          </a:p>
          <a:p>
            <a:pPr marL="245745" indent="-245745" defTabSz="786384">
              <a:spcAft>
                <a:spcPts val="600"/>
              </a:spcAft>
              <a:buFont typeface="Arial" panose="020B0604020202020204" pitchFamily="34" charset="0"/>
              <a:buChar char="•"/>
            </a:pPr>
            <a:r>
              <a:rPr lang="en-US" sz="1548" b="1" kern="1200" dirty="0">
                <a:solidFill>
                  <a:schemeClr val="tx1"/>
                </a:solidFill>
                <a:latin typeface="+mn-lt"/>
                <a:ea typeface="+mn-ea"/>
                <a:cs typeface="+mn-cs"/>
              </a:rPr>
              <a:t>Affinity bias </a:t>
            </a:r>
            <a:r>
              <a:rPr lang="en-US" sz="1548" kern="1200" dirty="0">
                <a:solidFill>
                  <a:schemeClr val="tx1"/>
                </a:solidFill>
                <a:latin typeface="+mn-lt"/>
                <a:ea typeface="+mn-ea"/>
                <a:cs typeface="+mn-cs"/>
              </a:rPr>
              <a:t>– unconsciously prefer people who share qualities with you or someone you like.</a:t>
            </a:r>
          </a:p>
          <a:p>
            <a:pPr marL="245745" indent="-245745" defTabSz="786384">
              <a:spcAft>
                <a:spcPts val="600"/>
              </a:spcAft>
              <a:buFont typeface="Arial" panose="020B0604020202020204" pitchFamily="34" charset="0"/>
              <a:buChar char="•"/>
            </a:pPr>
            <a:endParaRPr lang="en-US" sz="1548" kern="1200" dirty="0">
              <a:solidFill>
                <a:schemeClr val="tx1"/>
              </a:solidFill>
              <a:latin typeface="+mn-lt"/>
              <a:ea typeface="+mn-ea"/>
              <a:cs typeface="+mn-cs"/>
            </a:endParaRPr>
          </a:p>
          <a:p>
            <a:pPr marL="245745" indent="-245745" defTabSz="786384">
              <a:spcAft>
                <a:spcPts val="600"/>
              </a:spcAft>
              <a:buFont typeface="Arial" panose="020B0604020202020204" pitchFamily="34" charset="0"/>
              <a:buChar char="•"/>
            </a:pPr>
            <a:r>
              <a:rPr lang="en-US" sz="1548" b="1" kern="1200" dirty="0">
                <a:solidFill>
                  <a:schemeClr val="tx1"/>
                </a:solidFill>
                <a:latin typeface="+mn-lt"/>
                <a:ea typeface="+mn-ea"/>
                <a:cs typeface="+mn-cs"/>
              </a:rPr>
              <a:t>Attribution bias – </a:t>
            </a:r>
            <a:r>
              <a:rPr lang="en-US" sz="1548" kern="1200" dirty="0">
                <a:solidFill>
                  <a:schemeClr val="tx1"/>
                </a:solidFill>
                <a:latin typeface="+mn-lt"/>
                <a:ea typeface="+mn-ea"/>
                <a:cs typeface="+mn-cs"/>
              </a:rPr>
              <a:t>how you perceive your actions and those of others.  We generally attribute our own accomplishments to our skill and personality and our failures to external factors.   (perceptions often reverse when we view other people) </a:t>
            </a:r>
          </a:p>
          <a:p>
            <a:pPr marL="245745" indent="-245745" defTabSz="786384">
              <a:spcAft>
                <a:spcPts val="600"/>
              </a:spcAft>
              <a:buFont typeface="Arial" panose="020B0604020202020204" pitchFamily="34" charset="0"/>
              <a:buChar char="•"/>
            </a:pPr>
            <a:endParaRPr lang="en-US" sz="1548" b="1" kern="1200" dirty="0">
              <a:solidFill>
                <a:schemeClr val="tx1"/>
              </a:solidFill>
              <a:latin typeface="+mn-lt"/>
              <a:ea typeface="+mn-ea"/>
              <a:cs typeface="+mn-cs"/>
            </a:endParaRPr>
          </a:p>
          <a:p>
            <a:pPr marL="245745" indent="-245745" defTabSz="786384">
              <a:spcAft>
                <a:spcPts val="600"/>
              </a:spcAft>
              <a:buFont typeface="Arial" panose="020B0604020202020204" pitchFamily="34" charset="0"/>
              <a:buChar char="•"/>
            </a:pPr>
            <a:r>
              <a:rPr lang="en-US" sz="1548" b="1" kern="1200" dirty="0">
                <a:solidFill>
                  <a:schemeClr val="tx1"/>
                </a:solidFill>
                <a:latin typeface="+mn-lt"/>
                <a:ea typeface="+mn-ea"/>
                <a:cs typeface="+mn-cs"/>
              </a:rPr>
              <a:t>Conformity bias - </a:t>
            </a:r>
            <a:r>
              <a:rPr lang="en-US" sz="1548" kern="1200" dirty="0">
                <a:solidFill>
                  <a:schemeClr val="tx1"/>
                </a:solidFill>
                <a:latin typeface="+mn-lt"/>
                <a:ea typeface="+mn-ea"/>
                <a:cs typeface="+mn-cs"/>
              </a:rPr>
              <a:t>when our deep-seated need to belong causes us to adapt our </a:t>
            </a:r>
            <a:r>
              <a:rPr lang="en-US" sz="1548" kern="1200" dirty="0" err="1">
                <a:solidFill>
                  <a:schemeClr val="tx1"/>
                </a:solidFill>
                <a:latin typeface="+mn-lt"/>
                <a:ea typeface="+mn-ea"/>
                <a:cs typeface="+mn-cs"/>
              </a:rPr>
              <a:t>behaviours</a:t>
            </a:r>
            <a:r>
              <a:rPr lang="en-US" sz="1548" kern="1200" dirty="0">
                <a:solidFill>
                  <a:schemeClr val="tx1"/>
                </a:solidFill>
                <a:latin typeface="+mn-lt"/>
                <a:ea typeface="+mn-ea"/>
                <a:cs typeface="+mn-cs"/>
              </a:rPr>
              <a:t> to feel like part of the group. Rather than using personal and ethical judgment, people imitate the </a:t>
            </a:r>
            <a:r>
              <a:rPr lang="en-US" sz="1548" kern="1200" dirty="0" err="1">
                <a:solidFill>
                  <a:schemeClr val="tx1"/>
                </a:solidFill>
                <a:latin typeface="+mn-lt"/>
                <a:ea typeface="+mn-ea"/>
                <a:cs typeface="+mn-cs"/>
              </a:rPr>
              <a:t>behaviour</a:t>
            </a:r>
            <a:r>
              <a:rPr lang="en-US" sz="1548" kern="1200" dirty="0">
                <a:solidFill>
                  <a:schemeClr val="tx1"/>
                </a:solidFill>
                <a:latin typeface="+mn-lt"/>
                <a:ea typeface="+mn-ea"/>
                <a:cs typeface="+mn-cs"/>
              </a:rPr>
              <a:t> of others in a bid to toe the party line</a:t>
            </a:r>
            <a:endParaRPr lang="en-GB" dirty="0"/>
          </a:p>
        </p:txBody>
      </p:sp>
    </p:spTree>
    <p:extLst>
      <p:ext uri="{BB962C8B-B14F-4D97-AF65-F5344CB8AC3E}">
        <p14:creationId xmlns:p14="http://schemas.microsoft.com/office/powerpoint/2010/main" val="292375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180" y="643467"/>
            <a:ext cx="9901640" cy="55710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68529" y="1383608"/>
            <a:ext cx="558694" cy="463927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45180" y="1756734"/>
            <a:ext cx="428290" cy="426615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795190" y="1166184"/>
            <a:ext cx="332551" cy="448529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1424" y="1166928"/>
            <a:ext cx="3132424" cy="426615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Content Placeholder 8">
            <a:extLst>
              <a:ext uri="{FF2B5EF4-FFF2-40B4-BE49-F238E27FC236}">
                <a16:creationId xmlns:a16="http://schemas.microsoft.com/office/drawing/2014/main" id="{8D6168C3-66B0-454E-BB3B-1BC088A97DD3}"/>
              </a:ext>
            </a:extLst>
          </p:cNvPr>
          <p:cNvSpPr>
            <a:spLocks noGrp="1"/>
          </p:cNvSpPr>
          <p:nvPr>
            <p:ph idx="1"/>
          </p:nvPr>
        </p:nvSpPr>
        <p:spPr>
          <a:xfrm>
            <a:off x="1791424" y="2866609"/>
            <a:ext cx="2879405" cy="2270827"/>
          </a:xfrm>
        </p:spPr>
        <p:txBody>
          <a:bodyPr anchor="t">
            <a:normAutofit/>
          </a:bodyPr>
          <a:lstStyle/>
          <a:p>
            <a:pPr marL="0" indent="0" defTabSz="740664">
              <a:spcBef>
                <a:spcPts val="810"/>
              </a:spcBef>
              <a:buNone/>
            </a:pPr>
            <a:r>
              <a:rPr lang="en-US" sz="1944" kern="1200" err="1">
                <a:solidFill>
                  <a:srgbClr val="FEFFFF"/>
                </a:solidFill>
                <a:latin typeface="+mn-lt"/>
                <a:ea typeface="+mn-ea"/>
                <a:cs typeface="+mn-cs"/>
              </a:rPr>
              <a:t>Unconcious</a:t>
            </a:r>
            <a:r>
              <a:rPr lang="en-US" sz="1944" kern="1200">
                <a:solidFill>
                  <a:srgbClr val="FEFFFF"/>
                </a:solidFill>
                <a:latin typeface="+mn-lt"/>
                <a:ea typeface="+mn-ea"/>
                <a:cs typeface="+mn-cs"/>
              </a:rPr>
              <a:t> Bias continued…</a:t>
            </a:r>
            <a:endParaRPr lang="en-US" sz="2400">
              <a:solidFill>
                <a:srgbClr val="FEFFFF"/>
              </a:solidFill>
            </a:endParaRPr>
          </a:p>
        </p:txBody>
      </p:sp>
      <p:sp>
        <p:nvSpPr>
          <p:cNvPr id="3" name="TextBox 2"/>
          <p:cNvSpPr txBox="1"/>
          <p:nvPr/>
        </p:nvSpPr>
        <p:spPr>
          <a:xfrm>
            <a:off x="5275531" y="1089152"/>
            <a:ext cx="3392160" cy="4420697"/>
          </a:xfrm>
          <a:prstGeom prst="rect">
            <a:avLst/>
          </a:prstGeom>
          <a:noFill/>
        </p:spPr>
        <p:txBody>
          <a:bodyPr wrap="square" rtlCol="0">
            <a:spAutoFit/>
          </a:bodyPr>
          <a:lstStyle/>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Confirmation bias</a:t>
            </a:r>
            <a:r>
              <a:rPr lang="en-US" sz="1458" kern="1200">
                <a:solidFill>
                  <a:schemeClr val="tx1"/>
                </a:solidFill>
                <a:latin typeface="+mn-lt"/>
                <a:ea typeface="+mn-ea"/>
                <a:cs typeface="+mn-cs"/>
              </a:rPr>
              <a:t>– confirmation bias refers to how people primarily search for bits of evidence that back up their opinions, rather than looking at the whole picture. </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Contrast effect bias – </a:t>
            </a:r>
            <a:r>
              <a:rPr lang="en-US" sz="1458" kern="1200">
                <a:solidFill>
                  <a:schemeClr val="tx1"/>
                </a:solidFill>
                <a:latin typeface="+mn-lt"/>
                <a:ea typeface="+mn-ea"/>
                <a:cs typeface="+mn-cs"/>
              </a:rPr>
              <a:t>assessing two or more similar things and compare them with one another, rather than looking at each based on their own merits</a:t>
            </a:r>
          </a:p>
          <a:p>
            <a:pPr marL="231458" indent="-231458" defTabSz="740664">
              <a:spcAft>
                <a:spcPts val="600"/>
              </a:spcAft>
              <a:buFont typeface="Arial" panose="020B0604020202020204" pitchFamily="34" charset="0"/>
              <a:buChar char="•"/>
            </a:pPr>
            <a:endParaRPr lang="en-US" sz="1458" b="1" kern="120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Halo effect – </a:t>
            </a:r>
            <a:r>
              <a:rPr lang="en-US" sz="1458" kern="1200">
                <a:solidFill>
                  <a:schemeClr val="tx1"/>
                </a:solidFill>
                <a:latin typeface="+mn-lt"/>
                <a:ea typeface="+mn-ea"/>
                <a:cs typeface="+mn-cs"/>
              </a:rPr>
              <a:t>when we focus on one particular great feature about a person it blinds us (rose </a:t>
            </a:r>
            <a:r>
              <a:rPr lang="en-US" sz="1458" kern="1200" err="1">
                <a:solidFill>
                  <a:schemeClr val="tx1"/>
                </a:solidFill>
                <a:latin typeface="+mn-lt"/>
                <a:ea typeface="+mn-ea"/>
                <a:cs typeface="+mn-cs"/>
              </a:rPr>
              <a:t>coloured</a:t>
            </a:r>
            <a:r>
              <a:rPr lang="en-US" sz="1458" kern="1200">
                <a:solidFill>
                  <a:schemeClr val="tx1"/>
                </a:solidFill>
                <a:latin typeface="+mn-lt"/>
                <a:ea typeface="+mn-ea"/>
                <a:cs typeface="+mn-cs"/>
              </a:rPr>
              <a:t> glasses). </a:t>
            </a:r>
          </a:p>
          <a:p>
            <a:pPr marL="231458" indent="-231458" defTabSz="740664">
              <a:spcAft>
                <a:spcPts val="600"/>
              </a:spcAft>
              <a:buFont typeface="Arial" panose="020B0604020202020204" pitchFamily="34" charset="0"/>
              <a:buChar char="•"/>
            </a:pPr>
            <a:endParaRPr lang="en-US" sz="1458" b="1" kern="120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Horns effect – </a:t>
            </a:r>
            <a:r>
              <a:rPr lang="en-US" sz="1458" kern="1200">
                <a:solidFill>
                  <a:schemeClr val="tx1"/>
                </a:solidFill>
                <a:latin typeface="+mn-lt"/>
                <a:ea typeface="+mn-ea"/>
                <a:cs typeface="+mn-cs"/>
              </a:rPr>
              <a:t>opposite of the halo effect.</a:t>
            </a:r>
            <a:endParaRPr lang="en-US" sz="1458" b="1" kern="1200">
              <a:solidFill>
                <a:schemeClr val="tx1"/>
              </a:solidFill>
              <a:latin typeface="+mn-lt"/>
              <a:ea typeface="+mn-ea"/>
              <a:cs typeface="+mn-cs"/>
            </a:endParaRPr>
          </a:p>
          <a:p>
            <a:pPr marL="285750" indent="-285750">
              <a:spcAft>
                <a:spcPts val="600"/>
              </a:spcAft>
              <a:buFont typeface="Arial" panose="020B0604020202020204" pitchFamily="34" charset="0"/>
              <a:buChar char="•"/>
            </a:pPr>
            <a:endParaRPr lang="en-US" b="1"/>
          </a:p>
        </p:txBody>
      </p:sp>
    </p:spTree>
    <p:extLst>
      <p:ext uri="{BB962C8B-B14F-4D97-AF65-F5344CB8AC3E}">
        <p14:creationId xmlns:p14="http://schemas.microsoft.com/office/powerpoint/2010/main" val="16388527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Isosceles Triangle 3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3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5180" y="643467"/>
            <a:ext cx="9901640" cy="55710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568529" y="1383608"/>
            <a:ext cx="558694" cy="463927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45180" y="1756734"/>
            <a:ext cx="428290" cy="426615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795190" y="1166184"/>
            <a:ext cx="332551" cy="448529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791424" y="1166928"/>
            <a:ext cx="3132424" cy="426615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Content Placeholder 8">
            <a:extLst>
              <a:ext uri="{FF2B5EF4-FFF2-40B4-BE49-F238E27FC236}">
                <a16:creationId xmlns:a16="http://schemas.microsoft.com/office/drawing/2014/main" id="{8D6168C3-66B0-454E-BB3B-1BC088A97DD3}"/>
              </a:ext>
            </a:extLst>
          </p:cNvPr>
          <p:cNvSpPr>
            <a:spLocks noGrp="1"/>
          </p:cNvSpPr>
          <p:nvPr>
            <p:ph idx="1"/>
          </p:nvPr>
        </p:nvSpPr>
        <p:spPr>
          <a:xfrm>
            <a:off x="1791424" y="2866609"/>
            <a:ext cx="2331180" cy="2270827"/>
          </a:xfrm>
        </p:spPr>
        <p:txBody>
          <a:bodyPr anchor="t">
            <a:normAutofit/>
          </a:bodyPr>
          <a:lstStyle/>
          <a:p>
            <a:pPr marL="0" indent="0" defTabSz="740664">
              <a:spcBef>
                <a:spcPts val="810"/>
              </a:spcBef>
              <a:buNone/>
            </a:pPr>
            <a:r>
              <a:rPr lang="en-US" sz="1944" kern="1200" err="1">
                <a:solidFill>
                  <a:srgbClr val="FEFFFF"/>
                </a:solidFill>
                <a:latin typeface="+mn-lt"/>
                <a:ea typeface="+mn-ea"/>
                <a:cs typeface="+mn-cs"/>
              </a:rPr>
              <a:t>Unconcious</a:t>
            </a:r>
            <a:r>
              <a:rPr lang="en-US" sz="1944" kern="1200">
                <a:solidFill>
                  <a:srgbClr val="FEFFFF"/>
                </a:solidFill>
                <a:latin typeface="+mn-lt"/>
                <a:ea typeface="+mn-ea"/>
                <a:cs typeface="+mn-cs"/>
              </a:rPr>
              <a:t> bias </a:t>
            </a:r>
            <a:r>
              <a:rPr lang="en-US" sz="1944" kern="1200" err="1">
                <a:solidFill>
                  <a:srgbClr val="FEFFFF"/>
                </a:solidFill>
                <a:latin typeface="+mn-lt"/>
                <a:ea typeface="+mn-ea"/>
                <a:cs typeface="+mn-cs"/>
              </a:rPr>
              <a:t>cont</a:t>
            </a:r>
            <a:r>
              <a:rPr lang="en-US" sz="1944" kern="1200">
                <a:solidFill>
                  <a:srgbClr val="FEFFFF"/>
                </a:solidFill>
                <a:latin typeface="+mn-lt"/>
                <a:ea typeface="+mn-ea"/>
                <a:cs typeface="+mn-cs"/>
              </a:rPr>
              <a:t>…</a:t>
            </a:r>
            <a:endParaRPr lang="en-US" sz="2400">
              <a:solidFill>
                <a:srgbClr val="FEFFFF"/>
              </a:solidFill>
            </a:endParaRPr>
          </a:p>
        </p:txBody>
      </p:sp>
      <p:sp>
        <p:nvSpPr>
          <p:cNvPr id="3" name="TextBox 2"/>
          <p:cNvSpPr txBox="1"/>
          <p:nvPr/>
        </p:nvSpPr>
        <p:spPr>
          <a:xfrm>
            <a:off x="5119207" y="1479127"/>
            <a:ext cx="3726424" cy="5491440"/>
          </a:xfrm>
          <a:prstGeom prst="rect">
            <a:avLst/>
          </a:prstGeom>
          <a:noFill/>
        </p:spPr>
        <p:txBody>
          <a:bodyPr wrap="square" rtlCol="0">
            <a:spAutoFit/>
          </a:bodyPr>
          <a:lstStyle/>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Beauty bias</a:t>
            </a:r>
          </a:p>
          <a:p>
            <a:pPr defTabSz="740664">
              <a:spcAft>
                <a:spcPts val="600"/>
              </a:spcAft>
            </a:pPr>
            <a:endParaRPr lang="en-US" sz="1458" b="1" kern="120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Gender bias</a:t>
            </a:r>
          </a:p>
          <a:p>
            <a:pPr marL="231458" indent="-231458" defTabSz="740664">
              <a:spcAft>
                <a:spcPts val="600"/>
              </a:spcAft>
              <a:buFont typeface="Arial" panose="020B0604020202020204" pitchFamily="34" charset="0"/>
              <a:buChar char="•"/>
            </a:pPr>
            <a:endParaRPr lang="en-US" sz="1458" b="1" kern="120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Cultural bias</a:t>
            </a:r>
          </a:p>
          <a:p>
            <a:pPr defTabSz="740664">
              <a:spcAft>
                <a:spcPts val="600"/>
              </a:spcAft>
            </a:pPr>
            <a:endParaRPr lang="en-US" sz="1458" b="1" kern="1200">
              <a:solidFill>
                <a:schemeClr val="tx1"/>
              </a:solidFill>
              <a:latin typeface="+mn-lt"/>
              <a:ea typeface="+mn-ea"/>
              <a:cs typeface="+mn-cs"/>
            </a:endParaRPr>
          </a:p>
          <a:p>
            <a:pPr defTabSz="740664">
              <a:spcAft>
                <a:spcPts val="600"/>
              </a:spcAft>
            </a:pPr>
            <a:endParaRPr lang="en-US" sz="1458" b="1" kern="1200">
              <a:solidFill>
                <a:schemeClr val="tx1"/>
              </a:solidFill>
              <a:latin typeface="+mn-lt"/>
              <a:ea typeface="+mn-ea"/>
              <a:cs typeface="+mn-cs"/>
            </a:endParaRPr>
          </a:p>
          <a:p>
            <a:pPr defTabSz="740664">
              <a:spcAft>
                <a:spcPts val="600"/>
              </a:spcAft>
            </a:pPr>
            <a:r>
              <a:rPr lang="en-US" sz="1458" b="1" kern="1200">
                <a:solidFill>
                  <a:schemeClr val="tx1"/>
                </a:solidFill>
                <a:latin typeface="+mn-lt"/>
                <a:ea typeface="+mn-ea"/>
                <a:cs typeface="+mn-cs"/>
              </a:rPr>
              <a:t>Biases based on other characteristics;</a:t>
            </a:r>
          </a:p>
          <a:p>
            <a:pPr defTabSz="740664">
              <a:spcAft>
                <a:spcPts val="600"/>
              </a:spcAft>
            </a:pPr>
            <a:endParaRPr lang="en-US" sz="1458" b="1" kern="1200">
              <a:solidFill>
                <a:schemeClr val="tx1"/>
              </a:solidFill>
              <a:latin typeface="+mn-lt"/>
              <a:ea typeface="+mn-ea"/>
              <a:cs typeface="+mn-cs"/>
            </a:endParaRP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Sexual orientation</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Gender identity and expression</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Disability</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Religion and belief</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Age</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Family structure</a:t>
            </a:r>
          </a:p>
          <a:p>
            <a:pPr marL="231458" indent="-231458" defTabSz="740664">
              <a:spcAft>
                <a:spcPts val="600"/>
              </a:spcAft>
              <a:buFont typeface="Arial" panose="020B0604020202020204" pitchFamily="34" charset="0"/>
              <a:buChar char="•"/>
            </a:pPr>
            <a:r>
              <a:rPr lang="en-US" sz="1458" b="1" kern="1200">
                <a:solidFill>
                  <a:schemeClr val="tx1"/>
                </a:solidFill>
                <a:latin typeface="+mn-lt"/>
                <a:ea typeface="+mn-ea"/>
                <a:cs typeface="+mn-cs"/>
              </a:rPr>
              <a:t>Socio-economic structure</a:t>
            </a:r>
          </a:p>
          <a:p>
            <a:pPr marL="231458" indent="-231458" defTabSz="740664">
              <a:spcAft>
                <a:spcPts val="600"/>
              </a:spcAft>
              <a:buFont typeface="Arial" panose="020B0604020202020204" pitchFamily="34" charset="0"/>
              <a:buChar char="•"/>
            </a:pPr>
            <a:endParaRPr lang="en-US" sz="1458" b="1" kern="1200">
              <a:solidFill>
                <a:schemeClr val="tx1"/>
              </a:solidFill>
              <a:latin typeface="+mn-lt"/>
              <a:ea typeface="+mn-ea"/>
              <a:cs typeface="+mn-cs"/>
            </a:endParaRPr>
          </a:p>
          <a:p>
            <a:pPr>
              <a:spcAft>
                <a:spcPts val="600"/>
              </a:spcAft>
            </a:pPr>
            <a:endParaRPr lang="en-GB" b="1"/>
          </a:p>
        </p:txBody>
      </p:sp>
    </p:spTree>
    <p:extLst>
      <p:ext uri="{BB962C8B-B14F-4D97-AF65-F5344CB8AC3E}">
        <p14:creationId xmlns:p14="http://schemas.microsoft.com/office/powerpoint/2010/main" val="33792164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Unconscious Bias</a:t>
            </a:r>
            <a:endParaRPr lang="en-GB" dirty="0"/>
          </a:p>
        </p:txBody>
      </p:sp>
      <p:pic>
        <p:nvPicPr>
          <p:cNvPr id="5" name="Online Media 4" descr="Inclusion, Exclusion, Illusion and Collusion : Helen Turnbull at TEDxDelrayBeach">
            <a:hlinkClick r:id="" action="ppaction://media"/>
            <a:extLst>
              <a:ext uri="{FF2B5EF4-FFF2-40B4-BE49-F238E27FC236}">
                <a16:creationId xmlns:a16="http://schemas.microsoft.com/office/drawing/2014/main" id="{CFC271E2-455A-F66D-EAC4-CE2AA461C045}"/>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713954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838200" y="1195697"/>
            <a:ext cx="3200400" cy="4238118"/>
          </a:xfrm>
        </p:spPr>
        <p:txBody>
          <a:bodyPr>
            <a:normAutofit/>
          </a:bodyPr>
          <a:lstStyle/>
          <a:p>
            <a:r>
              <a:rPr lang="en-US" dirty="0">
                <a:solidFill>
                  <a:schemeClr val="bg1"/>
                </a:solidFill>
              </a:rPr>
              <a:t>Discovering your own unconscious bias…</a:t>
            </a:r>
            <a:endParaRPr lang="en-GB" dirty="0">
              <a:solidFill>
                <a:schemeClr val="bg1"/>
              </a:solidFill>
            </a:endParaRPr>
          </a:p>
        </p:txBody>
      </p:sp>
      <p:grpSp>
        <p:nvGrpSpPr>
          <p:cNvPr id="2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7" name="Freeform: Shape 2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8" name="Freeform: Shape 2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5" name="Freeform: Shape 3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18" name="Content Placeholder 2">
            <a:extLst>
              <a:ext uri="{FF2B5EF4-FFF2-40B4-BE49-F238E27FC236}">
                <a16:creationId xmlns:a16="http://schemas.microsoft.com/office/drawing/2014/main" id="{7B3583EC-F68E-2CBF-D512-4F85408FBDA9}"/>
              </a:ext>
            </a:extLst>
          </p:cNvPr>
          <p:cNvGraphicFramePr>
            <a:graphicFrameLocks noGrp="1"/>
          </p:cNvGraphicFramePr>
          <p:nvPr>
            <p:ph idx="1"/>
            <p:extLst>
              <p:ext uri="{D42A27DB-BD31-4B8C-83A1-F6EECF244321}">
                <p14:modId xmlns:p14="http://schemas.microsoft.com/office/powerpoint/2010/main" val="154682586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6878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BFAA7-F116-B0C1-19DC-0E4FC52764F8}"/>
              </a:ext>
            </a:extLst>
          </p:cNvPr>
          <p:cNvSpPr>
            <a:spLocks noGrp="1"/>
          </p:cNvSpPr>
          <p:nvPr>
            <p:ph type="title"/>
          </p:nvPr>
        </p:nvSpPr>
        <p:spPr/>
        <p:txBody>
          <a:bodyPr/>
          <a:lstStyle/>
          <a:p>
            <a:r>
              <a:rPr lang="en-US" dirty="0"/>
              <a:t>How Does Unconscious Bias Manifest Itself in Research?</a:t>
            </a:r>
          </a:p>
        </p:txBody>
      </p:sp>
      <p:sp>
        <p:nvSpPr>
          <p:cNvPr id="3" name="Content Placeholder 2">
            <a:extLst>
              <a:ext uri="{FF2B5EF4-FFF2-40B4-BE49-F238E27FC236}">
                <a16:creationId xmlns:a16="http://schemas.microsoft.com/office/drawing/2014/main" id="{8A769C84-46AC-7E8D-9427-5ECE785DEFA1}"/>
              </a:ext>
            </a:extLst>
          </p:cNvPr>
          <p:cNvSpPr>
            <a:spLocks noGrp="1"/>
          </p:cNvSpPr>
          <p:nvPr>
            <p:ph idx="1"/>
          </p:nvPr>
        </p:nvSpPr>
        <p:spPr/>
        <p:txBody>
          <a:bodyPr/>
          <a:lstStyle/>
          <a:p>
            <a:r>
              <a:rPr lang="en-US" dirty="0"/>
              <a:t>Selection bias</a:t>
            </a:r>
          </a:p>
          <a:p>
            <a:r>
              <a:rPr lang="en-US" dirty="0"/>
              <a:t>Flawed study design</a:t>
            </a:r>
          </a:p>
          <a:p>
            <a:r>
              <a:rPr lang="en-US" dirty="0"/>
              <a:t>Interviewer bias </a:t>
            </a:r>
          </a:p>
          <a:p>
            <a:r>
              <a:rPr lang="en-US" dirty="0"/>
              <a:t>Sampling bias</a:t>
            </a:r>
          </a:p>
          <a:p>
            <a:r>
              <a:rPr lang="en-US" dirty="0"/>
              <a:t>Researcher bias</a:t>
            </a:r>
          </a:p>
        </p:txBody>
      </p:sp>
    </p:spTree>
    <p:extLst>
      <p:ext uri="{BB962C8B-B14F-4D97-AF65-F5344CB8AC3E}">
        <p14:creationId xmlns:p14="http://schemas.microsoft.com/office/powerpoint/2010/main" val="29594978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77C67F52E46C4DAFDF2452F49CFB6B" ma:contentTypeVersion="13" ma:contentTypeDescription="Create a new document." ma:contentTypeScope="" ma:versionID="8b3335c13882d11d1ca6bca1b52f5375">
  <xsd:schema xmlns:xsd="http://www.w3.org/2001/XMLSchema" xmlns:xs="http://www.w3.org/2001/XMLSchema" xmlns:p="http://schemas.microsoft.com/office/2006/metadata/properties" xmlns:ns3="b2001352-a1e9-4fc9-ae90-407966ac4d39" xmlns:ns4="56f13390-edc5-4d9c-b2ec-6a4d17d4a53e" targetNamespace="http://schemas.microsoft.com/office/2006/metadata/properties" ma:root="true" ma:fieldsID="35b10d7a48e9e243dc218efc9b22e58d" ns3:_="" ns4:_="">
    <xsd:import namespace="b2001352-a1e9-4fc9-ae90-407966ac4d39"/>
    <xsd:import namespace="56f13390-edc5-4d9c-b2ec-6a4d17d4a53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2001352-a1e9-4fc9-ae90-407966ac4d39"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6f13390-edc5-4d9c-b2ec-6a4d17d4a53e"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07889A-E8ED-4D1B-8BB4-CF5C949773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2001352-a1e9-4fc9-ae90-407966ac4d39"/>
    <ds:schemaRef ds:uri="56f13390-edc5-4d9c-b2ec-6a4d17d4a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932F7-4E6F-46B0-A849-4A4D3FF4D1CA}">
  <ds:schemaRefs>
    <ds:schemaRef ds:uri="http://schemas.microsoft.com/sharepoint/v3/contenttype/forms"/>
  </ds:schemaRefs>
</ds:datastoreItem>
</file>

<file path=customXml/itemProps3.xml><?xml version="1.0" encoding="utf-8"?>
<ds:datastoreItem xmlns:ds="http://schemas.openxmlformats.org/officeDocument/2006/customXml" ds:itemID="{C0EDBBBD-44E2-454B-9174-1EF590F3D888}">
  <ds:schemaRefs>
    <ds:schemaRef ds:uri="http://purl.org/dc/dcmitype/"/>
    <ds:schemaRef ds:uri="b2001352-a1e9-4fc9-ae90-407966ac4d39"/>
    <ds:schemaRef ds:uri="http://purl.org/dc/elements/1.1/"/>
    <ds:schemaRef ds:uri="http://schemas.microsoft.com/office/2006/metadata/properties"/>
    <ds:schemaRef ds:uri="http://purl.org/dc/terms/"/>
    <ds:schemaRef ds:uri="56f13390-edc5-4d9c-b2ec-6a4d17d4a53e"/>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Slice</Template>
  <TotalTime>40077</TotalTime>
  <Words>1094</Words>
  <Application>Microsoft Macintosh PowerPoint</Application>
  <PresentationFormat>Widescreen</PresentationFormat>
  <Paragraphs>143</Paragraphs>
  <Slides>21</Slides>
  <Notes>21</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1883Sans</vt:lpstr>
      <vt:lpstr>Arial</vt:lpstr>
      <vt:lpstr>Calibri</vt:lpstr>
      <vt:lpstr>Calibri Light</vt:lpstr>
      <vt:lpstr>Comic Sans MS</vt:lpstr>
      <vt:lpstr>Open Sans</vt:lpstr>
      <vt:lpstr>Office Theme</vt:lpstr>
      <vt:lpstr>Experience, Beliefs, Values, Behaviour and Unconscious Bias Impact on Research</vt:lpstr>
      <vt:lpstr>  Aims</vt:lpstr>
      <vt:lpstr>  Beliefs, Values and Attitude</vt:lpstr>
      <vt:lpstr> Personal Experiences</vt:lpstr>
      <vt:lpstr> Values</vt:lpstr>
      <vt:lpstr>Your Values</vt:lpstr>
      <vt:lpstr>PowerPoint Presentation</vt:lpstr>
      <vt:lpstr>Beliefs</vt:lpstr>
      <vt:lpstr>Our Beliefs Influence Our Decisions</vt:lpstr>
      <vt:lpstr>What happens next?</vt:lpstr>
      <vt:lpstr>The Ladder of Inference</vt:lpstr>
      <vt:lpstr>Our Beliefs Influence Our Decision</vt:lpstr>
      <vt:lpstr>Bias in Favour of Hypothesis </vt:lpstr>
      <vt:lpstr>  Attitude </vt:lpstr>
      <vt:lpstr>Unconscious Bias</vt:lpstr>
      <vt:lpstr>PowerPoint Presentation</vt:lpstr>
      <vt:lpstr>PowerPoint Presentation</vt:lpstr>
      <vt:lpstr>PowerPoint Presentation</vt:lpstr>
      <vt:lpstr>Unconscious Bias</vt:lpstr>
      <vt:lpstr>Discovering your own unconscious bias…</vt:lpstr>
      <vt:lpstr>How Does Unconscious Bias Manifest Itself in Research?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4 Independent Advocacy</dc:title>
  <dc:creator>Sharon Heather Cole (1403063)</dc:creator>
  <cp:lastModifiedBy>Sharon Cole (1403063)</cp:lastModifiedBy>
  <cp:revision>99</cp:revision>
  <cp:lastPrinted>2023-10-20T22:13:01Z</cp:lastPrinted>
  <dcterms:created xsi:type="dcterms:W3CDTF">2021-03-02T16:49:55Z</dcterms:created>
  <dcterms:modified xsi:type="dcterms:W3CDTF">2023-10-20T22:23:21Z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0x0101007277C67F52E46C4DAFDF2452F49CFB6B</vt:lpwstr>
  </property>
</Properties>
</file>