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1" r:id="rId4"/>
  </p:sldMasterIdLst>
  <p:sldIdLst>
    <p:sldId id="256" r:id="rId5"/>
    <p:sldId id="257" r:id="rId6"/>
    <p:sldId id="258" r:id="rId7"/>
    <p:sldId id="259" r:id="rId8"/>
    <p:sldId id="261" r:id="rId9"/>
    <p:sldId id="268" r:id="rId10"/>
    <p:sldId id="267" r:id="rId11"/>
    <p:sldId id="266" r:id="rId12"/>
    <p:sldId id="265" r:id="rId13"/>
    <p:sldId id="264" r:id="rId14"/>
    <p:sldId id="263" r:id="rId15"/>
    <p:sldId id="262" r:id="rId16"/>
    <p:sldId id="260" r:id="rId17"/>
    <p:sldId id="269" r:id="rId18"/>
    <p:sldId id="270" r:id="rId19"/>
    <p:sldId id="271" r:id="rId20"/>
    <p:sldId id="272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3333"/>
  </p:normalViewPr>
  <p:slideViewPr>
    <p:cSldViewPr snapToGrid="0">
      <p:cViewPr varScale="1">
        <p:scale>
          <a:sx n="62" d="100"/>
          <a:sy n="62" d="100"/>
        </p:scale>
        <p:origin x="71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13" Type="http://schemas.openxmlformats.org/officeDocument/2006/relationships/image" Target="../media/image37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sv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Relationship Id="rId14" Type="http://schemas.openxmlformats.org/officeDocument/2006/relationships/image" Target="../media/image3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13" Type="http://schemas.openxmlformats.org/officeDocument/2006/relationships/image" Target="../media/image37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sv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Relationship Id="rId1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04C167-3314-4B3A-AA11-FBC7B077DCEF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8993FBD-091E-49B8-AD62-D08D441886D8}">
      <dgm:prSet/>
      <dgm:spPr/>
      <dgm:t>
        <a:bodyPr/>
        <a:lstStyle/>
        <a:p>
          <a:r>
            <a:rPr lang="en-GB"/>
            <a:t>The Lucy Letby case exemplifies a significant deficiency in quality assurance mechanisms within the NHS.</a:t>
          </a:r>
          <a:endParaRPr lang="en-US"/>
        </a:p>
      </dgm:t>
    </dgm:pt>
    <dgm:pt modelId="{ED5A14D2-95FF-436B-9E41-CC864A7F7B9A}" type="parTrans" cxnId="{72279822-907E-48D8-9858-7530A0AE1A42}">
      <dgm:prSet/>
      <dgm:spPr/>
      <dgm:t>
        <a:bodyPr/>
        <a:lstStyle/>
        <a:p>
          <a:endParaRPr lang="en-US"/>
        </a:p>
      </dgm:t>
    </dgm:pt>
    <dgm:pt modelId="{3EDDEEDC-D462-48FE-8694-42FB1E85AE50}" type="sibTrans" cxnId="{72279822-907E-48D8-9858-7530A0AE1A42}">
      <dgm:prSet/>
      <dgm:spPr/>
      <dgm:t>
        <a:bodyPr/>
        <a:lstStyle/>
        <a:p>
          <a:endParaRPr lang="en-US"/>
        </a:p>
      </dgm:t>
    </dgm:pt>
    <dgm:pt modelId="{E91B65EA-6537-4822-B8B2-E9B73B898750}">
      <dgm:prSet/>
      <dgm:spPr/>
      <dgm:t>
        <a:bodyPr/>
        <a:lstStyle/>
        <a:p>
          <a:r>
            <a:rPr lang="en-GB"/>
            <a:t>Quality assurance seeks to provide safe, effective, and equitable care by governance, monitoring, and ongoing enhancement (Young and Smith, 2022).</a:t>
          </a:r>
          <a:endParaRPr lang="en-US"/>
        </a:p>
      </dgm:t>
    </dgm:pt>
    <dgm:pt modelId="{D2073ACF-F6D3-4356-A2AF-D77A5AC469D1}" type="parTrans" cxnId="{1CEA676C-A4D4-4412-936A-B903249AF9E4}">
      <dgm:prSet/>
      <dgm:spPr/>
      <dgm:t>
        <a:bodyPr/>
        <a:lstStyle/>
        <a:p>
          <a:endParaRPr lang="en-US"/>
        </a:p>
      </dgm:t>
    </dgm:pt>
    <dgm:pt modelId="{552DEC65-A5C1-4D21-8DA0-ABD05C056783}" type="sibTrans" cxnId="{1CEA676C-A4D4-4412-936A-B903249AF9E4}">
      <dgm:prSet/>
      <dgm:spPr/>
      <dgm:t>
        <a:bodyPr/>
        <a:lstStyle/>
        <a:p>
          <a:endParaRPr lang="en-US"/>
        </a:p>
      </dgm:t>
    </dgm:pt>
    <dgm:pt modelId="{193B125C-5E79-402E-8821-DEB2953B8543}">
      <dgm:prSet/>
      <dgm:spPr/>
      <dgm:t>
        <a:bodyPr/>
        <a:lstStyle/>
        <a:p>
          <a:r>
            <a:rPr lang="en-GB"/>
            <a:t>This presentation contends that the case exemplifies systemic governance and policy failure rather than isolated individual malfeasance.</a:t>
          </a:r>
          <a:endParaRPr lang="en-US"/>
        </a:p>
      </dgm:t>
    </dgm:pt>
    <dgm:pt modelId="{183780E8-E3D5-4197-B483-5FE1295FE382}" type="parTrans" cxnId="{91BC7F4A-3ACE-4839-A76B-C9ED09ED3686}">
      <dgm:prSet/>
      <dgm:spPr/>
      <dgm:t>
        <a:bodyPr/>
        <a:lstStyle/>
        <a:p>
          <a:endParaRPr lang="en-US"/>
        </a:p>
      </dgm:t>
    </dgm:pt>
    <dgm:pt modelId="{EB60DBD1-578E-421D-8588-ED8338916978}" type="sibTrans" cxnId="{91BC7F4A-3ACE-4839-A76B-C9ED09ED3686}">
      <dgm:prSet/>
      <dgm:spPr/>
      <dgm:t>
        <a:bodyPr/>
        <a:lstStyle/>
        <a:p>
          <a:endParaRPr lang="en-US"/>
        </a:p>
      </dgm:t>
    </dgm:pt>
    <dgm:pt modelId="{5045BB1A-95F0-4DD1-9ECB-4D06CC29F67B}" type="pres">
      <dgm:prSet presAssocID="{4704C167-3314-4B3A-AA11-FBC7B077DCEF}" presName="Name0" presStyleCnt="0">
        <dgm:presLayoutVars>
          <dgm:dir/>
          <dgm:animLvl val="lvl"/>
          <dgm:resizeHandles val="exact"/>
        </dgm:presLayoutVars>
      </dgm:prSet>
      <dgm:spPr/>
    </dgm:pt>
    <dgm:pt modelId="{43B5FDD7-3715-4388-BA3E-70CD556D992E}" type="pres">
      <dgm:prSet presAssocID="{193B125C-5E79-402E-8821-DEB2953B8543}" presName="boxAndChildren" presStyleCnt="0"/>
      <dgm:spPr/>
    </dgm:pt>
    <dgm:pt modelId="{FACA47C4-F133-4977-AB41-BDB12118B24E}" type="pres">
      <dgm:prSet presAssocID="{193B125C-5E79-402E-8821-DEB2953B8543}" presName="parentTextBox" presStyleLbl="node1" presStyleIdx="0" presStyleCnt="3"/>
      <dgm:spPr/>
    </dgm:pt>
    <dgm:pt modelId="{FB3B633D-3B12-4998-8CBF-822679258262}" type="pres">
      <dgm:prSet presAssocID="{552DEC65-A5C1-4D21-8DA0-ABD05C056783}" presName="sp" presStyleCnt="0"/>
      <dgm:spPr/>
    </dgm:pt>
    <dgm:pt modelId="{F0C77028-0E1C-4935-8CC2-683827C6349B}" type="pres">
      <dgm:prSet presAssocID="{E91B65EA-6537-4822-B8B2-E9B73B898750}" presName="arrowAndChildren" presStyleCnt="0"/>
      <dgm:spPr/>
    </dgm:pt>
    <dgm:pt modelId="{C5837AAC-E0DC-49FB-A219-A7B9B08DC09C}" type="pres">
      <dgm:prSet presAssocID="{E91B65EA-6537-4822-B8B2-E9B73B898750}" presName="parentTextArrow" presStyleLbl="node1" presStyleIdx="1" presStyleCnt="3" custLinFactNeighborX="0" custLinFactNeighborY="-4790"/>
      <dgm:spPr/>
    </dgm:pt>
    <dgm:pt modelId="{CE59CB8B-541D-47CD-B677-A9E626F17B2D}" type="pres">
      <dgm:prSet presAssocID="{3EDDEEDC-D462-48FE-8694-42FB1E85AE50}" presName="sp" presStyleCnt="0"/>
      <dgm:spPr/>
    </dgm:pt>
    <dgm:pt modelId="{138E2EB3-DCF6-4489-A615-217EA3920AC6}" type="pres">
      <dgm:prSet presAssocID="{38993FBD-091E-49B8-AD62-D08D441886D8}" presName="arrowAndChildren" presStyleCnt="0"/>
      <dgm:spPr/>
    </dgm:pt>
    <dgm:pt modelId="{743DA8BE-2592-4ECD-BC93-B90D739D2D54}" type="pres">
      <dgm:prSet presAssocID="{38993FBD-091E-49B8-AD62-D08D441886D8}" presName="parentTextArrow" presStyleLbl="node1" presStyleIdx="2" presStyleCnt="3"/>
      <dgm:spPr/>
    </dgm:pt>
  </dgm:ptLst>
  <dgm:cxnLst>
    <dgm:cxn modelId="{72279822-907E-48D8-9858-7530A0AE1A42}" srcId="{4704C167-3314-4B3A-AA11-FBC7B077DCEF}" destId="{38993FBD-091E-49B8-AD62-D08D441886D8}" srcOrd="0" destOrd="0" parTransId="{ED5A14D2-95FF-436B-9E41-CC864A7F7B9A}" sibTransId="{3EDDEEDC-D462-48FE-8694-42FB1E85AE50}"/>
    <dgm:cxn modelId="{91BC7F4A-3ACE-4839-A76B-C9ED09ED3686}" srcId="{4704C167-3314-4B3A-AA11-FBC7B077DCEF}" destId="{193B125C-5E79-402E-8821-DEB2953B8543}" srcOrd="2" destOrd="0" parTransId="{183780E8-E3D5-4197-B483-5FE1295FE382}" sibTransId="{EB60DBD1-578E-421D-8588-ED8338916978}"/>
    <dgm:cxn modelId="{C01FCA4C-95A7-4BF8-950F-45508993569D}" type="presOf" srcId="{193B125C-5E79-402E-8821-DEB2953B8543}" destId="{FACA47C4-F133-4977-AB41-BDB12118B24E}" srcOrd="0" destOrd="0" presId="urn:microsoft.com/office/officeart/2005/8/layout/process4"/>
    <dgm:cxn modelId="{1CEA676C-A4D4-4412-936A-B903249AF9E4}" srcId="{4704C167-3314-4B3A-AA11-FBC7B077DCEF}" destId="{E91B65EA-6537-4822-B8B2-E9B73B898750}" srcOrd="1" destOrd="0" parTransId="{D2073ACF-F6D3-4356-A2AF-D77A5AC469D1}" sibTransId="{552DEC65-A5C1-4D21-8DA0-ABD05C056783}"/>
    <dgm:cxn modelId="{ADA8CB77-A7FC-466D-86AC-561B6D00E42E}" type="presOf" srcId="{4704C167-3314-4B3A-AA11-FBC7B077DCEF}" destId="{5045BB1A-95F0-4DD1-9ECB-4D06CC29F67B}" srcOrd="0" destOrd="0" presId="urn:microsoft.com/office/officeart/2005/8/layout/process4"/>
    <dgm:cxn modelId="{B8649A8F-3701-4906-BF8D-3DC9DFD459FC}" type="presOf" srcId="{E91B65EA-6537-4822-B8B2-E9B73B898750}" destId="{C5837AAC-E0DC-49FB-A219-A7B9B08DC09C}" srcOrd="0" destOrd="0" presId="urn:microsoft.com/office/officeart/2005/8/layout/process4"/>
    <dgm:cxn modelId="{A36D57EC-E36A-45A4-9599-9DD0A535BDDB}" type="presOf" srcId="{38993FBD-091E-49B8-AD62-D08D441886D8}" destId="{743DA8BE-2592-4ECD-BC93-B90D739D2D54}" srcOrd="0" destOrd="0" presId="urn:microsoft.com/office/officeart/2005/8/layout/process4"/>
    <dgm:cxn modelId="{528C0994-93D6-4DE7-86F8-07822A383FD8}" type="presParOf" srcId="{5045BB1A-95F0-4DD1-9ECB-4D06CC29F67B}" destId="{43B5FDD7-3715-4388-BA3E-70CD556D992E}" srcOrd="0" destOrd="0" presId="urn:microsoft.com/office/officeart/2005/8/layout/process4"/>
    <dgm:cxn modelId="{FB0C1949-9809-4285-B95D-5A252D620645}" type="presParOf" srcId="{43B5FDD7-3715-4388-BA3E-70CD556D992E}" destId="{FACA47C4-F133-4977-AB41-BDB12118B24E}" srcOrd="0" destOrd="0" presId="urn:microsoft.com/office/officeart/2005/8/layout/process4"/>
    <dgm:cxn modelId="{74734A49-1CF8-4BF0-99C6-21AEC900DC56}" type="presParOf" srcId="{5045BB1A-95F0-4DD1-9ECB-4D06CC29F67B}" destId="{FB3B633D-3B12-4998-8CBF-822679258262}" srcOrd="1" destOrd="0" presId="urn:microsoft.com/office/officeart/2005/8/layout/process4"/>
    <dgm:cxn modelId="{9FBC9F36-E3DF-4819-82B6-4BD030257F2F}" type="presParOf" srcId="{5045BB1A-95F0-4DD1-9ECB-4D06CC29F67B}" destId="{F0C77028-0E1C-4935-8CC2-683827C6349B}" srcOrd="2" destOrd="0" presId="urn:microsoft.com/office/officeart/2005/8/layout/process4"/>
    <dgm:cxn modelId="{C7507875-D848-4D10-90FA-10D48AAE0786}" type="presParOf" srcId="{F0C77028-0E1C-4935-8CC2-683827C6349B}" destId="{C5837AAC-E0DC-49FB-A219-A7B9B08DC09C}" srcOrd="0" destOrd="0" presId="urn:microsoft.com/office/officeart/2005/8/layout/process4"/>
    <dgm:cxn modelId="{16D5D242-2DBB-4F10-B460-4CF7F8A488CC}" type="presParOf" srcId="{5045BB1A-95F0-4DD1-9ECB-4D06CC29F67B}" destId="{CE59CB8B-541D-47CD-B677-A9E626F17B2D}" srcOrd="3" destOrd="0" presId="urn:microsoft.com/office/officeart/2005/8/layout/process4"/>
    <dgm:cxn modelId="{23DD083F-9C9F-4CAA-9A1A-0FD6E0188A50}" type="presParOf" srcId="{5045BB1A-95F0-4DD1-9ECB-4D06CC29F67B}" destId="{138E2EB3-DCF6-4489-A615-217EA3920AC6}" srcOrd="4" destOrd="0" presId="urn:microsoft.com/office/officeart/2005/8/layout/process4"/>
    <dgm:cxn modelId="{645AF232-DAF5-4B6D-BB3B-D0D70079ACE0}" type="presParOf" srcId="{138E2EB3-DCF6-4489-A615-217EA3920AC6}" destId="{743DA8BE-2592-4ECD-BC93-B90D739D2D54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31AF6C-81FA-4030-A48C-E1BE39BBBF5A}" type="doc">
      <dgm:prSet loTypeId="urn:microsoft.com/office/officeart/2005/8/layout/vProcess5" loCatId="process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628FD69-CBBF-4446-9CB5-4DBA67CCA4F5}">
      <dgm:prSet/>
      <dgm:spPr/>
      <dgm:t>
        <a:bodyPr/>
        <a:lstStyle/>
        <a:p>
          <a:r>
            <a:rPr lang="en-GB"/>
            <a:t>Between 2015 and 2016, some unforeseen neonatal fatalities transpired.</a:t>
          </a:r>
          <a:endParaRPr lang="en-US"/>
        </a:p>
      </dgm:t>
    </dgm:pt>
    <dgm:pt modelId="{B3954DD7-46CB-40F5-8DDC-54AA01A6A3D2}" type="parTrans" cxnId="{1040456F-259C-4B90-9700-19BD9A6DBE42}">
      <dgm:prSet/>
      <dgm:spPr/>
      <dgm:t>
        <a:bodyPr/>
        <a:lstStyle/>
        <a:p>
          <a:endParaRPr lang="en-US"/>
        </a:p>
      </dgm:t>
    </dgm:pt>
    <dgm:pt modelId="{F8EC21A4-02CB-4560-A8DD-8DF88003C657}" type="sibTrans" cxnId="{1040456F-259C-4B90-9700-19BD9A6DBE42}">
      <dgm:prSet/>
      <dgm:spPr/>
      <dgm:t>
        <a:bodyPr/>
        <a:lstStyle/>
        <a:p>
          <a:endParaRPr lang="en-US"/>
        </a:p>
      </dgm:t>
    </dgm:pt>
    <dgm:pt modelId="{D503F7B8-0FF0-400C-9BF8-13865B8B804D}">
      <dgm:prSet/>
      <dgm:spPr/>
      <dgm:t>
        <a:bodyPr/>
        <a:lstStyle/>
        <a:p>
          <a:r>
            <a:rPr lang="en-GB"/>
            <a:t>Consultants expressed ongoing apprehensions about recurring patterns of damage.</a:t>
          </a:r>
          <a:endParaRPr lang="en-US"/>
        </a:p>
      </dgm:t>
    </dgm:pt>
    <dgm:pt modelId="{C8B6B0E2-4D7F-4D59-B248-C323DE276F68}" type="parTrans" cxnId="{44E9804F-41E7-4252-9EB6-853BDC01D143}">
      <dgm:prSet/>
      <dgm:spPr/>
      <dgm:t>
        <a:bodyPr/>
        <a:lstStyle/>
        <a:p>
          <a:endParaRPr lang="en-US"/>
        </a:p>
      </dgm:t>
    </dgm:pt>
    <dgm:pt modelId="{8B09B02B-7C50-4C7C-AD08-E8B58931AF17}" type="sibTrans" cxnId="{44E9804F-41E7-4252-9EB6-853BDC01D143}">
      <dgm:prSet/>
      <dgm:spPr/>
      <dgm:t>
        <a:bodyPr/>
        <a:lstStyle/>
        <a:p>
          <a:endParaRPr lang="en-US"/>
        </a:p>
      </dgm:t>
    </dgm:pt>
    <dgm:pt modelId="{4EDDC74B-8378-4D45-925C-A671DFC152C8}">
      <dgm:prSet/>
      <dgm:spPr/>
      <dgm:t>
        <a:bodyPr/>
        <a:lstStyle/>
        <a:p>
          <a:r>
            <a:rPr lang="en-GB" dirty="0"/>
            <a:t>Senior management postponed the escalation and external investigation (Lawrence and Conn, 2024).</a:t>
          </a:r>
          <a:endParaRPr lang="en-US" dirty="0"/>
        </a:p>
      </dgm:t>
    </dgm:pt>
    <dgm:pt modelId="{D5914713-D6FF-4D3D-8F88-21BA47FB36FB}" type="parTrans" cxnId="{98503CF7-162C-4260-BA7B-45773DC289C8}">
      <dgm:prSet/>
      <dgm:spPr/>
      <dgm:t>
        <a:bodyPr/>
        <a:lstStyle/>
        <a:p>
          <a:endParaRPr lang="en-US"/>
        </a:p>
      </dgm:t>
    </dgm:pt>
    <dgm:pt modelId="{99E3A3B1-F14E-45A9-8D32-4868E935F505}" type="sibTrans" cxnId="{98503CF7-162C-4260-BA7B-45773DC289C8}">
      <dgm:prSet/>
      <dgm:spPr/>
      <dgm:t>
        <a:bodyPr/>
        <a:lstStyle/>
        <a:p>
          <a:endParaRPr lang="en-US"/>
        </a:p>
      </dgm:t>
    </dgm:pt>
    <dgm:pt modelId="{0D44CF32-7807-4562-BF87-CF8D0FDE176A}">
      <dgm:prSet/>
      <dgm:spPr/>
      <dgm:t>
        <a:bodyPr/>
        <a:lstStyle/>
        <a:p>
          <a:r>
            <a:rPr lang="en-GB"/>
            <a:t>Governance mechanisms were ineffective in identifying anomalous mortality patterns.</a:t>
          </a:r>
          <a:endParaRPr lang="en-US"/>
        </a:p>
      </dgm:t>
    </dgm:pt>
    <dgm:pt modelId="{42384BE4-0A5B-44CA-BB00-0B140F6BA073}" type="parTrans" cxnId="{0C9FF303-78E7-47D5-BDCA-7E1547A8E4B6}">
      <dgm:prSet/>
      <dgm:spPr/>
      <dgm:t>
        <a:bodyPr/>
        <a:lstStyle/>
        <a:p>
          <a:endParaRPr lang="en-US"/>
        </a:p>
      </dgm:t>
    </dgm:pt>
    <dgm:pt modelId="{0E7F2E9A-4BAE-478C-94FE-47FC062939D0}" type="sibTrans" cxnId="{0C9FF303-78E7-47D5-BDCA-7E1547A8E4B6}">
      <dgm:prSet/>
      <dgm:spPr/>
      <dgm:t>
        <a:bodyPr/>
        <a:lstStyle/>
        <a:p>
          <a:endParaRPr lang="en-US"/>
        </a:p>
      </dgm:t>
    </dgm:pt>
    <dgm:pt modelId="{8A00AF4B-F1FB-40DB-B4F1-261BF299F752}" type="pres">
      <dgm:prSet presAssocID="{BD31AF6C-81FA-4030-A48C-E1BE39BBBF5A}" presName="outerComposite" presStyleCnt="0">
        <dgm:presLayoutVars>
          <dgm:chMax val="5"/>
          <dgm:dir/>
          <dgm:resizeHandles val="exact"/>
        </dgm:presLayoutVars>
      </dgm:prSet>
      <dgm:spPr/>
    </dgm:pt>
    <dgm:pt modelId="{283FD661-5A74-46BB-B885-18FE99EDC1D1}" type="pres">
      <dgm:prSet presAssocID="{BD31AF6C-81FA-4030-A48C-E1BE39BBBF5A}" presName="dummyMaxCanvas" presStyleCnt="0">
        <dgm:presLayoutVars/>
      </dgm:prSet>
      <dgm:spPr/>
    </dgm:pt>
    <dgm:pt modelId="{E1A6756F-E144-46CC-8CBA-EC08CFD977C0}" type="pres">
      <dgm:prSet presAssocID="{BD31AF6C-81FA-4030-A48C-E1BE39BBBF5A}" presName="FourNodes_1" presStyleLbl="node1" presStyleIdx="0" presStyleCnt="4">
        <dgm:presLayoutVars>
          <dgm:bulletEnabled val="1"/>
        </dgm:presLayoutVars>
      </dgm:prSet>
      <dgm:spPr/>
    </dgm:pt>
    <dgm:pt modelId="{409E50C1-AFA5-43A3-8C07-428F99BCDB4C}" type="pres">
      <dgm:prSet presAssocID="{BD31AF6C-81FA-4030-A48C-E1BE39BBBF5A}" presName="FourNodes_2" presStyleLbl="node1" presStyleIdx="1" presStyleCnt="4">
        <dgm:presLayoutVars>
          <dgm:bulletEnabled val="1"/>
        </dgm:presLayoutVars>
      </dgm:prSet>
      <dgm:spPr/>
    </dgm:pt>
    <dgm:pt modelId="{6748B61A-71D4-4EEB-9C1F-86FD82D5D7EB}" type="pres">
      <dgm:prSet presAssocID="{BD31AF6C-81FA-4030-A48C-E1BE39BBBF5A}" presName="FourNodes_3" presStyleLbl="node1" presStyleIdx="2" presStyleCnt="4">
        <dgm:presLayoutVars>
          <dgm:bulletEnabled val="1"/>
        </dgm:presLayoutVars>
      </dgm:prSet>
      <dgm:spPr/>
    </dgm:pt>
    <dgm:pt modelId="{5E7F087C-B9E5-41AF-9CB7-6084445A0616}" type="pres">
      <dgm:prSet presAssocID="{BD31AF6C-81FA-4030-A48C-E1BE39BBBF5A}" presName="FourNodes_4" presStyleLbl="node1" presStyleIdx="3" presStyleCnt="4">
        <dgm:presLayoutVars>
          <dgm:bulletEnabled val="1"/>
        </dgm:presLayoutVars>
      </dgm:prSet>
      <dgm:spPr/>
    </dgm:pt>
    <dgm:pt modelId="{C9FDA38F-12BD-4CDA-B49A-8AED048BDA3A}" type="pres">
      <dgm:prSet presAssocID="{BD31AF6C-81FA-4030-A48C-E1BE39BBBF5A}" presName="FourConn_1-2" presStyleLbl="fgAccFollowNode1" presStyleIdx="0" presStyleCnt="3">
        <dgm:presLayoutVars>
          <dgm:bulletEnabled val="1"/>
        </dgm:presLayoutVars>
      </dgm:prSet>
      <dgm:spPr/>
    </dgm:pt>
    <dgm:pt modelId="{E57FD168-1BDC-41D4-8582-1160DFA1737E}" type="pres">
      <dgm:prSet presAssocID="{BD31AF6C-81FA-4030-A48C-E1BE39BBBF5A}" presName="FourConn_2-3" presStyleLbl="fgAccFollowNode1" presStyleIdx="1" presStyleCnt="3">
        <dgm:presLayoutVars>
          <dgm:bulletEnabled val="1"/>
        </dgm:presLayoutVars>
      </dgm:prSet>
      <dgm:spPr/>
    </dgm:pt>
    <dgm:pt modelId="{68149F0E-4BBB-416C-B7A8-402F91DB3DFA}" type="pres">
      <dgm:prSet presAssocID="{BD31AF6C-81FA-4030-A48C-E1BE39BBBF5A}" presName="FourConn_3-4" presStyleLbl="fgAccFollowNode1" presStyleIdx="2" presStyleCnt="3">
        <dgm:presLayoutVars>
          <dgm:bulletEnabled val="1"/>
        </dgm:presLayoutVars>
      </dgm:prSet>
      <dgm:spPr/>
    </dgm:pt>
    <dgm:pt modelId="{02399EAC-B228-4E97-974F-3034F000694D}" type="pres">
      <dgm:prSet presAssocID="{BD31AF6C-81FA-4030-A48C-E1BE39BBBF5A}" presName="FourNodes_1_text" presStyleLbl="node1" presStyleIdx="3" presStyleCnt="4">
        <dgm:presLayoutVars>
          <dgm:bulletEnabled val="1"/>
        </dgm:presLayoutVars>
      </dgm:prSet>
      <dgm:spPr/>
    </dgm:pt>
    <dgm:pt modelId="{0F931F5D-A5A5-4324-9F7B-F22992A8EB46}" type="pres">
      <dgm:prSet presAssocID="{BD31AF6C-81FA-4030-A48C-E1BE39BBBF5A}" presName="FourNodes_2_text" presStyleLbl="node1" presStyleIdx="3" presStyleCnt="4">
        <dgm:presLayoutVars>
          <dgm:bulletEnabled val="1"/>
        </dgm:presLayoutVars>
      </dgm:prSet>
      <dgm:spPr/>
    </dgm:pt>
    <dgm:pt modelId="{4001CEE4-8577-448D-A7D4-FC74CB2DF528}" type="pres">
      <dgm:prSet presAssocID="{BD31AF6C-81FA-4030-A48C-E1BE39BBBF5A}" presName="FourNodes_3_text" presStyleLbl="node1" presStyleIdx="3" presStyleCnt="4">
        <dgm:presLayoutVars>
          <dgm:bulletEnabled val="1"/>
        </dgm:presLayoutVars>
      </dgm:prSet>
      <dgm:spPr/>
    </dgm:pt>
    <dgm:pt modelId="{7F69E0D4-25DD-4093-8C4D-6F53D89DA9C9}" type="pres">
      <dgm:prSet presAssocID="{BD31AF6C-81FA-4030-A48C-E1BE39BBBF5A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0C9FF303-78E7-47D5-BDCA-7E1547A8E4B6}" srcId="{BD31AF6C-81FA-4030-A48C-E1BE39BBBF5A}" destId="{0D44CF32-7807-4562-BF87-CF8D0FDE176A}" srcOrd="3" destOrd="0" parTransId="{42384BE4-0A5B-44CA-BB00-0B140F6BA073}" sibTransId="{0E7F2E9A-4BAE-478C-94FE-47FC062939D0}"/>
    <dgm:cxn modelId="{A9F9C31A-E4AA-4B9B-AB57-375D18C08B4F}" type="presOf" srcId="{E628FD69-CBBF-4446-9CB5-4DBA67CCA4F5}" destId="{02399EAC-B228-4E97-974F-3034F000694D}" srcOrd="1" destOrd="0" presId="urn:microsoft.com/office/officeart/2005/8/layout/vProcess5"/>
    <dgm:cxn modelId="{A2040730-3C0B-4FAC-AD12-59DB493C0D96}" type="presOf" srcId="{99E3A3B1-F14E-45A9-8D32-4868E935F505}" destId="{68149F0E-4BBB-416C-B7A8-402F91DB3DFA}" srcOrd="0" destOrd="0" presId="urn:microsoft.com/office/officeart/2005/8/layout/vProcess5"/>
    <dgm:cxn modelId="{1B556B35-5BE3-4F85-A086-3930C8C9F622}" type="presOf" srcId="{0D44CF32-7807-4562-BF87-CF8D0FDE176A}" destId="{7F69E0D4-25DD-4093-8C4D-6F53D89DA9C9}" srcOrd="1" destOrd="0" presId="urn:microsoft.com/office/officeart/2005/8/layout/vProcess5"/>
    <dgm:cxn modelId="{A1FD333F-2506-426B-B6E2-D8C2FE04C398}" type="presOf" srcId="{4EDDC74B-8378-4D45-925C-A671DFC152C8}" destId="{4001CEE4-8577-448D-A7D4-FC74CB2DF528}" srcOrd="1" destOrd="0" presId="urn:microsoft.com/office/officeart/2005/8/layout/vProcess5"/>
    <dgm:cxn modelId="{44E9804F-41E7-4252-9EB6-853BDC01D143}" srcId="{BD31AF6C-81FA-4030-A48C-E1BE39BBBF5A}" destId="{D503F7B8-0FF0-400C-9BF8-13865B8B804D}" srcOrd="1" destOrd="0" parTransId="{C8B6B0E2-4D7F-4D59-B248-C323DE276F68}" sibTransId="{8B09B02B-7C50-4C7C-AD08-E8B58931AF17}"/>
    <dgm:cxn modelId="{69C1F55E-CBEC-43C0-8005-554C2E6DDE92}" type="presOf" srcId="{0D44CF32-7807-4562-BF87-CF8D0FDE176A}" destId="{5E7F087C-B9E5-41AF-9CB7-6084445A0616}" srcOrd="0" destOrd="0" presId="urn:microsoft.com/office/officeart/2005/8/layout/vProcess5"/>
    <dgm:cxn modelId="{1040456F-259C-4B90-9700-19BD9A6DBE42}" srcId="{BD31AF6C-81FA-4030-A48C-E1BE39BBBF5A}" destId="{E628FD69-CBBF-4446-9CB5-4DBA67CCA4F5}" srcOrd="0" destOrd="0" parTransId="{B3954DD7-46CB-40F5-8DDC-54AA01A6A3D2}" sibTransId="{F8EC21A4-02CB-4560-A8DD-8DF88003C657}"/>
    <dgm:cxn modelId="{B0937477-2935-4309-8861-BE1C80C26B74}" type="presOf" srcId="{E628FD69-CBBF-4446-9CB5-4DBA67CCA4F5}" destId="{E1A6756F-E144-46CC-8CBA-EC08CFD977C0}" srcOrd="0" destOrd="0" presId="urn:microsoft.com/office/officeart/2005/8/layout/vProcess5"/>
    <dgm:cxn modelId="{4B417389-BB84-489B-A367-22382A492835}" type="presOf" srcId="{D503F7B8-0FF0-400C-9BF8-13865B8B804D}" destId="{0F931F5D-A5A5-4324-9F7B-F22992A8EB46}" srcOrd="1" destOrd="0" presId="urn:microsoft.com/office/officeart/2005/8/layout/vProcess5"/>
    <dgm:cxn modelId="{51324B99-0519-49A3-9B1A-B10236D95479}" type="presOf" srcId="{D503F7B8-0FF0-400C-9BF8-13865B8B804D}" destId="{409E50C1-AFA5-43A3-8C07-428F99BCDB4C}" srcOrd="0" destOrd="0" presId="urn:microsoft.com/office/officeart/2005/8/layout/vProcess5"/>
    <dgm:cxn modelId="{3BE97FA4-D414-4DD1-BBC0-170CD6005C0E}" type="presOf" srcId="{F8EC21A4-02CB-4560-A8DD-8DF88003C657}" destId="{C9FDA38F-12BD-4CDA-B49A-8AED048BDA3A}" srcOrd="0" destOrd="0" presId="urn:microsoft.com/office/officeart/2005/8/layout/vProcess5"/>
    <dgm:cxn modelId="{951D93DB-610B-498A-9D4B-A321096A7269}" type="presOf" srcId="{BD31AF6C-81FA-4030-A48C-E1BE39BBBF5A}" destId="{8A00AF4B-F1FB-40DB-B4F1-261BF299F752}" srcOrd="0" destOrd="0" presId="urn:microsoft.com/office/officeart/2005/8/layout/vProcess5"/>
    <dgm:cxn modelId="{9C8CA5DF-6071-4679-A5D7-185EF7FBC379}" type="presOf" srcId="{4EDDC74B-8378-4D45-925C-A671DFC152C8}" destId="{6748B61A-71D4-4EEB-9C1F-86FD82D5D7EB}" srcOrd="0" destOrd="0" presId="urn:microsoft.com/office/officeart/2005/8/layout/vProcess5"/>
    <dgm:cxn modelId="{98503CF7-162C-4260-BA7B-45773DC289C8}" srcId="{BD31AF6C-81FA-4030-A48C-E1BE39BBBF5A}" destId="{4EDDC74B-8378-4D45-925C-A671DFC152C8}" srcOrd="2" destOrd="0" parTransId="{D5914713-D6FF-4D3D-8F88-21BA47FB36FB}" sibTransId="{99E3A3B1-F14E-45A9-8D32-4868E935F505}"/>
    <dgm:cxn modelId="{7CDC15FA-C91E-4F1C-ACAD-6CFD14B32459}" type="presOf" srcId="{8B09B02B-7C50-4C7C-AD08-E8B58931AF17}" destId="{E57FD168-1BDC-41D4-8582-1160DFA1737E}" srcOrd="0" destOrd="0" presId="urn:microsoft.com/office/officeart/2005/8/layout/vProcess5"/>
    <dgm:cxn modelId="{F5A98927-4F3B-4F76-BE76-D89B834095DF}" type="presParOf" srcId="{8A00AF4B-F1FB-40DB-B4F1-261BF299F752}" destId="{283FD661-5A74-46BB-B885-18FE99EDC1D1}" srcOrd="0" destOrd="0" presId="urn:microsoft.com/office/officeart/2005/8/layout/vProcess5"/>
    <dgm:cxn modelId="{2E995A25-C794-45E2-A9B7-EB158B6117BE}" type="presParOf" srcId="{8A00AF4B-F1FB-40DB-B4F1-261BF299F752}" destId="{E1A6756F-E144-46CC-8CBA-EC08CFD977C0}" srcOrd="1" destOrd="0" presId="urn:microsoft.com/office/officeart/2005/8/layout/vProcess5"/>
    <dgm:cxn modelId="{57AE5E23-8235-4C67-9307-0D2D57F70A16}" type="presParOf" srcId="{8A00AF4B-F1FB-40DB-B4F1-261BF299F752}" destId="{409E50C1-AFA5-43A3-8C07-428F99BCDB4C}" srcOrd="2" destOrd="0" presId="urn:microsoft.com/office/officeart/2005/8/layout/vProcess5"/>
    <dgm:cxn modelId="{CF90AE7D-56D1-460E-928F-2A89094A224C}" type="presParOf" srcId="{8A00AF4B-F1FB-40DB-B4F1-261BF299F752}" destId="{6748B61A-71D4-4EEB-9C1F-86FD82D5D7EB}" srcOrd="3" destOrd="0" presId="urn:microsoft.com/office/officeart/2005/8/layout/vProcess5"/>
    <dgm:cxn modelId="{178F20A4-1231-492F-9AF9-A9F3B458E1C4}" type="presParOf" srcId="{8A00AF4B-F1FB-40DB-B4F1-261BF299F752}" destId="{5E7F087C-B9E5-41AF-9CB7-6084445A0616}" srcOrd="4" destOrd="0" presId="urn:microsoft.com/office/officeart/2005/8/layout/vProcess5"/>
    <dgm:cxn modelId="{5AF5505A-343E-4A7A-83AA-0EF761DC0C06}" type="presParOf" srcId="{8A00AF4B-F1FB-40DB-B4F1-261BF299F752}" destId="{C9FDA38F-12BD-4CDA-B49A-8AED048BDA3A}" srcOrd="5" destOrd="0" presId="urn:microsoft.com/office/officeart/2005/8/layout/vProcess5"/>
    <dgm:cxn modelId="{4643D1B5-6CF3-43E0-A491-3B1DC8A77CF3}" type="presParOf" srcId="{8A00AF4B-F1FB-40DB-B4F1-261BF299F752}" destId="{E57FD168-1BDC-41D4-8582-1160DFA1737E}" srcOrd="6" destOrd="0" presId="urn:microsoft.com/office/officeart/2005/8/layout/vProcess5"/>
    <dgm:cxn modelId="{CB54C996-33A4-40F4-843E-47FBE341F619}" type="presParOf" srcId="{8A00AF4B-F1FB-40DB-B4F1-261BF299F752}" destId="{68149F0E-4BBB-416C-B7A8-402F91DB3DFA}" srcOrd="7" destOrd="0" presId="urn:microsoft.com/office/officeart/2005/8/layout/vProcess5"/>
    <dgm:cxn modelId="{17CBCACE-769F-4A52-BEAF-69E1C5D8F934}" type="presParOf" srcId="{8A00AF4B-F1FB-40DB-B4F1-261BF299F752}" destId="{02399EAC-B228-4E97-974F-3034F000694D}" srcOrd="8" destOrd="0" presId="urn:microsoft.com/office/officeart/2005/8/layout/vProcess5"/>
    <dgm:cxn modelId="{345E5FA0-7A43-4540-9252-4681A6C85EAA}" type="presParOf" srcId="{8A00AF4B-F1FB-40DB-B4F1-261BF299F752}" destId="{0F931F5D-A5A5-4324-9F7B-F22992A8EB46}" srcOrd="9" destOrd="0" presId="urn:microsoft.com/office/officeart/2005/8/layout/vProcess5"/>
    <dgm:cxn modelId="{205C3593-C61F-4405-8392-4A3DAD971E5E}" type="presParOf" srcId="{8A00AF4B-F1FB-40DB-B4F1-261BF299F752}" destId="{4001CEE4-8577-448D-A7D4-FC74CB2DF528}" srcOrd="10" destOrd="0" presId="urn:microsoft.com/office/officeart/2005/8/layout/vProcess5"/>
    <dgm:cxn modelId="{5B9D84C2-4CFF-4F67-997A-A6A0E169AF55}" type="presParOf" srcId="{8A00AF4B-F1FB-40DB-B4F1-261BF299F752}" destId="{7F69E0D4-25DD-4093-8C4D-6F53D89DA9C9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1642EED-CDD6-4BD7-9CBD-7CBFEEF46A2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4FD3389-D7B9-4124-8658-CFC1380F0FC4}">
      <dgm:prSet/>
      <dgm:spPr/>
      <dgm:t>
        <a:bodyPr/>
        <a:lstStyle/>
        <a:p>
          <a:r>
            <a:rPr lang="en-GB" b="1" dirty="0"/>
            <a:t>The principal quality issue was the organization's inability to acknowledge and address recurrent warning signals denoting significant patient safety hazards.</a:t>
          </a:r>
          <a:endParaRPr lang="en-US" b="1" dirty="0"/>
        </a:p>
      </dgm:t>
    </dgm:pt>
    <dgm:pt modelId="{34ABB11B-3DC8-406B-8A35-1D678175CEDF}" type="parTrans" cxnId="{5221143A-F8CE-45D8-9AA2-CB7259123276}">
      <dgm:prSet/>
      <dgm:spPr/>
      <dgm:t>
        <a:bodyPr/>
        <a:lstStyle/>
        <a:p>
          <a:endParaRPr lang="en-US"/>
        </a:p>
      </dgm:t>
    </dgm:pt>
    <dgm:pt modelId="{214E5D67-CC1A-4A12-B387-8AC70C665A3C}" type="sibTrans" cxnId="{5221143A-F8CE-45D8-9AA2-CB7259123276}">
      <dgm:prSet/>
      <dgm:spPr/>
      <dgm:t>
        <a:bodyPr/>
        <a:lstStyle/>
        <a:p>
          <a:endParaRPr lang="en-US"/>
        </a:p>
      </dgm:t>
    </dgm:pt>
    <dgm:pt modelId="{178E726B-4485-4F84-93E4-2904B2B83204}">
      <dgm:prSet/>
      <dgm:spPr/>
      <dgm:t>
        <a:bodyPr/>
        <a:lstStyle/>
        <a:p>
          <a:r>
            <a:rPr lang="en-GB" b="1" dirty="0"/>
            <a:t>Quality monitoring mechanisms, including event reporting, mortality review, and clinical audit processes, were either poor or improperly implemented (Kumah et al., 2024).</a:t>
          </a:r>
          <a:endParaRPr lang="en-US" b="1" dirty="0"/>
        </a:p>
      </dgm:t>
    </dgm:pt>
    <dgm:pt modelId="{C972405A-3A8A-4B51-9FCA-7B95D3294E43}" type="parTrans" cxnId="{61026D82-A4B0-42C4-9FAF-2F3EFB37744A}">
      <dgm:prSet/>
      <dgm:spPr/>
      <dgm:t>
        <a:bodyPr/>
        <a:lstStyle/>
        <a:p>
          <a:endParaRPr lang="en-US"/>
        </a:p>
      </dgm:t>
    </dgm:pt>
    <dgm:pt modelId="{AB10F978-880F-4A6E-9EBF-21F95B2FB315}" type="sibTrans" cxnId="{61026D82-A4B0-42C4-9FAF-2F3EFB37744A}">
      <dgm:prSet/>
      <dgm:spPr/>
      <dgm:t>
        <a:bodyPr/>
        <a:lstStyle/>
        <a:p>
          <a:endParaRPr lang="en-US"/>
        </a:p>
      </dgm:t>
    </dgm:pt>
    <dgm:pt modelId="{D968CB05-CE11-4767-A9CD-2BD760A82B3E}">
      <dgm:prSet/>
      <dgm:spPr/>
      <dgm:t>
        <a:bodyPr/>
        <a:lstStyle/>
        <a:p>
          <a:r>
            <a:rPr lang="en-GB" b="1" dirty="0"/>
            <a:t>Although national quality assurance frameworks exist, governance processes could not detect anomalous mortality patterns or prompt timely escalation (Lawrence and Conn, 2024).</a:t>
          </a:r>
          <a:endParaRPr lang="en-US" b="1" dirty="0"/>
        </a:p>
      </dgm:t>
    </dgm:pt>
    <dgm:pt modelId="{B582EAAB-01F8-4553-B820-A862ABAC3EDD}" type="parTrans" cxnId="{15EA3CED-D907-4790-BA50-389DF6C6330D}">
      <dgm:prSet/>
      <dgm:spPr/>
      <dgm:t>
        <a:bodyPr/>
        <a:lstStyle/>
        <a:p>
          <a:endParaRPr lang="en-US"/>
        </a:p>
      </dgm:t>
    </dgm:pt>
    <dgm:pt modelId="{23A7051C-10DB-4F08-AC44-5F3FC0EDEB34}" type="sibTrans" cxnId="{15EA3CED-D907-4790-BA50-389DF6C6330D}">
      <dgm:prSet/>
      <dgm:spPr/>
      <dgm:t>
        <a:bodyPr/>
        <a:lstStyle/>
        <a:p>
          <a:endParaRPr lang="en-US"/>
        </a:p>
      </dgm:t>
    </dgm:pt>
    <dgm:pt modelId="{D5ABCECD-7130-423F-91EC-93C4C07B4EDA}">
      <dgm:prSet/>
      <dgm:spPr/>
      <dgm:t>
        <a:bodyPr/>
        <a:lstStyle/>
        <a:p>
          <a:r>
            <a:rPr lang="en-GB" b="1" dirty="0"/>
            <a:t>This illustrates that the existence of QA procedures does not guarantee patient safety unless they are actively executed, monitored, and enforced at the operational level (Young and Smith, 2022).</a:t>
          </a:r>
          <a:endParaRPr lang="en-US" b="1" dirty="0"/>
        </a:p>
      </dgm:t>
    </dgm:pt>
    <dgm:pt modelId="{B00A74F8-124F-4EAB-9AB8-B41AA13DDD5C}" type="parTrans" cxnId="{787923FF-110E-482D-8343-256D8B7C2080}">
      <dgm:prSet/>
      <dgm:spPr/>
      <dgm:t>
        <a:bodyPr/>
        <a:lstStyle/>
        <a:p>
          <a:endParaRPr lang="en-US"/>
        </a:p>
      </dgm:t>
    </dgm:pt>
    <dgm:pt modelId="{C9DC1311-CBB7-4DE1-B840-00A276C7E31E}" type="sibTrans" cxnId="{787923FF-110E-482D-8343-256D8B7C2080}">
      <dgm:prSet/>
      <dgm:spPr/>
      <dgm:t>
        <a:bodyPr/>
        <a:lstStyle/>
        <a:p>
          <a:endParaRPr lang="en-US"/>
        </a:p>
      </dgm:t>
    </dgm:pt>
    <dgm:pt modelId="{82425D33-CB59-49BF-95ED-A4848248D35C}">
      <dgm:prSet/>
      <dgm:spPr/>
      <dgm:t>
        <a:bodyPr/>
        <a:lstStyle/>
        <a:p>
          <a:r>
            <a:rPr lang="en-GB" b="1" dirty="0"/>
            <a:t>The lack of prompt inquiry, organisational learning, and leadership accountability indicates a failure in continuous quality improvement systems.</a:t>
          </a:r>
          <a:endParaRPr lang="en-US" b="1" dirty="0"/>
        </a:p>
      </dgm:t>
    </dgm:pt>
    <dgm:pt modelId="{CEF49480-BEBF-45AF-9200-5BA3E2D36932}" type="parTrans" cxnId="{8D6C1D02-F995-4367-8FB0-5E4B165A4AE2}">
      <dgm:prSet/>
      <dgm:spPr/>
      <dgm:t>
        <a:bodyPr/>
        <a:lstStyle/>
        <a:p>
          <a:endParaRPr lang="en-US"/>
        </a:p>
      </dgm:t>
    </dgm:pt>
    <dgm:pt modelId="{5369D444-CBDB-4660-B7D0-261AAA6E202F}" type="sibTrans" cxnId="{8D6C1D02-F995-4367-8FB0-5E4B165A4AE2}">
      <dgm:prSet/>
      <dgm:spPr/>
      <dgm:t>
        <a:bodyPr/>
        <a:lstStyle/>
        <a:p>
          <a:endParaRPr lang="en-US"/>
        </a:p>
      </dgm:t>
    </dgm:pt>
    <dgm:pt modelId="{440D17E1-6DA4-4D6F-B71F-568A8417E410}">
      <dgm:prSet/>
      <dgm:spPr/>
      <dgm:t>
        <a:bodyPr/>
        <a:lstStyle/>
        <a:p>
          <a:r>
            <a:rPr lang="en-GB" b="1" dirty="0"/>
            <a:t>A defensive corporate culture further compromised safety by dissuading the escalation of issues (Capper et al., 2024).</a:t>
          </a:r>
          <a:endParaRPr lang="en-US" b="1" dirty="0"/>
        </a:p>
      </dgm:t>
    </dgm:pt>
    <dgm:pt modelId="{D3C00915-0987-4862-9C67-7DF99B5A96AC}" type="parTrans" cxnId="{3517636A-E4A3-4B72-8599-C1638BD0C7C8}">
      <dgm:prSet/>
      <dgm:spPr/>
      <dgm:t>
        <a:bodyPr/>
        <a:lstStyle/>
        <a:p>
          <a:endParaRPr lang="en-US"/>
        </a:p>
      </dgm:t>
    </dgm:pt>
    <dgm:pt modelId="{F4B4EB7F-0C1F-439B-BAD3-A8D8AFD2E096}" type="sibTrans" cxnId="{3517636A-E4A3-4B72-8599-C1638BD0C7C8}">
      <dgm:prSet/>
      <dgm:spPr/>
      <dgm:t>
        <a:bodyPr/>
        <a:lstStyle/>
        <a:p>
          <a:endParaRPr lang="en-US"/>
        </a:p>
      </dgm:t>
    </dgm:pt>
    <dgm:pt modelId="{8BBD5127-C3B3-4B6C-9F71-DA1E5391FFFE}" type="pres">
      <dgm:prSet presAssocID="{41642EED-CDD6-4BD7-9CBD-7CBFEEF46A28}" presName="root" presStyleCnt="0">
        <dgm:presLayoutVars>
          <dgm:dir/>
          <dgm:resizeHandles val="exact"/>
        </dgm:presLayoutVars>
      </dgm:prSet>
      <dgm:spPr/>
    </dgm:pt>
    <dgm:pt modelId="{713340C4-253B-4583-A909-F840FDD61D38}" type="pres">
      <dgm:prSet presAssocID="{24FD3389-D7B9-4124-8658-CFC1380F0FC4}" presName="compNode" presStyleCnt="0"/>
      <dgm:spPr/>
    </dgm:pt>
    <dgm:pt modelId="{2DEEA9C4-9FE0-4F47-8F43-9CE6D9FD8B6D}" type="pres">
      <dgm:prSet presAssocID="{24FD3389-D7B9-4124-8658-CFC1380F0FC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32B730E3-94A3-4DE2-9056-F887A73EF867}" type="pres">
      <dgm:prSet presAssocID="{24FD3389-D7B9-4124-8658-CFC1380F0FC4}" presName="spaceRect" presStyleCnt="0"/>
      <dgm:spPr/>
    </dgm:pt>
    <dgm:pt modelId="{32CC4A54-F05D-4AF7-AC8E-C0275F3050AE}" type="pres">
      <dgm:prSet presAssocID="{24FD3389-D7B9-4124-8658-CFC1380F0FC4}" presName="textRect" presStyleLbl="revTx" presStyleIdx="0" presStyleCnt="6">
        <dgm:presLayoutVars>
          <dgm:chMax val="1"/>
          <dgm:chPref val="1"/>
        </dgm:presLayoutVars>
      </dgm:prSet>
      <dgm:spPr/>
    </dgm:pt>
    <dgm:pt modelId="{6320A0D1-216A-4DF5-A360-BDF4F5DC2049}" type="pres">
      <dgm:prSet presAssocID="{214E5D67-CC1A-4A12-B387-8AC70C665A3C}" presName="sibTrans" presStyleCnt="0"/>
      <dgm:spPr/>
    </dgm:pt>
    <dgm:pt modelId="{B5497173-B2A9-46E8-A9D5-E3CD1B7E6974}" type="pres">
      <dgm:prSet presAssocID="{178E726B-4485-4F84-93E4-2904B2B83204}" presName="compNode" presStyleCnt="0"/>
      <dgm:spPr/>
    </dgm:pt>
    <dgm:pt modelId="{DBA72F1F-D412-4EDC-BD97-1DAA4D6FC382}" type="pres">
      <dgm:prSet presAssocID="{178E726B-4485-4F84-93E4-2904B2B8320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DB098C4A-2DCB-4666-A69B-4850E57A8321}" type="pres">
      <dgm:prSet presAssocID="{178E726B-4485-4F84-93E4-2904B2B83204}" presName="spaceRect" presStyleCnt="0"/>
      <dgm:spPr/>
    </dgm:pt>
    <dgm:pt modelId="{8F7BC89D-A44A-4016-92C6-8D558915C778}" type="pres">
      <dgm:prSet presAssocID="{178E726B-4485-4F84-93E4-2904B2B83204}" presName="textRect" presStyleLbl="revTx" presStyleIdx="1" presStyleCnt="6">
        <dgm:presLayoutVars>
          <dgm:chMax val="1"/>
          <dgm:chPref val="1"/>
        </dgm:presLayoutVars>
      </dgm:prSet>
      <dgm:spPr/>
    </dgm:pt>
    <dgm:pt modelId="{C527313D-7F7A-4BDF-A32F-11E13483BF76}" type="pres">
      <dgm:prSet presAssocID="{AB10F978-880F-4A6E-9EBF-21F95B2FB315}" presName="sibTrans" presStyleCnt="0"/>
      <dgm:spPr/>
    </dgm:pt>
    <dgm:pt modelId="{0CBCF6E0-0210-4BBF-B766-C6EEDEF34A45}" type="pres">
      <dgm:prSet presAssocID="{D968CB05-CE11-4767-A9CD-2BD760A82B3E}" presName="compNode" presStyleCnt="0"/>
      <dgm:spPr/>
    </dgm:pt>
    <dgm:pt modelId="{9A7CA01B-3E88-4CE1-8318-B03B7A8C3145}" type="pres">
      <dgm:prSet presAssocID="{D968CB05-CE11-4767-A9CD-2BD760A82B3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88C611B6-553F-4A5D-BA42-C22037A48F43}" type="pres">
      <dgm:prSet presAssocID="{D968CB05-CE11-4767-A9CD-2BD760A82B3E}" presName="spaceRect" presStyleCnt="0"/>
      <dgm:spPr/>
    </dgm:pt>
    <dgm:pt modelId="{F16F1742-D79B-4D30-8523-BAE46A8ED546}" type="pres">
      <dgm:prSet presAssocID="{D968CB05-CE11-4767-A9CD-2BD760A82B3E}" presName="textRect" presStyleLbl="revTx" presStyleIdx="2" presStyleCnt="6">
        <dgm:presLayoutVars>
          <dgm:chMax val="1"/>
          <dgm:chPref val="1"/>
        </dgm:presLayoutVars>
      </dgm:prSet>
      <dgm:spPr/>
    </dgm:pt>
    <dgm:pt modelId="{F34327A4-A8F5-42A8-831A-043889A2E63F}" type="pres">
      <dgm:prSet presAssocID="{23A7051C-10DB-4F08-AC44-5F3FC0EDEB34}" presName="sibTrans" presStyleCnt="0"/>
      <dgm:spPr/>
    </dgm:pt>
    <dgm:pt modelId="{25809528-042F-448F-942E-E8BA848C2045}" type="pres">
      <dgm:prSet presAssocID="{D5ABCECD-7130-423F-91EC-93C4C07B4EDA}" presName="compNode" presStyleCnt="0"/>
      <dgm:spPr/>
    </dgm:pt>
    <dgm:pt modelId="{9E843915-FEF1-459D-9A96-9F296ABE2372}" type="pres">
      <dgm:prSet presAssocID="{D5ABCECD-7130-423F-91EC-93C4C07B4ED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D9B3C85A-9252-4D16-AEC8-8A41CF2FA29D}" type="pres">
      <dgm:prSet presAssocID="{D5ABCECD-7130-423F-91EC-93C4C07B4EDA}" presName="spaceRect" presStyleCnt="0"/>
      <dgm:spPr/>
    </dgm:pt>
    <dgm:pt modelId="{B9D21C9E-7B0A-4939-9A06-BCADC32244F3}" type="pres">
      <dgm:prSet presAssocID="{D5ABCECD-7130-423F-91EC-93C4C07B4EDA}" presName="textRect" presStyleLbl="revTx" presStyleIdx="3" presStyleCnt="6">
        <dgm:presLayoutVars>
          <dgm:chMax val="1"/>
          <dgm:chPref val="1"/>
        </dgm:presLayoutVars>
      </dgm:prSet>
      <dgm:spPr/>
    </dgm:pt>
    <dgm:pt modelId="{5BD31E33-227F-43B7-8F7F-833DC40061C5}" type="pres">
      <dgm:prSet presAssocID="{C9DC1311-CBB7-4DE1-B840-00A276C7E31E}" presName="sibTrans" presStyleCnt="0"/>
      <dgm:spPr/>
    </dgm:pt>
    <dgm:pt modelId="{801D226D-9888-4A96-9CB7-4C9DECC99A67}" type="pres">
      <dgm:prSet presAssocID="{82425D33-CB59-49BF-95ED-A4848248D35C}" presName="compNode" presStyleCnt="0"/>
      <dgm:spPr/>
    </dgm:pt>
    <dgm:pt modelId="{1AAC5D4C-0111-48D8-85F1-41C13CFAA5B0}" type="pres">
      <dgm:prSet presAssocID="{82425D33-CB59-49BF-95ED-A4848248D35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FA029EE2-D8C1-42D9-84BD-E315FF8D5695}" type="pres">
      <dgm:prSet presAssocID="{82425D33-CB59-49BF-95ED-A4848248D35C}" presName="spaceRect" presStyleCnt="0"/>
      <dgm:spPr/>
    </dgm:pt>
    <dgm:pt modelId="{D5957BB7-940E-4967-B4E2-AA80F818978D}" type="pres">
      <dgm:prSet presAssocID="{82425D33-CB59-49BF-95ED-A4848248D35C}" presName="textRect" presStyleLbl="revTx" presStyleIdx="4" presStyleCnt="6">
        <dgm:presLayoutVars>
          <dgm:chMax val="1"/>
          <dgm:chPref val="1"/>
        </dgm:presLayoutVars>
      </dgm:prSet>
      <dgm:spPr/>
    </dgm:pt>
    <dgm:pt modelId="{349E42C9-2174-4EF8-8054-05224747F7DA}" type="pres">
      <dgm:prSet presAssocID="{5369D444-CBDB-4660-B7D0-261AAA6E202F}" presName="sibTrans" presStyleCnt="0"/>
      <dgm:spPr/>
    </dgm:pt>
    <dgm:pt modelId="{D20C27E1-C4F5-4338-9D5F-487367528598}" type="pres">
      <dgm:prSet presAssocID="{440D17E1-6DA4-4D6F-B71F-568A8417E410}" presName="compNode" presStyleCnt="0"/>
      <dgm:spPr/>
    </dgm:pt>
    <dgm:pt modelId="{B983306D-099E-432C-8816-F8B15B02A5EE}" type="pres">
      <dgm:prSet presAssocID="{440D17E1-6DA4-4D6F-B71F-568A8417E41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lamation Mark"/>
        </a:ext>
      </dgm:extLst>
    </dgm:pt>
    <dgm:pt modelId="{D6CD507C-E412-46DA-A6AE-19141BC274A2}" type="pres">
      <dgm:prSet presAssocID="{440D17E1-6DA4-4D6F-B71F-568A8417E410}" presName="spaceRect" presStyleCnt="0"/>
      <dgm:spPr/>
    </dgm:pt>
    <dgm:pt modelId="{EDDB58C7-8FAD-487D-8CED-A4056CB7738B}" type="pres">
      <dgm:prSet presAssocID="{440D17E1-6DA4-4D6F-B71F-568A8417E41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8D6C1D02-F995-4367-8FB0-5E4B165A4AE2}" srcId="{41642EED-CDD6-4BD7-9CBD-7CBFEEF46A28}" destId="{82425D33-CB59-49BF-95ED-A4848248D35C}" srcOrd="4" destOrd="0" parTransId="{CEF49480-BEBF-45AF-9200-5BA3E2D36932}" sibTransId="{5369D444-CBDB-4660-B7D0-261AAA6E202F}"/>
    <dgm:cxn modelId="{731D9532-BC8E-4FF6-924C-2E95F45ED3AF}" type="presOf" srcId="{41642EED-CDD6-4BD7-9CBD-7CBFEEF46A28}" destId="{8BBD5127-C3B3-4B6C-9F71-DA1E5391FFFE}" srcOrd="0" destOrd="0" presId="urn:microsoft.com/office/officeart/2018/2/layout/IconLabelList"/>
    <dgm:cxn modelId="{5221143A-F8CE-45D8-9AA2-CB7259123276}" srcId="{41642EED-CDD6-4BD7-9CBD-7CBFEEF46A28}" destId="{24FD3389-D7B9-4124-8658-CFC1380F0FC4}" srcOrd="0" destOrd="0" parTransId="{34ABB11B-3DC8-406B-8A35-1D678175CEDF}" sibTransId="{214E5D67-CC1A-4A12-B387-8AC70C665A3C}"/>
    <dgm:cxn modelId="{81540352-F21E-44B0-A45B-4D0189B73242}" type="presOf" srcId="{D5ABCECD-7130-423F-91EC-93C4C07B4EDA}" destId="{B9D21C9E-7B0A-4939-9A06-BCADC32244F3}" srcOrd="0" destOrd="0" presId="urn:microsoft.com/office/officeart/2018/2/layout/IconLabelList"/>
    <dgm:cxn modelId="{3517636A-E4A3-4B72-8599-C1638BD0C7C8}" srcId="{41642EED-CDD6-4BD7-9CBD-7CBFEEF46A28}" destId="{440D17E1-6DA4-4D6F-B71F-568A8417E410}" srcOrd="5" destOrd="0" parTransId="{D3C00915-0987-4862-9C67-7DF99B5A96AC}" sibTransId="{F4B4EB7F-0C1F-439B-BAD3-A8D8AFD2E096}"/>
    <dgm:cxn modelId="{F6C20773-4BBC-45C1-8D89-39B288FD72AF}" type="presOf" srcId="{D968CB05-CE11-4767-A9CD-2BD760A82B3E}" destId="{F16F1742-D79B-4D30-8523-BAE46A8ED546}" srcOrd="0" destOrd="0" presId="urn:microsoft.com/office/officeart/2018/2/layout/IconLabelList"/>
    <dgm:cxn modelId="{61026D82-A4B0-42C4-9FAF-2F3EFB37744A}" srcId="{41642EED-CDD6-4BD7-9CBD-7CBFEEF46A28}" destId="{178E726B-4485-4F84-93E4-2904B2B83204}" srcOrd="1" destOrd="0" parTransId="{C972405A-3A8A-4B51-9FCA-7B95D3294E43}" sibTransId="{AB10F978-880F-4A6E-9EBF-21F95B2FB315}"/>
    <dgm:cxn modelId="{E09ADF9B-B390-478C-8B9E-2544870D8FE3}" type="presOf" srcId="{440D17E1-6DA4-4D6F-B71F-568A8417E410}" destId="{EDDB58C7-8FAD-487D-8CED-A4056CB7738B}" srcOrd="0" destOrd="0" presId="urn:microsoft.com/office/officeart/2018/2/layout/IconLabelList"/>
    <dgm:cxn modelId="{29E4E6A9-9CAA-43FB-84F2-02AC6D3BC480}" type="presOf" srcId="{82425D33-CB59-49BF-95ED-A4848248D35C}" destId="{D5957BB7-940E-4967-B4E2-AA80F818978D}" srcOrd="0" destOrd="0" presId="urn:microsoft.com/office/officeart/2018/2/layout/IconLabelList"/>
    <dgm:cxn modelId="{247903B8-52D9-44F0-9E7C-A53B38C7D41B}" type="presOf" srcId="{178E726B-4485-4F84-93E4-2904B2B83204}" destId="{8F7BC89D-A44A-4016-92C6-8D558915C778}" srcOrd="0" destOrd="0" presId="urn:microsoft.com/office/officeart/2018/2/layout/IconLabelList"/>
    <dgm:cxn modelId="{544F75CD-EFE3-4844-8FC4-E94D6D1C6628}" type="presOf" srcId="{24FD3389-D7B9-4124-8658-CFC1380F0FC4}" destId="{32CC4A54-F05D-4AF7-AC8E-C0275F3050AE}" srcOrd="0" destOrd="0" presId="urn:microsoft.com/office/officeart/2018/2/layout/IconLabelList"/>
    <dgm:cxn modelId="{15EA3CED-D907-4790-BA50-389DF6C6330D}" srcId="{41642EED-CDD6-4BD7-9CBD-7CBFEEF46A28}" destId="{D968CB05-CE11-4767-A9CD-2BD760A82B3E}" srcOrd="2" destOrd="0" parTransId="{B582EAAB-01F8-4553-B820-A862ABAC3EDD}" sibTransId="{23A7051C-10DB-4F08-AC44-5F3FC0EDEB34}"/>
    <dgm:cxn modelId="{787923FF-110E-482D-8343-256D8B7C2080}" srcId="{41642EED-CDD6-4BD7-9CBD-7CBFEEF46A28}" destId="{D5ABCECD-7130-423F-91EC-93C4C07B4EDA}" srcOrd="3" destOrd="0" parTransId="{B00A74F8-124F-4EAB-9AB8-B41AA13DDD5C}" sibTransId="{C9DC1311-CBB7-4DE1-B840-00A276C7E31E}"/>
    <dgm:cxn modelId="{408C4C96-D055-4E38-A8F5-6302529E86D5}" type="presParOf" srcId="{8BBD5127-C3B3-4B6C-9F71-DA1E5391FFFE}" destId="{713340C4-253B-4583-A909-F840FDD61D38}" srcOrd="0" destOrd="0" presId="urn:microsoft.com/office/officeart/2018/2/layout/IconLabelList"/>
    <dgm:cxn modelId="{8B70F90D-2DE8-4B05-9503-C436A934BEED}" type="presParOf" srcId="{713340C4-253B-4583-A909-F840FDD61D38}" destId="{2DEEA9C4-9FE0-4F47-8F43-9CE6D9FD8B6D}" srcOrd="0" destOrd="0" presId="urn:microsoft.com/office/officeart/2018/2/layout/IconLabelList"/>
    <dgm:cxn modelId="{C3147AAC-396C-4FE6-B673-1BD2D45E8E95}" type="presParOf" srcId="{713340C4-253B-4583-A909-F840FDD61D38}" destId="{32B730E3-94A3-4DE2-9056-F887A73EF867}" srcOrd="1" destOrd="0" presId="urn:microsoft.com/office/officeart/2018/2/layout/IconLabelList"/>
    <dgm:cxn modelId="{F0CBDF48-9DD9-4E0C-9922-52EF4CDF1F5A}" type="presParOf" srcId="{713340C4-253B-4583-A909-F840FDD61D38}" destId="{32CC4A54-F05D-4AF7-AC8E-C0275F3050AE}" srcOrd="2" destOrd="0" presId="urn:microsoft.com/office/officeart/2018/2/layout/IconLabelList"/>
    <dgm:cxn modelId="{1CBE3B36-8D11-41BB-A99D-31AC6A13F607}" type="presParOf" srcId="{8BBD5127-C3B3-4B6C-9F71-DA1E5391FFFE}" destId="{6320A0D1-216A-4DF5-A360-BDF4F5DC2049}" srcOrd="1" destOrd="0" presId="urn:microsoft.com/office/officeart/2018/2/layout/IconLabelList"/>
    <dgm:cxn modelId="{A3A70D20-A1B1-4AAA-AF15-298301E54B0F}" type="presParOf" srcId="{8BBD5127-C3B3-4B6C-9F71-DA1E5391FFFE}" destId="{B5497173-B2A9-46E8-A9D5-E3CD1B7E6974}" srcOrd="2" destOrd="0" presId="urn:microsoft.com/office/officeart/2018/2/layout/IconLabelList"/>
    <dgm:cxn modelId="{36532B84-2161-4CC3-A258-8D13A1E59CFC}" type="presParOf" srcId="{B5497173-B2A9-46E8-A9D5-E3CD1B7E6974}" destId="{DBA72F1F-D412-4EDC-BD97-1DAA4D6FC382}" srcOrd="0" destOrd="0" presId="urn:microsoft.com/office/officeart/2018/2/layout/IconLabelList"/>
    <dgm:cxn modelId="{719E0DD4-EC35-4FC7-AF8A-6C67E699CAB9}" type="presParOf" srcId="{B5497173-B2A9-46E8-A9D5-E3CD1B7E6974}" destId="{DB098C4A-2DCB-4666-A69B-4850E57A8321}" srcOrd="1" destOrd="0" presId="urn:microsoft.com/office/officeart/2018/2/layout/IconLabelList"/>
    <dgm:cxn modelId="{C76E3C9E-4F1E-4D4D-92A1-89E5778415E6}" type="presParOf" srcId="{B5497173-B2A9-46E8-A9D5-E3CD1B7E6974}" destId="{8F7BC89D-A44A-4016-92C6-8D558915C778}" srcOrd="2" destOrd="0" presId="urn:microsoft.com/office/officeart/2018/2/layout/IconLabelList"/>
    <dgm:cxn modelId="{65D631C6-66FE-4D16-B36B-08B20E77E0FD}" type="presParOf" srcId="{8BBD5127-C3B3-4B6C-9F71-DA1E5391FFFE}" destId="{C527313D-7F7A-4BDF-A32F-11E13483BF76}" srcOrd="3" destOrd="0" presId="urn:microsoft.com/office/officeart/2018/2/layout/IconLabelList"/>
    <dgm:cxn modelId="{CE7D1042-3766-4EE7-BA2F-0FCD8304191C}" type="presParOf" srcId="{8BBD5127-C3B3-4B6C-9F71-DA1E5391FFFE}" destId="{0CBCF6E0-0210-4BBF-B766-C6EEDEF34A45}" srcOrd="4" destOrd="0" presId="urn:microsoft.com/office/officeart/2018/2/layout/IconLabelList"/>
    <dgm:cxn modelId="{3A7761BF-FADA-45B2-A655-8665F09FE5E4}" type="presParOf" srcId="{0CBCF6E0-0210-4BBF-B766-C6EEDEF34A45}" destId="{9A7CA01B-3E88-4CE1-8318-B03B7A8C3145}" srcOrd="0" destOrd="0" presId="urn:microsoft.com/office/officeart/2018/2/layout/IconLabelList"/>
    <dgm:cxn modelId="{8586F4BA-32F9-4C1F-8498-0BA5FA8E09B5}" type="presParOf" srcId="{0CBCF6E0-0210-4BBF-B766-C6EEDEF34A45}" destId="{88C611B6-553F-4A5D-BA42-C22037A48F43}" srcOrd="1" destOrd="0" presId="urn:microsoft.com/office/officeart/2018/2/layout/IconLabelList"/>
    <dgm:cxn modelId="{A474EDDC-E7FC-4221-BD11-EE2056AC688C}" type="presParOf" srcId="{0CBCF6E0-0210-4BBF-B766-C6EEDEF34A45}" destId="{F16F1742-D79B-4D30-8523-BAE46A8ED546}" srcOrd="2" destOrd="0" presId="urn:microsoft.com/office/officeart/2018/2/layout/IconLabelList"/>
    <dgm:cxn modelId="{79C6B430-91E4-496B-B4B6-3E8971199A24}" type="presParOf" srcId="{8BBD5127-C3B3-4B6C-9F71-DA1E5391FFFE}" destId="{F34327A4-A8F5-42A8-831A-043889A2E63F}" srcOrd="5" destOrd="0" presId="urn:microsoft.com/office/officeart/2018/2/layout/IconLabelList"/>
    <dgm:cxn modelId="{A6AE662E-AD93-43F3-99F0-14D1145C6E08}" type="presParOf" srcId="{8BBD5127-C3B3-4B6C-9F71-DA1E5391FFFE}" destId="{25809528-042F-448F-942E-E8BA848C2045}" srcOrd="6" destOrd="0" presId="urn:microsoft.com/office/officeart/2018/2/layout/IconLabelList"/>
    <dgm:cxn modelId="{46D7E212-7D4C-4838-8DCD-5ECAD6EA9AEB}" type="presParOf" srcId="{25809528-042F-448F-942E-E8BA848C2045}" destId="{9E843915-FEF1-459D-9A96-9F296ABE2372}" srcOrd="0" destOrd="0" presId="urn:microsoft.com/office/officeart/2018/2/layout/IconLabelList"/>
    <dgm:cxn modelId="{6FA021C8-1DDE-4FDF-8411-6C10C38E67AB}" type="presParOf" srcId="{25809528-042F-448F-942E-E8BA848C2045}" destId="{D9B3C85A-9252-4D16-AEC8-8A41CF2FA29D}" srcOrd="1" destOrd="0" presId="urn:microsoft.com/office/officeart/2018/2/layout/IconLabelList"/>
    <dgm:cxn modelId="{8892943A-71D7-4FFC-8A9A-63479CD1D470}" type="presParOf" srcId="{25809528-042F-448F-942E-E8BA848C2045}" destId="{B9D21C9E-7B0A-4939-9A06-BCADC32244F3}" srcOrd="2" destOrd="0" presId="urn:microsoft.com/office/officeart/2018/2/layout/IconLabelList"/>
    <dgm:cxn modelId="{FF2A32A0-E957-4557-A287-BBC96688DA1F}" type="presParOf" srcId="{8BBD5127-C3B3-4B6C-9F71-DA1E5391FFFE}" destId="{5BD31E33-227F-43B7-8F7F-833DC40061C5}" srcOrd="7" destOrd="0" presId="urn:microsoft.com/office/officeart/2018/2/layout/IconLabelList"/>
    <dgm:cxn modelId="{233AAF40-55DA-4F0F-B338-999A0885EDD2}" type="presParOf" srcId="{8BBD5127-C3B3-4B6C-9F71-DA1E5391FFFE}" destId="{801D226D-9888-4A96-9CB7-4C9DECC99A67}" srcOrd="8" destOrd="0" presId="urn:microsoft.com/office/officeart/2018/2/layout/IconLabelList"/>
    <dgm:cxn modelId="{C1438399-724A-4102-848E-90B838AF48E7}" type="presParOf" srcId="{801D226D-9888-4A96-9CB7-4C9DECC99A67}" destId="{1AAC5D4C-0111-48D8-85F1-41C13CFAA5B0}" srcOrd="0" destOrd="0" presId="urn:microsoft.com/office/officeart/2018/2/layout/IconLabelList"/>
    <dgm:cxn modelId="{FDB8BAA1-41C3-4717-8EAC-1687BD9F667B}" type="presParOf" srcId="{801D226D-9888-4A96-9CB7-4C9DECC99A67}" destId="{FA029EE2-D8C1-42D9-84BD-E315FF8D5695}" srcOrd="1" destOrd="0" presId="urn:microsoft.com/office/officeart/2018/2/layout/IconLabelList"/>
    <dgm:cxn modelId="{CCD54BD5-F872-4C46-86B2-8F6917C29D0A}" type="presParOf" srcId="{801D226D-9888-4A96-9CB7-4C9DECC99A67}" destId="{D5957BB7-940E-4967-B4E2-AA80F818978D}" srcOrd="2" destOrd="0" presId="urn:microsoft.com/office/officeart/2018/2/layout/IconLabelList"/>
    <dgm:cxn modelId="{69A76667-C2C8-4F34-A83F-A54788F65D50}" type="presParOf" srcId="{8BBD5127-C3B3-4B6C-9F71-DA1E5391FFFE}" destId="{349E42C9-2174-4EF8-8054-05224747F7DA}" srcOrd="9" destOrd="0" presId="urn:microsoft.com/office/officeart/2018/2/layout/IconLabelList"/>
    <dgm:cxn modelId="{DDAF7DA6-1E58-4C24-B455-5D323DBB24F1}" type="presParOf" srcId="{8BBD5127-C3B3-4B6C-9F71-DA1E5391FFFE}" destId="{D20C27E1-C4F5-4338-9D5F-487367528598}" srcOrd="10" destOrd="0" presId="urn:microsoft.com/office/officeart/2018/2/layout/IconLabelList"/>
    <dgm:cxn modelId="{BA93A480-1A4D-4313-AB25-E7121482A0C2}" type="presParOf" srcId="{D20C27E1-C4F5-4338-9D5F-487367528598}" destId="{B983306D-099E-432C-8816-F8B15B02A5EE}" srcOrd="0" destOrd="0" presId="urn:microsoft.com/office/officeart/2018/2/layout/IconLabelList"/>
    <dgm:cxn modelId="{B8762B38-E51C-4141-BF21-8A714CD309C1}" type="presParOf" srcId="{D20C27E1-C4F5-4338-9D5F-487367528598}" destId="{D6CD507C-E412-46DA-A6AE-19141BC274A2}" srcOrd="1" destOrd="0" presId="urn:microsoft.com/office/officeart/2018/2/layout/IconLabelList"/>
    <dgm:cxn modelId="{B2CE99C5-AF33-48FB-B0D0-38AE8425455D}" type="presParOf" srcId="{D20C27E1-C4F5-4338-9D5F-487367528598}" destId="{EDDB58C7-8FAD-487D-8CED-A4056CB7738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CE2B0C0-303D-4862-BA9E-3B9E8BE7186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57892A4-7298-4B64-980A-B8FF0C81B86C}">
      <dgm:prSet/>
      <dgm:spPr/>
      <dgm:t>
        <a:bodyPr/>
        <a:lstStyle/>
        <a:p>
          <a:r>
            <a:rPr lang="en-GB"/>
            <a:t>Patient harm arises from the convergence of several system failures rather than from an isolated human error (Reason, 2000).</a:t>
          </a:r>
          <a:endParaRPr lang="en-US"/>
        </a:p>
      </dgm:t>
    </dgm:pt>
    <dgm:pt modelId="{7A1E3504-1560-48A5-A239-16B5CD19DCD7}" type="parTrans" cxnId="{E3ABC93B-0CA0-4BAD-9A9D-700FDE1E4148}">
      <dgm:prSet/>
      <dgm:spPr/>
      <dgm:t>
        <a:bodyPr/>
        <a:lstStyle/>
        <a:p>
          <a:endParaRPr lang="en-US"/>
        </a:p>
      </dgm:t>
    </dgm:pt>
    <dgm:pt modelId="{B748B888-8AE8-4AF6-9BF9-E1866326E870}" type="sibTrans" cxnId="{E3ABC93B-0CA0-4BAD-9A9D-700FDE1E4148}">
      <dgm:prSet/>
      <dgm:spPr/>
      <dgm:t>
        <a:bodyPr/>
        <a:lstStyle/>
        <a:p>
          <a:endParaRPr lang="en-US"/>
        </a:p>
      </dgm:t>
    </dgm:pt>
    <dgm:pt modelId="{7C076E2C-48F2-4732-8F59-4CEAC9554274}">
      <dgm:prSet/>
      <dgm:spPr/>
      <dgm:t>
        <a:bodyPr/>
        <a:lstStyle/>
        <a:p>
          <a:r>
            <a:rPr lang="en-GB" dirty="0"/>
            <a:t>Healthcare safety depends on multiple layers of defence, encompassing leadership control, staffing, governance frameworks, and reporting systems.</a:t>
          </a:r>
          <a:endParaRPr lang="en-US" dirty="0"/>
        </a:p>
      </dgm:t>
    </dgm:pt>
    <dgm:pt modelId="{4AFC3CC1-582E-49DA-B371-D5BC95561CF2}" type="parTrans" cxnId="{696B3AA4-7619-4C1C-B562-09572D8D283F}">
      <dgm:prSet/>
      <dgm:spPr/>
      <dgm:t>
        <a:bodyPr/>
        <a:lstStyle/>
        <a:p>
          <a:endParaRPr lang="en-US"/>
        </a:p>
      </dgm:t>
    </dgm:pt>
    <dgm:pt modelId="{9B045EC2-B3A8-46A7-9B4E-F595064A747B}" type="sibTrans" cxnId="{696B3AA4-7619-4C1C-B562-09572D8D283F}">
      <dgm:prSet/>
      <dgm:spPr/>
      <dgm:t>
        <a:bodyPr/>
        <a:lstStyle/>
        <a:p>
          <a:endParaRPr lang="en-US"/>
        </a:p>
      </dgm:t>
    </dgm:pt>
    <dgm:pt modelId="{613D30B9-6ED1-4EA7-A28C-B2920127C87F}">
      <dgm:prSet/>
      <dgm:spPr/>
      <dgm:t>
        <a:bodyPr/>
        <a:lstStyle/>
        <a:p>
          <a:r>
            <a:rPr lang="en-GB"/>
            <a:t>Incident reporting and mortality review systems function as protective mechanisms (Kumah et al., 2024).</a:t>
          </a:r>
          <a:endParaRPr lang="en-US"/>
        </a:p>
      </dgm:t>
    </dgm:pt>
    <dgm:pt modelId="{8B7B18AC-D105-4E15-BBAD-F14FE5B453F8}" type="parTrans" cxnId="{C4E7B6C3-ABC7-4810-965D-5E078155E94F}">
      <dgm:prSet/>
      <dgm:spPr/>
      <dgm:t>
        <a:bodyPr/>
        <a:lstStyle/>
        <a:p>
          <a:endParaRPr lang="en-US"/>
        </a:p>
      </dgm:t>
    </dgm:pt>
    <dgm:pt modelId="{9C6930C1-9EB1-4DE0-B387-AD660912AEC4}" type="sibTrans" cxnId="{C4E7B6C3-ABC7-4810-965D-5E078155E94F}">
      <dgm:prSet/>
      <dgm:spPr/>
      <dgm:t>
        <a:bodyPr/>
        <a:lstStyle/>
        <a:p>
          <a:endParaRPr lang="en-US"/>
        </a:p>
      </dgm:t>
    </dgm:pt>
    <dgm:pt modelId="{10686CC5-04A5-43D6-9C8A-FE0128CD6D50}">
      <dgm:prSet/>
      <dgm:spPr/>
      <dgm:t>
        <a:bodyPr/>
        <a:lstStyle/>
        <a:p>
          <a:r>
            <a:rPr lang="en-GB"/>
            <a:t>In the Lucy Letby case, systemic flaws converged, facilitating sustained patient injury.</a:t>
          </a:r>
          <a:endParaRPr lang="en-US"/>
        </a:p>
      </dgm:t>
    </dgm:pt>
    <dgm:pt modelId="{261E3002-78C9-42C1-AD05-00C2EE85A857}" type="parTrans" cxnId="{0155E216-E073-4990-A3D5-EB73BA3E17B4}">
      <dgm:prSet/>
      <dgm:spPr/>
      <dgm:t>
        <a:bodyPr/>
        <a:lstStyle/>
        <a:p>
          <a:endParaRPr lang="en-US"/>
        </a:p>
      </dgm:t>
    </dgm:pt>
    <dgm:pt modelId="{1ED04A23-AAFF-420C-922C-B690C8BDD16F}" type="sibTrans" cxnId="{0155E216-E073-4990-A3D5-EB73BA3E17B4}">
      <dgm:prSet/>
      <dgm:spPr/>
      <dgm:t>
        <a:bodyPr/>
        <a:lstStyle/>
        <a:p>
          <a:endParaRPr lang="en-US"/>
        </a:p>
      </dgm:t>
    </dgm:pt>
    <dgm:pt modelId="{EA05DE53-3E7D-4599-ACAD-B3DC28093EEA}" type="pres">
      <dgm:prSet presAssocID="{BCE2B0C0-303D-4862-BA9E-3B9E8BE7186A}" presName="root" presStyleCnt="0">
        <dgm:presLayoutVars>
          <dgm:dir/>
          <dgm:resizeHandles val="exact"/>
        </dgm:presLayoutVars>
      </dgm:prSet>
      <dgm:spPr/>
    </dgm:pt>
    <dgm:pt modelId="{44854B68-412F-461C-A4F3-D26E52E49003}" type="pres">
      <dgm:prSet presAssocID="{657892A4-7298-4B64-980A-B8FF0C81B86C}" presName="compNode" presStyleCnt="0"/>
      <dgm:spPr/>
    </dgm:pt>
    <dgm:pt modelId="{71F207E8-EC84-4F13-8E70-7C14DB6540FC}" type="pres">
      <dgm:prSet presAssocID="{657892A4-7298-4B64-980A-B8FF0C81B86C}" presName="bgRect" presStyleLbl="bgShp" presStyleIdx="0" presStyleCnt="4"/>
      <dgm:spPr/>
    </dgm:pt>
    <dgm:pt modelId="{4E8A5F6A-33C0-4B13-88A1-7A35FEEE914F}" type="pres">
      <dgm:prSet presAssocID="{657892A4-7298-4B64-980A-B8FF0C81B86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53A6A742-3C90-4633-967E-0BB00F6117EA}" type="pres">
      <dgm:prSet presAssocID="{657892A4-7298-4B64-980A-B8FF0C81B86C}" presName="spaceRect" presStyleCnt="0"/>
      <dgm:spPr/>
    </dgm:pt>
    <dgm:pt modelId="{900C1690-1100-4BE9-8FAC-2758F7631AD5}" type="pres">
      <dgm:prSet presAssocID="{657892A4-7298-4B64-980A-B8FF0C81B86C}" presName="parTx" presStyleLbl="revTx" presStyleIdx="0" presStyleCnt="4">
        <dgm:presLayoutVars>
          <dgm:chMax val="0"/>
          <dgm:chPref val="0"/>
        </dgm:presLayoutVars>
      </dgm:prSet>
      <dgm:spPr/>
    </dgm:pt>
    <dgm:pt modelId="{220A7D17-B097-405C-9F58-F9D7102E18AB}" type="pres">
      <dgm:prSet presAssocID="{B748B888-8AE8-4AF6-9BF9-E1866326E870}" presName="sibTrans" presStyleCnt="0"/>
      <dgm:spPr/>
    </dgm:pt>
    <dgm:pt modelId="{940FF024-E943-429C-9847-ECCA6E9E38B3}" type="pres">
      <dgm:prSet presAssocID="{7C076E2C-48F2-4732-8F59-4CEAC9554274}" presName="compNode" presStyleCnt="0"/>
      <dgm:spPr/>
    </dgm:pt>
    <dgm:pt modelId="{ADD2DE0A-EE60-4E0F-AB0F-A63924027D78}" type="pres">
      <dgm:prSet presAssocID="{7C076E2C-48F2-4732-8F59-4CEAC9554274}" presName="bgRect" presStyleLbl="bgShp" presStyleIdx="1" presStyleCnt="4"/>
      <dgm:spPr/>
    </dgm:pt>
    <dgm:pt modelId="{74FA2147-5518-48EB-BF98-D81304BC028A}" type="pres">
      <dgm:prSet presAssocID="{7C076E2C-48F2-4732-8F59-4CEAC955427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029B8BB-28D2-48E5-8176-558219273348}" type="pres">
      <dgm:prSet presAssocID="{7C076E2C-48F2-4732-8F59-4CEAC9554274}" presName="spaceRect" presStyleCnt="0"/>
      <dgm:spPr/>
    </dgm:pt>
    <dgm:pt modelId="{A02E50C2-6419-4AD2-9F2E-97B22834AB84}" type="pres">
      <dgm:prSet presAssocID="{7C076E2C-48F2-4732-8F59-4CEAC9554274}" presName="parTx" presStyleLbl="revTx" presStyleIdx="1" presStyleCnt="4">
        <dgm:presLayoutVars>
          <dgm:chMax val="0"/>
          <dgm:chPref val="0"/>
        </dgm:presLayoutVars>
      </dgm:prSet>
      <dgm:spPr/>
    </dgm:pt>
    <dgm:pt modelId="{C23A70AA-8039-4256-A582-9B950EA46681}" type="pres">
      <dgm:prSet presAssocID="{9B045EC2-B3A8-46A7-9B4E-F595064A747B}" presName="sibTrans" presStyleCnt="0"/>
      <dgm:spPr/>
    </dgm:pt>
    <dgm:pt modelId="{C943BEAD-14FF-44FC-AD42-FF2E205A3EA3}" type="pres">
      <dgm:prSet presAssocID="{613D30B9-6ED1-4EA7-A28C-B2920127C87F}" presName="compNode" presStyleCnt="0"/>
      <dgm:spPr/>
    </dgm:pt>
    <dgm:pt modelId="{B46C6FDD-588E-4D58-B97D-F987CED46751}" type="pres">
      <dgm:prSet presAssocID="{613D30B9-6ED1-4EA7-A28C-B2920127C87F}" presName="bgRect" presStyleLbl="bgShp" presStyleIdx="2" presStyleCnt="4"/>
      <dgm:spPr/>
    </dgm:pt>
    <dgm:pt modelId="{33B2EA65-D584-4E98-83C7-99AA29877AA0}" type="pres">
      <dgm:prSet presAssocID="{613D30B9-6ED1-4EA7-A28C-B2920127C87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fighter"/>
        </a:ext>
      </dgm:extLst>
    </dgm:pt>
    <dgm:pt modelId="{49E19F65-5D23-4A29-895A-6371B8A28C78}" type="pres">
      <dgm:prSet presAssocID="{613D30B9-6ED1-4EA7-A28C-B2920127C87F}" presName="spaceRect" presStyleCnt="0"/>
      <dgm:spPr/>
    </dgm:pt>
    <dgm:pt modelId="{D2141179-7691-4749-B1FE-10E4038D02F7}" type="pres">
      <dgm:prSet presAssocID="{613D30B9-6ED1-4EA7-A28C-B2920127C87F}" presName="parTx" presStyleLbl="revTx" presStyleIdx="2" presStyleCnt="4">
        <dgm:presLayoutVars>
          <dgm:chMax val="0"/>
          <dgm:chPref val="0"/>
        </dgm:presLayoutVars>
      </dgm:prSet>
      <dgm:spPr/>
    </dgm:pt>
    <dgm:pt modelId="{05DD096D-9303-4ACC-A3B1-C8F443DCC626}" type="pres">
      <dgm:prSet presAssocID="{9C6930C1-9EB1-4DE0-B387-AD660912AEC4}" presName="sibTrans" presStyleCnt="0"/>
      <dgm:spPr/>
    </dgm:pt>
    <dgm:pt modelId="{BF71CB94-E62A-44F6-B069-3745250C85D2}" type="pres">
      <dgm:prSet presAssocID="{10686CC5-04A5-43D6-9C8A-FE0128CD6D50}" presName="compNode" presStyleCnt="0"/>
      <dgm:spPr/>
    </dgm:pt>
    <dgm:pt modelId="{BFBDEC16-0F3F-431A-BF0E-CA0ECFEAC4D3}" type="pres">
      <dgm:prSet presAssocID="{10686CC5-04A5-43D6-9C8A-FE0128CD6D50}" presName="bgRect" presStyleLbl="bgShp" presStyleIdx="3" presStyleCnt="4"/>
      <dgm:spPr/>
    </dgm:pt>
    <dgm:pt modelId="{998C40E9-8742-4826-B6FD-764A45EAFFD8}" type="pres">
      <dgm:prSet presAssocID="{10686CC5-04A5-43D6-9C8A-FE0128CD6D5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C540D334-9EA4-4D97-877F-428ABC5B8A46}" type="pres">
      <dgm:prSet presAssocID="{10686CC5-04A5-43D6-9C8A-FE0128CD6D50}" presName="spaceRect" presStyleCnt="0"/>
      <dgm:spPr/>
    </dgm:pt>
    <dgm:pt modelId="{6DDB22AF-19D8-4938-BEB8-48067EFE17D5}" type="pres">
      <dgm:prSet presAssocID="{10686CC5-04A5-43D6-9C8A-FE0128CD6D5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6536D00-94CD-477F-97FD-3169DAD574F0}" type="presOf" srcId="{613D30B9-6ED1-4EA7-A28C-B2920127C87F}" destId="{D2141179-7691-4749-B1FE-10E4038D02F7}" srcOrd="0" destOrd="0" presId="urn:microsoft.com/office/officeart/2018/2/layout/IconVerticalSolidList"/>
    <dgm:cxn modelId="{4EDC530F-7DD8-4AD1-AAEC-D46FC289F977}" type="presOf" srcId="{10686CC5-04A5-43D6-9C8A-FE0128CD6D50}" destId="{6DDB22AF-19D8-4938-BEB8-48067EFE17D5}" srcOrd="0" destOrd="0" presId="urn:microsoft.com/office/officeart/2018/2/layout/IconVerticalSolidList"/>
    <dgm:cxn modelId="{0155E216-E073-4990-A3D5-EB73BA3E17B4}" srcId="{BCE2B0C0-303D-4862-BA9E-3B9E8BE7186A}" destId="{10686CC5-04A5-43D6-9C8A-FE0128CD6D50}" srcOrd="3" destOrd="0" parTransId="{261E3002-78C9-42C1-AD05-00C2EE85A857}" sibTransId="{1ED04A23-AAFF-420C-922C-B690C8BDD16F}"/>
    <dgm:cxn modelId="{E3ABC93B-0CA0-4BAD-9A9D-700FDE1E4148}" srcId="{BCE2B0C0-303D-4862-BA9E-3B9E8BE7186A}" destId="{657892A4-7298-4B64-980A-B8FF0C81B86C}" srcOrd="0" destOrd="0" parTransId="{7A1E3504-1560-48A5-A239-16B5CD19DCD7}" sibTransId="{B748B888-8AE8-4AF6-9BF9-E1866326E870}"/>
    <dgm:cxn modelId="{696B3AA4-7619-4C1C-B562-09572D8D283F}" srcId="{BCE2B0C0-303D-4862-BA9E-3B9E8BE7186A}" destId="{7C076E2C-48F2-4732-8F59-4CEAC9554274}" srcOrd="1" destOrd="0" parTransId="{4AFC3CC1-582E-49DA-B371-D5BC95561CF2}" sibTransId="{9B045EC2-B3A8-46A7-9B4E-F595064A747B}"/>
    <dgm:cxn modelId="{2B8059AE-94A6-4119-ADA9-53F1A1BA69E5}" type="presOf" srcId="{657892A4-7298-4B64-980A-B8FF0C81B86C}" destId="{900C1690-1100-4BE9-8FAC-2758F7631AD5}" srcOrd="0" destOrd="0" presId="urn:microsoft.com/office/officeart/2018/2/layout/IconVerticalSolidList"/>
    <dgm:cxn modelId="{C4E7B6C3-ABC7-4810-965D-5E078155E94F}" srcId="{BCE2B0C0-303D-4862-BA9E-3B9E8BE7186A}" destId="{613D30B9-6ED1-4EA7-A28C-B2920127C87F}" srcOrd="2" destOrd="0" parTransId="{8B7B18AC-D105-4E15-BBAD-F14FE5B453F8}" sibTransId="{9C6930C1-9EB1-4DE0-B387-AD660912AEC4}"/>
    <dgm:cxn modelId="{3D4792EC-AD95-40A8-BB2C-3E890EF49EC3}" type="presOf" srcId="{BCE2B0C0-303D-4862-BA9E-3B9E8BE7186A}" destId="{EA05DE53-3E7D-4599-ACAD-B3DC28093EEA}" srcOrd="0" destOrd="0" presId="urn:microsoft.com/office/officeart/2018/2/layout/IconVerticalSolidList"/>
    <dgm:cxn modelId="{FB9003FB-CD7D-4C8E-934E-A0861C70DC0A}" type="presOf" srcId="{7C076E2C-48F2-4732-8F59-4CEAC9554274}" destId="{A02E50C2-6419-4AD2-9F2E-97B22834AB84}" srcOrd="0" destOrd="0" presId="urn:microsoft.com/office/officeart/2018/2/layout/IconVerticalSolidList"/>
    <dgm:cxn modelId="{548D6D3C-ABCA-4B6D-9310-6FE09774E3B0}" type="presParOf" srcId="{EA05DE53-3E7D-4599-ACAD-B3DC28093EEA}" destId="{44854B68-412F-461C-A4F3-D26E52E49003}" srcOrd="0" destOrd="0" presId="urn:microsoft.com/office/officeart/2018/2/layout/IconVerticalSolidList"/>
    <dgm:cxn modelId="{4F5EAA60-39CE-44C0-8FC6-3EC732321DCF}" type="presParOf" srcId="{44854B68-412F-461C-A4F3-D26E52E49003}" destId="{71F207E8-EC84-4F13-8E70-7C14DB6540FC}" srcOrd="0" destOrd="0" presId="urn:microsoft.com/office/officeart/2018/2/layout/IconVerticalSolidList"/>
    <dgm:cxn modelId="{2AA76E6D-6351-4F99-8C91-25512B6CB34D}" type="presParOf" srcId="{44854B68-412F-461C-A4F3-D26E52E49003}" destId="{4E8A5F6A-33C0-4B13-88A1-7A35FEEE914F}" srcOrd="1" destOrd="0" presId="urn:microsoft.com/office/officeart/2018/2/layout/IconVerticalSolidList"/>
    <dgm:cxn modelId="{66388E89-27C8-40D3-A1D0-96D5EB87039E}" type="presParOf" srcId="{44854B68-412F-461C-A4F3-D26E52E49003}" destId="{53A6A742-3C90-4633-967E-0BB00F6117EA}" srcOrd="2" destOrd="0" presId="urn:microsoft.com/office/officeart/2018/2/layout/IconVerticalSolidList"/>
    <dgm:cxn modelId="{29F06DD5-F362-4AAA-91AC-5A0BC9E96DF3}" type="presParOf" srcId="{44854B68-412F-461C-A4F3-D26E52E49003}" destId="{900C1690-1100-4BE9-8FAC-2758F7631AD5}" srcOrd="3" destOrd="0" presId="urn:microsoft.com/office/officeart/2018/2/layout/IconVerticalSolidList"/>
    <dgm:cxn modelId="{CE3A690D-10E1-4C20-B2A8-EE7603772874}" type="presParOf" srcId="{EA05DE53-3E7D-4599-ACAD-B3DC28093EEA}" destId="{220A7D17-B097-405C-9F58-F9D7102E18AB}" srcOrd="1" destOrd="0" presId="urn:microsoft.com/office/officeart/2018/2/layout/IconVerticalSolidList"/>
    <dgm:cxn modelId="{5AA83586-4C85-4826-B84A-2B83266E0401}" type="presParOf" srcId="{EA05DE53-3E7D-4599-ACAD-B3DC28093EEA}" destId="{940FF024-E943-429C-9847-ECCA6E9E38B3}" srcOrd="2" destOrd="0" presId="urn:microsoft.com/office/officeart/2018/2/layout/IconVerticalSolidList"/>
    <dgm:cxn modelId="{3221E84C-5B4A-46D1-B154-109C15B8DF3D}" type="presParOf" srcId="{940FF024-E943-429C-9847-ECCA6E9E38B3}" destId="{ADD2DE0A-EE60-4E0F-AB0F-A63924027D78}" srcOrd="0" destOrd="0" presId="urn:microsoft.com/office/officeart/2018/2/layout/IconVerticalSolidList"/>
    <dgm:cxn modelId="{EA74CFCA-0C5F-492D-A224-C09D76F1342A}" type="presParOf" srcId="{940FF024-E943-429C-9847-ECCA6E9E38B3}" destId="{74FA2147-5518-48EB-BF98-D81304BC028A}" srcOrd="1" destOrd="0" presId="urn:microsoft.com/office/officeart/2018/2/layout/IconVerticalSolidList"/>
    <dgm:cxn modelId="{57548DAB-540D-468A-A2AB-CC5668CBB02D}" type="presParOf" srcId="{940FF024-E943-429C-9847-ECCA6E9E38B3}" destId="{4029B8BB-28D2-48E5-8176-558219273348}" srcOrd="2" destOrd="0" presId="urn:microsoft.com/office/officeart/2018/2/layout/IconVerticalSolidList"/>
    <dgm:cxn modelId="{F69CBAEF-F0D4-4B6C-B7E9-A400A9C81D4A}" type="presParOf" srcId="{940FF024-E943-429C-9847-ECCA6E9E38B3}" destId="{A02E50C2-6419-4AD2-9F2E-97B22834AB84}" srcOrd="3" destOrd="0" presId="urn:microsoft.com/office/officeart/2018/2/layout/IconVerticalSolidList"/>
    <dgm:cxn modelId="{B32C80DB-DFF8-4775-8978-7A952562C026}" type="presParOf" srcId="{EA05DE53-3E7D-4599-ACAD-B3DC28093EEA}" destId="{C23A70AA-8039-4256-A582-9B950EA46681}" srcOrd="3" destOrd="0" presId="urn:microsoft.com/office/officeart/2018/2/layout/IconVerticalSolidList"/>
    <dgm:cxn modelId="{33E39E7A-416D-4169-8EA5-5BC47A677DF8}" type="presParOf" srcId="{EA05DE53-3E7D-4599-ACAD-B3DC28093EEA}" destId="{C943BEAD-14FF-44FC-AD42-FF2E205A3EA3}" srcOrd="4" destOrd="0" presId="urn:microsoft.com/office/officeart/2018/2/layout/IconVerticalSolidList"/>
    <dgm:cxn modelId="{FBB02187-3A85-46A0-8906-C37B41D85436}" type="presParOf" srcId="{C943BEAD-14FF-44FC-AD42-FF2E205A3EA3}" destId="{B46C6FDD-588E-4D58-B97D-F987CED46751}" srcOrd="0" destOrd="0" presId="urn:microsoft.com/office/officeart/2018/2/layout/IconVerticalSolidList"/>
    <dgm:cxn modelId="{DB246315-E9BC-4904-B713-41122FF061B7}" type="presParOf" srcId="{C943BEAD-14FF-44FC-AD42-FF2E205A3EA3}" destId="{33B2EA65-D584-4E98-83C7-99AA29877AA0}" srcOrd="1" destOrd="0" presId="urn:microsoft.com/office/officeart/2018/2/layout/IconVerticalSolidList"/>
    <dgm:cxn modelId="{DC015818-425E-48A7-AF6A-C8F8B0473F3F}" type="presParOf" srcId="{C943BEAD-14FF-44FC-AD42-FF2E205A3EA3}" destId="{49E19F65-5D23-4A29-895A-6371B8A28C78}" srcOrd="2" destOrd="0" presId="urn:microsoft.com/office/officeart/2018/2/layout/IconVerticalSolidList"/>
    <dgm:cxn modelId="{7633D24D-0F54-4EC0-9EFE-075D6DEBADF5}" type="presParOf" srcId="{C943BEAD-14FF-44FC-AD42-FF2E205A3EA3}" destId="{D2141179-7691-4749-B1FE-10E4038D02F7}" srcOrd="3" destOrd="0" presId="urn:microsoft.com/office/officeart/2018/2/layout/IconVerticalSolidList"/>
    <dgm:cxn modelId="{9E18EB63-B149-45A9-89EE-8BF5438A1898}" type="presParOf" srcId="{EA05DE53-3E7D-4599-ACAD-B3DC28093EEA}" destId="{05DD096D-9303-4ACC-A3B1-C8F443DCC626}" srcOrd="5" destOrd="0" presId="urn:microsoft.com/office/officeart/2018/2/layout/IconVerticalSolidList"/>
    <dgm:cxn modelId="{4ECDEEB7-3A10-4ADF-80B9-BF31F66E7A34}" type="presParOf" srcId="{EA05DE53-3E7D-4599-ACAD-B3DC28093EEA}" destId="{BF71CB94-E62A-44F6-B069-3745250C85D2}" srcOrd="6" destOrd="0" presId="urn:microsoft.com/office/officeart/2018/2/layout/IconVerticalSolidList"/>
    <dgm:cxn modelId="{75278039-165C-46F3-9AB4-259DB88FCDEE}" type="presParOf" srcId="{BF71CB94-E62A-44F6-B069-3745250C85D2}" destId="{BFBDEC16-0F3F-431A-BF0E-CA0ECFEAC4D3}" srcOrd="0" destOrd="0" presId="urn:microsoft.com/office/officeart/2018/2/layout/IconVerticalSolidList"/>
    <dgm:cxn modelId="{42756982-30EB-4A76-8960-5A8858A45E30}" type="presParOf" srcId="{BF71CB94-E62A-44F6-B069-3745250C85D2}" destId="{998C40E9-8742-4826-B6FD-764A45EAFFD8}" srcOrd="1" destOrd="0" presId="urn:microsoft.com/office/officeart/2018/2/layout/IconVerticalSolidList"/>
    <dgm:cxn modelId="{C11ECDD3-508F-406F-BBCC-60977F53D229}" type="presParOf" srcId="{BF71CB94-E62A-44F6-B069-3745250C85D2}" destId="{C540D334-9EA4-4D97-877F-428ABC5B8A46}" srcOrd="2" destOrd="0" presId="urn:microsoft.com/office/officeart/2018/2/layout/IconVerticalSolidList"/>
    <dgm:cxn modelId="{1B8320E6-287E-41DE-9FE9-DCD2484EC3A4}" type="presParOf" srcId="{BF71CB94-E62A-44F6-B069-3745250C85D2}" destId="{6DDB22AF-19D8-4938-BEB8-48067EFE17D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3B4A89B-924B-4C0E-B083-11A72D314B97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1203374-9EA6-4B50-80D8-5694C75E0E1A}">
      <dgm:prSet/>
      <dgm:spPr/>
      <dgm:t>
        <a:bodyPr/>
        <a:lstStyle/>
        <a:p>
          <a:r>
            <a:rPr lang="en-GB"/>
            <a:t>Despite the existence of national quality and patient safety policies, their execution at the organisational level was inadequate.</a:t>
          </a:r>
          <a:endParaRPr lang="en-US"/>
        </a:p>
      </dgm:t>
    </dgm:pt>
    <dgm:pt modelId="{EB1EA577-B67C-4FFD-8FDB-975E2E71C0CC}" type="parTrans" cxnId="{0521107A-F0C2-44BA-B61B-46939FE2C9B8}">
      <dgm:prSet/>
      <dgm:spPr/>
      <dgm:t>
        <a:bodyPr/>
        <a:lstStyle/>
        <a:p>
          <a:endParaRPr lang="en-US"/>
        </a:p>
      </dgm:t>
    </dgm:pt>
    <dgm:pt modelId="{A4008B4D-E085-4852-94AB-47314C460611}" type="sibTrans" cxnId="{0521107A-F0C2-44BA-B61B-46939FE2C9B8}">
      <dgm:prSet/>
      <dgm:spPr/>
      <dgm:t>
        <a:bodyPr/>
        <a:lstStyle/>
        <a:p>
          <a:endParaRPr lang="en-US"/>
        </a:p>
      </dgm:t>
    </dgm:pt>
    <dgm:pt modelId="{6C72DD94-7D13-4C7E-9BEB-F51FD8C0F96B}">
      <dgm:prSet/>
      <dgm:spPr/>
      <dgm:t>
        <a:bodyPr/>
        <a:lstStyle/>
        <a:p>
          <a:r>
            <a:rPr lang="en-GB"/>
            <a:t>The NHS Freedom to Speak Up policy intended to safeguard employees who reported safety issues; yet, the organisational culture dissuaded escalation and whistleblowing (Capper et al., 2024).</a:t>
          </a:r>
          <a:endParaRPr lang="en-US"/>
        </a:p>
      </dgm:t>
    </dgm:pt>
    <dgm:pt modelId="{99B0ED7A-5FF1-4EDE-9A83-236B34F715E2}" type="parTrans" cxnId="{248F273D-A01D-4617-9C88-5E7C931952E7}">
      <dgm:prSet/>
      <dgm:spPr/>
      <dgm:t>
        <a:bodyPr/>
        <a:lstStyle/>
        <a:p>
          <a:endParaRPr lang="en-US"/>
        </a:p>
      </dgm:t>
    </dgm:pt>
    <dgm:pt modelId="{798E364D-5FFF-47DD-A8AE-734BE2063C8C}" type="sibTrans" cxnId="{248F273D-A01D-4617-9C88-5E7C931952E7}">
      <dgm:prSet/>
      <dgm:spPr/>
      <dgm:t>
        <a:bodyPr/>
        <a:lstStyle/>
        <a:p>
          <a:endParaRPr lang="en-US"/>
        </a:p>
      </dgm:t>
    </dgm:pt>
    <dgm:pt modelId="{579CE7D4-BD7B-4241-8E0C-F58B0E062180}">
      <dgm:prSet/>
      <dgm:spPr/>
      <dgm:t>
        <a:bodyPr/>
        <a:lstStyle/>
        <a:p>
          <a:r>
            <a:rPr lang="en-GB"/>
            <a:t>The Duty of Candour mandates transparency and accountability after patient damage; yet, the delayed escalation indicated inadequate enforcement of this policy.</a:t>
          </a:r>
          <a:endParaRPr lang="en-US"/>
        </a:p>
      </dgm:t>
    </dgm:pt>
    <dgm:pt modelId="{91DA3C58-5284-47B8-AEB4-AB00599B8855}" type="parTrans" cxnId="{1DF7B236-C8F7-422C-992C-757F556FDF15}">
      <dgm:prSet/>
      <dgm:spPr/>
      <dgm:t>
        <a:bodyPr/>
        <a:lstStyle/>
        <a:p>
          <a:endParaRPr lang="en-US"/>
        </a:p>
      </dgm:t>
    </dgm:pt>
    <dgm:pt modelId="{203BA49D-C643-460F-8717-EDDD7EE81BE0}" type="sibTrans" cxnId="{1DF7B236-C8F7-422C-992C-757F556FDF15}">
      <dgm:prSet/>
      <dgm:spPr/>
      <dgm:t>
        <a:bodyPr/>
        <a:lstStyle/>
        <a:p>
          <a:endParaRPr lang="en-US"/>
        </a:p>
      </dgm:t>
    </dgm:pt>
    <dgm:pt modelId="{D403E28D-6C44-443D-BFF7-3FB2D7A755D6}">
      <dgm:prSet/>
      <dgm:spPr/>
      <dgm:t>
        <a:bodyPr/>
        <a:lstStyle/>
        <a:p>
          <a:r>
            <a:rPr lang="en-GB"/>
            <a:t>The oversight procedures of the Care Quality Commission (CQC) could not identify persistent risk trends in the neonatal unit (Harrison, 2025).</a:t>
          </a:r>
          <a:endParaRPr lang="en-US"/>
        </a:p>
      </dgm:t>
    </dgm:pt>
    <dgm:pt modelId="{49F9FAA1-9FD1-48F4-B932-B8AA7059B053}" type="parTrans" cxnId="{491ADE80-E4D6-47D7-8D8D-7CA91B02BED6}">
      <dgm:prSet/>
      <dgm:spPr/>
      <dgm:t>
        <a:bodyPr/>
        <a:lstStyle/>
        <a:p>
          <a:endParaRPr lang="en-US"/>
        </a:p>
      </dgm:t>
    </dgm:pt>
    <dgm:pt modelId="{278710E7-DFB3-4245-85D2-046692D9207F}" type="sibTrans" cxnId="{491ADE80-E4D6-47D7-8D8D-7CA91B02BED6}">
      <dgm:prSet/>
      <dgm:spPr/>
      <dgm:t>
        <a:bodyPr/>
        <a:lstStyle/>
        <a:p>
          <a:endParaRPr lang="en-US"/>
        </a:p>
      </dgm:t>
    </dgm:pt>
    <dgm:pt modelId="{313812B2-CA2E-4D14-8368-EACB5AFE3FE6}">
      <dgm:prSet/>
      <dgm:spPr/>
      <dgm:t>
        <a:bodyPr/>
        <a:lstStyle/>
        <a:p>
          <a:r>
            <a:rPr lang="en-GB"/>
            <a:t>The identified policy deficiencies indicate that regulatory frameworks are inadequate without robust leadership accountability and proactive governance oversight.</a:t>
          </a:r>
          <a:endParaRPr lang="en-US"/>
        </a:p>
      </dgm:t>
    </dgm:pt>
    <dgm:pt modelId="{777F5895-025E-4059-916D-A38A4E88562A}" type="parTrans" cxnId="{6624559E-0058-45DF-82EE-44AA6010F6B9}">
      <dgm:prSet/>
      <dgm:spPr/>
      <dgm:t>
        <a:bodyPr/>
        <a:lstStyle/>
        <a:p>
          <a:endParaRPr lang="en-US"/>
        </a:p>
      </dgm:t>
    </dgm:pt>
    <dgm:pt modelId="{64EC20E6-A34A-45A5-A2E9-A64FCD6794F6}" type="sibTrans" cxnId="{6624559E-0058-45DF-82EE-44AA6010F6B9}">
      <dgm:prSet/>
      <dgm:spPr/>
      <dgm:t>
        <a:bodyPr/>
        <a:lstStyle/>
        <a:p>
          <a:endParaRPr lang="en-US"/>
        </a:p>
      </dgm:t>
    </dgm:pt>
    <dgm:pt modelId="{D10A813A-D82F-4F92-8695-A1C207F59040}" type="pres">
      <dgm:prSet presAssocID="{D3B4A89B-924B-4C0E-B083-11A72D314B97}" presName="outerComposite" presStyleCnt="0">
        <dgm:presLayoutVars>
          <dgm:chMax val="5"/>
          <dgm:dir/>
          <dgm:resizeHandles val="exact"/>
        </dgm:presLayoutVars>
      </dgm:prSet>
      <dgm:spPr/>
    </dgm:pt>
    <dgm:pt modelId="{8774EEFB-3B1E-4FBE-BF4C-0612EF9F91C3}" type="pres">
      <dgm:prSet presAssocID="{D3B4A89B-924B-4C0E-B083-11A72D314B97}" presName="dummyMaxCanvas" presStyleCnt="0">
        <dgm:presLayoutVars/>
      </dgm:prSet>
      <dgm:spPr/>
    </dgm:pt>
    <dgm:pt modelId="{146A7061-05AA-4421-B6E1-2CF07395352A}" type="pres">
      <dgm:prSet presAssocID="{D3B4A89B-924B-4C0E-B083-11A72D314B97}" presName="FiveNodes_1" presStyleLbl="node1" presStyleIdx="0" presStyleCnt="5">
        <dgm:presLayoutVars>
          <dgm:bulletEnabled val="1"/>
        </dgm:presLayoutVars>
      </dgm:prSet>
      <dgm:spPr/>
    </dgm:pt>
    <dgm:pt modelId="{C7046DB5-8804-4B70-B4D8-54C2CFEFC81C}" type="pres">
      <dgm:prSet presAssocID="{D3B4A89B-924B-4C0E-B083-11A72D314B97}" presName="FiveNodes_2" presStyleLbl="node1" presStyleIdx="1" presStyleCnt="5">
        <dgm:presLayoutVars>
          <dgm:bulletEnabled val="1"/>
        </dgm:presLayoutVars>
      </dgm:prSet>
      <dgm:spPr/>
    </dgm:pt>
    <dgm:pt modelId="{9C42E891-C76D-4FDF-A731-D9DDA691C60C}" type="pres">
      <dgm:prSet presAssocID="{D3B4A89B-924B-4C0E-B083-11A72D314B97}" presName="FiveNodes_3" presStyleLbl="node1" presStyleIdx="2" presStyleCnt="5">
        <dgm:presLayoutVars>
          <dgm:bulletEnabled val="1"/>
        </dgm:presLayoutVars>
      </dgm:prSet>
      <dgm:spPr/>
    </dgm:pt>
    <dgm:pt modelId="{B799ACB6-6C4F-4BE4-821F-57A0FC8702C8}" type="pres">
      <dgm:prSet presAssocID="{D3B4A89B-924B-4C0E-B083-11A72D314B97}" presName="FiveNodes_4" presStyleLbl="node1" presStyleIdx="3" presStyleCnt="5">
        <dgm:presLayoutVars>
          <dgm:bulletEnabled val="1"/>
        </dgm:presLayoutVars>
      </dgm:prSet>
      <dgm:spPr/>
    </dgm:pt>
    <dgm:pt modelId="{7CA1A13D-76DC-4523-8506-E2F7DB630181}" type="pres">
      <dgm:prSet presAssocID="{D3B4A89B-924B-4C0E-B083-11A72D314B97}" presName="FiveNodes_5" presStyleLbl="node1" presStyleIdx="4" presStyleCnt="5">
        <dgm:presLayoutVars>
          <dgm:bulletEnabled val="1"/>
        </dgm:presLayoutVars>
      </dgm:prSet>
      <dgm:spPr/>
    </dgm:pt>
    <dgm:pt modelId="{46B19F99-D18E-4852-9C0F-81B8806C136A}" type="pres">
      <dgm:prSet presAssocID="{D3B4A89B-924B-4C0E-B083-11A72D314B97}" presName="FiveConn_1-2" presStyleLbl="fgAccFollowNode1" presStyleIdx="0" presStyleCnt="4">
        <dgm:presLayoutVars>
          <dgm:bulletEnabled val="1"/>
        </dgm:presLayoutVars>
      </dgm:prSet>
      <dgm:spPr/>
    </dgm:pt>
    <dgm:pt modelId="{2251E77B-1D9E-43F1-B268-773B249A94B6}" type="pres">
      <dgm:prSet presAssocID="{D3B4A89B-924B-4C0E-B083-11A72D314B97}" presName="FiveConn_2-3" presStyleLbl="fgAccFollowNode1" presStyleIdx="1" presStyleCnt="4">
        <dgm:presLayoutVars>
          <dgm:bulletEnabled val="1"/>
        </dgm:presLayoutVars>
      </dgm:prSet>
      <dgm:spPr/>
    </dgm:pt>
    <dgm:pt modelId="{41A984F2-2C83-4560-9059-1B66FCE4325A}" type="pres">
      <dgm:prSet presAssocID="{D3B4A89B-924B-4C0E-B083-11A72D314B97}" presName="FiveConn_3-4" presStyleLbl="fgAccFollowNode1" presStyleIdx="2" presStyleCnt="4">
        <dgm:presLayoutVars>
          <dgm:bulletEnabled val="1"/>
        </dgm:presLayoutVars>
      </dgm:prSet>
      <dgm:spPr/>
    </dgm:pt>
    <dgm:pt modelId="{72962502-F7E8-4BD7-B511-345FE78760C3}" type="pres">
      <dgm:prSet presAssocID="{D3B4A89B-924B-4C0E-B083-11A72D314B97}" presName="FiveConn_4-5" presStyleLbl="fgAccFollowNode1" presStyleIdx="3" presStyleCnt="4">
        <dgm:presLayoutVars>
          <dgm:bulletEnabled val="1"/>
        </dgm:presLayoutVars>
      </dgm:prSet>
      <dgm:spPr/>
    </dgm:pt>
    <dgm:pt modelId="{6D3D581E-26D2-49D1-ACF3-CC0B76BA0885}" type="pres">
      <dgm:prSet presAssocID="{D3B4A89B-924B-4C0E-B083-11A72D314B97}" presName="FiveNodes_1_text" presStyleLbl="node1" presStyleIdx="4" presStyleCnt="5">
        <dgm:presLayoutVars>
          <dgm:bulletEnabled val="1"/>
        </dgm:presLayoutVars>
      </dgm:prSet>
      <dgm:spPr/>
    </dgm:pt>
    <dgm:pt modelId="{338507FE-CE3A-449B-A840-77BDBDF81659}" type="pres">
      <dgm:prSet presAssocID="{D3B4A89B-924B-4C0E-B083-11A72D314B97}" presName="FiveNodes_2_text" presStyleLbl="node1" presStyleIdx="4" presStyleCnt="5">
        <dgm:presLayoutVars>
          <dgm:bulletEnabled val="1"/>
        </dgm:presLayoutVars>
      </dgm:prSet>
      <dgm:spPr/>
    </dgm:pt>
    <dgm:pt modelId="{5F1B319F-118D-4024-8083-FE5399A18D67}" type="pres">
      <dgm:prSet presAssocID="{D3B4A89B-924B-4C0E-B083-11A72D314B97}" presName="FiveNodes_3_text" presStyleLbl="node1" presStyleIdx="4" presStyleCnt="5">
        <dgm:presLayoutVars>
          <dgm:bulletEnabled val="1"/>
        </dgm:presLayoutVars>
      </dgm:prSet>
      <dgm:spPr/>
    </dgm:pt>
    <dgm:pt modelId="{C15B20C8-CF9E-4190-B8A2-2B48852434B9}" type="pres">
      <dgm:prSet presAssocID="{D3B4A89B-924B-4C0E-B083-11A72D314B97}" presName="FiveNodes_4_text" presStyleLbl="node1" presStyleIdx="4" presStyleCnt="5">
        <dgm:presLayoutVars>
          <dgm:bulletEnabled val="1"/>
        </dgm:presLayoutVars>
      </dgm:prSet>
      <dgm:spPr/>
    </dgm:pt>
    <dgm:pt modelId="{E61D43C4-2830-4B2B-9575-6FEB50630707}" type="pres">
      <dgm:prSet presAssocID="{D3B4A89B-924B-4C0E-B083-11A72D314B9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E1E4D14-C319-47D2-B331-33B5D5059F04}" type="presOf" srcId="{313812B2-CA2E-4D14-8368-EACB5AFE3FE6}" destId="{7CA1A13D-76DC-4523-8506-E2F7DB630181}" srcOrd="0" destOrd="0" presId="urn:microsoft.com/office/officeart/2005/8/layout/vProcess5"/>
    <dgm:cxn modelId="{CC9CA51B-22C1-47FC-9D19-1150D0B98DE5}" type="presOf" srcId="{D3B4A89B-924B-4C0E-B083-11A72D314B97}" destId="{D10A813A-D82F-4F92-8695-A1C207F59040}" srcOrd="0" destOrd="0" presId="urn:microsoft.com/office/officeart/2005/8/layout/vProcess5"/>
    <dgm:cxn modelId="{1DF7B236-C8F7-422C-992C-757F556FDF15}" srcId="{D3B4A89B-924B-4C0E-B083-11A72D314B97}" destId="{579CE7D4-BD7B-4241-8E0C-F58B0E062180}" srcOrd="2" destOrd="0" parTransId="{91DA3C58-5284-47B8-AEB4-AB00599B8855}" sibTransId="{203BA49D-C643-460F-8717-EDDD7EE81BE0}"/>
    <dgm:cxn modelId="{2E0CC338-0ED9-44C7-90F4-4CE913766DE6}" type="presOf" srcId="{D403E28D-6C44-443D-BFF7-3FB2D7A755D6}" destId="{B799ACB6-6C4F-4BE4-821F-57A0FC8702C8}" srcOrd="0" destOrd="0" presId="urn:microsoft.com/office/officeart/2005/8/layout/vProcess5"/>
    <dgm:cxn modelId="{248F273D-A01D-4617-9C88-5E7C931952E7}" srcId="{D3B4A89B-924B-4C0E-B083-11A72D314B97}" destId="{6C72DD94-7D13-4C7E-9BEB-F51FD8C0F96B}" srcOrd="1" destOrd="0" parTransId="{99B0ED7A-5FF1-4EDE-9A83-236B34F715E2}" sibTransId="{798E364D-5FFF-47DD-A8AE-734BE2063C8C}"/>
    <dgm:cxn modelId="{65AD9144-85CB-43AA-B331-1CE86BA78206}" type="presOf" srcId="{313812B2-CA2E-4D14-8368-EACB5AFE3FE6}" destId="{E61D43C4-2830-4B2B-9575-6FEB50630707}" srcOrd="1" destOrd="0" presId="urn:microsoft.com/office/officeart/2005/8/layout/vProcess5"/>
    <dgm:cxn modelId="{5A7D124F-3DB4-43BA-8A42-728229854FB6}" type="presOf" srcId="{D403E28D-6C44-443D-BFF7-3FB2D7A755D6}" destId="{C15B20C8-CF9E-4190-B8A2-2B48852434B9}" srcOrd="1" destOrd="0" presId="urn:microsoft.com/office/officeart/2005/8/layout/vProcess5"/>
    <dgm:cxn modelId="{28E69252-389C-41C5-82B8-73DCB3C427C7}" type="presOf" srcId="{278710E7-DFB3-4245-85D2-046692D9207F}" destId="{72962502-F7E8-4BD7-B511-345FE78760C3}" srcOrd="0" destOrd="0" presId="urn:microsoft.com/office/officeart/2005/8/layout/vProcess5"/>
    <dgm:cxn modelId="{8A300958-BB9E-444F-A9DC-4C5F49D5A060}" type="presOf" srcId="{A4008B4D-E085-4852-94AB-47314C460611}" destId="{46B19F99-D18E-4852-9C0F-81B8806C136A}" srcOrd="0" destOrd="0" presId="urn:microsoft.com/office/officeart/2005/8/layout/vProcess5"/>
    <dgm:cxn modelId="{2F45245A-D503-42E6-97E0-4785BF63DDB4}" type="presOf" srcId="{579CE7D4-BD7B-4241-8E0C-F58B0E062180}" destId="{9C42E891-C76D-4FDF-A731-D9DDA691C60C}" srcOrd="0" destOrd="0" presId="urn:microsoft.com/office/officeart/2005/8/layout/vProcess5"/>
    <dgm:cxn modelId="{FFD94F5B-0523-407C-BE2E-09A6786C0A2B}" type="presOf" srcId="{798E364D-5FFF-47DD-A8AE-734BE2063C8C}" destId="{2251E77B-1D9E-43F1-B268-773B249A94B6}" srcOrd="0" destOrd="0" presId="urn:microsoft.com/office/officeart/2005/8/layout/vProcess5"/>
    <dgm:cxn modelId="{0521107A-F0C2-44BA-B61B-46939FE2C9B8}" srcId="{D3B4A89B-924B-4C0E-B083-11A72D314B97}" destId="{11203374-9EA6-4B50-80D8-5694C75E0E1A}" srcOrd="0" destOrd="0" parTransId="{EB1EA577-B67C-4FFD-8FDB-975E2E71C0CC}" sibTransId="{A4008B4D-E085-4852-94AB-47314C460611}"/>
    <dgm:cxn modelId="{491ADE80-E4D6-47D7-8D8D-7CA91B02BED6}" srcId="{D3B4A89B-924B-4C0E-B083-11A72D314B97}" destId="{D403E28D-6C44-443D-BFF7-3FB2D7A755D6}" srcOrd="3" destOrd="0" parTransId="{49F9FAA1-9FD1-48F4-B932-B8AA7059B053}" sibTransId="{278710E7-DFB3-4245-85D2-046692D9207F}"/>
    <dgm:cxn modelId="{5BA32281-9F25-40B5-87EA-58F4DD476ED0}" type="presOf" srcId="{6C72DD94-7D13-4C7E-9BEB-F51FD8C0F96B}" destId="{C7046DB5-8804-4B70-B4D8-54C2CFEFC81C}" srcOrd="0" destOrd="0" presId="urn:microsoft.com/office/officeart/2005/8/layout/vProcess5"/>
    <dgm:cxn modelId="{6624559E-0058-45DF-82EE-44AA6010F6B9}" srcId="{D3B4A89B-924B-4C0E-B083-11A72D314B97}" destId="{313812B2-CA2E-4D14-8368-EACB5AFE3FE6}" srcOrd="4" destOrd="0" parTransId="{777F5895-025E-4059-916D-A38A4E88562A}" sibTransId="{64EC20E6-A34A-45A5-A2E9-A64FCD6794F6}"/>
    <dgm:cxn modelId="{7A623CA5-E75C-44E1-9FD3-44092D253F2A}" type="presOf" srcId="{11203374-9EA6-4B50-80D8-5694C75E0E1A}" destId="{6D3D581E-26D2-49D1-ACF3-CC0B76BA0885}" srcOrd="1" destOrd="0" presId="urn:microsoft.com/office/officeart/2005/8/layout/vProcess5"/>
    <dgm:cxn modelId="{86EFA8AD-DB3C-4084-B364-388482B219C4}" type="presOf" srcId="{203BA49D-C643-460F-8717-EDDD7EE81BE0}" destId="{41A984F2-2C83-4560-9059-1B66FCE4325A}" srcOrd="0" destOrd="0" presId="urn:microsoft.com/office/officeart/2005/8/layout/vProcess5"/>
    <dgm:cxn modelId="{1079CEC7-0C5C-40AB-987F-0973B938A51D}" type="presOf" srcId="{579CE7D4-BD7B-4241-8E0C-F58B0E062180}" destId="{5F1B319F-118D-4024-8083-FE5399A18D67}" srcOrd="1" destOrd="0" presId="urn:microsoft.com/office/officeart/2005/8/layout/vProcess5"/>
    <dgm:cxn modelId="{DFDCC5DD-BE75-46B8-ACFF-298E2C00C159}" type="presOf" srcId="{6C72DD94-7D13-4C7E-9BEB-F51FD8C0F96B}" destId="{338507FE-CE3A-449B-A840-77BDBDF81659}" srcOrd="1" destOrd="0" presId="urn:microsoft.com/office/officeart/2005/8/layout/vProcess5"/>
    <dgm:cxn modelId="{B5D6CBDD-8804-44B5-9C90-8F87EF8CA39A}" type="presOf" srcId="{11203374-9EA6-4B50-80D8-5694C75E0E1A}" destId="{146A7061-05AA-4421-B6E1-2CF07395352A}" srcOrd="0" destOrd="0" presId="urn:microsoft.com/office/officeart/2005/8/layout/vProcess5"/>
    <dgm:cxn modelId="{9FCE1CD6-ED74-491E-B9E2-71AE31C6B827}" type="presParOf" srcId="{D10A813A-D82F-4F92-8695-A1C207F59040}" destId="{8774EEFB-3B1E-4FBE-BF4C-0612EF9F91C3}" srcOrd="0" destOrd="0" presId="urn:microsoft.com/office/officeart/2005/8/layout/vProcess5"/>
    <dgm:cxn modelId="{1E70335F-AD0F-4E21-B69F-8CD4011B6662}" type="presParOf" srcId="{D10A813A-D82F-4F92-8695-A1C207F59040}" destId="{146A7061-05AA-4421-B6E1-2CF07395352A}" srcOrd="1" destOrd="0" presId="urn:microsoft.com/office/officeart/2005/8/layout/vProcess5"/>
    <dgm:cxn modelId="{8A89F779-3F26-456B-9F06-F9FE6B13D0A5}" type="presParOf" srcId="{D10A813A-D82F-4F92-8695-A1C207F59040}" destId="{C7046DB5-8804-4B70-B4D8-54C2CFEFC81C}" srcOrd="2" destOrd="0" presId="urn:microsoft.com/office/officeart/2005/8/layout/vProcess5"/>
    <dgm:cxn modelId="{ADF099B3-3377-4067-8208-D7341833B877}" type="presParOf" srcId="{D10A813A-D82F-4F92-8695-A1C207F59040}" destId="{9C42E891-C76D-4FDF-A731-D9DDA691C60C}" srcOrd="3" destOrd="0" presId="urn:microsoft.com/office/officeart/2005/8/layout/vProcess5"/>
    <dgm:cxn modelId="{D6001E3A-9CC4-4AAC-8AA6-EA75D2F48CA8}" type="presParOf" srcId="{D10A813A-D82F-4F92-8695-A1C207F59040}" destId="{B799ACB6-6C4F-4BE4-821F-57A0FC8702C8}" srcOrd="4" destOrd="0" presId="urn:microsoft.com/office/officeart/2005/8/layout/vProcess5"/>
    <dgm:cxn modelId="{AE365165-2670-4888-A301-FB130FE00832}" type="presParOf" srcId="{D10A813A-D82F-4F92-8695-A1C207F59040}" destId="{7CA1A13D-76DC-4523-8506-E2F7DB630181}" srcOrd="5" destOrd="0" presId="urn:microsoft.com/office/officeart/2005/8/layout/vProcess5"/>
    <dgm:cxn modelId="{E9060E26-C915-4484-ADCA-D1FF314BA909}" type="presParOf" srcId="{D10A813A-D82F-4F92-8695-A1C207F59040}" destId="{46B19F99-D18E-4852-9C0F-81B8806C136A}" srcOrd="6" destOrd="0" presId="urn:microsoft.com/office/officeart/2005/8/layout/vProcess5"/>
    <dgm:cxn modelId="{F9ABFA16-1F2D-456B-BB4A-3263B7E06AC0}" type="presParOf" srcId="{D10A813A-D82F-4F92-8695-A1C207F59040}" destId="{2251E77B-1D9E-43F1-B268-773B249A94B6}" srcOrd="7" destOrd="0" presId="urn:microsoft.com/office/officeart/2005/8/layout/vProcess5"/>
    <dgm:cxn modelId="{B45055FA-20B8-4900-A02C-34B364E0F16F}" type="presParOf" srcId="{D10A813A-D82F-4F92-8695-A1C207F59040}" destId="{41A984F2-2C83-4560-9059-1B66FCE4325A}" srcOrd="8" destOrd="0" presId="urn:microsoft.com/office/officeart/2005/8/layout/vProcess5"/>
    <dgm:cxn modelId="{08484044-5D98-4525-A5B6-492ACD1937A0}" type="presParOf" srcId="{D10A813A-D82F-4F92-8695-A1C207F59040}" destId="{72962502-F7E8-4BD7-B511-345FE78760C3}" srcOrd="9" destOrd="0" presId="urn:microsoft.com/office/officeart/2005/8/layout/vProcess5"/>
    <dgm:cxn modelId="{FE85E97B-B6A8-4F96-9067-AAD3A5CA1446}" type="presParOf" srcId="{D10A813A-D82F-4F92-8695-A1C207F59040}" destId="{6D3D581E-26D2-49D1-ACF3-CC0B76BA0885}" srcOrd="10" destOrd="0" presId="urn:microsoft.com/office/officeart/2005/8/layout/vProcess5"/>
    <dgm:cxn modelId="{F95DD973-83FC-48CC-9EE9-7405304ACA82}" type="presParOf" srcId="{D10A813A-D82F-4F92-8695-A1C207F59040}" destId="{338507FE-CE3A-449B-A840-77BDBDF81659}" srcOrd="11" destOrd="0" presId="urn:microsoft.com/office/officeart/2005/8/layout/vProcess5"/>
    <dgm:cxn modelId="{1909C79E-7C94-457D-96AF-B0F1F67DCF8E}" type="presParOf" srcId="{D10A813A-D82F-4F92-8695-A1C207F59040}" destId="{5F1B319F-118D-4024-8083-FE5399A18D67}" srcOrd="12" destOrd="0" presId="urn:microsoft.com/office/officeart/2005/8/layout/vProcess5"/>
    <dgm:cxn modelId="{E5B68B48-D443-4B86-821A-0C6C3D83D69F}" type="presParOf" srcId="{D10A813A-D82F-4F92-8695-A1C207F59040}" destId="{C15B20C8-CF9E-4190-B8A2-2B48852434B9}" srcOrd="13" destOrd="0" presId="urn:microsoft.com/office/officeart/2005/8/layout/vProcess5"/>
    <dgm:cxn modelId="{EC1AD667-7F47-4F00-BF00-7F32314AAF1E}" type="presParOf" srcId="{D10A813A-D82F-4F92-8695-A1C207F59040}" destId="{E61D43C4-2830-4B2B-9575-6FEB50630707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BD4464C-8E7E-470E-9E41-5854980DD80A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F45E610-4AD8-4652-8594-4EB5A3BE1A93}">
      <dgm:prSet/>
      <dgm:spPr/>
      <dgm:t>
        <a:bodyPr/>
        <a:lstStyle/>
        <a:p>
          <a:r>
            <a:rPr lang="en-GB"/>
            <a:t>System failings subjected vulnerable neonatal children to hazardous and inequitable care.</a:t>
          </a:r>
          <a:endParaRPr lang="en-US"/>
        </a:p>
      </dgm:t>
    </dgm:pt>
    <dgm:pt modelId="{03722023-2079-45E7-ABB7-3465E259DC15}" type="parTrans" cxnId="{EE262F1E-9E01-4914-ACD3-EC48C826F9B4}">
      <dgm:prSet/>
      <dgm:spPr/>
      <dgm:t>
        <a:bodyPr/>
        <a:lstStyle/>
        <a:p>
          <a:endParaRPr lang="en-US"/>
        </a:p>
      </dgm:t>
    </dgm:pt>
    <dgm:pt modelId="{DEFFA97B-EA8E-4D2B-8C44-CFFDD02AA8BD}" type="sibTrans" cxnId="{EE262F1E-9E01-4914-ACD3-EC48C826F9B4}">
      <dgm:prSet/>
      <dgm:spPr/>
      <dgm:t>
        <a:bodyPr/>
        <a:lstStyle/>
        <a:p>
          <a:endParaRPr lang="en-US"/>
        </a:p>
      </dgm:t>
    </dgm:pt>
    <dgm:pt modelId="{F89A3FCB-78CE-456A-B49A-FDE7BFC21452}">
      <dgm:prSet/>
      <dgm:spPr/>
      <dgm:t>
        <a:bodyPr/>
        <a:lstStyle/>
        <a:p>
          <a:r>
            <a:rPr lang="en-GB"/>
            <a:t>The inaction regarding early warning indicators and inadequate governance frameworks resulted in sustained patient safety hazards (Lawrence and Conn, 2024).</a:t>
          </a:r>
          <a:endParaRPr lang="en-US"/>
        </a:p>
      </dgm:t>
    </dgm:pt>
    <dgm:pt modelId="{C31D8775-8380-473B-B841-3EDE86C1CF3E}" type="parTrans" cxnId="{992C26FD-715D-44DF-8D79-A54E9FBBA36A}">
      <dgm:prSet/>
      <dgm:spPr/>
      <dgm:t>
        <a:bodyPr/>
        <a:lstStyle/>
        <a:p>
          <a:endParaRPr lang="en-US"/>
        </a:p>
      </dgm:t>
    </dgm:pt>
    <dgm:pt modelId="{70D1B0DE-773C-4645-A4DD-79A2A1A9F97B}" type="sibTrans" cxnId="{992C26FD-715D-44DF-8D79-A54E9FBBA36A}">
      <dgm:prSet/>
      <dgm:spPr/>
      <dgm:t>
        <a:bodyPr/>
        <a:lstStyle/>
        <a:p>
          <a:endParaRPr lang="en-US"/>
        </a:p>
      </dgm:t>
    </dgm:pt>
    <dgm:pt modelId="{02E9B200-6C10-4D5B-A6A1-88255086C5C8}">
      <dgm:prSet/>
      <dgm:spPr/>
      <dgm:t>
        <a:bodyPr/>
        <a:lstStyle/>
        <a:p>
          <a:r>
            <a:rPr lang="en-GB"/>
            <a:t>Quality assurance mechanisms failed to operate effectively to safeguard high-risk patients, leading to avoidable damage and fatalities (Young and Smith, 2022).</a:t>
          </a:r>
          <a:endParaRPr lang="en-US"/>
        </a:p>
      </dgm:t>
    </dgm:pt>
    <dgm:pt modelId="{68AF2AA4-D59B-4D1B-893E-45A3B06CEB16}" type="parTrans" cxnId="{B1C265CD-BD29-43D2-94C7-AA28F7A5AD49}">
      <dgm:prSet/>
      <dgm:spPr/>
      <dgm:t>
        <a:bodyPr/>
        <a:lstStyle/>
        <a:p>
          <a:endParaRPr lang="en-US"/>
        </a:p>
      </dgm:t>
    </dgm:pt>
    <dgm:pt modelId="{2596DCA0-E5D0-4CEA-B301-7711CBFF89D0}" type="sibTrans" cxnId="{B1C265CD-BD29-43D2-94C7-AA28F7A5AD49}">
      <dgm:prSet/>
      <dgm:spPr/>
      <dgm:t>
        <a:bodyPr/>
        <a:lstStyle/>
        <a:p>
          <a:endParaRPr lang="en-US"/>
        </a:p>
      </dgm:t>
    </dgm:pt>
    <dgm:pt modelId="{B203E707-0658-40F0-8E81-5AF0650DD205}">
      <dgm:prSet/>
      <dgm:spPr/>
      <dgm:t>
        <a:bodyPr/>
        <a:lstStyle/>
        <a:p>
          <a:r>
            <a:rPr lang="en-GB"/>
            <a:t>Inadequate policy execution resulted in reactive crisis management instead of proactive risk mitigation (Harrison, 2025).</a:t>
          </a:r>
          <a:endParaRPr lang="en-US"/>
        </a:p>
      </dgm:t>
    </dgm:pt>
    <dgm:pt modelId="{9D35353D-886C-448E-B391-6DDB46B83638}" type="parTrans" cxnId="{6CC78451-A399-4DB3-9450-6496123D349E}">
      <dgm:prSet/>
      <dgm:spPr/>
      <dgm:t>
        <a:bodyPr/>
        <a:lstStyle/>
        <a:p>
          <a:endParaRPr lang="en-US"/>
        </a:p>
      </dgm:t>
    </dgm:pt>
    <dgm:pt modelId="{977FA0D2-452C-485F-85D6-A4A9AA3D5742}" type="sibTrans" cxnId="{6CC78451-A399-4DB3-9450-6496123D349E}">
      <dgm:prSet/>
      <dgm:spPr/>
      <dgm:t>
        <a:bodyPr/>
        <a:lstStyle/>
        <a:p>
          <a:endParaRPr lang="en-US"/>
        </a:p>
      </dgm:t>
    </dgm:pt>
    <dgm:pt modelId="{D81D6BDF-81C8-4C89-9804-5B0A770B2858}">
      <dgm:prSet/>
      <dgm:spPr/>
      <dgm:t>
        <a:bodyPr/>
        <a:lstStyle/>
        <a:p>
          <a:r>
            <a:rPr lang="en-GB"/>
            <a:t>Legal enquiries, reputational harm, and regulatory actions redirected organisational resources from primary patient care.</a:t>
          </a:r>
          <a:endParaRPr lang="en-US"/>
        </a:p>
      </dgm:t>
    </dgm:pt>
    <dgm:pt modelId="{191DA4B0-DF7E-4D69-A3A6-E841F598A2BC}" type="parTrans" cxnId="{2F314E44-E358-49E7-B67E-D9C2D5AA0908}">
      <dgm:prSet/>
      <dgm:spPr/>
      <dgm:t>
        <a:bodyPr/>
        <a:lstStyle/>
        <a:p>
          <a:endParaRPr lang="en-US"/>
        </a:p>
      </dgm:t>
    </dgm:pt>
    <dgm:pt modelId="{5B3DF7D7-8678-4AC5-926A-7C31665F4C83}" type="sibTrans" cxnId="{2F314E44-E358-49E7-B67E-D9C2D5AA0908}">
      <dgm:prSet/>
      <dgm:spPr/>
      <dgm:t>
        <a:bodyPr/>
        <a:lstStyle/>
        <a:p>
          <a:endParaRPr lang="en-US"/>
        </a:p>
      </dgm:t>
    </dgm:pt>
    <dgm:pt modelId="{BA47573E-8006-4705-A79F-13E711AB4FCD}">
      <dgm:prSet/>
      <dgm:spPr/>
      <dgm:t>
        <a:bodyPr/>
        <a:lstStyle/>
        <a:p>
          <a:r>
            <a:rPr lang="en-GB"/>
            <a:t>These failures substantially eroded public confidence in NHS governance and patient safety mechanisms.</a:t>
          </a:r>
          <a:endParaRPr lang="en-US"/>
        </a:p>
      </dgm:t>
    </dgm:pt>
    <dgm:pt modelId="{9E610010-E020-407D-BAF1-50A7A9CC3EF5}" type="parTrans" cxnId="{66913433-4A6C-4997-8B63-32BEA8BA1450}">
      <dgm:prSet/>
      <dgm:spPr/>
      <dgm:t>
        <a:bodyPr/>
        <a:lstStyle/>
        <a:p>
          <a:endParaRPr lang="en-US"/>
        </a:p>
      </dgm:t>
    </dgm:pt>
    <dgm:pt modelId="{03E16978-D1C3-4DA8-B672-E5CE368EC8D6}" type="sibTrans" cxnId="{66913433-4A6C-4997-8B63-32BEA8BA1450}">
      <dgm:prSet/>
      <dgm:spPr/>
      <dgm:t>
        <a:bodyPr/>
        <a:lstStyle/>
        <a:p>
          <a:endParaRPr lang="en-US"/>
        </a:p>
      </dgm:t>
    </dgm:pt>
    <dgm:pt modelId="{BA4C0E30-1241-45E0-931F-61F92B362242}" type="pres">
      <dgm:prSet presAssocID="{CBD4464C-8E7E-470E-9E41-5854980DD80A}" presName="diagram" presStyleCnt="0">
        <dgm:presLayoutVars>
          <dgm:dir/>
          <dgm:resizeHandles val="exact"/>
        </dgm:presLayoutVars>
      </dgm:prSet>
      <dgm:spPr/>
    </dgm:pt>
    <dgm:pt modelId="{ED6CCD1F-2ED5-4812-B33B-A449FF71B8C2}" type="pres">
      <dgm:prSet presAssocID="{8F45E610-4AD8-4652-8594-4EB5A3BE1A93}" presName="node" presStyleLbl="node1" presStyleIdx="0" presStyleCnt="6">
        <dgm:presLayoutVars>
          <dgm:bulletEnabled val="1"/>
        </dgm:presLayoutVars>
      </dgm:prSet>
      <dgm:spPr/>
    </dgm:pt>
    <dgm:pt modelId="{183EB7B5-1512-4793-B570-0BAFD820EA2B}" type="pres">
      <dgm:prSet presAssocID="{DEFFA97B-EA8E-4D2B-8C44-CFFDD02AA8BD}" presName="sibTrans" presStyleCnt="0"/>
      <dgm:spPr/>
    </dgm:pt>
    <dgm:pt modelId="{66AB8F6A-6FBB-4435-87A2-E36894C1B884}" type="pres">
      <dgm:prSet presAssocID="{F89A3FCB-78CE-456A-B49A-FDE7BFC21452}" presName="node" presStyleLbl="node1" presStyleIdx="1" presStyleCnt="6">
        <dgm:presLayoutVars>
          <dgm:bulletEnabled val="1"/>
        </dgm:presLayoutVars>
      </dgm:prSet>
      <dgm:spPr/>
    </dgm:pt>
    <dgm:pt modelId="{82F26D8B-34BC-41E9-9717-301E71454AEC}" type="pres">
      <dgm:prSet presAssocID="{70D1B0DE-773C-4645-A4DD-79A2A1A9F97B}" presName="sibTrans" presStyleCnt="0"/>
      <dgm:spPr/>
    </dgm:pt>
    <dgm:pt modelId="{360093F0-EF1D-4DA0-9E09-4428456EE1C0}" type="pres">
      <dgm:prSet presAssocID="{02E9B200-6C10-4D5B-A6A1-88255086C5C8}" presName="node" presStyleLbl="node1" presStyleIdx="2" presStyleCnt="6">
        <dgm:presLayoutVars>
          <dgm:bulletEnabled val="1"/>
        </dgm:presLayoutVars>
      </dgm:prSet>
      <dgm:spPr/>
    </dgm:pt>
    <dgm:pt modelId="{07E0E041-F377-4975-8AC3-DE2663D56A88}" type="pres">
      <dgm:prSet presAssocID="{2596DCA0-E5D0-4CEA-B301-7711CBFF89D0}" presName="sibTrans" presStyleCnt="0"/>
      <dgm:spPr/>
    </dgm:pt>
    <dgm:pt modelId="{8F2E518F-8BDC-4D44-9CA0-F831109C9C37}" type="pres">
      <dgm:prSet presAssocID="{B203E707-0658-40F0-8E81-5AF0650DD205}" presName="node" presStyleLbl="node1" presStyleIdx="3" presStyleCnt="6">
        <dgm:presLayoutVars>
          <dgm:bulletEnabled val="1"/>
        </dgm:presLayoutVars>
      </dgm:prSet>
      <dgm:spPr/>
    </dgm:pt>
    <dgm:pt modelId="{04F68C7A-1813-41DC-8530-9DDED0702525}" type="pres">
      <dgm:prSet presAssocID="{977FA0D2-452C-485F-85D6-A4A9AA3D5742}" presName="sibTrans" presStyleCnt="0"/>
      <dgm:spPr/>
    </dgm:pt>
    <dgm:pt modelId="{261F46D3-BD3E-4695-BAED-A155CE496C89}" type="pres">
      <dgm:prSet presAssocID="{D81D6BDF-81C8-4C89-9804-5B0A770B2858}" presName="node" presStyleLbl="node1" presStyleIdx="4" presStyleCnt="6">
        <dgm:presLayoutVars>
          <dgm:bulletEnabled val="1"/>
        </dgm:presLayoutVars>
      </dgm:prSet>
      <dgm:spPr/>
    </dgm:pt>
    <dgm:pt modelId="{7024A77F-B78D-4D1D-9DBA-83F31D82B721}" type="pres">
      <dgm:prSet presAssocID="{5B3DF7D7-8678-4AC5-926A-7C31665F4C83}" presName="sibTrans" presStyleCnt="0"/>
      <dgm:spPr/>
    </dgm:pt>
    <dgm:pt modelId="{EF90859F-4691-4262-B21C-08208D7CFA81}" type="pres">
      <dgm:prSet presAssocID="{BA47573E-8006-4705-A79F-13E711AB4FCD}" presName="node" presStyleLbl="node1" presStyleIdx="5" presStyleCnt="6">
        <dgm:presLayoutVars>
          <dgm:bulletEnabled val="1"/>
        </dgm:presLayoutVars>
      </dgm:prSet>
      <dgm:spPr/>
    </dgm:pt>
  </dgm:ptLst>
  <dgm:cxnLst>
    <dgm:cxn modelId="{5B85DE06-7A86-4E04-869E-5E62C8E2D1FB}" type="presOf" srcId="{F89A3FCB-78CE-456A-B49A-FDE7BFC21452}" destId="{66AB8F6A-6FBB-4435-87A2-E36894C1B884}" srcOrd="0" destOrd="0" presId="urn:microsoft.com/office/officeart/2005/8/layout/default"/>
    <dgm:cxn modelId="{EE262F1E-9E01-4914-ACD3-EC48C826F9B4}" srcId="{CBD4464C-8E7E-470E-9E41-5854980DD80A}" destId="{8F45E610-4AD8-4652-8594-4EB5A3BE1A93}" srcOrd="0" destOrd="0" parTransId="{03722023-2079-45E7-ABB7-3465E259DC15}" sibTransId="{DEFFA97B-EA8E-4D2B-8C44-CFFDD02AA8BD}"/>
    <dgm:cxn modelId="{66913433-4A6C-4997-8B63-32BEA8BA1450}" srcId="{CBD4464C-8E7E-470E-9E41-5854980DD80A}" destId="{BA47573E-8006-4705-A79F-13E711AB4FCD}" srcOrd="5" destOrd="0" parTransId="{9E610010-E020-407D-BAF1-50A7A9CC3EF5}" sibTransId="{03E16978-D1C3-4DA8-B672-E5CE368EC8D6}"/>
    <dgm:cxn modelId="{2F314E44-E358-49E7-B67E-D9C2D5AA0908}" srcId="{CBD4464C-8E7E-470E-9E41-5854980DD80A}" destId="{D81D6BDF-81C8-4C89-9804-5B0A770B2858}" srcOrd="4" destOrd="0" parTransId="{191DA4B0-DF7E-4D69-A3A6-E841F598A2BC}" sibTransId="{5B3DF7D7-8678-4AC5-926A-7C31665F4C83}"/>
    <dgm:cxn modelId="{6CC78451-A399-4DB3-9450-6496123D349E}" srcId="{CBD4464C-8E7E-470E-9E41-5854980DD80A}" destId="{B203E707-0658-40F0-8E81-5AF0650DD205}" srcOrd="3" destOrd="0" parTransId="{9D35353D-886C-448E-B391-6DDB46B83638}" sibTransId="{977FA0D2-452C-485F-85D6-A4A9AA3D5742}"/>
    <dgm:cxn modelId="{BDAFE759-8AD2-4D84-80A4-F6197052C272}" type="presOf" srcId="{8F45E610-4AD8-4652-8594-4EB5A3BE1A93}" destId="{ED6CCD1F-2ED5-4812-B33B-A449FF71B8C2}" srcOrd="0" destOrd="0" presId="urn:microsoft.com/office/officeart/2005/8/layout/default"/>
    <dgm:cxn modelId="{F561AC71-6E90-4D2A-B6D1-6485B08770B8}" type="presOf" srcId="{B203E707-0658-40F0-8E81-5AF0650DD205}" destId="{8F2E518F-8BDC-4D44-9CA0-F831109C9C37}" srcOrd="0" destOrd="0" presId="urn:microsoft.com/office/officeart/2005/8/layout/default"/>
    <dgm:cxn modelId="{4635EF9E-8EE7-4B5D-A067-31EEA9EBFFDD}" type="presOf" srcId="{02E9B200-6C10-4D5B-A6A1-88255086C5C8}" destId="{360093F0-EF1D-4DA0-9E09-4428456EE1C0}" srcOrd="0" destOrd="0" presId="urn:microsoft.com/office/officeart/2005/8/layout/default"/>
    <dgm:cxn modelId="{15261DC1-A83D-412C-9593-D61A65CD3E03}" type="presOf" srcId="{BA47573E-8006-4705-A79F-13E711AB4FCD}" destId="{EF90859F-4691-4262-B21C-08208D7CFA81}" srcOrd="0" destOrd="0" presId="urn:microsoft.com/office/officeart/2005/8/layout/default"/>
    <dgm:cxn modelId="{B1C265CD-BD29-43D2-94C7-AA28F7A5AD49}" srcId="{CBD4464C-8E7E-470E-9E41-5854980DD80A}" destId="{02E9B200-6C10-4D5B-A6A1-88255086C5C8}" srcOrd="2" destOrd="0" parTransId="{68AF2AA4-D59B-4D1B-893E-45A3B06CEB16}" sibTransId="{2596DCA0-E5D0-4CEA-B301-7711CBFF89D0}"/>
    <dgm:cxn modelId="{B59836CE-EA63-4B13-AC0B-D2009C47E204}" type="presOf" srcId="{D81D6BDF-81C8-4C89-9804-5B0A770B2858}" destId="{261F46D3-BD3E-4695-BAED-A155CE496C89}" srcOrd="0" destOrd="0" presId="urn:microsoft.com/office/officeart/2005/8/layout/default"/>
    <dgm:cxn modelId="{D25199E3-F020-4F59-AD3A-6303343752F7}" type="presOf" srcId="{CBD4464C-8E7E-470E-9E41-5854980DD80A}" destId="{BA4C0E30-1241-45E0-931F-61F92B362242}" srcOrd="0" destOrd="0" presId="urn:microsoft.com/office/officeart/2005/8/layout/default"/>
    <dgm:cxn modelId="{992C26FD-715D-44DF-8D79-A54E9FBBA36A}" srcId="{CBD4464C-8E7E-470E-9E41-5854980DD80A}" destId="{F89A3FCB-78CE-456A-B49A-FDE7BFC21452}" srcOrd="1" destOrd="0" parTransId="{C31D8775-8380-473B-B841-3EDE86C1CF3E}" sibTransId="{70D1B0DE-773C-4645-A4DD-79A2A1A9F97B}"/>
    <dgm:cxn modelId="{8E6FEF43-83B4-465B-B9CB-8A5FDBDA712F}" type="presParOf" srcId="{BA4C0E30-1241-45E0-931F-61F92B362242}" destId="{ED6CCD1F-2ED5-4812-B33B-A449FF71B8C2}" srcOrd="0" destOrd="0" presId="urn:microsoft.com/office/officeart/2005/8/layout/default"/>
    <dgm:cxn modelId="{6BF7D46F-A8F0-4FBD-BF2E-E880D7AF7BF7}" type="presParOf" srcId="{BA4C0E30-1241-45E0-931F-61F92B362242}" destId="{183EB7B5-1512-4793-B570-0BAFD820EA2B}" srcOrd="1" destOrd="0" presId="urn:microsoft.com/office/officeart/2005/8/layout/default"/>
    <dgm:cxn modelId="{647717B1-5866-4A55-962E-61825A13D4E5}" type="presParOf" srcId="{BA4C0E30-1241-45E0-931F-61F92B362242}" destId="{66AB8F6A-6FBB-4435-87A2-E36894C1B884}" srcOrd="2" destOrd="0" presId="urn:microsoft.com/office/officeart/2005/8/layout/default"/>
    <dgm:cxn modelId="{6E7E3638-DCD9-41B7-B4D7-2D9A477DAF91}" type="presParOf" srcId="{BA4C0E30-1241-45E0-931F-61F92B362242}" destId="{82F26D8B-34BC-41E9-9717-301E71454AEC}" srcOrd="3" destOrd="0" presId="urn:microsoft.com/office/officeart/2005/8/layout/default"/>
    <dgm:cxn modelId="{93D89808-C6AE-4BE2-A922-52EF3FD79453}" type="presParOf" srcId="{BA4C0E30-1241-45E0-931F-61F92B362242}" destId="{360093F0-EF1D-4DA0-9E09-4428456EE1C0}" srcOrd="4" destOrd="0" presId="urn:microsoft.com/office/officeart/2005/8/layout/default"/>
    <dgm:cxn modelId="{06EAF4C3-EEAE-4ED2-A42A-110A0947163C}" type="presParOf" srcId="{BA4C0E30-1241-45E0-931F-61F92B362242}" destId="{07E0E041-F377-4975-8AC3-DE2663D56A88}" srcOrd="5" destOrd="0" presId="urn:microsoft.com/office/officeart/2005/8/layout/default"/>
    <dgm:cxn modelId="{95C5F9DA-E357-4B60-A33E-4677A9428801}" type="presParOf" srcId="{BA4C0E30-1241-45E0-931F-61F92B362242}" destId="{8F2E518F-8BDC-4D44-9CA0-F831109C9C37}" srcOrd="6" destOrd="0" presId="urn:microsoft.com/office/officeart/2005/8/layout/default"/>
    <dgm:cxn modelId="{F65D87F6-3958-4022-B148-B38671D90EB5}" type="presParOf" srcId="{BA4C0E30-1241-45E0-931F-61F92B362242}" destId="{04F68C7A-1813-41DC-8530-9DDED0702525}" srcOrd="7" destOrd="0" presId="urn:microsoft.com/office/officeart/2005/8/layout/default"/>
    <dgm:cxn modelId="{750DEE42-E166-4B22-B2BA-E36F948A6AA2}" type="presParOf" srcId="{BA4C0E30-1241-45E0-931F-61F92B362242}" destId="{261F46D3-BD3E-4695-BAED-A155CE496C89}" srcOrd="8" destOrd="0" presId="urn:microsoft.com/office/officeart/2005/8/layout/default"/>
    <dgm:cxn modelId="{578260FD-562F-455A-B02C-1F2C5FB54C0A}" type="presParOf" srcId="{BA4C0E30-1241-45E0-931F-61F92B362242}" destId="{7024A77F-B78D-4D1D-9DBA-83F31D82B721}" srcOrd="9" destOrd="0" presId="urn:microsoft.com/office/officeart/2005/8/layout/default"/>
    <dgm:cxn modelId="{D06EBBEC-F9FF-406D-9272-295BA8DF9AC8}" type="presParOf" srcId="{BA4C0E30-1241-45E0-931F-61F92B362242}" destId="{EF90859F-4691-4262-B21C-08208D7CFA81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4CBC9F7-E284-4EE7-A362-383F4EE6C983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E57D92D-B355-4ACF-85F5-F08C00ABB7FE}">
      <dgm:prSet/>
      <dgm:spPr/>
      <dgm:t>
        <a:bodyPr/>
        <a:lstStyle/>
        <a:p>
          <a:r>
            <a:rPr lang="en-GB"/>
            <a:t>Despite the existence of national patient safety policies, their execution was inconsistent and ineffective at the organisational level.</a:t>
          </a:r>
          <a:endParaRPr lang="en-US"/>
        </a:p>
      </dgm:t>
    </dgm:pt>
    <dgm:pt modelId="{9F57761B-F774-45F8-AB86-A9410FBAD091}" type="parTrans" cxnId="{2A8AE69F-83F6-4A3C-8A04-4461F6D929F6}">
      <dgm:prSet/>
      <dgm:spPr/>
      <dgm:t>
        <a:bodyPr/>
        <a:lstStyle/>
        <a:p>
          <a:endParaRPr lang="en-US"/>
        </a:p>
      </dgm:t>
    </dgm:pt>
    <dgm:pt modelId="{396738AD-D8F5-4614-9549-487C98012F83}" type="sibTrans" cxnId="{2A8AE69F-83F6-4A3C-8A04-4461F6D929F6}">
      <dgm:prSet/>
      <dgm:spPr/>
      <dgm:t>
        <a:bodyPr/>
        <a:lstStyle/>
        <a:p>
          <a:endParaRPr lang="en-US"/>
        </a:p>
      </dgm:t>
    </dgm:pt>
    <dgm:pt modelId="{11E2BDF0-3F04-4C10-8C81-4DE1F0845E05}">
      <dgm:prSet/>
      <dgm:spPr/>
      <dgm:t>
        <a:bodyPr/>
        <a:lstStyle/>
        <a:p>
          <a:r>
            <a:rPr lang="en-GB"/>
            <a:t>The NHS Freedom to Speak Up policy aimed to safeguard employees who voiced concerns; yet, the organisational culture inhibited escalation and constrained psychological safety (Capper et al., 2024).</a:t>
          </a:r>
          <a:endParaRPr lang="en-US"/>
        </a:p>
      </dgm:t>
    </dgm:pt>
    <dgm:pt modelId="{86A04781-3601-4527-844B-4167EA62989F}" type="parTrans" cxnId="{9D22728C-2F28-4AFB-8CB3-E4BF614E98F8}">
      <dgm:prSet/>
      <dgm:spPr/>
      <dgm:t>
        <a:bodyPr/>
        <a:lstStyle/>
        <a:p>
          <a:endParaRPr lang="en-US"/>
        </a:p>
      </dgm:t>
    </dgm:pt>
    <dgm:pt modelId="{1153BAA0-7D99-4A7E-A30B-4C7D62DB2646}" type="sibTrans" cxnId="{9D22728C-2F28-4AFB-8CB3-E4BF614E98F8}">
      <dgm:prSet/>
      <dgm:spPr/>
      <dgm:t>
        <a:bodyPr/>
        <a:lstStyle/>
        <a:p>
          <a:endParaRPr lang="en-US"/>
        </a:p>
      </dgm:t>
    </dgm:pt>
    <dgm:pt modelId="{335ECEC1-D08D-4FB4-BC42-BD4CF0EF7026}">
      <dgm:prSet/>
      <dgm:spPr/>
      <dgm:t>
        <a:bodyPr/>
        <a:lstStyle/>
        <a:p>
          <a:r>
            <a:rPr lang="en-GB"/>
            <a:t>The Duty of Candour mandates transparency and prompt disclosure after patient damage; nevertheless, procrastination indicates inadequate leadership enforcement.</a:t>
          </a:r>
          <a:endParaRPr lang="en-US"/>
        </a:p>
      </dgm:t>
    </dgm:pt>
    <dgm:pt modelId="{54363F98-A5C1-4C2B-BA2C-23B04863EC74}" type="parTrans" cxnId="{6F694A69-3F5C-46DF-A9B8-54D3EC788A5D}">
      <dgm:prSet/>
      <dgm:spPr/>
      <dgm:t>
        <a:bodyPr/>
        <a:lstStyle/>
        <a:p>
          <a:endParaRPr lang="en-US"/>
        </a:p>
      </dgm:t>
    </dgm:pt>
    <dgm:pt modelId="{FB5C5EC1-A9DA-4A6F-9A77-D10E3426F005}" type="sibTrans" cxnId="{6F694A69-3F5C-46DF-A9B8-54D3EC788A5D}">
      <dgm:prSet/>
      <dgm:spPr/>
      <dgm:t>
        <a:bodyPr/>
        <a:lstStyle/>
        <a:p>
          <a:endParaRPr lang="en-US"/>
        </a:p>
      </dgm:t>
    </dgm:pt>
    <dgm:pt modelId="{A780A0E1-0F8D-45E6-9D3F-751AF8CC28AE}">
      <dgm:prSet/>
      <dgm:spPr/>
      <dgm:t>
        <a:bodyPr/>
        <a:lstStyle/>
        <a:p>
          <a:r>
            <a:rPr lang="en-GB"/>
            <a:t>The Care Quality Commission's (CQC) regulatory oversight did not identify persistent patterns of newborn danger (Harrison, 2025).</a:t>
          </a:r>
          <a:endParaRPr lang="en-US"/>
        </a:p>
      </dgm:t>
    </dgm:pt>
    <dgm:pt modelId="{DC1E074D-150E-4D9F-9443-3BFB19549A9D}" type="parTrans" cxnId="{2CCCCFB9-8C4E-4D71-8773-15A4A1353CEA}">
      <dgm:prSet/>
      <dgm:spPr/>
      <dgm:t>
        <a:bodyPr/>
        <a:lstStyle/>
        <a:p>
          <a:endParaRPr lang="en-US"/>
        </a:p>
      </dgm:t>
    </dgm:pt>
    <dgm:pt modelId="{FB9366C1-0D79-4758-A46F-91C901EBAC3B}" type="sibTrans" cxnId="{2CCCCFB9-8C4E-4D71-8773-15A4A1353CEA}">
      <dgm:prSet/>
      <dgm:spPr/>
      <dgm:t>
        <a:bodyPr/>
        <a:lstStyle/>
        <a:p>
          <a:endParaRPr lang="en-US"/>
        </a:p>
      </dgm:t>
    </dgm:pt>
    <dgm:pt modelId="{206852DD-9622-4CDC-B3B0-0A8E243BB733}">
      <dgm:prSet/>
      <dgm:spPr/>
      <dgm:t>
        <a:bodyPr/>
        <a:lstStyle/>
        <a:p>
          <a:r>
            <a:rPr lang="en-GB"/>
            <a:t>The deficiencies in policy execution immediately resulted in governance failure and sustained patient harm.</a:t>
          </a:r>
          <a:endParaRPr lang="en-US"/>
        </a:p>
      </dgm:t>
    </dgm:pt>
    <dgm:pt modelId="{84B53108-6A2A-435E-83C5-A008A77C3AEB}" type="parTrans" cxnId="{C11675B9-8FD2-41BE-AA66-28BFF621FBCB}">
      <dgm:prSet/>
      <dgm:spPr/>
      <dgm:t>
        <a:bodyPr/>
        <a:lstStyle/>
        <a:p>
          <a:endParaRPr lang="en-US"/>
        </a:p>
      </dgm:t>
    </dgm:pt>
    <dgm:pt modelId="{F4E5F76F-19CA-4D2D-99B0-532EE71A43D8}" type="sibTrans" cxnId="{C11675B9-8FD2-41BE-AA66-28BFF621FBCB}">
      <dgm:prSet/>
      <dgm:spPr/>
      <dgm:t>
        <a:bodyPr/>
        <a:lstStyle/>
        <a:p>
          <a:endParaRPr lang="en-US"/>
        </a:p>
      </dgm:t>
    </dgm:pt>
    <dgm:pt modelId="{D34A7EEB-8BF8-4A06-AF92-A262FC0C23F8}" type="pres">
      <dgm:prSet presAssocID="{34CBC9F7-E284-4EE7-A362-383F4EE6C983}" presName="linear" presStyleCnt="0">
        <dgm:presLayoutVars>
          <dgm:animLvl val="lvl"/>
          <dgm:resizeHandles val="exact"/>
        </dgm:presLayoutVars>
      </dgm:prSet>
      <dgm:spPr/>
    </dgm:pt>
    <dgm:pt modelId="{C170324C-CB69-47BC-975F-11BFF9776165}" type="pres">
      <dgm:prSet presAssocID="{8E57D92D-B355-4ACF-85F5-F08C00ABB7F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963CD76-3343-4A1D-994F-F45F4F22695C}" type="pres">
      <dgm:prSet presAssocID="{396738AD-D8F5-4614-9549-487C98012F83}" presName="spacer" presStyleCnt="0"/>
      <dgm:spPr/>
    </dgm:pt>
    <dgm:pt modelId="{F88904F1-E7A7-4033-BC38-F677D1ACEB01}" type="pres">
      <dgm:prSet presAssocID="{11E2BDF0-3F04-4C10-8C81-4DE1F0845E0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A939C3A-69A6-4564-A132-D92FDA5EA615}" type="pres">
      <dgm:prSet presAssocID="{1153BAA0-7D99-4A7E-A30B-4C7D62DB2646}" presName="spacer" presStyleCnt="0"/>
      <dgm:spPr/>
    </dgm:pt>
    <dgm:pt modelId="{24D31A1E-46C5-4A18-974C-8E32FEF1AFF8}" type="pres">
      <dgm:prSet presAssocID="{335ECEC1-D08D-4FB4-BC42-BD4CF0EF702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3F6FA8E-D863-4CA8-82EC-33A2E57D8A07}" type="pres">
      <dgm:prSet presAssocID="{FB5C5EC1-A9DA-4A6F-9A77-D10E3426F005}" presName="spacer" presStyleCnt="0"/>
      <dgm:spPr/>
    </dgm:pt>
    <dgm:pt modelId="{C820E5F6-382B-4DD8-8074-56CFA0C46773}" type="pres">
      <dgm:prSet presAssocID="{A780A0E1-0F8D-45E6-9D3F-751AF8CC28A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28CE652-F1AE-40CC-88C6-4F2CA8287490}" type="pres">
      <dgm:prSet presAssocID="{FB9366C1-0D79-4758-A46F-91C901EBAC3B}" presName="spacer" presStyleCnt="0"/>
      <dgm:spPr/>
    </dgm:pt>
    <dgm:pt modelId="{4CAE1CDC-E04A-4F45-AD50-20BFABC503C1}" type="pres">
      <dgm:prSet presAssocID="{206852DD-9622-4CDC-B3B0-0A8E243BB73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02F6651-5EB4-4F68-981D-2D17E609912B}" type="presOf" srcId="{8E57D92D-B355-4ACF-85F5-F08C00ABB7FE}" destId="{C170324C-CB69-47BC-975F-11BFF9776165}" srcOrd="0" destOrd="0" presId="urn:microsoft.com/office/officeart/2005/8/layout/vList2"/>
    <dgm:cxn modelId="{5253575B-FB72-4EA4-85C8-278D12E06F1A}" type="presOf" srcId="{A780A0E1-0F8D-45E6-9D3F-751AF8CC28AE}" destId="{C820E5F6-382B-4DD8-8074-56CFA0C46773}" srcOrd="0" destOrd="0" presId="urn:microsoft.com/office/officeart/2005/8/layout/vList2"/>
    <dgm:cxn modelId="{6F694A69-3F5C-46DF-A9B8-54D3EC788A5D}" srcId="{34CBC9F7-E284-4EE7-A362-383F4EE6C983}" destId="{335ECEC1-D08D-4FB4-BC42-BD4CF0EF7026}" srcOrd="2" destOrd="0" parTransId="{54363F98-A5C1-4C2B-BA2C-23B04863EC74}" sibTransId="{FB5C5EC1-A9DA-4A6F-9A77-D10E3426F005}"/>
    <dgm:cxn modelId="{3D455E86-AD6E-4996-9B43-54517C78AC2E}" type="presOf" srcId="{335ECEC1-D08D-4FB4-BC42-BD4CF0EF7026}" destId="{24D31A1E-46C5-4A18-974C-8E32FEF1AFF8}" srcOrd="0" destOrd="0" presId="urn:microsoft.com/office/officeart/2005/8/layout/vList2"/>
    <dgm:cxn modelId="{9D22728C-2F28-4AFB-8CB3-E4BF614E98F8}" srcId="{34CBC9F7-E284-4EE7-A362-383F4EE6C983}" destId="{11E2BDF0-3F04-4C10-8C81-4DE1F0845E05}" srcOrd="1" destOrd="0" parTransId="{86A04781-3601-4527-844B-4167EA62989F}" sibTransId="{1153BAA0-7D99-4A7E-A30B-4C7D62DB2646}"/>
    <dgm:cxn modelId="{2A8AE69F-83F6-4A3C-8A04-4461F6D929F6}" srcId="{34CBC9F7-E284-4EE7-A362-383F4EE6C983}" destId="{8E57D92D-B355-4ACF-85F5-F08C00ABB7FE}" srcOrd="0" destOrd="0" parTransId="{9F57761B-F774-45F8-AB86-A9410FBAD091}" sibTransId="{396738AD-D8F5-4614-9549-487C98012F83}"/>
    <dgm:cxn modelId="{28C02DB6-1411-4DDC-A762-4F10D621F5BB}" type="presOf" srcId="{206852DD-9622-4CDC-B3B0-0A8E243BB733}" destId="{4CAE1CDC-E04A-4F45-AD50-20BFABC503C1}" srcOrd="0" destOrd="0" presId="urn:microsoft.com/office/officeart/2005/8/layout/vList2"/>
    <dgm:cxn modelId="{C11675B9-8FD2-41BE-AA66-28BFF621FBCB}" srcId="{34CBC9F7-E284-4EE7-A362-383F4EE6C983}" destId="{206852DD-9622-4CDC-B3B0-0A8E243BB733}" srcOrd="4" destOrd="0" parTransId="{84B53108-6A2A-435E-83C5-A008A77C3AEB}" sibTransId="{F4E5F76F-19CA-4D2D-99B0-532EE71A43D8}"/>
    <dgm:cxn modelId="{2CCCCFB9-8C4E-4D71-8773-15A4A1353CEA}" srcId="{34CBC9F7-E284-4EE7-A362-383F4EE6C983}" destId="{A780A0E1-0F8D-45E6-9D3F-751AF8CC28AE}" srcOrd="3" destOrd="0" parTransId="{DC1E074D-150E-4D9F-9443-3BFB19549A9D}" sibTransId="{FB9366C1-0D79-4758-A46F-91C901EBAC3B}"/>
    <dgm:cxn modelId="{A2E8D7D0-64EE-4434-9126-4923870F0436}" type="presOf" srcId="{34CBC9F7-E284-4EE7-A362-383F4EE6C983}" destId="{D34A7EEB-8BF8-4A06-AF92-A262FC0C23F8}" srcOrd="0" destOrd="0" presId="urn:microsoft.com/office/officeart/2005/8/layout/vList2"/>
    <dgm:cxn modelId="{D8FBB1FE-D560-410D-A725-342201582385}" type="presOf" srcId="{11E2BDF0-3F04-4C10-8C81-4DE1F0845E05}" destId="{F88904F1-E7A7-4033-BC38-F677D1ACEB01}" srcOrd="0" destOrd="0" presId="urn:microsoft.com/office/officeart/2005/8/layout/vList2"/>
    <dgm:cxn modelId="{76210EB0-CFC3-4A00-86EC-75A1E6CB5CB1}" type="presParOf" srcId="{D34A7EEB-8BF8-4A06-AF92-A262FC0C23F8}" destId="{C170324C-CB69-47BC-975F-11BFF9776165}" srcOrd="0" destOrd="0" presId="urn:microsoft.com/office/officeart/2005/8/layout/vList2"/>
    <dgm:cxn modelId="{BAE20A97-6FDD-4B45-9B13-2C417EE55D0C}" type="presParOf" srcId="{D34A7EEB-8BF8-4A06-AF92-A262FC0C23F8}" destId="{E963CD76-3343-4A1D-994F-F45F4F22695C}" srcOrd="1" destOrd="0" presId="urn:microsoft.com/office/officeart/2005/8/layout/vList2"/>
    <dgm:cxn modelId="{AED0185C-EFC9-4C49-AF08-DD66F98B1173}" type="presParOf" srcId="{D34A7EEB-8BF8-4A06-AF92-A262FC0C23F8}" destId="{F88904F1-E7A7-4033-BC38-F677D1ACEB01}" srcOrd="2" destOrd="0" presId="urn:microsoft.com/office/officeart/2005/8/layout/vList2"/>
    <dgm:cxn modelId="{D6858A48-9966-4627-A17F-343E6F747823}" type="presParOf" srcId="{D34A7EEB-8BF8-4A06-AF92-A262FC0C23F8}" destId="{4A939C3A-69A6-4564-A132-D92FDA5EA615}" srcOrd="3" destOrd="0" presId="urn:microsoft.com/office/officeart/2005/8/layout/vList2"/>
    <dgm:cxn modelId="{330E0F69-3A6E-45C1-8280-31112EDCA3D4}" type="presParOf" srcId="{D34A7EEB-8BF8-4A06-AF92-A262FC0C23F8}" destId="{24D31A1E-46C5-4A18-974C-8E32FEF1AFF8}" srcOrd="4" destOrd="0" presId="urn:microsoft.com/office/officeart/2005/8/layout/vList2"/>
    <dgm:cxn modelId="{E20C8CC2-E7A3-4AB4-AA2F-AED51FC42346}" type="presParOf" srcId="{D34A7EEB-8BF8-4A06-AF92-A262FC0C23F8}" destId="{13F6FA8E-D863-4CA8-82EC-33A2E57D8A07}" srcOrd="5" destOrd="0" presId="urn:microsoft.com/office/officeart/2005/8/layout/vList2"/>
    <dgm:cxn modelId="{489EFE1C-170C-4576-9CD9-C999E5886649}" type="presParOf" srcId="{D34A7EEB-8BF8-4A06-AF92-A262FC0C23F8}" destId="{C820E5F6-382B-4DD8-8074-56CFA0C46773}" srcOrd="6" destOrd="0" presId="urn:microsoft.com/office/officeart/2005/8/layout/vList2"/>
    <dgm:cxn modelId="{43A9BDCD-2CDF-48D1-B82A-62E9A1CF00E8}" type="presParOf" srcId="{D34A7EEB-8BF8-4A06-AF92-A262FC0C23F8}" destId="{A28CE652-F1AE-40CC-88C6-4F2CA8287490}" srcOrd="7" destOrd="0" presId="urn:microsoft.com/office/officeart/2005/8/layout/vList2"/>
    <dgm:cxn modelId="{EB6F5154-C73A-42AB-A91F-1E337BFB9E85}" type="presParOf" srcId="{D34A7EEB-8BF8-4A06-AF92-A262FC0C23F8}" destId="{4CAE1CDC-E04A-4F45-AD50-20BFABC503C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9338021-627D-4108-A507-7E0BDB034784}" type="doc">
      <dgm:prSet loTypeId="urn:microsoft.com/office/officeart/2005/8/layout/process5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5779B073-FD35-488B-B3CF-7ACD4B2F7938}">
      <dgm:prSet/>
      <dgm:spPr/>
      <dgm:t>
        <a:bodyPr/>
        <a:lstStyle/>
        <a:p>
          <a:r>
            <a:rPr lang="en-GB"/>
            <a:t>Neglecting Early Warning Signs - Unsafe newborn care arose from disregarded dangers.</a:t>
          </a:r>
          <a:endParaRPr lang="en-US"/>
        </a:p>
      </dgm:t>
    </dgm:pt>
    <dgm:pt modelId="{6B80635B-C6F1-499A-B621-ECC557486194}" type="parTrans" cxnId="{F7630DBD-4682-41CB-AA8F-106A42266257}">
      <dgm:prSet/>
      <dgm:spPr/>
      <dgm:t>
        <a:bodyPr/>
        <a:lstStyle/>
        <a:p>
          <a:endParaRPr lang="en-US"/>
        </a:p>
      </dgm:t>
    </dgm:pt>
    <dgm:pt modelId="{CAC7304E-20AF-4B83-954A-5B91E73D5EB7}" type="sibTrans" cxnId="{F7630DBD-4682-41CB-AA8F-106A42266257}">
      <dgm:prSet/>
      <dgm:spPr/>
      <dgm:t>
        <a:bodyPr/>
        <a:lstStyle/>
        <a:p>
          <a:endParaRPr lang="en-US"/>
        </a:p>
      </dgm:t>
    </dgm:pt>
    <dgm:pt modelId="{804D73D2-8750-4585-BDC2-AF19BED5E738}">
      <dgm:prSet/>
      <dgm:spPr/>
      <dgm:t>
        <a:bodyPr/>
        <a:lstStyle/>
        <a:p>
          <a:r>
            <a:rPr lang="en-GB"/>
            <a:t>Inadequate Governance and Ineffective Policy Execution — Reactive crisis management supplanted proactive risk mitigation.</a:t>
          </a:r>
          <a:endParaRPr lang="en-US"/>
        </a:p>
      </dgm:t>
    </dgm:pt>
    <dgm:pt modelId="{CB466980-67A7-46A8-A75B-DE948A3A2580}" type="parTrans" cxnId="{F462BD73-3C6A-4091-BCB4-7CE037C68DF0}">
      <dgm:prSet/>
      <dgm:spPr/>
      <dgm:t>
        <a:bodyPr/>
        <a:lstStyle/>
        <a:p>
          <a:endParaRPr lang="en-US"/>
        </a:p>
      </dgm:t>
    </dgm:pt>
    <dgm:pt modelId="{8C3EC61A-702E-4259-93A8-9B831104D4A7}" type="sibTrans" cxnId="{F462BD73-3C6A-4091-BCB4-7CE037C68DF0}">
      <dgm:prSet/>
      <dgm:spPr/>
      <dgm:t>
        <a:bodyPr/>
        <a:lstStyle/>
        <a:p>
          <a:endParaRPr lang="en-US"/>
        </a:p>
      </dgm:t>
    </dgm:pt>
    <dgm:pt modelId="{C8A4027E-A43D-4EC6-A5F4-DB1F0A87E2DB}">
      <dgm:prSet/>
      <dgm:spPr/>
      <dgm:t>
        <a:bodyPr/>
        <a:lstStyle/>
        <a:p>
          <a:r>
            <a:rPr lang="en-GB" dirty="0"/>
            <a:t>Deficient Quality Systems — At-risk newborns subjected to avoidable injury and inequitable care.</a:t>
          </a:r>
          <a:endParaRPr lang="en-US" dirty="0"/>
        </a:p>
      </dgm:t>
    </dgm:pt>
    <dgm:pt modelId="{3F0BB3B1-0E3A-45DF-92C8-11EB310E5BFC}" type="parTrans" cxnId="{08BA7B6B-0426-4ED6-853E-4537B2DCE3F3}">
      <dgm:prSet/>
      <dgm:spPr/>
      <dgm:t>
        <a:bodyPr/>
        <a:lstStyle/>
        <a:p>
          <a:endParaRPr lang="en-US"/>
        </a:p>
      </dgm:t>
    </dgm:pt>
    <dgm:pt modelId="{8EB13489-EC77-4EB8-A69F-BE48FC60D906}" type="sibTrans" cxnId="{08BA7B6B-0426-4ED6-853E-4537B2DCE3F3}">
      <dgm:prSet/>
      <dgm:spPr/>
      <dgm:t>
        <a:bodyPr/>
        <a:lstStyle/>
        <a:p>
          <a:endParaRPr lang="en-US"/>
        </a:p>
      </dgm:t>
    </dgm:pt>
    <dgm:pt modelId="{2EB6CD5B-9C43-4E38-9E36-15DF67322CC1}">
      <dgm:prSet/>
      <dgm:spPr/>
      <dgm:t>
        <a:bodyPr/>
        <a:lstStyle/>
        <a:p>
          <a:r>
            <a:rPr lang="en-GB"/>
            <a:t>Resource Diversion - Legal proceedings, enquiries, and reputational harm diminished attention to patient treatment.</a:t>
          </a:r>
          <a:endParaRPr lang="en-US"/>
        </a:p>
      </dgm:t>
    </dgm:pt>
    <dgm:pt modelId="{32A17EC5-5E4B-41F9-942D-910DE0B83BFB}" type="parTrans" cxnId="{99509118-491D-4389-998A-68E48AAF5286}">
      <dgm:prSet/>
      <dgm:spPr/>
      <dgm:t>
        <a:bodyPr/>
        <a:lstStyle/>
        <a:p>
          <a:endParaRPr lang="en-US"/>
        </a:p>
      </dgm:t>
    </dgm:pt>
    <dgm:pt modelId="{7DB3A171-6AD9-4B44-8684-63EF131D6E44}" type="sibTrans" cxnId="{99509118-491D-4389-998A-68E48AAF5286}">
      <dgm:prSet/>
      <dgm:spPr/>
      <dgm:t>
        <a:bodyPr/>
        <a:lstStyle/>
        <a:p>
          <a:endParaRPr lang="en-US"/>
        </a:p>
      </dgm:t>
    </dgm:pt>
    <dgm:pt modelId="{9DFAFD0B-53E7-401E-B38C-559DDB762CEA}">
      <dgm:prSet/>
      <dgm:spPr/>
      <dgm:t>
        <a:bodyPr/>
        <a:lstStyle/>
        <a:p>
          <a:r>
            <a:rPr lang="en-GB"/>
            <a:t>Decline of Trust and Transparency - Families encountered a deficiency of justice, diminishing confidence in the system.</a:t>
          </a:r>
          <a:endParaRPr lang="en-US"/>
        </a:p>
      </dgm:t>
    </dgm:pt>
    <dgm:pt modelId="{94BE77DB-A64A-4179-B7FF-B35356E38CCF}" type="parTrans" cxnId="{6930CC15-57F4-43E1-ACF4-FEB314DBDA8F}">
      <dgm:prSet/>
      <dgm:spPr/>
      <dgm:t>
        <a:bodyPr/>
        <a:lstStyle/>
        <a:p>
          <a:endParaRPr lang="en-US"/>
        </a:p>
      </dgm:t>
    </dgm:pt>
    <dgm:pt modelId="{924E0D40-D26B-4040-8E8E-F5329CEC72F5}" type="sibTrans" cxnId="{6930CC15-57F4-43E1-ACF4-FEB314DBDA8F}">
      <dgm:prSet/>
      <dgm:spPr/>
      <dgm:t>
        <a:bodyPr/>
        <a:lstStyle/>
        <a:p>
          <a:endParaRPr lang="en-US"/>
        </a:p>
      </dgm:t>
    </dgm:pt>
    <dgm:pt modelId="{B7633059-75EC-4736-8CB1-ED1D045679B9}" type="pres">
      <dgm:prSet presAssocID="{99338021-627D-4108-A507-7E0BDB034784}" presName="diagram" presStyleCnt="0">
        <dgm:presLayoutVars>
          <dgm:dir/>
          <dgm:resizeHandles val="exact"/>
        </dgm:presLayoutVars>
      </dgm:prSet>
      <dgm:spPr/>
    </dgm:pt>
    <dgm:pt modelId="{CD1BE2A0-CC8B-4677-A71B-B837D55FD704}" type="pres">
      <dgm:prSet presAssocID="{5779B073-FD35-488B-B3CF-7ACD4B2F7938}" presName="node" presStyleLbl="node1" presStyleIdx="0" presStyleCnt="5">
        <dgm:presLayoutVars>
          <dgm:bulletEnabled val="1"/>
        </dgm:presLayoutVars>
      </dgm:prSet>
      <dgm:spPr/>
    </dgm:pt>
    <dgm:pt modelId="{115818C8-C860-46DD-BFEC-5FEDA4AD0D12}" type="pres">
      <dgm:prSet presAssocID="{CAC7304E-20AF-4B83-954A-5B91E73D5EB7}" presName="sibTrans" presStyleLbl="sibTrans2D1" presStyleIdx="0" presStyleCnt="4"/>
      <dgm:spPr/>
    </dgm:pt>
    <dgm:pt modelId="{D2936B5A-C116-47DA-A6A1-5B8A2B50E164}" type="pres">
      <dgm:prSet presAssocID="{CAC7304E-20AF-4B83-954A-5B91E73D5EB7}" presName="connectorText" presStyleLbl="sibTrans2D1" presStyleIdx="0" presStyleCnt="4"/>
      <dgm:spPr/>
    </dgm:pt>
    <dgm:pt modelId="{7461E21A-AFBE-4055-9712-0760956A9CB6}" type="pres">
      <dgm:prSet presAssocID="{804D73D2-8750-4585-BDC2-AF19BED5E738}" presName="node" presStyleLbl="node1" presStyleIdx="1" presStyleCnt="5">
        <dgm:presLayoutVars>
          <dgm:bulletEnabled val="1"/>
        </dgm:presLayoutVars>
      </dgm:prSet>
      <dgm:spPr/>
    </dgm:pt>
    <dgm:pt modelId="{23E61394-F8D3-4645-91C0-A3E9608756C8}" type="pres">
      <dgm:prSet presAssocID="{8C3EC61A-702E-4259-93A8-9B831104D4A7}" presName="sibTrans" presStyleLbl="sibTrans2D1" presStyleIdx="1" presStyleCnt="4"/>
      <dgm:spPr/>
    </dgm:pt>
    <dgm:pt modelId="{0C85D231-D6D9-43E0-8DF3-1CD157F9CC8E}" type="pres">
      <dgm:prSet presAssocID="{8C3EC61A-702E-4259-93A8-9B831104D4A7}" presName="connectorText" presStyleLbl="sibTrans2D1" presStyleIdx="1" presStyleCnt="4"/>
      <dgm:spPr/>
    </dgm:pt>
    <dgm:pt modelId="{7DBF533A-D559-45DC-AD1B-E754A403B859}" type="pres">
      <dgm:prSet presAssocID="{C8A4027E-A43D-4EC6-A5F4-DB1F0A87E2DB}" presName="node" presStyleLbl="node1" presStyleIdx="2" presStyleCnt="5">
        <dgm:presLayoutVars>
          <dgm:bulletEnabled val="1"/>
        </dgm:presLayoutVars>
      </dgm:prSet>
      <dgm:spPr/>
    </dgm:pt>
    <dgm:pt modelId="{6F90110D-D5E0-4C85-955C-3C24F2D47B4E}" type="pres">
      <dgm:prSet presAssocID="{8EB13489-EC77-4EB8-A69F-BE48FC60D906}" presName="sibTrans" presStyleLbl="sibTrans2D1" presStyleIdx="2" presStyleCnt="4"/>
      <dgm:spPr/>
    </dgm:pt>
    <dgm:pt modelId="{F38664E3-85FC-4931-8303-A67B43F2862F}" type="pres">
      <dgm:prSet presAssocID="{8EB13489-EC77-4EB8-A69F-BE48FC60D906}" presName="connectorText" presStyleLbl="sibTrans2D1" presStyleIdx="2" presStyleCnt="4"/>
      <dgm:spPr/>
    </dgm:pt>
    <dgm:pt modelId="{8CF0E141-CAAD-4602-9B3A-1153CD3F3413}" type="pres">
      <dgm:prSet presAssocID="{2EB6CD5B-9C43-4E38-9E36-15DF67322CC1}" presName="node" presStyleLbl="node1" presStyleIdx="3" presStyleCnt="5">
        <dgm:presLayoutVars>
          <dgm:bulletEnabled val="1"/>
        </dgm:presLayoutVars>
      </dgm:prSet>
      <dgm:spPr/>
    </dgm:pt>
    <dgm:pt modelId="{10E88658-7E6C-4714-8049-9772B1C401A3}" type="pres">
      <dgm:prSet presAssocID="{7DB3A171-6AD9-4B44-8684-63EF131D6E44}" presName="sibTrans" presStyleLbl="sibTrans2D1" presStyleIdx="3" presStyleCnt="4"/>
      <dgm:spPr/>
    </dgm:pt>
    <dgm:pt modelId="{EBF67D65-5E6E-439B-8136-3B1A2B25F7D2}" type="pres">
      <dgm:prSet presAssocID="{7DB3A171-6AD9-4B44-8684-63EF131D6E44}" presName="connectorText" presStyleLbl="sibTrans2D1" presStyleIdx="3" presStyleCnt="4"/>
      <dgm:spPr/>
    </dgm:pt>
    <dgm:pt modelId="{C303C974-5CD8-424A-B25E-2ED502FCB14B}" type="pres">
      <dgm:prSet presAssocID="{9DFAFD0B-53E7-401E-B38C-559DDB762CEA}" presName="node" presStyleLbl="node1" presStyleIdx="4" presStyleCnt="5">
        <dgm:presLayoutVars>
          <dgm:bulletEnabled val="1"/>
        </dgm:presLayoutVars>
      </dgm:prSet>
      <dgm:spPr/>
    </dgm:pt>
  </dgm:ptLst>
  <dgm:cxnLst>
    <dgm:cxn modelId="{6930CC15-57F4-43E1-ACF4-FEB314DBDA8F}" srcId="{99338021-627D-4108-A507-7E0BDB034784}" destId="{9DFAFD0B-53E7-401E-B38C-559DDB762CEA}" srcOrd="4" destOrd="0" parTransId="{94BE77DB-A64A-4179-B7FF-B35356E38CCF}" sibTransId="{924E0D40-D26B-4040-8E8E-F5329CEC72F5}"/>
    <dgm:cxn modelId="{99509118-491D-4389-998A-68E48AAF5286}" srcId="{99338021-627D-4108-A507-7E0BDB034784}" destId="{2EB6CD5B-9C43-4E38-9E36-15DF67322CC1}" srcOrd="3" destOrd="0" parTransId="{32A17EC5-5E4B-41F9-942D-910DE0B83BFB}" sibTransId="{7DB3A171-6AD9-4B44-8684-63EF131D6E44}"/>
    <dgm:cxn modelId="{2BCA0C62-25E8-4C05-85A1-0CE8AC899570}" type="presOf" srcId="{8EB13489-EC77-4EB8-A69F-BE48FC60D906}" destId="{6F90110D-D5E0-4C85-955C-3C24F2D47B4E}" srcOrd="0" destOrd="0" presId="urn:microsoft.com/office/officeart/2005/8/layout/process5"/>
    <dgm:cxn modelId="{54AF8262-5A42-4D7E-A455-387975BB5C19}" type="presOf" srcId="{C8A4027E-A43D-4EC6-A5F4-DB1F0A87E2DB}" destId="{7DBF533A-D559-45DC-AD1B-E754A403B859}" srcOrd="0" destOrd="0" presId="urn:microsoft.com/office/officeart/2005/8/layout/process5"/>
    <dgm:cxn modelId="{2DAAFC66-2C15-4283-A54D-54207A0DF5BB}" type="presOf" srcId="{CAC7304E-20AF-4B83-954A-5B91E73D5EB7}" destId="{115818C8-C860-46DD-BFEC-5FEDA4AD0D12}" srcOrd="0" destOrd="0" presId="urn:microsoft.com/office/officeart/2005/8/layout/process5"/>
    <dgm:cxn modelId="{2281DA67-EA51-4601-8D74-8A24762458D1}" type="presOf" srcId="{7DB3A171-6AD9-4B44-8684-63EF131D6E44}" destId="{EBF67D65-5E6E-439B-8136-3B1A2B25F7D2}" srcOrd="1" destOrd="0" presId="urn:microsoft.com/office/officeart/2005/8/layout/process5"/>
    <dgm:cxn modelId="{08BA7B6B-0426-4ED6-853E-4537B2DCE3F3}" srcId="{99338021-627D-4108-A507-7E0BDB034784}" destId="{C8A4027E-A43D-4EC6-A5F4-DB1F0A87E2DB}" srcOrd="2" destOrd="0" parTransId="{3F0BB3B1-0E3A-45DF-92C8-11EB310E5BFC}" sibTransId="{8EB13489-EC77-4EB8-A69F-BE48FC60D906}"/>
    <dgm:cxn modelId="{F462BD73-3C6A-4091-BCB4-7CE037C68DF0}" srcId="{99338021-627D-4108-A507-7E0BDB034784}" destId="{804D73D2-8750-4585-BDC2-AF19BED5E738}" srcOrd="1" destOrd="0" parTransId="{CB466980-67A7-46A8-A75B-DE948A3A2580}" sibTransId="{8C3EC61A-702E-4259-93A8-9B831104D4A7}"/>
    <dgm:cxn modelId="{20CD9374-961E-4683-A6C7-1437BF2CEB75}" type="presOf" srcId="{9DFAFD0B-53E7-401E-B38C-559DDB762CEA}" destId="{C303C974-5CD8-424A-B25E-2ED502FCB14B}" srcOrd="0" destOrd="0" presId="urn:microsoft.com/office/officeart/2005/8/layout/process5"/>
    <dgm:cxn modelId="{43152D92-6FBE-4F17-A21B-6A0D40757F56}" type="presOf" srcId="{8C3EC61A-702E-4259-93A8-9B831104D4A7}" destId="{0C85D231-D6D9-43E0-8DF3-1CD157F9CC8E}" srcOrd="1" destOrd="0" presId="urn:microsoft.com/office/officeart/2005/8/layout/process5"/>
    <dgm:cxn modelId="{478D359B-5143-44BE-A57D-3A90F9A45C7F}" type="presOf" srcId="{CAC7304E-20AF-4B83-954A-5B91E73D5EB7}" destId="{D2936B5A-C116-47DA-A6A1-5B8A2B50E164}" srcOrd="1" destOrd="0" presId="urn:microsoft.com/office/officeart/2005/8/layout/process5"/>
    <dgm:cxn modelId="{9BF6A6A4-34B8-407A-8598-15E8FFC89CC6}" type="presOf" srcId="{8EB13489-EC77-4EB8-A69F-BE48FC60D906}" destId="{F38664E3-85FC-4931-8303-A67B43F2862F}" srcOrd="1" destOrd="0" presId="urn:microsoft.com/office/officeart/2005/8/layout/process5"/>
    <dgm:cxn modelId="{F7630DBD-4682-41CB-AA8F-106A42266257}" srcId="{99338021-627D-4108-A507-7E0BDB034784}" destId="{5779B073-FD35-488B-B3CF-7ACD4B2F7938}" srcOrd="0" destOrd="0" parTransId="{6B80635B-C6F1-499A-B621-ECC557486194}" sibTransId="{CAC7304E-20AF-4B83-954A-5B91E73D5EB7}"/>
    <dgm:cxn modelId="{E11D16C9-50E2-4568-AB47-0C4B99EE8CF6}" type="presOf" srcId="{804D73D2-8750-4585-BDC2-AF19BED5E738}" destId="{7461E21A-AFBE-4055-9712-0760956A9CB6}" srcOrd="0" destOrd="0" presId="urn:microsoft.com/office/officeart/2005/8/layout/process5"/>
    <dgm:cxn modelId="{F9EADCCD-156F-4607-A02E-9E8181B3D6E8}" type="presOf" srcId="{7DB3A171-6AD9-4B44-8684-63EF131D6E44}" destId="{10E88658-7E6C-4714-8049-9772B1C401A3}" srcOrd="0" destOrd="0" presId="urn:microsoft.com/office/officeart/2005/8/layout/process5"/>
    <dgm:cxn modelId="{79E4A0CE-5A7D-47C5-8BEA-957BA3945247}" type="presOf" srcId="{99338021-627D-4108-A507-7E0BDB034784}" destId="{B7633059-75EC-4736-8CB1-ED1D045679B9}" srcOrd="0" destOrd="0" presId="urn:microsoft.com/office/officeart/2005/8/layout/process5"/>
    <dgm:cxn modelId="{538E12EB-54B7-47DD-B2A4-9AA3EEEF7CFB}" type="presOf" srcId="{5779B073-FD35-488B-B3CF-7ACD4B2F7938}" destId="{CD1BE2A0-CC8B-4677-A71B-B837D55FD704}" srcOrd="0" destOrd="0" presId="urn:microsoft.com/office/officeart/2005/8/layout/process5"/>
    <dgm:cxn modelId="{6FE06AF4-80B1-4366-872C-21C6A5080677}" type="presOf" srcId="{8C3EC61A-702E-4259-93A8-9B831104D4A7}" destId="{23E61394-F8D3-4645-91C0-A3E9608756C8}" srcOrd="0" destOrd="0" presId="urn:microsoft.com/office/officeart/2005/8/layout/process5"/>
    <dgm:cxn modelId="{93529FF7-1B28-46EF-8B1E-93C169D6FE46}" type="presOf" srcId="{2EB6CD5B-9C43-4E38-9E36-15DF67322CC1}" destId="{8CF0E141-CAAD-4602-9B3A-1153CD3F3413}" srcOrd="0" destOrd="0" presId="urn:microsoft.com/office/officeart/2005/8/layout/process5"/>
    <dgm:cxn modelId="{FD8DECFC-CA97-487C-B4A6-13E35D702521}" type="presParOf" srcId="{B7633059-75EC-4736-8CB1-ED1D045679B9}" destId="{CD1BE2A0-CC8B-4677-A71B-B837D55FD704}" srcOrd="0" destOrd="0" presId="urn:microsoft.com/office/officeart/2005/8/layout/process5"/>
    <dgm:cxn modelId="{44A48B89-864D-42EE-B2B1-A95FF2D3F71C}" type="presParOf" srcId="{B7633059-75EC-4736-8CB1-ED1D045679B9}" destId="{115818C8-C860-46DD-BFEC-5FEDA4AD0D12}" srcOrd="1" destOrd="0" presId="urn:microsoft.com/office/officeart/2005/8/layout/process5"/>
    <dgm:cxn modelId="{C596E101-FD9A-4C0A-8CBE-387DB4A38B8D}" type="presParOf" srcId="{115818C8-C860-46DD-BFEC-5FEDA4AD0D12}" destId="{D2936B5A-C116-47DA-A6A1-5B8A2B50E164}" srcOrd="0" destOrd="0" presId="urn:microsoft.com/office/officeart/2005/8/layout/process5"/>
    <dgm:cxn modelId="{673E1A48-FD31-4131-B259-5C199D1B1500}" type="presParOf" srcId="{B7633059-75EC-4736-8CB1-ED1D045679B9}" destId="{7461E21A-AFBE-4055-9712-0760956A9CB6}" srcOrd="2" destOrd="0" presId="urn:microsoft.com/office/officeart/2005/8/layout/process5"/>
    <dgm:cxn modelId="{C0C19710-98D2-406D-8E2E-21A144223897}" type="presParOf" srcId="{B7633059-75EC-4736-8CB1-ED1D045679B9}" destId="{23E61394-F8D3-4645-91C0-A3E9608756C8}" srcOrd="3" destOrd="0" presId="urn:microsoft.com/office/officeart/2005/8/layout/process5"/>
    <dgm:cxn modelId="{FDFB75B8-EC3F-4496-8F53-70DC808B881C}" type="presParOf" srcId="{23E61394-F8D3-4645-91C0-A3E9608756C8}" destId="{0C85D231-D6D9-43E0-8DF3-1CD157F9CC8E}" srcOrd="0" destOrd="0" presId="urn:microsoft.com/office/officeart/2005/8/layout/process5"/>
    <dgm:cxn modelId="{3F87B946-9BC0-4127-8CDC-6D9C2D51C130}" type="presParOf" srcId="{B7633059-75EC-4736-8CB1-ED1D045679B9}" destId="{7DBF533A-D559-45DC-AD1B-E754A403B859}" srcOrd="4" destOrd="0" presId="urn:microsoft.com/office/officeart/2005/8/layout/process5"/>
    <dgm:cxn modelId="{BA2010BC-C820-404C-B56B-CBA72049A0BE}" type="presParOf" srcId="{B7633059-75EC-4736-8CB1-ED1D045679B9}" destId="{6F90110D-D5E0-4C85-955C-3C24F2D47B4E}" srcOrd="5" destOrd="0" presId="urn:microsoft.com/office/officeart/2005/8/layout/process5"/>
    <dgm:cxn modelId="{9FBBE762-7815-43AA-83F1-3BD13AF5A8E7}" type="presParOf" srcId="{6F90110D-D5E0-4C85-955C-3C24F2D47B4E}" destId="{F38664E3-85FC-4931-8303-A67B43F2862F}" srcOrd="0" destOrd="0" presId="urn:microsoft.com/office/officeart/2005/8/layout/process5"/>
    <dgm:cxn modelId="{A5345045-29CE-4757-991A-BE2623195695}" type="presParOf" srcId="{B7633059-75EC-4736-8CB1-ED1D045679B9}" destId="{8CF0E141-CAAD-4602-9B3A-1153CD3F3413}" srcOrd="6" destOrd="0" presId="urn:microsoft.com/office/officeart/2005/8/layout/process5"/>
    <dgm:cxn modelId="{A46DB4DE-19ED-4EEA-B8FD-5D9EB2EC481A}" type="presParOf" srcId="{B7633059-75EC-4736-8CB1-ED1D045679B9}" destId="{10E88658-7E6C-4714-8049-9772B1C401A3}" srcOrd="7" destOrd="0" presId="urn:microsoft.com/office/officeart/2005/8/layout/process5"/>
    <dgm:cxn modelId="{B669789D-E200-4B09-A42E-C08EE31EA607}" type="presParOf" srcId="{10E88658-7E6C-4714-8049-9772B1C401A3}" destId="{EBF67D65-5E6E-439B-8136-3B1A2B25F7D2}" srcOrd="0" destOrd="0" presId="urn:microsoft.com/office/officeart/2005/8/layout/process5"/>
    <dgm:cxn modelId="{59898EEE-99A4-4112-A7B3-6C8C2A85AE3D}" type="presParOf" srcId="{B7633059-75EC-4736-8CB1-ED1D045679B9}" destId="{C303C974-5CD8-424A-B25E-2ED502FCB14B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394C8E2-AD03-4129-B1FA-3D66B9052272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52FB54D-DE48-4CBB-BE57-BB0CE6DA3D9F}">
      <dgm:prSet/>
      <dgm:spPr/>
      <dgm:t>
        <a:bodyPr/>
        <a:lstStyle/>
        <a:p>
          <a:r>
            <a:rPr lang="en-GB" b="1"/>
            <a:t>A supportive safety culture fosters reporting, transparency, and ongoing learning (Kumah et al., 2024)</a:t>
          </a:r>
          <a:r>
            <a:rPr lang="en-GB"/>
            <a:t>.</a:t>
          </a:r>
          <a:endParaRPr lang="en-US"/>
        </a:p>
      </dgm:t>
    </dgm:pt>
    <dgm:pt modelId="{975A3C2C-15C2-4100-947C-DE1E8E247146}" type="parTrans" cxnId="{E7B4657C-1410-402A-903A-B9CD23706B73}">
      <dgm:prSet/>
      <dgm:spPr/>
      <dgm:t>
        <a:bodyPr/>
        <a:lstStyle/>
        <a:p>
          <a:endParaRPr lang="en-US"/>
        </a:p>
      </dgm:t>
    </dgm:pt>
    <dgm:pt modelId="{2646B3C3-3FA9-4326-B72C-3958943E91F6}" type="sibTrans" cxnId="{E7B4657C-1410-402A-903A-B9CD23706B73}">
      <dgm:prSet/>
      <dgm:spPr/>
      <dgm:t>
        <a:bodyPr/>
        <a:lstStyle/>
        <a:p>
          <a:endParaRPr lang="en-US"/>
        </a:p>
      </dgm:t>
    </dgm:pt>
    <dgm:pt modelId="{C9C802BF-F6B3-4DB4-B00A-E7E941534B46}">
      <dgm:prSet/>
      <dgm:spPr/>
      <dgm:t>
        <a:bodyPr/>
        <a:lstStyle/>
        <a:p>
          <a:r>
            <a:rPr lang="en-GB" b="1"/>
            <a:t>Quality assurance systems must proactively identify early warning indicators instead of merely responding to crises.</a:t>
          </a:r>
          <a:endParaRPr lang="en-US" b="1"/>
        </a:p>
      </dgm:t>
    </dgm:pt>
    <dgm:pt modelId="{E949A031-B034-4AC8-9604-9F35DA669756}" type="parTrans" cxnId="{711EF1E7-C979-49BC-874B-8C5A96B6CA8B}">
      <dgm:prSet/>
      <dgm:spPr/>
      <dgm:t>
        <a:bodyPr/>
        <a:lstStyle/>
        <a:p>
          <a:endParaRPr lang="en-US"/>
        </a:p>
      </dgm:t>
    </dgm:pt>
    <dgm:pt modelId="{4C91ECB3-1BE8-49FC-A5FB-EE73BE79EC4F}" type="sibTrans" cxnId="{711EF1E7-C979-49BC-874B-8C5A96B6CA8B}">
      <dgm:prSet/>
      <dgm:spPr/>
      <dgm:t>
        <a:bodyPr/>
        <a:lstStyle/>
        <a:p>
          <a:endParaRPr lang="en-US"/>
        </a:p>
      </dgm:t>
    </dgm:pt>
    <dgm:pt modelId="{436A2464-76EC-43F8-AD1D-63A5375D866B}">
      <dgm:prSet/>
      <dgm:spPr/>
      <dgm:t>
        <a:bodyPr/>
        <a:lstStyle/>
        <a:p>
          <a:r>
            <a:rPr lang="en-GB"/>
            <a:t>Leadership accountability is crucial for the safe and successful provision of services (Harrison, 2025).</a:t>
          </a:r>
          <a:endParaRPr lang="en-US"/>
        </a:p>
      </dgm:t>
    </dgm:pt>
    <dgm:pt modelId="{C3497D40-AE9E-4633-900C-C580369665BB}" type="parTrans" cxnId="{69190FCE-5ACB-4DE4-B2B5-42D2DEFEC41E}">
      <dgm:prSet/>
      <dgm:spPr/>
      <dgm:t>
        <a:bodyPr/>
        <a:lstStyle/>
        <a:p>
          <a:endParaRPr lang="en-US"/>
        </a:p>
      </dgm:t>
    </dgm:pt>
    <dgm:pt modelId="{EF049E57-43F0-4960-B164-D8104A518834}" type="sibTrans" cxnId="{69190FCE-5ACB-4DE4-B2B5-42D2DEFEC41E}">
      <dgm:prSet/>
      <dgm:spPr/>
      <dgm:t>
        <a:bodyPr/>
        <a:lstStyle/>
        <a:p>
          <a:endParaRPr lang="en-US"/>
        </a:p>
      </dgm:t>
    </dgm:pt>
    <dgm:pt modelId="{1BD350EA-47CC-4D78-B239-350E86B565F9}">
      <dgm:prSet/>
      <dgm:spPr/>
      <dgm:t>
        <a:bodyPr/>
        <a:lstStyle/>
        <a:p>
          <a:r>
            <a:rPr lang="en-GB" dirty="0"/>
            <a:t>Psychological safety must be integrated to safeguard employees who raise concerns (Capper et al., 2024).</a:t>
          </a:r>
          <a:endParaRPr lang="en-US" dirty="0"/>
        </a:p>
      </dgm:t>
    </dgm:pt>
    <dgm:pt modelId="{8935CA7A-B28C-474D-BABF-BDE3D10FA17A}" type="parTrans" cxnId="{3A0210DE-AFE8-457A-A92C-D7399DE3F812}">
      <dgm:prSet/>
      <dgm:spPr/>
      <dgm:t>
        <a:bodyPr/>
        <a:lstStyle/>
        <a:p>
          <a:endParaRPr lang="en-US"/>
        </a:p>
      </dgm:t>
    </dgm:pt>
    <dgm:pt modelId="{B9DECF3F-31DA-465B-B475-B6115AD0D47C}" type="sibTrans" cxnId="{3A0210DE-AFE8-457A-A92C-D7399DE3F812}">
      <dgm:prSet/>
      <dgm:spPr/>
      <dgm:t>
        <a:bodyPr/>
        <a:lstStyle/>
        <a:p>
          <a:endParaRPr lang="en-US"/>
        </a:p>
      </dgm:t>
    </dgm:pt>
    <dgm:pt modelId="{7AB6B98F-14A0-4C67-AC45-8D1FB4EF23FD}">
      <dgm:prSet/>
      <dgm:spPr/>
      <dgm:t>
        <a:bodyPr/>
        <a:lstStyle/>
        <a:p>
          <a:r>
            <a:rPr lang="en-GB" dirty="0"/>
            <a:t>Transparent governance and systematic mortality review systems are essential for averting systemic failure.</a:t>
          </a:r>
          <a:endParaRPr lang="en-US" dirty="0"/>
        </a:p>
      </dgm:t>
    </dgm:pt>
    <dgm:pt modelId="{66A42832-0C30-4597-AD69-7FD5399880D2}" type="parTrans" cxnId="{117A9777-4F20-4B8C-9088-DA2979708836}">
      <dgm:prSet/>
      <dgm:spPr/>
      <dgm:t>
        <a:bodyPr/>
        <a:lstStyle/>
        <a:p>
          <a:endParaRPr lang="en-US"/>
        </a:p>
      </dgm:t>
    </dgm:pt>
    <dgm:pt modelId="{1FDFCC5F-8CCD-477D-9D85-6E8FE847764E}" type="sibTrans" cxnId="{117A9777-4F20-4B8C-9088-DA2979708836}">
      <dgm:prSet/>
      <dgm:spPr/>
      <dgm:t>
        <a:bodyPr/>
        <a:lstStyle/>
        <a:p>
          <a:endParaRPr lang="en-US"/>
        </a:p>
      </dgm:t>
    </dgm:pt>
    <dgm:pt modelId="{2057D930-2FCD-4B88-9C85-9318084DE1B3}" type="pres">
      <dgm:prSet presAssocID="{E394C8E2-AD03-4129-B1FA-3D66B9052272}" presName="outerComposite" presStyleCnt="0">
        <dgm:presLayoutVars>
          <dgm:chMax val="5"/>
          <dgm:dir/>
          <dgm:resizeHandles val="exact"/>
        </dgm:presLayoutVars>
      </dgm:prSet>
      <dgm:spPr/>
    </dgm:pt>
    <dgm:pt modelId="{3ED542AA-F85C-4060-BBBB-F960B3353E0B}" type="pres">
      <dgm:prSet presAssocID="{E394C8E2-AD03-4129-B1FA-3D66B9052272}" presName="dummyMaxCanvas" presStyleCnt="0">
        <dgm:presLayoutVars/>
      </dgm:prSet>
      <dgm:spPr/>
    </dgm:pt>
    <dgm:pt modelId="{8966EC32-F8F2-4FE7-8694-76FF420262EF}" type="pres">
      <dgm:prSet presAssocID="{E394C8E2-AD03-4129-B1FA-3D66B9052272}" presName="FiveNodes_1" presStyleLbl="node1" presStyleIdx="0" presStyleCnt="5">
        <dgm:presLayoutVars>
          <dgm:bulletEnabled val="1"/>
        </dgm:presLayoutVars>
      </dgm:prSet>
      <dgm:spPr/>
    </dgm:pt>
    <dgm:pt modelId="{4D3F053B-7414-4A7B-A5B0-3D7DFA5BE0B7}" type="pres">
      <dgm:prSet presAssocID="{E394C8E2-AD03-4129-B1FA-3D66B9052272}" presName="FiveNodes_2" presStyleLbl="node1" presStyleIdx="1" presStyleCnt="5">
        <dgm:presLayoutVars>
          <dgm:bulletEnabled val="1"/>
        </dgm:presLayoutVars>
      </dgm:prSet>
      <dgm:spPr/>
    </dgm:pt>
    <dgm:pt modelId="{8AF7C06D-8286-46F4-9F6A-68C0D8F1A485}" type="pres">
      <dgm:prSet presAssocID="{E394C8E2-AD03-4129-B1FA-3D66B9052272}" presName="FiveNodes_3" presStyleLbl="node1" presStyleIdx="2" presStyleCnt="5">
        <dgm:presLayoutVars>
          <dgm:bulletEnabled val="1"/>
        </dgm:presLayoutVars>
      </dgm:prSet>
      <dgm:spPr/>
    </dgm:pt>
    <dgm:pt modelId="{5BD5C827-8C8F-45BB-9DE8-9EF111242ADF}" type="pres">
      <dgm:prSet presAssocID="{E394C8E2-AD03-4129-B1FA-3D66B9052272}" presName="FiveNodes_4" presStyleLbl="node1" presStyleIdx="3" presStyleCnt="5">
        <dgm:presLayoutVars>
          <dgm:bulletEnabled val="1"/>
        </dgm:presLayoutVars>
      </dgm:prSet>
      <dgm:spPr/>
    </dgm:pt>
    <dgm:pt modelId="{C12F00F0-3DFB-45CA-98A0-4CC20FD14F03}" type="pres">
      <dgm:prSet presAssocID="{E394C8E2-AD03-4129-B1FA-3D66B9052272}" presName="FiveNodes_5" presStyleLbl="node1" presStyleIdx="4" presStyleCnt="5">
        <dgm:presLayoutVars>
          <dgm:bulletEnabled val="1"/>
        </dgm:presLayoutVars>
      </dgm:prSet>
      <dgm:spPr/>
    </dgm:pt>
    <dgm:pt modelId="{5EF1C844-F500-4E60-838C-AD07EFB44946}" type="pres">
      <dgm:prSet presAssocID="{E394C8E2-AD03-4129-B1FA-3D66B9052272}" presName="FiveConn_1-2" presStyleLbl="fgAccFollowNode1" presStyleIdx="0" presStyleCnt="4">
        <dgm:presLayoutVars>
          <dgm:bulletEnabled val="1"/>
        </dgm:presLayoutVars>
      </dgm:prSet>
      <dgm:spPr/>
    </dgm:pt>
    <dgm:pt modelId="{E2542E3A-9105-40FB-AB16-8D5B60D14C70}" type="pres">
      <dgm:prSet presAssocID="{E394C8E2-AD03-4129-B1FA-3D66B9052272}" presName="FiveConn_2-3" presStyleLbl="fgAccFollowNode1" presStyleIdx="1" presStyleCnt="4">
        <dgm:presLayoutVars>
          <dgm:bulletEnabled val="1"/>
        </dgm:presLayoutVars>
      </dgm:prSet>
      <dgm:spPr/>
    </dgm:pt>
    <dgm:pt modelId="{11DF4731-184A-4692-A012-8FDF31EFCB14}" type="pres">
      <dgm:prSet presAssocID="{E394C8E2-AD03-4129-B1FA-3D66B9052272}" presName="FiveConn_3-4" presStyleLbl="fgAccFollowNode1" presStyleIdx="2" presStyleCnt="4">
        <dgm:presLayoutVars>
          <dgm:bulletEnabled val="1"/>
        </dgm:presLayoutVars>
      </dgm:prSet>
      <dgm:spPr/>
    </dgm:pt>
    <dgm:pt modelId="{5EE46BB1-65C6-492A-BAFC-E56F0688ECE1}" type="pres">
      <dgm:prSet presAssocID="{E394C8E2-AD03-4129-B1FA-3D66B9052272}" presName="FiveConn_4-5" presStyleLbl="fgAccFollowNode1" presStyleIdx="3" presStyleCnt="4">
        <dgm:presLayoutVars>
          <dgm:bulletEnabled val="1"/>
        </dgm:presLayoutVars>
      </dgm:prSet>
      <dgm:spPr/>
    </dgm:pt>
    <dgm:pt modelId="{873521CF-A0B8-4308-99AB-8488BA3B7F90}" type="pres">
      <dgm:prSet presAssocID="{E394C8E2-AD03-4129-B1FA-3D66B9052272}" presName="FiveNodes_1_text" presStyleLbl="node1" presStyleIdx="4" presStyleCnt="5">
        <dgm:presLayoutVars>
          <dgm:bulletEnabled val="1"/>
        </dgm:presLayoutVars>
      </dgm:prSet>
      <dgm:spPr/>
    </dgm:pt>
    <dgm:pt modelId="{3D358253-564D-4FA9-9E26-B89943065BC1}" type="pres">
      <dgm:prSet presAssocID="{E394C8E2-AD03-4129-B1FA-3D66B9052272}" presName="FiveNodes_2_text" presStyleLbl="node1" presStyleIdx="4" presStyleCnt="5">
        <dgm:presLayoutVars>
          <dgm:bulletEnabled val="1"/>
        </dgm:presLayoutVars>
      </dgm:prSet>
      <dgm:spPr/>
    </dgm:pt>
    <dgm:pt modelId="{FA0EECD7-6426-488D-883C-64790DB27A00}" type="pres">
      <dgm:prSet presAssocID="{E394C8E2-AD03-4129-B1FA-3D66B9052272}" presName="FiveNodes_3_text" presStyleLbl="node1" presStyleIdx="4" presStyleCnt="5">
        <dgm:presLayoutVars>
          <dgm:bulletEnabled val="1"/>
        </dgm:presLayoutVars>
      </dgm:prSet>
      <dgm:spPr/>
    </dgm:pt>
    <dgm:pt modelId="{83525D27-9536-4609-B6F3-EC26A794CBCE}" type="pres">
      <dgm:prSet presAssocID="{E394C8E2-AD03-4129-B1FA-3D66B9052272}" presName="FiveNodes_4_text" presStyleLbl="node1" presStyleIdx="4" presStyleCnt="5">
        <dgm:presLayoutVars>
          <dgm:bulletEnabled val="1"/>
        </dgm:presLayoutVars>
      </dgm:prSet>
      <dgm:spPr/>
    </dgm:pt>
    <dgm:pt modelId="{0F3063FC-B378-4EDB-BB3B-8E47EAE0E0C9}" type="pres">
      <dgm:prSet presAssocID="{E394C8E2-AD03-4129-B1FA-3D66B9052272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130B4912-D339-4C06-A85C-2083DB6FCB2B}" type="presOf" srcId="{1BD350EA-47CC-4D78-B239-350E86B565F9}" destId="{5BD5C827-8C8F-45BB-9DE8-9EF111242ADF}" srcOrd="0" destOrd="0" presId="urn:microsoft.com/office/officeart/2005/8/layout/vProcess5"/>
    <dgm:cxn modelId="{8216752E-4E14-4EC3-B77C-BC947D94C1E9}" type="presOf" srcId="{7AB6B98F-14A0-4C67-AC45-8D1FB4EF23FD}" destId="{0F3063FC-B378-4EDB-BB3B-8E47EAE0E0C9}" srcOrd="1" destOrd="0" presId="urn:microsoft.com/office/officeart/2005/8/layout/vProcess5"/>
    <dgm:cxn modelId="{9FB47534-8DCA-4E6A-8663-B587BC2F3A9F}" type="presOf" srcId="{436A2464-76EC-43F8-AD1D-63A5375D866B}" destId="{FA0EECD7-6426-488D-883C-64790DB27A00}" srcOrd="1" destOrd="0" presId="urn:microsoft.com/office/officeart/2005/8/layout/vProcess5"/>
    <dgm:cxn modelId="{EAAF9E3A-D7AD-430B-A025-C9E8EF4EB33A}" type="presOf" srcId="{4C91ECB3-1BE8-49FC-A5FB-EE73BE79EC4F}" destId="{E2542E3A-9105-40FB-AB16-8D5B60D14C70}" srcOrd="0" destOrd="0" presId="urn:microsoft.com/office/officeart/2005/8/layout/vProcess5"/>
    <dgm:cxn modelId="{930B374C-8256-44B1-BB54-8E9348F55C4A}" type="presOf" srcId="{436A2464-76EC-43F8-AD1D-63A5375D866B}" destId="{8AF7C06D-8286-46F4-9F6A-68C0D8F1A485}" srcOrd="0" destOrd="0" presId="urn:microsoft.com/office/officeart/2005/8/layout/vProcess5"/>
    <dgm:cxn modelId="{117A9777-4F20-4B8C-9088-DA2979708836}" srcId="{E394C8E2-AD03-4129-B1FA-3D66B9052272}" destId="{7AB6B98F-14A0-4C67-AC45-8D1FB4EF23FD}" srcOrd="4" destOrd="0" parTransId="{66A42832-0C30-4597-AD69-7FD5399880D2}" sibTransId="{1FDFCC5F-8CCD-477D-9D85-6E8FE847764E}"/>
    <dgm:cxn modelId="{E7B4657C-1410-402A-903A-B9CD23706B73}" srcId="{E394C8E2-AD03-4129-B1FA-3D66B9052272}" destId="{052FB54D-DE48-4CBB-BE57-BB0CE6DA3D9F}" srcOrd="0" destOrd="0" parTransId="{975A3C2C-15C2-4100-947C-DE1E8E247146}" sibTransId="{2646B3C3-3FA9-4326-B72C-3958943E91F6}"/>
    <dgm:cxn modelId="{9B5C9E80-6ED8-452C-9940-EDC89442E276}" type="presOf" srcId="{1BD350EA-47CC-4D78-B239-350E86B565F9}" destId="{83525D27-9536-4609-B6F3-EC26A794CBCE}" srcOrd="1" destOrd="0" presId="urn:microsoft.com/office/officeart/2005/8/layout/vProcess5"/>
    <dgm:cxn modelId="{9A7D2591-73E7-4D6F-9E14-EC9E38051F06}" type="presOf" srcId="{7AB6B98F-14A0-4C67-AC45-8D1FB4EF23FD}" destId="{C12F00F0-3DFB-45CA-98A0-4CC20FD14F03}" srcOrd="0" destOrd="0" presId="urn:microsoft.com/office/officeart/2005/8/layout/vProcess5"/>
    <dgm:cxn modelId="{FEDAAA95-B610-4A3C-A18F-67D2156F7844}" type="presOf" srcId="{C9C802BF-F6B3-4DB4-B00A-E7E941534B46}" destId="{4D3F053B-7414-4A7B-A5B0-3D7DFA5BE0B7}" srcOrd="0" destOrd="0" presId="urn:microsoft.com/office/officeart/2005/8/layout/vProcess5"/>
    <dgm:cxn modelId="{314705B6-6418-4829-9EA4-B35B0629658B}" type="presOf" srcId="{EF049E57-43F0-4960-B164-D8104A518834}" destId="{11DF4731-184A-4692-A012-8FDF31EFCB14}" srcOrd="0" destOrd="0" presId="urn:microsoft.com/office/officeart/2005/8/layout/vProcess5"/>
    <dgm:cxn modelId="{4270B0BA-3D7E-4627-87A3-6AECB5A84A30}" type="presOf" srcId="{E394C8E2-AD03-4129-B1FA-3D66B9052272}" destId="{2057D930-2FCD-4B88-9C85-9318084DE1B3}" srcOrd="0" destOrd="0" presId="urn:microsoft.com/office/officeart/2005/8/layout/vProcess5"/>
    <dgm:cxn modelId="{31F971CB-FCD2-4707-80CC-D37EC5108CF6}" type="presOf" srcId="{C9C802BF-F6B3-4DB4-B00A-E7E941534B46}" destId="{3D358253-564D-4FA9-9E26-B89943065BC1}" srcOrd="1" destOrd="0" presId="urn:microsoft.com/office/officeart/2005/8/layout/vProcess5"/>
    <dgm:cxn modelId="{69190FCE-5ACB-4DE4-B2B5-42D2DEFEC41E}" srcId="{E394C8E2-AD03-4129-B1FA-3D66B9052272}" destId="{436A2464-76EC-43F8-AD1D-63A5375D866B}" srcOrd="2" destOrd="0" parTransId="{C3497D40-AE9E-4633-900C-C580369665BB}" sibTransId="{EF049E57-43F0-4960-B164-D8104A518834}"/>
    <dgm:cxn modelId="{3A0210DE-AFE8-457A-A92C-D7399DE3F812}" srcId="{E394C8E2-AD03-4129-B1FA-3D66B9052272}" destId="{1BD350EA-47CC-4D78-B239-350E86B565F9}" srcOrd="3" destOrd="0" parTransId="{8935CA7A-B28C-474D-BABF-BDE3D10FA17A}" sibTransId="{B9DECF3F-31DA-465B-B475-B6115AD0D47C}"/>
    <dgm:cxn modelId="{874C97E3-860B-484E-810D-27B58F8E989B}" type="presOf" srcId="{B9DECF3F-31DA-465B-B475-B6115AD0D47C}" destId="{5EE46BB1-65C6-492A-BAFC-E56F0688ECE1}" srcOrd="0" destOrd="0" presId="urn:microsoft.com/office/officeart/2005/8/layout/vProcess5"/>
    <dgm:cxn modelId="{5EF498E3-AAF1-4048-9F16-9657FA9E3C6E}" type="presOf" srcId="{052FB54D-DE48-4CBB-BE57-BB0CE6DA3D9F}" destId="{873521CF-A0B8-4308-99AB-8488BA3B7F90}" srcOrd="1" destOrd="0" presId="urn:microsoft.com/office/officeart/2005/8/layout/vProcess5"/>
    <dgm:cxn modelId="{711EF1E7-C979-49BC-874B-8C5A96B6CA8B}" srcId="{E394C8E2-AD03-4129-B1FA-3D66B9052272}" destId="{C9C802BF-F6B3-4DB4-B00A-E7E941534B46}" srcOrd="1" destOrd="0" parTransId="{E949A031-B034-4AC8-9604-9F35DA669756}" sibTransId="{4C91ECB3-1BE8-49FC-A5FB-EE73BE79EC4F}"/>
    <dgm:cxn modelId="{0F5181EC-BDD0-4B92-B547-8E7C884A468C}" type="presOf" srcId="{2646B3C3-3FA9-4326-B72C-3958943E91F6}" destId="{5EF1C844-F500-4E60-838C-AD07EFB44946}" srcOrd="0" destOrd="0" presId="urn:microsoft.com/office/officeart/2005/8/layout/vProcess5"/>
    <dgm:cxn modelId="{021C4CF2-5525-417C-A0ED-3BD9EA4CAD25}" type="presOf" srcId="{052FB54D-DE48-4CBB-BE57-BB0CE6DA3D9F}" destId="{8966EC32-F8F2-4FE7-8694-76FF420262EF}" srcOrd="0" destOrd="0" presId="urn:microsoft.com/office/officeart/2005/8/layout/vProcess5"/>
    <dgm:cxn modelId="{FD55717E-4FD5-4023-A377-7F285207EBF2}" type="presParOf" srcId="{2057D930-2FCD-4B88-9C85-9318084DE1B3}" destId="{3ED542AA-F85C-4060-BBBB-F960B3353E0B}" srcOrd="0" destOrd="0" presId="urn:microsoft.com/office/officeart/2005/8/layout/vProcess5"/>
    <dgm:cxn modelId="{204EB8A8-8487-42FE-A10C-74E244773056}" type="presParOf" srcId="{2057D930-2FCD-4B88-9C85-9318084DE1B3}" destId="{8966EC32-F8F2-4FE7-8694-76FF420262EF}" srcOrd="1" destOrd="0" presId="urn:microsoft.com/office/officeart/2005/8/layout/vProcess5"/>
    <dgm:cxn modelId="{DB513E4D-3128-47DF-88DC-7520E87F9EC4}" type="presParOf" srcId="{2057D930-2FCD-4B88-9C85-9318084DE1B3}" destId="{4D3F053B-7414-4A7B-A5B0-3D7DFA5BE0B7}" srcOrd="2" destOrd="0" presId="urn:microsoft.com/office/officeart/2005/8/layout/vProcess5"/>
    <dgm:cxn modelId="{F31D0D9D-B5C7-490F-8089-9CF40FA8E601}" type="presParOf" srcId="{2057D930-2FCD-4B88-9C85-9318084DE1B3}" destId="{8AF7C06D-8286-46F4-9F6A-68C0D8F1A485}" srcOrd="3" destOrd="0" presId="urn:microsoft.com/office/officeart/2005/8/layout/vProcess5"/>
    <dgm:cxn modelId="{5E641793-C7F9-4294-9377-AD5DC872D8F2}" type="presParOf" srcId="{2057D930-2FCD-4B88-9C85-9318084DE1B3}" destId="{5BD5C827-8C8F-45BB-9DE8-9EF111242ADF}" srcOrd="4" destOrd="0" presId="urn:microsoft.com/office/officeart/2005/8/layout/vProcess5"/>
    <dgm:cxn modelId="{3058FF58-E5AD-4E35-AED3-C28AE9E18C93}" type="presParOf" srcId="{2057D930-2FCD-4B88-9C85-9318084DE1B3}" destId="{C12F00F0-3DFB-45CA-98A0-4CC20FD14F03}" srcOrd="5" destOrd="0" presId="urn:microsoft.com/office/officeart/2005/8/layout/vProcess5"/>
    <dgm:cxn modelId="{EBBCAF21-4F66-4F6D-81F8-6CFCC2D610C6}" type="presParOf" srcId="{2057D930-2FCD-4B88-9C85-9318084DE1B3}" destId="{5EF1C844-F500-4E60-838C-AD07EFB44946}" srcOrd="6" destOrd="0" presId="urn:microsoft.com/office/officeart/2005/8/layout/vProcess5"/>
    <dgm:cxn modelId="{A1E8A00A-ADFA-425A-961F-E9F7D61A0807}" type="presParOf" srcId="{2057D930-2FCD-4B88-9C85-9318084DE1B3}" destId="{E2542E3A-9105-40FB-AB16-8D5B60D14C70}" srcOrd="7" destOrd="0" presId="urn:microsoft.com/office/officeart/2005/8/layout/vProcess5"/>
    <dgm:cxn modelId="{C10D95F1-F0C8-4574-9349-CFBBC8D68D74}" type="presParOf" srcId="{2057D930-2FCD-4B88-9C85-9318084DE1B3}" destId="{11DF4731-184A-4692-A012-8FDF31EFCB14}" srcOrd="8" destOrd="0" presId="urn:microsoft.com/office/officeart/2005/8/layout/vProcess5"/>
    <dgm:cxn modelId="{B72A87C8-B79B-472F-A205-BCC29CB5C5A0}" type="presParOf" srcId="{2057D930-2FCD-4B88-9C85-9318084DE1B3}" destId="{5EE46BB1-65C6-492A-BAFC-E56F0688ECE1}" srcOrd="9" destOrd="0" presId="urn:microsoft.com/office/officeart/2005/8/layout/vProcess5"/>
    <dgm:cxn modelId="{9F208450-E361-4DFB-BF23-F73668C717D9}" type="presParOf" srcId="{2057D930-2FCD-4B88-9C85-9318084DE1B3}" destId="{873521CF-A0B8-4308-99AB-8488BA3B7F90}" srcOrd="10" destOrd="0" presId="urn:microsoft.com/office/officeart/2005/8/layout/vProcess5"/>
    <dgm:cxn modelId="{A284105B-3533-4FE5-8061-3D4E2138FB2F}" type="presParOf" srcId="{2057D930-2FCD-4B88-9C85-9318084DE1B3}" destId="{3D358253-564D-4FA9-9E26-B89943065BC1}" srcOrd="11" destOrd="0" presId="urn:microsoft.com/office/officeart/2005/8/layout/vProcess5"/>
    <dgm:cxn modelId="{09536A71-E19F-4078-B816-AA08EA359C84}" type="presParOf" srcId="{2057D930-2FCD-4B88-9C85-9318084DE1B3}" destId="{FA0EECD7-6426-488D-883C-64790DB27A00}" srcOrd="12" destOrd="0" presId="urn:microsoft.com/office/officeart/2005/8/layout/vProcess5"/>
    <dgm:cxn modelId="{FFE57941-2B61-4949-9B38-BDD149DCBE0B}" type="presParOf" srcId="{2057D930-2FCD-4B88-9C85-9318084DE1B3}" destId="{83525D27-9536-4609-B6F3-EC26A794CBCE}" srcOrd="13" destOrd="0" presId="urn:microsoft.com/office/officeart/2005/8/layout/vProcess5"/>
    <dgm:cxn modelId="{487CD0FD-703B-4442-BF9B-0A063CBD7959}" type="presParOf" srcId="{2057D930-2FCD-4B88-9C85-9318084DE1B3}" destId="{0F3063FC-B378-4EDB-BB3B-8E47EAE0E0C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D409D41-4C58-4332-8E20-B7CD9D34337C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EF0685D-3180-40D2-A3B7-4F9F48769C5D}">
      <dgm:prSet/>
      <dgm:spPr/>
      <dgm:t>
        <a:bodyPr/>
        <a:lstStyle/>
        <a:p>
          <a:pPr>
            <a:defRPr cap="all"/>
          </a:pPr>
          <a:r>
            <a:rPr lang="en-GB"/>
            <a:t>Introduction and contextual backdrop of the Lucy Letby case.</a:t>
          </a:r>
          <a:endParaRPr lang="en-US"/>
        </a:p>
      </dgm:t>
    </dgm:pt>
    <dgm:pt modelId="{5C3DB2B1-C134-4F50-A3FC-95220E521A1B}" type="parTrans" cxnId="{DD826F68-55F0-47BD-9BB8-CAD4AC96E094}">
      <dgm:prSet/>
      <dgm:spPr/>
      <dgm:t>
        <a:bodyPr/>
        <a:lstStyle/>
        <a:p>
          <a:endParaRPr lang="en-US"/>
        </a:p>
      </dgm:t>
    </dgm:pt>
    <dgm:pt modelId="{3EA24187-D906-4338-8F76-FF97E81C310E}" type="sibTrans" cxnId="{DD826F68-55F0-47BD-9BB8-CAD4AC96E094}">
      <dgm:prSet/>
      <dgm:spPr/>
      <dgm:t>
        <a:bodyPr/>
        <a:lstStyle/>
        <a:p>
          <a:endParaRPr lang="en-US"/>
        </a:p>
      </dgm:t>
    </dgm:pt>
    <dgm:pt modelId="{97B8DBDA-E70E-426E-ACBA-0A4E30A4760F}">
      <dgm:prSet/>
      <dgm:spPr/>
      <dgm:t>
        <a:bodyPr/>
        <a:lstStyle/>
        <a:p>
          <a:pPr>
            <a:defRPr cap="all"/>
          </a:pPr>
          <a:r>
            <a:rPr lang="en-GB"/>
            <a:t>Review of literature concerning quality assurance, patient safety, and systems theory (Young and Smith, 2022).</a:t>
          </a:r>
          <a:endParaRPr lang="en-US"/>
        </a:p>
      </dgm:t>
    </dgm:pt>
    <dgm:pt modelId="{DF7916ED-A92B-4324-B16B-BBE6FAB969CD}" type="parTrans" cxnId="{59D539CA-AED1-4C7B-A448-837504B216B9}">
      <dgm:prSet/>
      <dgm:spPr/>
      <dgm:t>
        <a:bodyPr/>
        <a:lstStyle/>
        <a:p>
          <a:endParaRPr lang="en-US"/>
        </a:p>
      </dgm:t>
    </dgm:pt>
    <dgm:pt modelId="{F1A768E3-546E-4E34-B274-6A02C52C3BAF}" type="sibTrans" cxnId="{59D539CA-AED1-4C7B-A448-837504B216B9}">
      <dgm:prSet/>
      <dgm:spPr/>
      <dgm:t>
        <a:bodyPr/>
        <a:lstStyle/>
        <a:p>
          <a:endParaRPr lang="en-US"/>
        </a:p>
      </dgm:t>
    </dgm:pt>
    <dgm:pt modelId="{E71CA63E-41FD-4A0D-8F8F-E8D066F95753}">
      <dgm:prSet/>
      <dgm:spPr/>
      <dgm:t>
        <a:bodyPr/>
        <a:lstStyle/>
        <a:p>
          <a:pPr>
            <a:defRPr cap="all"/>
          </a:pPr>
          <a:r>
            <a:rPr lang="en-GB"/>
            <a:t>Utilisation of the Swiss Cheese Model, Root Cause Analysis, and the Donabedian Framework.</a:t>
          </a:r>
          <a:endParaRPr lang="en-US"/>
        </a:p>
      </dgm:t>
    </dgm:pt>
    <dgm:pt modelId="{3FE0F72A-3AAB-4A7E-9B3A-81C14A3C1AAE}" type="parTrans" cxnId="{851315D5-1C6D-4370-B129-257225EF1DD3}">
      <dgm:prSet/>
      <dgm:spPr/>
      <dgm:t>
        <a:bodyPr/>
        <a:lstStyle/>
        <a:p>
          <a:endParaRPr lang="en-US"/>
        </a:p>
      </dgm:t>
    </dgm:pt>
    <dgm:pt modelId="{17950EA4-D638-49EF-8F05-93CB5A50A4E5}" type="sibTrans" cxnId="{851315D5-1C6D-4370-B129-257225EF1DD3}">
      <dgm:prSet/>
      <dgm:spPr/>
      <dgm:t>
        <a:bodyPr/>
        <a:lstStyle/>
        <a:p>
          <a:endParaRPr lang="en-US"/>
        </a:p>
      </dgm:t>
    </dgm:pt>
    <dgm:pt modelId="{E3514E62-753B-4799-A50C-AC8200900CEB}">
      <dgm:prSet/>
      <dgm:spPr/>
      <dgm:t>
        <a:bodyPr/>
        <a:lstStyle/>
        <a:p>
          <a:pPr>
            <a:defRPr cap="all"/>
          </a:pPr>
          <a:r>
            <a:rPr lang="en-GB"/>
            <a:t>Analytical examination of policy challenges and governance shortcomings.</a:t>
          </a:r>
          <a:endParaRPr lang="en-US"/>
        </a:p>
      </dgm:t>
    </dgm:pt>
    <dgm:pt modelId="{E52C0134-921B-4EA3-A692-DECED0366BB7}" type="parTrans" cxnId="{430D4157-7186-4423-8E13-D02AC194EB66}">
      <dgm:prSet/>
      <dgm:spPr/>
      <dgm:t>
        <a:bodyPr/>
        <a:lstStyle/>
        <a:p>
          <a:endParaRPr lang="en-US"/>
        </a:p>
      </dgm:t>
    </dgm:pt>
    <dgm:pt modelId="{F2E5E930-0D72-4C06-BE54-7D616E18B59A}" type="sibTrans" cxnId="{430D4157-7186-4423-8E13-D02AC194EB66}">
      <dgm:prSet/>
      <dgm:spPr/>
      <dgm:t>
        <a:bodyPr/>
        <a:lstStyle/>
        <a:p>
          <a:endParaRPr lang="en-US"/>
        </a:p>
      </dgm:t>
    </dgm:pt>
    <dgm:pt modelId="{5FEF93CB-CC34-4C70-AAD8-989A9C2CFBE1}">
      <dgm:prSet/>
      <dgm:spPr/>
      <dgm:t>
        <a:bodyPr/>
        <a:lstStyle/>
        <a:p>
          <a:pPr>
            <a:defRPr cap="all"/>
          </a:pPr>
          <a:r>
            <a:rPr lang="en-GB"/>
            <a:t>Assessment of the effects on quality, efficiency, and equality of service delivery.</a:t>
          </a:r>
          <a:endParaRPr lang="en-US"/>
        </a:p>
      </dgm:t>
    </dgm:pt>
    <dgm:pt modelId="{E5DD2C90-2453-4C54-A494-1F609B1A9851}" type="parTrans" cxnId="{C6D7528A-AF1D-4715-BA93-C45CB576EBFC}">
      <dgm:prSet/>
      <dgm:spPr/>
      <dgm:t>
        <a:bodyPr/>
        <a:lstStyle/>
        <a:p>
          <a:endParaRPr lang="en-US"/>
        </a:p>
      </dgm:t>
    </dgm:pt>
    <dgm:pt modelId="{8D365AD7-58E9-4F9E-843B-8643ED9C338D}" type="sibTrans" cxnId="{C6D7528A-AF1D-4715-BA93-C45CB576EBFC}">
      <dgm:prSet/>
      <dgm:spPr/>
      <dgm:t>
        <a:bodyPr/>
        <a:lstStyle/>
        <a:p>
          <a:endParaRPr lang="en-US"/>
        </a:p>
      </dgm:t>
    </dgm:pt>
    <dgm:pt modelId="{44CC2B14-FC02-4C9A-B0EC-838335E5962E}">
      <dgm:prSet/>
      <dgm:spPr/>
      <dgm:t>
        <a:bodyPr/>
        <a:lstStyle/>
        <a:p>
          <a:pPr>
            <a:defRPr cap="all"/>
          </a:pPr>
          <a:r>
            <a:rPr lang="en-GB"/>
            <a:t>Proposals for systemic transformation and enduring quality enhancement.</a:t>
          </a:r>
          <a:endParaRPr lang="en-US"/>
        </a:p>
      </dgm:t>
    </dgm:pt>
    <dgm:pt modelId="{CCB12ACC-32B4-4D29-9615-5FFBF2B5881B}" type="parTrans" cxnId="{DEE8D10A-F633-4F59-9731-C67D23414BF5}">
      <dgm:prSet/>
      <dgm:spPr/>
      <dgm:t>
        <a:bodyPr/>
        <a:lstStyle/>
        <a:p>
          <a:endParaRPr lang="en-US"/>
        </a:p>
      </dgm:t>
    </dgm:pt>
    <dgm:pt modelId="{B9C3122D-1891-4C50-92B2-0237D23B943A}" type="sibTrans" cxnId="{DEE8D10A-F633-4F59-9731-C67D23414BF5}">
      <dgm:prSet/>
      <dgm:spPr/>
      <dgm:t>
        <a:bodyPr/>
        <a:lstStyle/>
        <a:p>
          <a:endParaRPr lang="en-US"/>
        </a:p>
      </dgm:t>
    </dgm:pt>
    <dgm:pt modelId="{0DBEA687-F732-43E1-9A9E-F6CF7A621F26}">
      <dgm:prSet/>
      <dgm:spPr/>
      <dgm:t>
        <a:bodyPr/>
        <a:lstStyle/>
        <a:p>
          <a:pPr>
            <a:defRPr cap="all"/>
          </a:pPr>
          <a:r>
            <a:rPr lang="en-GB"/>
            <a:t>Conclusion encapsulating principal findings.</a:t>
          </a:r>
          <a:endParaRPr lang="en-US"/>
        </a:p>
      </dgm:t>
    </dgm:pt>
    <dgm:pt modelId="{B9A59A4C-BA01-4E8C-8107-53990AFE9A8B}" type="parTrans" cxnId="{95D05E80-8DE8-489D-86D0-DB8A6FB91D5A}">
      <dgm:prSet/>
      <dgm:spPr/>
      <dgm:t>
        <a:bodyPr/>
        <a:lstStyle/>
        <a:p>
          <a:endParaRPr lang="en-US"/>
        </a:p>
      </dgm:t>
    </dgm:pt>
    <dgm:pt modelId="{AB79468C-6CF3-408E-8158-A2D4ED73152F}" type="sibTrans" cxnId="{95D05E80-8DE8-489D-86D0-DB8A6FB91D5A}">
      <dgm:prSet/>
      <dgm:spPr/>
      <dgm:t>
        <a:bodyPr/>
        <a:lstStyle/>
        <a:p>
          <a:endParaRPr lang="en-US"/>
        </a:p>
      </dgm:t>
    </dgm:pt>
    <dgm:pt modelId="{305C748F-D666-401C-B59D-562A8D9DB96A}" type="pres">
      <dgm:prSet presAssocID="{AD409D41-4C58-4332-8E20-B7CD9D34337C}" presName="root" presStyleCnt="0">
        <dgm:presLayoutVars>
          <dgm:dir/>
          <dgm:resizeHandles val="exact"/>
        </dgm:presLayoutVars>
      </dgm:prSet>
      <dgm:spPr/>
    </dgm:pt>
    <dgm:pt modelId="{8F1493C9-9178-4F88-84F1-B243DB282A9B}" type="pres">
      <dgm:prSet presAssocID="{EEF0685D-3180-40D2-A3B7-4F9F48769C5D}" presName="compNode" presStyleCnt="0"/>
      <dgm:spPr/>
    </dgm:pt>
    <dgm:pt modelId="{90CA06E4-45D3-41C9-B89A-058C140B291A}" type="pres">
      <dgm:prSet presAssocID="{EEF0685D-3180-40D2-A3B7-4F9F48769C5D}" presName="iconBgRect" presStyleLbl="bgShp" presStyleIdx="0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00AB8BC2-786A-4CDA-8EBE-FAF309033983}" type="pres">
      <dgm:prSet presAssocID="{EEF0685D-3180-40D2-A3B7-4F9F48769C5D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BD667745-5B6D-40BB-B9E1-8E01925D01DB}" type="pres">
      <dgm:prSet presAssocID="{EEF0685D-3180-40D2-A3B7-4F9F48769C5D}" presName="spaceRect" presStyleCnt="0"/>
      <dgm:spPr/>
    </dgm:pt>
    <dgm:pt modelId="{136C2405-2959-458F-A030-6A9450D5376E}" type="pres">
      <dgm:prSet presAssocID="{EEF0685D-3180-40D2-A3B7-4F9F48769C5D}" presName="textRect" presStyleLbl="revTx" presStyleIdx="0" presStyleCnt="7">
        <dgm:presLayoutVars>
          <dgm:chMax val="1"/>
          <dgm:chPref val="1"/>
        </dgm:presLayoutVars>
      </dgm:prSet>
      <dgm:spPr/>
    </dgm:pt>
    <dgm:pt modelId="{B46D89D5-D9B1-45B2-8B29-D0628153C414}" type="pres">
      <dgm:prSet presAssocID="{3EA24187-D906-4338-8F76-FF97E81C310E}" presName="sibTrans" presStyleCnt="0"/>
      <dgm:spPr/>
    </dgm:pt>
    <dgm:pt modelId="{64DA322C-DCCB-47BB-82B6-D919F5BDADAA}" type="pres">
      <dgm:prSet presAssocID="{97B8DBDA-E70E-426E-ACBA-0A4E30A4760F}" presName="compNode" presStyleCnt="0"/>
      <dgm:spPr/>
    </dgm:pt>
    <dgm:pt modelId="{2FDB0D01-2BB1-4209-AC57-1FE4194EF57F}" type="pres">
      <dgm:prSet presAssocID="{97B8DBDA-E70E-426E-ACBA-0A4E30A4760F}" presName="iconBgRect" presStyleLbl="bgShp" presStyleIdx="1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D5987723-E45D-4CE6-A6F9-D8FF2B95ACCA}" type="pres">
      <dgm:prSet presAssocID="{97B8DBDA-E70E-426E-ACBA-0A4E30A4760F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F490626D-C47C-4F61-BC12-1896D0256257}" type="pres">
      <dgm:prSet presAssocID="{97B8DBDA-E70E-426E-ACBA-0A4E30A4760F}" presName="spaceRect" presStyleCnt="0"/>
      <dgm:spPr/>
    </dgm:pt>
    <dgm:pt modelId="{8816F667-9716-46C0-923A-35B5D329A1A0}" type="pres">
      <dgm:prSet presAssocID="{97B8DBDA-E70E-426E-ACBA-0A4E30A4760F}" presName="textRect" presStyleLbl="revTx" presStyleIdx="1" presStyleCnt="7">
        <dgm:presLayoutVars>
          <dgm:chMax val="1"/>
          <dgm:chPref val="1"/>
        </dgm:presLayoutVars>
      </dgm:prSet>
      <dgm:spPr/>
    </dgm:pt>
    <dgm:pt modelId="{8B8FA58A-A38F-414D-B05A-104BDB14351F}" type="pres">
      <dgm:prSet presAssocID="{F1A768E3-546E-4E34-B274-6A02C52C3BAF}" presName="sibTrans" presStyleCnt="0"/>
      <dgm:spPr/>
    </dgm:pt>
    <dgm:pt modelId="{8FEE8B9F-A4A3-460B-A462-1C7FEE63DB2A}" type="pres">
      <dgm:prSet presAssocID="{E71CA63E-41FD-4A0D-8F8F-E8D066F95753}" presName="compNode" presStyleCnt="0"/>
      <dgm:spPr/>
    </dgm:pt>
    <dgm:pt modelId="{4CB82D7B-0D6D-4D54-B844-4D2298F6CD0B}" type="pres">
      <dgm:prSet presAssocID="{E71CA63E-41FD-4A0D-8F8F-E8D066F95753}" presName="iconBgRect" presStyleLbl="bgShp" presStyleIdx="2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B0D15F6C-5ACA-4B63-AE6B-198C6EDB3E52}" type="pres">
      <dgm:prSet presAssocID="{E71CA63E-41FD-4A0D-8F8F-E8D066F95753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ce"/>
        </a:ext>
      </dgm:extLst>
    </dgm:pt>
    <dgm:pt modelId="{4118154C-1EA4-4D84-ADC7-E3BD42AABA6C}" type="pres">
      <dgm:prSet presAssocID="{E71CA63E-41FD-4A0D-8F8F-E8D066F95753}" presName="spaceRect" presStyleCnt="0"/>
      <dgm:spPr/>
    </dgm:pt>
    <dgm:pt modelId="{AD0A3219-ED9F-4377-AFCC-67EF2F5B059A}" type="pres">
      <dgm:prSet presAssocID="{E71CA63E-41FD-4A0D-8F8F-E8D066F95753}" presName="textRect" presStyleLbl="revTx" presStyleIdx="2" presStyleCnt="7">
        <dgm:presLayoutVars>
          <dgm:chMax val="1"/>
          <dgm:chPref val="1"/>
        </dgm:presLayoutVars>
      </dgm:prSet>
      <dgm:spPr/>
    </dgm:pt>
    <dgm:pt modelId="{DC40274C-20B2-4A62-91E5-CA16637ED88F}" type="pres">
      <dgm:prSet presAssocID="{17950EA4-D638-49EF-8F05-93CB5A50A4E5}" presName="sibTrans" presStyleCnt="0"/>
      <dgm:spPr/>
    </dgm:pt>
    <dgm:pt modelId="{B9A0F808-0D8C-4A5B-A0E1-0C780EB41459}" type="pres">
      <dgm:prSet presAssocID="{E3514E62-753B-4799-A50C-AC8200900CEB}" presName="compNode" presStyleCnt="0"/>
      <dgm:spPr/>
    </dgm:pt>
    <dgm:pt modelId="{8D95DAC6-0300-47FB-9512-9BFBC47080E1}" type="pres">
      <dgm:prSet presAssocID="{E3514E62-753B-4799-A50C-AC8200900CEB}" presName="iconBgRect" presStyleLbl="bgShp" presStyleIdx="3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B1423F4C-F755-4BFF-94A6-75B7ACE18E0A}" type="pres">
      <dgm:prSet presAssocID="{E3514E62-753B-4799-A50C-AC8200900CEB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A817652-4CE0-4E28-832B-3F762E0DDDA0}" type="pres">
      <dgm:prSet presAssocID="{E3514E62-753B-4799-A50C-AC8200900CEB}" presName="spaceRect" presStyleCnt="0"/>
      <dgm:spPr/>
    </dgm:pt>
    <dgm:pt modelId="{096CC274-9FAB-454E-9797-4B57D555AD95}" type="pres">
      <dgm:prSet presAssocID="{E3514E62-753B-4799-A50C-AC8200900CEB}" presName="textRect" presStyleLbl="revTx" presStyleIdx="3" presStyleCnt="7">
        <dgm:presLayoutVars>
          <dgm:chMax val="1"/>
          <dgm:chPref val="1"/>
        </dgm:presLayoutVars>
      </dgm:prSet>
      <dgm:spPr/>
    </dgm:pt>
    <dgm:pt modelId="{49751A4F-1CFA-4304-A014-B7366B6AF688}" type="pres">
      <dgm:prSet presAssocID="{F2E5E930-0D72-4C06-BE54-7D616E18B59A}" presName="sibTrans" presStyleCnt="0"/>
      <dgm:spPr/>
    </dgm:pt>
    <dgm:pt modelId="{B9BD6608-E63C-462F-A71B-354BE3ADE6AD}" type="pres">
      <dgm:prSet presAssocID="{5FEF93CB-CC34-4C70-AAD8-989A9C2CFBE1}" presName="compNode" presStyleCnt="0"/>
      <dgm:spPr/>
    </dgm:pt>
    <dgm:pt modelId="{C8F7B921-AA05-4433-9283-0FAF5C193B54}" type="pres">
      <dgm:prSet presAssocID="{5FEF93CB-CC34-4C70-AAD8-989A9C2CFBE1}" presName="iconBgRect" presStyleLbl="bgShp" presStyleIdx="4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BAD3543D-87BE-4DE4-A346-AC2816817FA8}" type="pres">
      <dgm:prSet presAssocID="{5FEF93CB-CC34-4C70-AAD8-989A9C2CFBE1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B54E6C84-86E8-466A-94E8-86EFEAA33E24}" type="pres">
      <dgm:prSet presAssocID="{5FEF93CB-CC34-4C70-AAD8-989A9C2CFBE1}" presName="spaceRect" presStyleCnt="0"/>
      <dgm:spPr/>
    </dgm:pt>
    <dgm:pt modelId="{37B4E64D-7780-435B-B2D7-5F362F8D207C}" type="pres">
      <dgm:prSet presAssocID="{5FEF93CB-CC34-4C70-AAD8-989A9C2CFBE1}" presName="textRect" presStyleLbl="revTx" presStyleIdx="4" presStyleCnt="7">
        <dgm:presLayoutVars>
          <dgm:chMax val="1"/>
          <dgm:chPref val="1"/>
        </dgm:presLayoutVars>
      </dgm:prSet>
      <dgm:spPr/>
    </dgm:pt>
    <dgm:pt modelId="{A18DCEEB-8207-4E70-ACD6-4C0A5CB9F769}" type="pres">
      <dgm:prSet presAssocID="{8D365AD7-58E9-4F9E-843B-8643ED9C338D}" presName="sibTrans" presStyleCnt="0"/>
      <dgm:spPr/>
    </dgm:pt>
    <dgm:pt modelId="{7321D332-5C31-4758-83D6-3A5AACF0E168}" type="pres">
      <dgm:prSet presAssocID="{44CC2B14-FC02-4C9A-B0EC-838335E5962E}" presName="compNode" presStyleCnt="0"/>
      <dgm:spPr/>
    </dgm:pt>
    <dgm:pt modelId="{D0825508-3657-48F0-91E9-31A74260D40D}" type="pres">
      <dgm:prSet presAssocID="{44CC2B14-FC02-4C9A-B0EC-838335E5962E}" presName="iconBgRect" presStyleLbl="bgShp" presStyleIdx="5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C7ED5042-B440-4750-9891-F1B8B6304212}" type="pres">
      <dgm:prSet presAssocID="{44CC2B14-FC02-4C9A-B0EC-838335E5962E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A278EF6A-BF11-48A9-A44C-F3CABABF4F36}" type="pres">
      <dgm:prSet presAssocID="{44CC2B14-FC02-4C9A-B0EC-838335E5962E}" presName="spaceRect" presStyleCnt="0"/>
      <dgm:spPr/>
    </dgm:pt>
    <dgm:pt modelId="{C7F096CB-1013-4E4B-A43A-EDE35F0AB00A}" type="pres">
      <dgm:prSet presAssocID="{44CC2B14-FC02-4C9A-B0EC-838335E5962E}" presName="textRect" presStyleLbl="revTx" presStyleIdx="5" presStyleCnt="7">
        <dgm:presLayoutVars>
          <dgm:chMax val="1"/>
          <dgm:chPref val="1"/>
        </dgm:presLayoutVars>
      </dgm:prSet>
      <dgm:spPr/>
    </dgm:pt>
    <dgm:pt modelId="{91B83714-FC30-4C47-AD80-55E9DF826135}" type="pres">
      <dgm:prSet presAssocID="{B9C3122D-1891-4C50-92B2-0237D23B943A}" presName="sibTrans" presStyleCnt="0"/>
      <dgm:spPr/>
    </dgm:pt>
    <dgm:pt modelId="{1576BB0D-64DF-4F78-8FFA-068AE080D2FF}" type="pres">
      <dgm:prSet presAssocID="{0DBEA687-F732-43E1-9A9E-F6CF7A621F26}" presName="compNode" presStyleCnt="0"/>
      <dgm:spPr/>
    </dgm:pt>
    <dgm:pt modelId="{4DE63124-4693-4334-AF63-B0192B6AD7E3}" type="pres">
      <dgm:prSet presAssocID="{0DBEA687-F732-43E1-9A9E-F6CF7A621F26}" presName="iconBgRect" presStyleLbl="bgShp" presStyleIdx="6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C5979A28-E65D-4787-80A6-0534E110403D}" type="pres">
      <dgm:prSet presAssocID="{0DBEA687-F732-43E1-9A9E-F6CF7A621F26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728E38AE-1DC4-46F4-873A-AE98A45C5810}" type="pres">
      <dgm:prSet presAssocID="{0DBEA687-F732-43E1-9A9E-F6CF7A621F26}" presName="spaceRect" presStyleCnt="0"/>
      <dgm:spPr/>
    </dgm:pt>
    <dgm:pt modelId="{9B57DD49-FD5C-4FB7-9525-8E3BBA2D4C86}" type="pres">
      <dgm:prSet presAssocID="{0DBEA687-F732-43E1-9A9E-F6CF7A621F26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C4887303-6FA9-4DEE-8A50-DBB6BBA13441}" type="presOf" srcId="{0DBEA687-F732-43E1-9A9E-F6CF7A621F26}" destId="{9B57DD49-FD5C-4FB7-9525-8E3BBA2D4C86}" srcOrd="0" destOrd="0" presId="urn:microsoft.com/office/officeart/2018/5/layout/IconLeafLabelList"/>
    <dgm:cxn modelId="{DEE8D10A-F633-4F59-9731-C67D23414BF5}" srcId="{AD409D41-4C58-4332-8E20-B7CD9D34337C}" destId="{44CC2B14-FC02-4C9A-B0EC-838335E5962E}" srcOrd="5" destOrd="0" parTransId="{CCB12ACC-32B4-4D29-9615-5FFBF2B5881B}" sibTransId="{B9C3122D-1891-4C50-92B2-0237D23B943A}"/>
    <dgm:cxn modelId="{02C89B22-0DB9-49BE-AF22-237E496F5CC2}" type="presOf" srcId="{97B8DBDA-E70E-426E-ACBA-0A4E30A4760F}" destId="{8816F667-9716-46C0-923A-35B5D329A1A0}" srcOrd="0" destOrd="0" presId="urn:microsoft.com/office/officeart/2018/5/layout/IconLeafLabelList"/>
    <dgm:cxn modelId="{C3B8232A-25FC-48F0-B292-1CB3A79353C4}" type="presOf" srcId="{44CC2B14-FC02-4C9A-B0EC-838335E5962E}" destId="{C7F096CB-1013-4E4B-A43A-EDE35F0AB00A}" srcOrd="0" destOrd="0" presId="urn:microsoft.com/office/officeart/2018/5/layout/IconLeafLabelList"/>
    <dgm:cxn modelId="{430D4157-7186-4423-8E13-D02AC194EB66}" srcId="{AD409D41-4C58-4332-8E20-B7CD9D34337C}" destId="{E3514E62-753B-4799-A50C-AC8200900CEB}" srcOrd="3" destOrd="0" parTransId="{E52C0134-921B-4EA3-A692-DECED0366BB7}" sibTransId="{F2E5E930-0D72-4C06-BE54-7D616E18B59A}"/>
    <dgm:cxn modelId="{AD721D5C-226F-48BE-B88E-C2E14CA00A5E}" type="presOf" srcId="{EEF0685D-3180-40D2-A3B7-4F9F48769C5D}" destId="{136C2405-2959-458F-A030-6A9450D5376E}" srcOrd="0" destOrd="0" presId="urn:microsoft.com/office/officeart/2018/5/layout/IconLeafLabelList"/>
    <dgm:cxn modelId="{DD826F68-55F0-47BD-9BB8-CAD4AC96E094}" srcId="{AD409D41-4C58-4332-8E20-B7CD9D34337C}" destId="{EEF0685D-3180-40D2-A3B7-4F9F48769C5D}" srcOrd="0" destOrd="0" parTransId="{5C3DB2B1-C134-4F50-A3FC-95220E521A1B}" sibTransId="{3EA24187-D906-4338-8F76-FF97E81C310E}"/>
    <dgm:cxn modelId="{234AF16E-926C-4D33-9530-8B00486F3232}" type="presOf" srcId="{5FEF93CB-CC34-4C70-AAD8-989A9C2CFBE1}" destId="{37B4E64D-7780-435B-B2D7-5F362F8D207C}" srcOrd="0" destOrd="0" presId="urn:microsoft.com/office/officeart/2018/5/layout/IconLeafLabelList"/>
    <dgm:cxn modelId="{8DFA8971-FDE8-4929-8012-2CB3E5BD491C}" type="presOf" srcId="{AD409D41-4C58-4332-8E20-B7CD9D34337C}" destId="{305C748F-D666-401C-B59D-562A8D9DB96A}" srcOrd="0" destOrd="0" presId="urn:microsoft.com/office/officeart/2018/5/layout/IconLeafLabelList"/>
    <dgm:cxn modelId="{95D05E80-8DE8-489D-86D0-DB8A6FB91D5A}" srcId="{AD409D41-4C58-4332-8E20-B7CD9D34337C}" destId="{0DBEA687-F732-43E1-9A9E-F6CF7A621F26}" srcOrd="6" destOrd="0" parTransId="{B9A59A4C-BA01-4E8C-8107-53990AFE9A8B}" sibTransId="{AB79468C-6CF3-408E-8158-A2D4ED73152F}"/>
    <dgm:cxn modelId="{C6D7528A-AF1D-4715-BA93-C45CB576EBFC}" srcId="{AD409D41-4C58-4332-8E20-B7CD9D34337C}" destId="{5FEF93CB-CC34-4C70-AAD8-989A9C2CFBE1}" srcOrd="4" destOrd="0" parTransId="{E5DD2C90-2453-4C54-A494-1F609B1A9851}" sibTransId="{8D365AD7-58E9-4F9E-843B-8643ED9C338D}"/>
    <dgm:cxn modelId="{59D539CA-AED1-4C7B-A448-837504B216B9}" srcId="{AD409D41-4C58-4332-8E20-B7CD9D34337C}" destId="{97B8DBDA-E70E-426E-ACBA-0A4E30A4760F}" srcOrd="1" destOrd="0" parTransId="{DF7916ED-A92B-4324-B16B-BBE6FAB969CD}" sibTransId="{F1A768E3-546E-4E34-B274-6A02C52C3BAF}"/>
    <dgm:cxn modelId="{361D1DCD-D0DD-4F45-BE7C-E2426D00FEED}" type="presOf" srcId="{E3514E62-753B-4799-A50C-AC8200900CEB}" destId="{096CC274-9FAB-454E-9797-4B57D555AD95}" srcOrd="0" destOrd="0" presId="urn:microsoft.com/office/officeart/2018/5/layout/IconLeafLabelList"/>
    <dgm:cxn modelId="{851315D5-1C6D-4370-B129-257225EF1DD3}" srcId="{AD409D41-4C58-4332-8E20-B7CD9D34337C}" destId="{E71CA63E-41FD-4A0D-8F8F-E8D066F95753}" srcOrd="2" destOrd="0" parTransId="{3FE0F72A-3AAB-4A7E-9B3A-81C14A3C1AAE}" sibTransId="{17950EA4-D638-49EF-8F05-93CB5A50A4E5}"/>
    <dgm:cxn modelId="{99A56FDD-1377-4903-BD60-5F7552A05E8F}" type="presOf" srcId="{E71CA63E-41FD-4A0D-8F8F-E8D066F95753}" destId="{AD0A3219-ED9F-4377-AFCC-67EF2F5B059A}" srcOrd="0" destOrd="0" presId="urn:microsoft.com/office/officeart/2018/5/layout/IconLeafLabelList"/>
    <dgm:cxn modelId="{1973C744-4CA8-404D-B6B5-734A0C637DFC}" type="presParOf" srcId="{305C748F-D666-401C-B59D-562A8D9DB96A}" destId="{8F1493C9-9178-4F88-84F1-B243DB282A9B}" srcOrd="0" destOrd="0" presId="urn:microsoft.com/office/officeart/2018/5/layout/IconLeafLabelList"/>
    <dgm:cxn modelId="{77A4B31E-575B-4812-98F4-091CE2FD9A91}" type="presParOf" srcId="{8F1493C9-9178-4F88-84F1-B243DB282A9B}" destId="{90CA06E4-45D3-41C9-B89A-058C140B291A}" srcOrd="0" destOrd="0" presId="urn:microsoft.com/office/officeart/2018/5/layout/IconLeafLabelList"/>
    <dgm:cxn modelId="{DA39B987-386B-411E-940D-1AC4984CED00}" type="presParOf" srcId="{8F1493C9-9178-4F88-84F1-B243DB282A9B}" destId="{00AB8BC2-786A-4CDA-8EBE-FAF309033983}" srcOrd="1" destOrd="0" presId="urn:microsoft.com/office/officeart/2018/5/layout/IconLeafLabelList"/>
    <dgm:cxn modelId="{A5189A03-4DBF-41C8-A340-94D824F87D8D}" type="presParOf" srcId="{8F1493C9-9178-4F88-84F1-B243DB282A9B}" destId="{BD667745-5B6D-40BB-B9E1-8E01925D01DB}" srcOrd="2" destOrd="0" presId="urn:microsoft.com/office/officeart/2018/5/layout/IconLeafLabelList"/>
    <dgm:cxn modelId="{621AC67C-D8C1-448F-A71D-56591A725B89}" type="presParOf" srcId="{8F1493C9-9178-4F88-84F1-B243DB282A9B}" destId="{136C2405-2959-458F-A030-6A9450D5376E}" srcOrd="3" destOrd="0" presId="urn:microsoft.com/office/officeart/2018/5/layout/IconLeafLabelList"/>
    <dgm:cxn modelId="{DD26168A-8AF9-4461-B2D9-472C158B18EA}" type="presParOf" srcId="{305C748F-D666-401C-B59D-562A8D9DB96A}" destId="{B46D89D5-D9B1-45B2-8B29-D0628153C414}" srcOrd="1" destOrd="0" presId="urn:microsoft.com/office/officeart/2018/5/layout/IconLeafLabelList"/>
    <dgm:cxn modelId="{0463D817-A271-4938-8258-8242A1EA7657}" type="presParOf" srcId="{305C748F-D666-401C-B59D-562A8D9DB96A}" destId="{64DA322C-DCCB-47BB-82B6-D919F5BDADAA}" srcOrd="2" destOrd="0" presId="urn:microsoft.com/office/officeart/2018/5/layout/IconLeafLabelList"/>
    <dgm:cxn modelId="{80755A62-7D20-414E-ABE7-EE41C11AC013}" type="presParOf" srcId="{64DA322C-DCCB-47BB-82B6-D919F5BDADAA}" destId="{2FDB0D01-2BB1-4209-AC57-1FE4194EF57F}" srcOrd="0" destOrd="0" presId="urn:microsoft.com/office/officeart/2018/5/layout/IconLeafLabelList"/>
    <dgm:cxn modelId="{F0C764F5-38C1-439C-888A-D2E5B7A66E33}" type="presParOf" srcId="{64DA322C-DCCB-47BB-82B6-D919F5BDADAA}" destId="{D5987723-E45D-4CE6-A6F9-D8FF2B95ACCA}" srcOrd="1" destOrd="0" presId="urn:microsoft.com/office/officeart/2018/5/layout/IconLeafLabelList"/>
    <dgm:cxn modelId="{B3F003E1-3A84-4B97-86B3-88A73DFA5345}" type="presParOf" srcId="{64DA322C-DCCB-47BB-82B6-D919F5BDADAA}" destId="{F490626D-C47C-4F61-BC12-1896D0256257}" srcOrd="2" destOrd="0" presId="urn:microsoft.com/office/officeart/2018/5/layout/IconLeafLabelList"/>
    <dgm:cxn modelId="{8F02485B-0A7D-4BDF-8B9A-C7152575410F}" type="presParOf" srcId="{64DA322C-DCCB-47BB-82B6-D919F5BDADAA}" destId="{8816F667-9716-46C0-923A-35B5D329A1A0}" srcOrd="3" destOrd="0" presId="urn:microsoft.com/office/officeart/2018/5/layout/IconLeafLabelList"/>
    <dgm:cxn modelId="{9FC3C95F-765E-4053-AF79-90F4522F90CF}" type="presParOf" srcId="{305C748F-D666-401C-B59D-562A8D9DB96A}" destId="{8B8FA58A-A38F-414D-B05A-104BDB14351F}" srcOrd="3" destOrd="0" presId="urn:microsoft.com/office/officeart/2018/5/layout/IconLeafLabelList"/>
    <dgm:cxn modelId="{EA6AB671-5242-469F-89D2-163AEE61B834}" type="presParOf" srcId="{305C748F-D666-401C-B59D-562A8D9DB96A}" destId="{8FEE8B9F-A4A3-460B-A462-1C7FEE63DB2A}" srcOrd="4" destOrd="0" presId="urn:microsoft.com/office/officeart/2018/5/layout/IconLeafLabelList"/>
    <dgm:cxn modelId="{1BD99634-7C7E-4624-AF41-E62CDCA7B8E3}" type="presParOf" srcId="{8FEE8B9F-A4A3-460B-A462-1C7FEE63DB2A}" destId="{4CB82D7B-0D6D-4D54-B844-4D2298F6CD0B}" srcOrd="0" destOrd="0" presId="urn:microsoft.com/office/officeart/2018/5/layout/IconLeafLabelList"/>
    <dgm:cxn modelId="{AE9EDC77-C01B-4D21-A089-384A7AE3E6ED}" type="presParOf" srcId="{8FEE8B9F-A4A3-460B-A462-1C7FEE63DB2A}" destId="{B0D15F6C-5ACA-4B63-AE6B-198C6EDB3E52}" srcOrd="1" destOrd="0" presId="urn:microsoft.com/office/officeart/2018/5/layout/IconLeafLabelList"/>
    <dgm:cxn modelId="{ED19A245-5593-420B-9351-8559C0D9216C}" type="presParOf" srcId="{8FEE8B9F-A4A3-460B-A462-1C7FEE63DB2A}" destId="{4118154C-1EA4-4D84-ADC7-E3BD42AABA6C}" srcOrd="2" destOrd="0" presId="urn:microsoft.com/office/officeart/2018/5/layout/IconLeafLabelList"/>
    <dgm:cxn modelId="{D3E1599A-4A48-439F-AD6A-EDAB40121621}" type="presParOf" srcId="{8FEE8B9F-A4A3-460B-A462-1C7FEE63DB2A}" destId="{AD0A3219-ED9F-4377-AFCC-67EF2F5B059A}" srcOrd="3" destOrd="0" presId="urn:microsoft.com/office/officeart/2018/5/layout/IconLeafLabelList"/>
    <dgm:cxn modelId="{5F0B8EBE-1A88-4672-9931-21412C7715B1}" type="presParOf" srcId="{305C748F-D666-401C-B59D-562A8D9DB96A}" destId="{DC40274C-20B2-4A62-91E5-CA16637ED88F}" srcOrd="5" destOrd="0" presId="urn:microsoft.com/office/officeart/2018/5/layout/IconLeafLabelList"/>
    <dgm:cxn modelId="{1BC03C17-B01D-458F-A32B-FB1D59998D0E}" type="presParOf" srcId="{305C748F-D666-401C-B59D-562A8D9DB96A}" destId="{B9A0F808-0D8C-4A5B-A0E1-0C780EB41459}" srcOrd="6" destOrd="0" presId="urn:microsoft.com/office/officeart/2018/5/layout/IconLeafLabelList"/>
    <dgm:cxn modelId="{ADDAE023-09F9-4FAE-9318-37F69C59D3F6}" type="presParOf" srcId="{B9A0F808-0D8C-4A5B-A0E1-0C780EB41459}" destId="{8D95DAC6-0300-47FB-9512-9BFBC47080E1}" srcOrd="0" destOrd="0" presId="urn:microsoft.com/office/officeart/2018/5/layout/IconLeafLabelList"/>
    <dgm:cxn modelId="{071C58BA-0799-49B3-9EA3-7CBD35ABACFB}" type="presParOf" srcId="{B9A0F808-0D8C-4A5B-A0E1-0C780EB41459}" destId="{B1423F4C-F755-4BFF-94A6-75B7ACE18E0A}" srcOrd="1" destOrd="0" presId="urn:microsoft.com/office/officeart/2018/5/layout/IconLeafLabelList"/>
    <dgm:cxn modelId="{36CE9198-D063-4183-99FF-F8C58499835F}" type="presParOf" srcId="{B9A0F808-0D8C-4A5B-A0E1-0C780EB41459}" destId="{6A817652-4CE0-4E28-832B-3F762E0DDDA0}" srcOrd="2" destOrd="0" presId="urn:microsoft.com/office/officeart/2018/5/layout/IconLeafLabelList"/>
    <dgm:cxn modelId="{C7DD64F6-23A6-495A-971B-098D907BC939}" type="presParOf" srcId="{B9A0F808-0D8C-4A5B-A0E1-0C780EB41459}" destId="{096CC274-9FAB-454E-9797-4B57D555AD95}" srcOrd="3" destOrd="0" presId="urn:microsoft.com/office/officeart/2018/5/layout/IconLeafLabelList"/>
    <dgm:cxn modelId="{B9A8B476-C778-4D18-8CB5-89E901BB2A05}" type="presParOf" srcId="{305C748F-D666-401C-B59D-562A8D9DB96A}" destId="{49751A4F-1CFA-4304-A014-B7366B6AF688}" srcOrd="7" destOrd="0" presId="urn:microsoft.com/office/officeart/2018/5/layout/IconLeafLabelList"/>
    <dgm:cxn modelId="{46B3E0B2-4A8D-406B-BDEC-C6888CA3A983}" type="presParOf" srcId="{305C748F-D666-401C-B59D-562A8D9DB96A}" destId="{B9BD6608-E63C-462F-A71B-354BE3ADE6AD}" srcOrd="8" destOrd="0" presId="urn:microsoft.com/office/officeart/2018/5/layout/IconLeafLabelList"/>
    <dgm:cxn modelId="{6EFA84F7-659E-4764-BC6D-EAEC9F78F9F1}" type="presParOf" srcId="{B9BD6608-E63C-462F-A71B-354BE3ADE6AD}" destId="{C8F7B921-AA05-4433-9283-0FAF5C193B54}" srcOrd="0" destOrd="0" presId="urn:microsoft.com/office/officeart/2018/5/layout/IconLeafLabelList"/>
    <dgm:cxn modelId="{F5D433C5-20EE-4875-94B0-D432CB3F9FD6}" type="presParOf" srcId="{B9BD6608-E63C-462F-A71B-354BE3ADE6AD}" destId="{BAD3543D-87BE-4DE4-A346-AC2816817FA8}" srcOrd="1" destOrd="0" presId="urn:microsoft.com/office/officeart/2018/5/layout/IconLeafLabelList"/>
    <dgm:cxn modelId="{F8F292D9-64AC-498E-B774-E0E3FCB3BA6B}" type="presParOf" srcId="{B9BD6608-E63C-462F-A71B-354BE3ADE6AD}" destId="{B54E6C84-86E8-466A-94E8-86EFEAA33E24}" srcOrd="2" destOrd="0" presId="urn:microsoft.com/office/officeart/2018/5/layout/IconLeafLabelList"/>
    <dgm:cxn modelId="{62296AB7-AD3A-478C-B027-D609E44B2CE7}" type="presParOf" srcId="{B9BD6608-E63C-462F-A71B-354BE3ADE6AD}" destId="{37B4E64D-7780-435B-B2D7-5F362F8D207C}" srcOrd="3" destOrd="0" presId="urn:microsoft.com/office/officeart/2018/5/layout/IconLeafLabelList"/>
    <dgm:cxn modelId="{9AB30F1C-EAC0-4EAB-9604-6A956EAF4082}" type="presParOf" srcId="{305C748F-D666-401C-B59D-562A8D9DB96A}" destId="{A18DCEEB-8207-4E70-ACD6-4C0A5CB9F769}" srcOrd="9" destOrd="0" presId="urn:microsoft.com/office/officeart/2018/5/layout/IconLeafLabelList"/>
    <dgm:cxn modelId="{A521B087-FAC5-40A7-9DD2-613EB1D305C7}" type="presParOf" srcId="{305C748F-D666-401C-B59D-562A8D9DB96A}" destId="{7321D332-5C31-4758-83D6-3A5AACF0E168}" srcOrd="10" destOrd="0" presId="urn:microsoft.com/office/officeart/2018/5/layout/IconLeafLabelList"/>
    <dgm:cxn modelId="{C2E1BBDE-1E28-4AEA-A27B-2B650BDA2B2F}" type="presParOf" srcId="{7321D332-5C31-4758-83D6-3A5AACF0E168}" destId="{D0825508-3657-48F0-91E9-31A74260D40D}" srcOrd="0" destOrd="0" presId="urn:microsoft.com/office/officeart/2018/5/layout/IconLeafLabelList"/>
    <dgm:cxn modelId="{B9328B61-972B-4882-82D0-6559807B1352}" type="presParOf" srcId="{7321D332-5C31-4758-83D6-3A5AACF0E168}" destId="{C7ED5042-B440-4750-9891-F1B8B6304212}" srcOrd="1" destOrd="0" presId="urn:microsoft.com/office/officeart/2018/5/layout/IconLeafLabelList"/>
    <dgm:cxn modelId="{02776E39-4677-41D6-9778-79F6157DD5A2}" type="presParOf" srcId="{7321D332-5C31-4758-83D6-3A5AACF0E168}" destId="{A278EF6A-BF11-48A9-A44C-F3CABABF4F36}" srcOrd="2" destOrd="0" presId="urn:microsoft.com/office/officeart/2018/5/layout/IconLeafLabelList"/>
    <dgm:cxn modelId="{6859CB62-F87C-420D-84BA-DE8D7F076946}" type="presParOf" srcId="{7321D332-5C31-4758-83D6-3A5AACF0E168}" destId="{C7F096CB-1013-4E4B-A43A-EDE35F0AB00A}" srcOrd="3" destOrd="0" presId="urn:microsoft.com/office/officeart/2018/5/layout/IconLeafLabelList"/>
    <dgm:cxn modelId="{B989809D-5F16-4E06-8367-4B1D1299363B}" type="presParOf" srcId="{305C748F-D666-401C-B59D-562A8D9DB96A}" destId="{91B83714-FC30-4C47-AD80-55E9DF826135}" srcOrd="11" destOrd="0" presId="urn:microsoft.com/office/officeart/2018/5/layout/IconLeafLabelList"/>
    <dgm:cxn modelId="{E344BA5E-C452-4FE8-A952-CA9AAC9681BB}" type="presParOf" srcId="{305C748F-D666-401C-B59D-562A8D9DB96A}" destId="{1576BB0D-64DF-4F78-8FFA-068AE080D2FF}" srcOrd="12" destOrd="0" presId="urn:microsoft.com/office/officeart/2018/5/layout/IconLeafLabelList"/>
    <dgm:cxn modelId="{E15A5D9E-0D7A-4BA8-8A9C-196F3063AC54}" type="presParOf" srcId="{1576BB0D-64DF-4F78-8FFA-068AE080D2FF}" destId="{4DE63124-4693-4334-AF63-B0192B6AD7E3}" srcOrd="0" destOrd="0" presId="urn:microsoft.com/office/officeart/2018/5/layout/IconLeafLabelList"/>
    <dgm:cxn modelId="{B5A7EF8A-539A-4DEF-AF52-5A96F5D8914E}" type="presParOf" srcId="{1576BB0D-64DF-4F78-8FFA-068AE080D2FF}" destId="{C5979A28-E65D-4787-80A6-0534E110403D}" srcOrd="1" destOrd="0" presId="urn:microsoft.com/office/officeart/2018/5/layout/IconLeafLabelList"/>
    <dgm:cxn modelId="{B44D549E-EBEE-4801-A54B-AACDBF79FD0E}" type="presParOf" srcId="{1576BB0D-64DF-4F78-8FFA-068AE080D2FF}" destId="{728E38AE-1DC4-46F4-873A-AE98A45C5810}" srcOrd="2" destOrd="0" presId="urn:microsoft.com/office/officeart/2018/5/layout/IconLeafLabelList"/>
    <dgm:cxn modelId="{6BD52271-CD64-4797-B1CD-1C34990D1361}" type="presParOf" srcId="{1576BB0D-64DF-4F78-8FFA-068AE080D2FF}" destId="{9B57DD49-FD5C-4FB7-9525-8E3BBA2D4C86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CA47C4-F133-4977-AB41-BDB12118B24E}">
      <dsp:nvSpPr>
        <dsp:cNvPr id="0" name=""/>
        <dsp:cNvSpPr/>
      </dsp:nvSpPr>
      <dsp:spPr>
        <a:xfrm>
          <a:off x="0" y="3781929"/>
          <a:ext cx="6299073" cy="12413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presentation contends that the case exemplifies systemic governance and policy failure rather than isolated individual malfeasance.</a:t>
          </a:r>
          <a:endParaRPr lang="en-US" sz="2000" kern="1200"/>
        </a:p>
      </dsp:txBody>
      <dsp:txXfrm>
        <a:off x="0" y="3781929"/>
        <a:ext cx="6299073" cy="1241313"/>
      </dsp:txXfrm>
    </dsp:sp>
    <dsp:sp modelId="{C5837AAC-E0DC-49FB-A219-A7B9B08DC09C}">
      <dsp:nvSpPr>
        <dsp:cNvPr id="0" name=""/>
        <dsp:cNvSpPr/>
      </dsp:nvSpPr>
      <dsp:spPr>
        <a:xfrm rot="10800000">
          <a:off x="0" y="1799960"/>
          <a:ext cx="6299073" cy="1909140"/>
        </a:xfrm>
        <a:prstGeom prst="upArrowCallout">
          <a:avLst/>
        </a:prstGeom>
        <a:solidFill>
          <a:schemeClr val="accent2">
            <a:hueOff val="-1356225"/>
            <a:satOff val="-828"/>
            <a:lumOff val="323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Quality assurance seeks to provide safe, effective, and equitable care by governance, monitoring, and ongoing enhancement (Young and Smith, 2022).</a:t>
          </a:r>
          <a:endParaRPr lang="en-US" sz="2000" kern="1200"/>
        </a:p>
      </dsp:txBody>
      <dsp:txXfrm rot="10800000">
        <a:off x="0" y="1799960"/>
        <a:ext cx="6299073" cy="1240502"/>
      </dsp:txXfrm>
    </dsp:sp>
    <dsp:sp modelId="{743DA8BE-2592-4ECD-BC93-B90D739D2D54}">
      <dsp:nvSpPr>
        <dsp:cNvPr id="0" name=""/>
        <dsp:cNvSpPr/>
      </dsp:nvSpPr>
      <dsp:spPr>
        <a:xfrm rot="10800000">
          <a:off x="0" y="888"/>
          <a:ext cx="6299073" cy="1909140"/>
        </a:xfrm>
        <a:prstGeom prst="upArrowCallout">
          <a:avLst/>
        </a:prstGeom>
        <a:solidFill>
          <a:schemeClr val="accent2">
            <a:hueOff val="-2712450"/>
            <a:satOff val="-1656"/>
            <a:lumOff val="647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Lucy Letby case exemplifies a significant deficiency in quality assurance mechanisms within the NHS.</a:t>
          </a:r>
          <a:endParaRPr lang="en-US" sz="2000" kern="1200"/>
        </a:p>
      </dsp:txBody>
      <dsp:txXfrm rot="10800000">
        <a:off x="0" y="888"/>
        <a:ext cx="6299073" cy="12405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A6756F-E144-46CC-8CBA-EC08CFD977C0}">
      <dsp:nvSpPr>
        <dsp:cNvPr id="0" name=""/>
        <dsp:cNvSpPr/>
      </dsp:nvSpPr>
      <dsp:spPr>
        <a:xfrm>
          <a:off x="0" y="0"/>
          <a:ext cx="7054307" cy="9856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Between 2015 and 2016, some unforeseen neonatal fatalities transpired.</a:t>
          </a:r>
          <a:endParaRPr lang="en-US" sz="1900" kern="1200"/>
        </a:p>
      </dsp:txBody>
      <dsp:txXfrm>
        <a:off x="28869" y="28869"/>
        <a:ext cx="5907398" cy="927937"/>
      </dsp:txXfrm>
    </dsp:sp>
    <dsp:sp modelId="{409E50C1-AFA5-43A3-8C07-428F99BCDB4C}">
      <dsp:nvSpPr>
        <dsp:cNvPr id="0" name=""/>
        <dsp:cNvSpPr/>
      </dsp:nvSpPr>
      <dsp:spPr>
        <a:xfrm>
          <a:off x="590798" y="1164888"/>
          <a:ext cx="7054307" cy="9856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904150"/>
                <a:satOff val="-552"/>
                <a:lumOff val="2157"/>
                <a:alphaOff val="0"/>
                <a:tint val="96000"/>
                <a:lumMod val="100000"/>
              </a:schemeClr>
            </a:gs>
            <a:gs pos="78000">
              <a:schemeClr val="accent2">
                <a:hueOff val="-904150"/>
                <a:satOff val="-552"/>
                <a:lumOff val="215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Consultants expressed ongoing apprehensions about recurring patterns of damage.</a:t>
          </a:r>
          <a:endParaRPr lang="en-US" sz="1900" kern="1200"/>
        </a:p>
      </dsp:txBody>
      <dsp:txXfrm>
        <a:off x="619667" y="1193757"/>
        <a:ext cx="5765082" cy="927937"/>
      </dsp:txXfrm>
    </dsp:sp>
    <dsp:sp modelId="{6748B61A-71D4-4EEB-9C1F-86FD82D5D7EB}">
      <dsp:nvSpPr>
        <dsp:cNvPr id="0" name=""/>
        <dsp:cNvSpPr/>
      </dsp:nvSpPr>
      <dsp:spPr>
        <a:xfrm>
          <a:off x="1172778" y="2329777"/>
          <a:ext cx="7054307" cy="9856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808300"/>
                <a:satOff val="-1104"/>
                <a:lumOff val="4314"/>
                <a:alphaOff val="0"/>
                <a:tint val="96000"/>
                <a:lumMod val="100000"/>
              </a:schemeClr>
            </a:gs>
            <a:gs pos="78000">
              <a:schemeClr val="accent2">
                <a:hueOff val="-1808300"/>
                <a:satOff val="-1104"/>
                <a:lumOff val="431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Senior management postponed the escalation and external investigation (Lawrence and Conn, 2024).</a:t>
          </a:r>
          <a:endParaRPr lang="en-US" sz="1900" kern="1200" dirty="0"/>
        </a:p>
      </dsp:txBody>
      <dsp:txXfrm>
        <a:off x="1201647" y="2358646"/>
        <a:ext cx="5773899" cy="927937"/>
      </dsp:txXfrm>
    </dsp:sp>
    <dsp:sp modelId="{5E7F087C-B9E5-41AF-9CB7-6084445A0616}">
      <dsp:nvSpPr>
        <dsp:cNvPr id="0" name=""/>
        <dsp:cNvSpPr/>
      </dsp:nvSpPr>
      <dsp:spPr>
        <a:xfrm>
          <a:off x="1763576" y="3494666"/>
          <a:ext cx="7054307" cy="9856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2712450"/>
                <a:satOff val="-1656"/>
                <a:lumOff val="6471"/>
                <a:alphaOff val="0"/>
                <a:tint val="96000"/>
                <a:lumMod val="100000"/>
              </a:schemeClr>
            </a:gs>
            <a:gs pos="78000">
              <a:schemeClr val="accent2">
                <a:hueOff val="-2712450"/>
                <a:satOff val="-1656"/>
                <a:lumOff val="6471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Governance mechanisms were ineffective in identifying anomalous mortality patterns.</a:t>
          </a:r>
          <a:endParaRPr lang="en-US" sz="1900" kern="1200"/>
        </a:p>
      </dsp:txBody>
      <dsp:txXfrm>
        <a:off x="1792445" y="3523535"/>
        <a:ext cx="5765082" cy="927937"/>
      </dsp:txXfrm>
    </dsp:sp>
    <dsp:sp modelId="{C9FDA38F-12BD-4CDA-B49A-8AED048BDA3A}">
      <dsp:nvSpPr>
        <dsp:cNvPr id="0" name=""/>
        <dsp:cNvSpPr/>
      </dsp:nvSpPr>
      <dsp:spPr>
        <a:xfrm>
          <a:off x="6413618" y="754937"/>
          <a:ext cx="640688" cy="64068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6557773" y="754937"/>
        <a:ext cx="352378" cy="482118"/>
      </dsp:txXfrm>
    </dsp:sp>
    <dsp:sp modelId="{E57FD168-1BDC-41D4-8582-1160DFA1737E}">
      <dsp:nvSpPr>
        <dsp:cNvPr id="0" name=""/>
        <dsp:cNvSpPr/>
      </dsp:nvSpPr>
      <dsp:spPr>
        <a:xfrm>
          <a:off x="7004416" y="1919826"/>
          <a:ext cx="640688" cy="64068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870684"/>
            <a:satOff val="3763"/>
            <a:lumOff val="574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-1870684"/>
              <a:satOff val="3763"/>
              <a:lumOff val="574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7148571" y="1919826"/>
        <a:ext cx="352378" cy="482118"/>
      </dsp:txXfrm>
    </dsp:sp>
    <dsp:sp modelId="{68149F0E-4BBB-416C-B7A8-402F91DB3DFA}">
      <dsp:nvSpPr>
        <dsp:cNvPr id="0" name=""/>
        <dsp:cNvSpPr/>
      </dsp:nvSpPr>
      <dsp:spPr>
        <a:xfrm>
          <a:off x="7586396" y="3084715"/>
          <a:ext cx="640688" cy="64068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3741368"/>
            <a:satOff val="7526"/>
            <a:lumOff val="1147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-3741368"/>
              <a:satOff val="7526"/>
              <a:lumOff val="1147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7730551" y="3084715"/>
        <a:ext cx="352378" cy="4821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EEA9C4-9FE0-4F47-8F43-9CE6D9FD8B6D}">
      <dsp:nvSpPr>
        <dsp:cNvPr id="0" name=""/>
        <dsp:cNvSpPr/>
      </dsp:nvSpPr>
      <dsp:spPr>
        <a:xfrm>
          <a:off x="453705" y="1271631"/>
          <a:ext cx="738808" cy="7388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CC4A54-F05D-4AF7-AC8E-C0275F3050AE}">
      <dsp:nvSpPr>
        <dsp:cNvPr id="0" name=""/>
        <dsp:cNvSpPr/>
      </dsp:nvSpPr>
      <dsp:spPr>
        <a:xfrm>
          <a:off x="2211" y="2357567"/>
          <a:ext cx="1641796" cy="1227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The principal quality issue was the organization's inability to acknowledge and address recurrent warning signals denoting significant patient safety hazards.</a:t>
          </a:r>
          <a:endParaRPr lang="en-US" sz="1100" b="1" kern="1200" dirty="0"/>
        </a:p>
      </dsp:txBody>
      <dsp:txXfrm>
        <a:off x="2211" y="2357567"/>
        <a:ext cx="1641796" cy="1227980"/>
      </dsp:txXfrm>
    </dsp:sp>
    <dsp:sp modelId="{DBA72F1F-D412-4EDC-BD97-1DAA4D6FC382}">
      <dsp:nvSpPr>
        <dsp:cNvPr id="0" name=""/>
        <dsp:cNvSpPr/>
      </dsp:nvSpPr>
      <dsp:spPr>
        <a:xfrm>
          <a:off x="2382817" y="1271631"/>
          <a:ext cx="738808" cy="7388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7BC89D-A44A-4016-92C6-8D558915C778}">
      <dsp:nvSpPr>
        <dsp:cNvPr id="0" name=""/>
        <dsp:cNvSpPr/>
      </dsp:nvSpPr>
      <dsp:spPr>
        <a:xfrm>
          <a:off x="1931323" y="2357567"/>
          <a:ext cx="1641796" cy="1227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Quality monitoring mechanisms, including event reporting, mortality review, and clinical audit processes, were either poor or improperly implemented (Kumah et al., 2024).</a:t>
          </a:r>
          <a:endParaRPr lang="en-US" sz="1100" b="1" kern="1200" dirty="0"/>
        </a:p>
      </dsp:txBody>
      <dsp:txXfrm>
        <a:off x="1931323" y="2357567"/>
        <a:ext cx="1641796" cy="1227980"/>
      </dsp:txXfrm>
    </dsp:sp>
    <dsp:sp modelId="{9A7CA01B-3E88-4CE1-8318-B03B7A8C3145}">
      <dsp:nvSpPr>
        <dsp:cNvPr id="0" name=""/>
        <dsp:cNvSpPr/>
      </dsp:nvSpPr>
      <dsp:spPr>
        <a:xfrm>
          <a:off x="4311928" y="1271631"/>
          <a:ext cx="738808" cy="7388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6F1742-D79B-4D30-8523-BAE46A8ED546}">
      <dsp:nvSpPr>
        <dsp:cNvPr id="0" name=""/>
        <dsp:cNvSpPr/>
      </dsp:nvSpPr>
      <dsp:spPr>
        <a:xfrm>
          <a:off x="3860434" y="2357567"/>
          <a:ext cx="1641796" cy="1227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Although national quality assurance frameworks exist, governance processes could not detect anomalous mortality patterns or prompt timely escalation (Lawrence and Conn, 2024).</a:t>
          </a:r>
          <a:endParaRPr lang="en-US" sz="1100" b="1" kern="1200" dirty="0"/>
        </a:p>
      </dsp:txBody>
      <dsp:txXfrm>
        <a:off x="3860434" y="2357567"/>
        <a:ext cx="1641796" cy="1227980"/>
      </dsp:txXfrm>
    </dsp:sp>
    <dsp:sp modelId="{9E843915-FEF1-459D-9A96-9F296ABE2372}">
      <dsp:nvSpPr>
        <dsp:cNvPr id="0" name=""/>
        <dsp:cNvSpPr/>
      </dsp:nvSpPr>
      <dsp:spPr>
        <a:xfrm>
          <a:off x="6241039" y="1271631"/>
          <a:ext cx="738808" cy="7388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D21C9E-7B0A-4939-9A06-BCADC32244F3}">
      <dsp:nvSpPr>
        <dsp:cNvPr id="0" name=""/>
        <dsp:cNvSpPr/>
      </dsp:nvSpPr>
      <dsp:spPr>
        <a:xfrm>
          <a:off x="5789545" y="2357567"/>
          <a:ext cx="1641796" cy="1227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This illustrates that the existence of QA procedures does not guarantee patient safety unless they are actively executed, monitored, and enforced at the operational level (Young and Smith, 2022).</a:t>
          </a:r>
          <a:endParaRPr lang="en-US" sz="1100" b="1" kern="1200" dirty="0"/>
        </a:p>
      </dsp:txBody>
      <dsp:txXfrm>
        <a:off x="5789545" y="2357567"/>
        <a:ext cx="1641796" cy="1227980"/>
      </dsp:txXfrm>
    </dsp:sp>
    <dsp:sp modelId="{1AAC5D4C-0111-48D8-85F1-41C13CFAA5B0}">
      <dsp:nvSpPr>
        <dsp:cNvPr id="0" name=""/>
        <dsp:cNvSpPr/>
      </dsp:nvSpPr>
      <dsp:spPr>
        <a:xfrm>
          <a:off x="8170151" y="1271631"/>
          <a:ext cx="738808" cy="73880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957BB7-940E-4967-B4E2-AA80F818978D}">
      <dsp:nvSpPr>
        <dsp:cNvPr id="0" name=""/>
        <dsp:cNvSpPr/>
      </dsp:nvSpPr>
      <dsp:spPr>
        <a:xfrm>
          <a:off x="7718657" y="2357567"/>
          <a:ext cx="1641796" cy="1227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The lack of prompt inquiry, organisational learning, and leadership accountability indicates a failure in continuous quality improvement systems.</a:t>
          </a:r>
          <a:endParaRPr lang="en-US" sz="1100" b="1" kern="1200" dirty="0"/>
        </a:p>
      </dsp:txBody>
      <dsp:txXfrm>
        <a:off x="7718657" y="2357567"/>
        <a:ext cx="1641796" cy="1227980"/>
      </dsp:txXfrm>
    </dsp:sp>
    <dsp:sp modelId="{B983306D-099E-432C-8816-F8B15B02A5EE}">
      <dsp:nvSpPr>
        <dsp:cNvPr id="0" name=""/>
        <dsp:cNvSpPr/>
      </dsp:nvSpPr>
      <dsp:spPr>
        <a:xfrm>
          <a:off x="10099262" y="1271631"/>
          <a:ext cx="738808" cy="73880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DB58C7-8FAD-487D-8CED-A4056CB7738B}">
      <dsp:nvSpPr>
        <dsp:cNvPr id="0" name=""/>
        <dsp:cNvSpPr/>
      </dsp:nvSpPr>
      <dsp:spPr>
        <a:xfrm>
          <a:off x="9647768" y="2357567"/>
          <a:ext cx="1641796" cy="1227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A defensive corporate culture further compromised safety by dissuading the escalation of issues (Capper et al., 2024).</a:t>
          </a:r>
          <a:endParaRPr lang="en-US" sz="1100" b="1" kern="1200" dirty="0"/>
        </a:p>
      </dsp:txBody>
      <dsp:txXfrm>
        <a:off x="9647768" y="2357567"/>
        <a:ext cx="1641796" cy="12279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F207E8-EC84-4F13-8E70-7C14DB6540FC}">
      <dsp:nvSpPr>
        <dsp:cNvPr id="0" name=""/>
        <dsp:cNvSpPr/>
      </dsp:nvSpPr>
      <dsp:spPr>
        <a:xfrm>
          <a:off x="0" y="2020"/>
          <a:ext cx="7337223" cy="10238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8A5F6A-33C0-4B13-88A1-7A35FEEE914F}">
      <dsp:nvSpPr>
        <dsp:cNvPr id="0" name=""/>
        <dsp:cNvSpPr/>
      </dsp:nvSpPr>
      <dsp:spPr>
        <a:xfrm>
          <a:off x="309711" y="232383"/>
          <a:ext cx="563111" cy="563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0C1690-1100-4BE9-8FAC-2758F7631AD5}">
      <dsp:nvSpPr>
        <dsp:cNvPr id="0" name=""/>
        <dsp:cNvSpPr/>
      </dsp:nvSpPr>
      <dsp:spPr>
        <a:xfrm>
          <a:off x="1182533" y="2020"/>
          <a:ext cx="6154689" cy="1023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356" tIns="108356" rIns="108356" bIns="10835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Patient harm arises from the convergence of several system failures rather than from an isolated human error (Reason, 2000).</a:t>
          </a:r>
          <a:endParaRPr lang="en-US" sz="2000" kern="1200"/>
        </a:p>
      </dsp:txBody>
      <dsp:txXfrm>
        <a:off x="1182533" y="2020"/>
        <a:ext cx="6154689" cy="1023838"/>
      </dsp:txXfrm>
    </dsp:sp>
    <dsp:sp modelId="{ADD2DE0A-EE60-4E0F-AB0F-A63924027D78}">
      <dsp:nvSpPr>
        <dsp:cNvPr id="0" name=""/>
        <dsp:cNvSpPr/>
      </dsp:nvSpPr>
      <dsp:spPr>
        <a:xfrm>
          <a:off x="0" y="1281818"/>
          <a:ext cx="7337223" cy="10238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FA2147-5518-48EB-BF98-D81304BC028A}">
      <dsp:nvSpPr>
        <dsp:cNvPr id="0" name=""/>
        <dsp:cNvSpPr/>
      </dsp:nvSpPr>
      <dsp:spPr>
        <a:xfrm>
          <a:off x="309711" y="1512182"/>
          <a:ext cx="563111" cy="563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2E50C2-6419-4AD2-9F2E-97B22834AB84}">
      <dsp:nvSpPr>
        <dsp:cNvPr id="0" name=""/>
        <dsp:cNvSpPr/>
      </dsp:nvSpPr>
      <dsp:spPr>
        <a:xfrm>
          <a:off x="1182533" y="1281818"/>
          <a:ext cx="6154689" cy="1023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356" tIns="108356" rIns="108356" bIns="10835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Healthcare safety depends on multiple layers of defence, encompassing leadership control, staffing, governance frameworks, and reporting systems.</a:t>
          </a:r>
          <a:endParaRPr lang="en-US" sz="2000" kern="1200" dirty="0"/>
        </a:p>
      </dsp:txBody>
      <dsp:txXfrm>
        <a:off x="1182533" y="1281818"/>
        <a:ext cx="6154689" cy="1023838"/>
      </dsp:txXfrm>
    </dsp:sp>
    <dsp:sp modelId="{B46C6FDD-588E-4D58-B97D-F987CED46751}">
      <dsp:nvSpPr>
        <dsp:cNvPr id="0" name=""/>
        <dsp:cNvSpPr/>
      </dsp:nvSpPr>
      <dsp:spPr>
        <a:xfrm>
          <a:off x="0" y="2561616"/>
          <a:ext cx="7337223" cy="10238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B2EA65-D584-4E98-83C7-99AA29877AA0}">
      <dsp:nvSpPr>
        <dsp:cNvPr id="0" name=""/>
        <dsp:cNvSpPr/>
      </dsp:nvSpPr>
      <dsp:spPr>
        <a:xfrm>
          <a:off x="309711" y="2791980"/>
          <a:ext cx="563111" cy="563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141179-7691-4749-B1FE-10E4038D02F7}">
      <dsp:nvSpPr>
        <dsp:cNvPr id="0" name=""/>
        <dsp:cNvSpPr/>
      </dsp:nvSpPr>
      <dsp:spPr>
        <a:xfrm>
          <a:off x="1182533" y="2561616"/>
          <a:ext cx="6154689" cy="1023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356" tIns="108356" rIns="108356" bIns="10835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Incident reporting and mortality review systems function as protective mechanisms (Kumah et al., 2024).</a:t>
          </a:r>
          <a:endParaRPr lang="en-US" sz="2000" kern="1200"/>
        </a:p>
      </dsp:txBody>
      <dsp:txXfrm>
        <a:off x="1182533" y="2561616"/>
        <a:ext cx="6154689" cy="1023838"/>
      </dsp:txXfrm>
    </dsp:sp>
    <dsp:sp modelId="{BFBDEC16-0F3F-431A-BF0E-CA0ECFEAC4D3}">
      <dsp:nvSpPr>
        <dsp:cNvPr id="0" name=""/>
        <dsp:cNvSpPr/>
      </dsp:nvSpPr>
      <dsp:spPr>
        <a:xfrm>
          <a:off x="0" y="3841415"/>
          <a:ext cx="7337223" cy="10238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8C40E9-8742-4826-B6FD-764A45EAFFD8}">
      <dsp:nvSpPr>
        <dsp:cNvPr id="0" name=""/>
        <dsp:cNvSpPr/>
      </dsp:nvSpPr>
      <dsp:spPr>
        <a:xfrm>
          <a:off x="309711" y="4071778"/>
          <a:ext cx="563111" cy="5631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DB22AF-19D8-4938-BEB8-48067EFE17D5}">
      <dsp:nvSpPr>
        <dsp:cNvPr id="0" name=""/>
        <dsp:cNvSpPr/>
      </dsp:nvSpPr>
      <dsp:spPr>
        <a:xfrm>
          <a:off x="1182533" y="3841415"/>
          <a:ext cx="6154689" cy="1023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356" tIns="108356" rIns="108356" bIns="10835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 the Lucy Letby case, systemic flaws converged, facilitating sustained patient injury.</a:t>
          </a:r>
          <a:endParaRPr lang="en-US" sz="2000" kern="1200"/>
        </a:p>
      </dsp:txBody>
      <dsp:txXfrm>
        <a:off x="1182533" y="3841415"/>
        <a:ext cx="6154689" cy="10238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6A7061-05AA-4421-B6E1-2CF07395352A}">
      <dsp:nvSpPr>
        <dsp:cNvPr id="0" name=""/>
        <dsp:cNvSpPr/>
      </dsp:nvSpPr>
      <dsp:spPr>
        <a:xfrm>
          <a:off x="0" y="0"/>
          <a:ext cx="7756180" cy="82421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Despite the existence of national quality and patient safety policies, their execution at the organisational level was inadequate.</a:t>
          </a:r>
          <a:endParaRPr lang="en-US" sz="1600" kern="1200"/>
        </a:p>
      </dsp:txBody>
      <dsp:txXfrm>
        <a:off x="24140" y="24140"/>
        <a:ext cx="6770353" cy="775937"/>
      </dsp:txXfrm>
    </dsp:sp>
    <dsp:sp modelId="{C7046DB5-8804-4B70-B4D8-54C2CFEFC81C}">
      <dsp:nvSpPr>
        <dsp:cNvPr id="0" name=""/>
        <dsp:cNvSpPr/>
      </dsp:nvSpPr>
      <dsp:spPr>
        <a:xfrm>
          <a:off x="579195" y="938691"/>
          <a:ext cx="7756180" cy="824217"/>
        </a:xfrm>
        <a:prstGeom prst="roundRect">
          <a:avLst>
            <a:gd name="adj" fmla="val 10000"/>
          </a:avLst>
        </a:prstGeom>
        <a:solidFill>
          <a:schemeClr val="accent2">
            <a:hueOff val="-678113"/>
            <a:satOff val="-414"/>
            <a:lumOff val="161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NHS Freedom to Speak Up policy intended to safeguard employees who reported safety issues; yet, the organisational culture dissuaded escalation and whistleblowing (Capper et al., 2024).</a:t>
          </a:r>
          <a:endParaRPr lang="en-US" sz="1600" kern="1200"/>
        </a:p>
      </dsp:txBody>
      <dsp:txXfrm>
        <a:off x="603335" y="962831"/>
        <a:ext cx="6592964" cy="775937"/>
      </dsp:txXfrm>
    </dsp:sp>
    <dsp:sp modelId="{9C42E891-C76D-4FDF-A731-D9DDA691C60C}">
      <dsp:nvSpPr>
        <dsp:cNvPr id="0" name=""/>
        <dsp:cNvSpPr/>
      </dsp:nvSpPr>
      <dsp:spPr>
        <a:xfrm>
          <a:off x="1158390" y="1877383"/>
          <a:ext cx="7756180" cy="824217"/>
        </a:xfrm>
        <a:prstGeom prst="roundRect">
          <a:avLst>
            <a:gd name="adj" fmla="val 10000"/>
          </a:avLst>
        </a:prstGeom>
        <a:solidFill>
          <a:schemeClr val="accent2">
            <a:hueOff val="-1356225"/>
            <a:satOff val="-828"/>
            <a:lumOff val="323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Duty of Candour mandates transparency and accountability after patient damage; yet, the delayed escalation indicated inadequate enforcement of this policy.</a:t>
          </a:r>
          <a:endParaRPr lang="en-US" sz="1600" kern="1200"/>
        </a:p>
      </dsp:txBody>
      <dsp:txXfrm>
        <a:off x="1182530" y="1901523"/>
        <a:ext cx="6592964" cy="775937"/>
      </dsp:txXfrm>
    </dsp:sp>
    <dsp:sp modelId="{B799ACB6-6C4F-4BE4-821F-57A0FC8702C8}">
      <dsp:nvSpPr>
        <dsp:cNvPr id="0" name=""/>
        <dsp:cNvSpPr/>
      </dsp:nvSpPr>
      <dsp:spPr>
        <a:xfrm>
          <a:off x="1737585" y="2816075"/>
          <a:ext cx="7756180" cy="824217"/>
        </a:xfrm>
        <a:prstGeom prst="roundRect">
          <a:avLst>
            <a:gd name="adj" fmla="val 10000"/>
          </a:avLst>
        </a:prstGeom>
        <a:solidFill>
          <a:schemeClr val="accent2">
            <a:hueOff val="-2034338"/>
            <a:satOff val="-1242"/>
            <a:lumOff val="485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oversight procedures of the Care Quality Commission (CQC) could not identify persistent risk trends in the neonatal unit (Harrison, 2025).</a:t>
          </a:r>
          <a:endParaRPr lang="en-US" sz="1600" kern="1200"/>
        </a:p>
      </dsp:txBody>
      <dsp:txXfrm>
        <a:off x="1761725" y="2840215"/>
        <a:ext cx="6592964" cy="775937"/>
      </dsp:txXfrm>
    </dsp:sp>
    <dsp:sp modelId="{7CA1A13D-76DC-4523-8506-E2F7DB630181}">
      <dsp:nvSpPr>
        <dsp:cNvPr id="0" name=""/>
        <dsp:cNvSpPr/>
      </dsp:nvSpPr>
      <dsp:spPr>
        <a:xfrm>
          <a:off x="2316781" y="3754767"/>
          <a:ext cx="7756180" cy="824217"/>
        </a:xfrm>
        <a:prstGeom prst="roundRect">
          <a:avLst>
            <a:gd name="adj" fmla="val 10000"/>
          </a:avLst>
        </a:prstGeom>
        <a:solidFill>
          <a:schemeClr val="accent2">
            <a:hueOff val="-2712450"/>
            <a:satOff val="-1656"/>
            <a:lumOff val="647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identified policy deficiencies indicate that regulatory frameworks are inadequate without robust leadership accountability and proactive governance oversight.</a:t>
          </a:r>
          <a:endParaRPr lang="en-US" sz="1600" kern="1200"/>
        </a:p>
      </dsp:txBody>
      <dsp:txXfrm>
        <a:off x="2340921" y="3778907"/>
        <a:ext cx="6592964" cy="775937"/>
      </dsp:txXfrm>
    </dsp:sp>
    <dsp:sp modelId="{46B19F99-D18E-4852-9C0F-81B8806C136A}">
      <dsp:nvSpPr>
        <dsp:cNvPr id="0" name=""/>
        <dsp:cNvSpPr/>
      </dsp:nvSpPr>
      <dsp:spPr>
        <a:xfrm>
          <a:off x="7220439" y="602136"/>
          <a:ext cx="535741" cy="5357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340981" y="602136"/>
        <a:ext cx="294657" cy="403145"/>
      </dsp:txXfrm>
    </dsp:sp>
    <dsp:sp modelId="{2251E77B-1D9E-43F1-B268-773B249A94B6}">
      <dsp:nvSpPr>
        <dsp:cNvPr id="0" name=""/>
        <dsp:cNvSpPr/>
      </dsp:nvSpPr>
      <dsp:spPr>
        <a:xfrm>
          <a:off x="7799634" y="1540828"/>
          <a:ext cx="535741" cy="5357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247123"/>
            <a:satOff val="2509"/>
            <a:lumOff val="382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247123"/>
              <a:satOff val="2509"/>
              <a:lumOff val="3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920176" y="1540828"/>
        <a:ext cx="294657" cy="403145"/>
      </dsp:txXfrm>
    </dsp:sp>
    <dsp:sp modelId="{41A984F2-2C83-4560-9059-1B66FCE4325A}">
      <dsp:nvSpPr>
        <dsp:cNvPr id="0" name=""/>
        <dsp:cNvSpPr/>
      </dsp:nvSpPr>
      <dsp:spPr>
        <a:xfrm>
          <a:off x="8378830" y="2465783"/>
          <a:ext cx="535741" cy="5357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494246"/>
            <a:satOff val="5017"/>
            <a:lumOff val="765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494246"/>
              <a:satOff val="5017"/>
              <a:lumOff val="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499372" y="2465783"/>
        <a:ext cx="294657" cy="403145"/>
      </dsp:txXfrm>
    </dsp:sp>
    <dsp:sp modelId="{72962502-F7E8-4BD7-B511-345FE78760C3}">
      <dsp:nvSpPr>
        <dsp:cNvPr id="0" name=""/>
        <dsp:cNvSpPr/>
      </dsp:nvSpPr>
      <dsp:spPr>
        <a:xfrm>
          <a:off x="8958025" y="3413633"/>
          <a:ext cx="535741" cy="5357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3741368"/>
            <a:satOff val="7526"/>
            <a:lumOff val="1147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3741368"/>
              <a:satOff val="7526"/>
              <a:lumOff val="11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9078567" y="3413633"/>
        <a:ext cx="294657" cy="40314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6CCD1F-2ED5-4812-B33B-A449FF71B8C2}">
      <dsp:nvSpPr>
        <dsp:cNvPr id="0" name=""/>
        <dsp:cNvSpPr/>
      </dsp:nvSpPr>
      <dsp:spPr>
        <a:xfrm>
          <a:off x="860561" y="1842"/>
          <a:ext cx="2870313" cy="17221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System failings subjected vulnerable neonatal children to hazardous and inequitable care.</a:t>
          </a:r>
          <a:endParaRPr lang="en-US" sz="1600" kern="1200"/>
        </a:p>
      </dsp:txBody>
      <dsp:txXfrm>
        <a:off x="860561" y="1842"/>
        <a:ext cx="2870313" cy="1722187"/>
      </dsp:txXfrm>
    </dsp:sp>
    <dsp:sp modelId="{66AB8F6A-6FBB-4435-87A2-E36894C1B884}">
      <dsp:nvSpPr>
        <dsp:cNvPr id="0" name=""/>
        <dsp:cNvSpPr/>
      </dsp:nvSpPr>
      <dsp:spPr>
        <a:xfrm>
          <a:off x="4017905" y="1842"/>
          <a:ext cx="2870313" cy="1722187"/>
        </a:xfrm>
        <a:prstGeom prst="rect">
          <a:avLst/>
        </a:prstGeom>
        <a:solidFill>
          <a:schemeClr val="accent2">
            <a:hueOff val="-542490"/>
            <a:satOff val="-331"/>
            <a:lumOff val="129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inaction regarding early warning indicators and inadequate governance frameworks resulted in sustained patient safety hazards (Lawrence and Conn, 2024).</a:t>
          </a:r>
          <a:endParaRPr lang="en-US" sz="1600" kern="1200"/>
        </a:p>
      </dsp:txBody>
      <dsp:txXfrm>
        <a:off x="4017905" y="1842"/>
        <a:ext cx="2870313" cy="1722187"/>
      </dsp:txXfrm>
    </dsp:sp>
    <dsp:sp modelId="{360093F0-EF1D-4DA0-9E09-4428456EE1C0}">
      <dsp:nvSpPr>
        <dsp:cNvPr id="0" name=""/>
        <dsp:cNvSpPr/>
      </dsp:nvSpPr>
      <dsp:spPr>
        <a:xfrm>
          <a:off x="7175250" y="1842"/>
          <a:ext cx="2870313" cy="1722187"/>
        </a:xfrm>
        <a:prstGeom prst="rect">
          <a:avLst/>
        </a:prstGeom>
        <a:solidFill>
          <a:schemeClr val="accent2">
            <a:hueOff val="-1084980"/>
            <a:satOff val="-662"/>
            <a:lumOff val="258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Quality assurance mechanisms failed to operate effectively to safeguard high-risk patients, leading to avoidable damage and fatalities (Young and Smith, 2022).</a:t>
          </a:r>
          <a:endParaRPr lang="en-US" sz="1600" kern="1200"/>
        </a:p>
      </dsp:txBody>
      <dsp:txXfrm>
        <a:off x="7175250" y="1842"/>
        <a:ext cx="2870313" cy="1722187"/>
      </dsp:txXfrm>
    </dsp:sp>
    <dsp:sp modelId="{8F2E518F-8BDC-4D44-9CA0-F831109C9C37}">
      <dsp:nvSpPr>
        <dsp:cNvPr id="0" name=""/>
        <dsp:cNvSpPr/>
      </dsp:nvSpPr>
      <dsp:spPr>
        <a:xfrm>
          <a:off x="860561" y="2011061"/>
          <a:ext cx="2870313" cy="1722187"/>
        </a:xfrm>
        <a:prstGeom prst="rect">
          <a:avLst/>
        </a:prstGeom>
        <a:solidFill>
          <a:schemeClr val="accent2">
            <a:hueOff val="-1627470"/>
            <a:satOff val="-994"/>
            <a:lumOff val="388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Inadequate policy execution resulted in reactive crisis management instead of proactive risk mitigation (Harrison, 2025).</a:t>
          </a:r>
          <a:endParaRPr lang="en-US" sz="1600" kern="1200"/>
        </a:p>
      </dsp:txBody>
      <dsp:txXfrm>
        <a:off x="860561" y="2011061"/>
        <a:ext cx="2870313" cy="1722187"/>
      </dsp:txXfrm>
    </dsp:sp>
    <dsp:sp modelId="{261F46D3-BD3E-4695-BAED-A155CE496C89}">
      <dsp:nvSpPr>
        <dsp:cNvPr id="0" name=""/>
        <dsp:cNvSpPr/>
      </dsp:nvSpPr>
      <dsp:spPr>
        <a:xfrm>
          <a:off x="4017905" y="2011061"/>
          <a:ext cx="2870313" cy="1722187"/>
        </a:xfrm>
        <a:prstGeom prst="rect">
          <a:avLst/>
        </a:prstGeom>
        <a:solidFill>
          <a:schemeClr val="accent2">
            <a:hueOff val="-2169960"/>
            <a:satOff val="-1325"/>
            <a:lumOff val="517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Legal enquiries, reputational harm, and regulatory actions redirected organisational resources from primary patient care.</a:t>
          </a:r>
          <a:endParaRPr lang="en-US" sz="1600" kern="1200"/>
        </a:p>
      </dsp:txBody>
      <dsp:txXfrm>
        <a:off x="4017905" y="2011061"/>
        <a:ext cx="2870313" cy="1722187"/>
      </dsp:txXfrm>
    </dsp:sp>
    <dsp:sp modelId="{EF90859F-4691-4262-B21C-08208D7CFA81}">
      <dsp:nvSpPr>
        <dsp:cNvPr id="0" name=""/>
        <dsp:cNvSpPr/>
      </dsp:nvSpPr>
      <dsp:spPr>
        <a:xfrm>
          <a:off x="7175250" y="2011061"/>
          <a:ext cx="2870313" cy="1722187"/>
        </a:xfrm>
        <a:prstGeom prst="rect">
          <a:avLst/>
        </a:prstGeom>
        <a:solidFill>
          <a:schemeClr val="accent2">
            <a:hueOff val="-2712450"/>
            <a:satOff val="-1656"/>
            <a:lumOff val="647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These failures substantially eroded public confidence in NHS governance and patient safety mechanisms.</a:t>
          </a:r>
          <a:endParaRPr lang="en-US" sz="1600" kern="1200"/>
        </a:p>
      </dsp:txBody>
      <dsp:txXfrm>
        <a:off x="7175250" y="2011061"/>
        <a:ext cx="2870313" cy="172218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70324C-CB69-47BC-975F-11BFF9776165}">
      <dsp:nvSpPr>
        <dsp:cNvPr id="0" name=""/>
        <dsp:cNvSpPr/>
      </dsp:nvSpPr>
      <dsp:spPr>
        <a:xfrm>
          <a:off x="0" y="195884"/>
          <a:ext cx="6692813" cy="8494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Despite the existence of national patient safety policies, their execution was inconsistent and ineffective at the organisational level.</a:t>
          </a:r>
          <a:endParaRPr lang="en-US" sz="1600" kern="1200"/>
        </a:p>
      </dsp:txBody>
      <dsp:txXfrm>
        <a:off x="41465" y="237349"/>
        <a:ext cx="6609883" cy="766490"/>
      </dsp:txXfrm>
    </dsp:sp>
    <dsp:sp modelId="{F88904F1-E7A7-4033-BC38-F677D1ACEB01}">
      <dsp:nvSpPr>
        <dsp:cNvPr id="0" name=""/>
        <dsp:cNvSpPr/>
      </dsp:nvSpPr>
      <dsp:spPr>
        <a:xfrm>
          <a:off x="0" y="1091384"/>
          <a:ext cx="6692813" cy="849420"/>
        </a:xfrm>
        <a:prstGeom prst="roundRect">
          <a:avLst/>
        </a:prstGeom>
        <a:gradFill rotWithShape="0">
          <a:gsLst>
            <a:gs pos="0">
              <a:schemeClr val="accent2">
                <a:hueOff val="-678113"/>
                <a:satOff val="-414"/>
                <a:lumOff val="1618"/>
                <a:alphaOff val="0"/>
                <a:tint val="96000"/>
                <a:lumMod val="100000"/>
              </a:schemeClr>
            </a:gs>
            <a:gs pos="78000">
              <a:schemeClr val="accent2">
                <a:hueOff val="-678113"/>
                <a:satOff val="-414"/>
                <a:lumOff val="161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NHS Freedom to Speak Up policy aimed to safeguard employees who voiced concerns; yet, the organisational culture inhibited escalation and constrained psychological safety (Capper et al., 2024).</a:t>
          </a:r>
          <a:endParaRPr lang="en-US" sz="1600" kern="1200"/>
        </a:p>
      </dsp:txBody>
      <dsp:txXfrm>
        <a:off x="41465" y="1132849"/>
        <a:ext cx="6609883" cy="766490"/>
      </dsp:txXfrm>
    </dsp:sp>
    <dsp:sp modelId="{24D31A1E-46C5-4A18-974C-8E32FEF1AFF8}">
      <dsp:nvSpPr>
        <dsp:cNvPr id="0" name=""/>
        <dsp:cNvSpPr/>
      </dsp:nvSpPr>
      <dsp:spPr>
        <a:xfrm>
          <a:off x="0" y="1986885"/>
          <a:ext cx="6692813" cy="849420"/>
        </a:xfrm>
        <a:prstGeom prst="roundRect">
          <a:avLst/>
        </a:prstGeom>
        <a:gradFill rotWithShape="0">
          <a:gsLst>
            <a:gs pos="0">
              <a:schemeClr val="accent2">
                <a:hueOff val="-1356225"/>
                <a:satOff val="-828"/>
                <a:lumOff val="3235"/>
                <a:alphaOff val="0"/>
                <a:tint val="96000"/>
                <a:lumMod val="100000"/>
              </a:schemeClr>
            </a:gs>
            <a:gs pos="78000">
              <a:schemeClr val="accent2">
                <a:hueOff val="-1356225"/>
                <a:satOff val="-828"/>
                <a:lumOff val="323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Duty of Candour mandates transparency and prompt disclosure after patient damage; nevertheless, procrastination indicates inadequate leadership enforcement.</a:t>
          </a:r>
          <a:endParaRPr lang="en-US" sz="1600" kern="1200"/>
        </a:p>
      </dsp:txBody>
      <dsp:txXfrm>
        <a:off x="41465" y="2028350"/>
        <a:ext cx="6609883" cy="766490"/>
      </dsp:txXfrm>
    </dsp:sp>
    <dsp:sp modelId="{C820E5F6-382B-4DD8-8074-56CFA0C46773}">
      <dsp:nvSpPr>
        <dsp:cNvPr id="0" name=""/>
        <dsp:cNvSpPr/>
      </dsp:nvSpPr>
      <dsp:spPr>
        <a:xfrm>
          <a:off x="0" y="2882385"/>
          <a:ext cx="6692813" cy="849420"/>
        </a:xfrm>
        <a:prstGeom prst="roundRect">
          <a:avLst/>
        </a:prstGeom>
        <a:gradFill rotWithShape="0">
          <a:gsLst>
            <a:gs pos="0">
              <a:schemeClr val="accent2">
                <a:hueOff val="-2034338"/>
                <a:satOff val="-1242"/>
                <a:lumOff val="4853"/>
                <a:alphaOff val="0"/>
                <a:tint val="96000"/>
                <a:lumMod val="100000"/>
              </a:schemeClr>
            </a:gs>
            <a:gs pos="78000">
              <a:schemeClr val="accent2">
                <a:hueOff val="-2034338"/>
                <a:satOff val="-1242"/>
                <a:lumOff val="485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Care Quality Commission's (CQC) regulatory oversight did not identify persistent patterns of newborn danger (Harrison, 2025).</a:t>
          </a:r>
          <a:endParaRPr lang="en-US" sz="1600" kern="1200"/>
        </a:p>
      </dsp:txBody>
      <dsp:txXfrm>
        <a:off x="41465" y="2923850"/>
        <a:ext cx="6609883" cy="766490"/>
      </dsp:txXfrm>
    </dsp:sp>
    <dsp:sp modelId="{4CAE1CDC-E04A-4F45-AD50-20BFABC503C1}">
      <dsp:nvSpPr>
        <dsp:cNvPr id="0" name=""/>
        <dsp:cNvSpPr/>
      </dsp:nvSpPr>
      <dsp:spPr>
        <a:xfrm>
          <a:off x="0" y="3777885"/>
          <a:ext cx="6692813" cy="849420"/>
        </a:xfrm>
        <a:prstGeom prst="roundRect">
          <a:avLst/>
        </a:prstGeom>
        <a:gradFill rotWithShape="0">
          <a:gsLst>
            <a:gs pos="0">
              <a:schemeClr val="accent2">
                <a:hueOff val="-2712450"/>
                <a:satOff val="-1656"/>
                <a:lumOff val="6471"/>
                <a:alphaOff val="0"/>
                <a:tint val="96000"/>
                <a:lumMod val="100000"/>
              </a:schemeClr>
            </a:gs>
            <a:gs pos="78000">
              <a:schemeClr val="accent2">
                <a:hueOff val="-2712450"/>
                <a:satOff val="-1656"/>
                <a:lumOff val="6471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deficiencies in policy execution immediately resulted in governance failure and sustained patient harm.</a:t>
          </a:r>
          <a:endParaRPr lang="en-US" sz="1600" kern="1200"/>
        </a:p>
      </dsp:txBody>
      <dsp:txXfrm>
        <a:off x="41465" y="3819350"/>
        <a:ext cx="6609883" cy="76649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1BE2A0-CC8B-4677-A71B-B837D55FD704}">
      <dsp:nvSpPr>
        <dsp:cNvPr id="0" name=""/>
        <dsp:cNvSpPr/>
      </dsp:nvSpPr>
      <dsp:spPr>
        <a:xfrm>
          <a:off x="186242" y="319"/>
          <a:ext cx="2845517" cy="170731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Neglecting Early Warning Signs - Unsafe newborn care arose from disregarded dangers.</a:t>
          </a:r>
          <a:endParaRPr lang="en-US" sz="1800" kern="1200"/>
        </a:p>
      </dsp:txBody>
      <dsp:txXfrm>
        <a:off x="236247" y="50324"/>
        <a:ext cx="2745507" cy="1607300"/>
      </dsp:txXfrm>
    </dsp:sp>
    <dsp:sp modelId="{115818C8-C860-46DD-BFEC-5FEDA4AD0D12}">
      <dsp:nvSpPr>
        <dsp:cNvPr id="0" name=""/>
        <dsp:cNvSpPr/>
      </dsp:nvSpPr>
      <dsp:spPr>
        <a:xfrm>
          <a:off x="3282164" y="501130"/>
          <a:ext cx="603249" cy="705688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3282164" y="642268"/>
        <a:ext cx="422274" cy="423412"/>
      </dsp:txXfrm>
    </dsp:sp>
    <dsp:sp modelId="{7461E21A-AFBE-4055-9712-0760956A9CB6}">
      <dsp:nvSpPr>
        <dsp:cNvPr id="0" name=""/>
        <dsp:cNvSpPr/>
      </dsp:nvSpPr>
      <dsp:spPr>
        <a:xfrm>
          <a:off x="4169966" y="319"/>
          <a:ext cx="2845517" cy="170731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Inadequate Governance and Ineffective Policy Execution — Reactive crisis management supplanted proactive risk mitigation.</a:t>
          </a:r>
          <a:endParaRPr lang="en-US" sz="1800" kern="1200"/>
        </a:p>
      </dsp:txBody>
      <dsp:txXfrm>
        <a:off x="4219971" y="50324"/>
        <a:ext cx="2745507" cy="1607300"/>
      </dsp:txXfrm>
    </dsp:sp>
    <dsp:sp modelId="{23E61394-F8D3-4645-91C0-A3E9608756C8}">
      <dsp:nvSpPr>
        <dsp:cNvPr id="0" name=""/>
        <dsp:cNvSpPr/>
      </dsp:nvSpPr>
      <dsp:spPr>
        <a:xfrm>
          <a:off x="7265889" y="501130"/>
          <a:ext cx="603249" cy="705688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7265889" y="642268"/>
        <a:ext cx="422274" cy="423412"/>
      </dsp:txXfrm>
    </dsp:sp>
    <dsp:sp modelId="{7DBF533A-D559-45DC-AD1B-E754A403B859}">
      <dsp:nvSpPr>
        <dsp:cNvPr id="0" name=""/>
        <dsp:cNvSpPr/>
      </dsp:nvSpPr>
      <dsp:spPr>
        <a:xfrm>
          <a:off x="8153690" y="319"/>
          <a:ext cx="2845517" cy="170731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Deficient Quality Systems — At-risk newborns subjected to avoidable injury and inequitable care.</a:t>
          </a:r>
          <a:endParaRPr lang="en-US" sz="1800" kern="1200" dirty="0"/>
        </a:p>
      </dsp:txBody>
      <dsp:txXfrm>
        <a:off x="8203695" y="50324"/>
        <a:ext cx="2745507" cy="1607300"/>
      </dsp:txXfrm>
    </dsp:sp>
    <dsp:sp modelId="{6F90110D-D5E0-4C85-955C-3C24F2D47B4E}">
      <dsp:nvSpPr>
        <dsp:cNvPr id="0" name=""/>
        <dsp:cNvSpPr/>
      </dsp:nvSpPr>
      <dsp:spPr>
        <a:xfrm rot="5400000">
          <a:off x="9274824" y="1906816"/>
          <a:ext cx="603249" cy="705688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9364743" y="1958036"/>
        <a:ext cx="423412" cy="422274"/>
      </dsp:txXfrm>
    </dsp:sp>
    <dsp:sp modelId="{8CF0E141-CAAD-4602-9B3A-1153CD3F3413}">
      <dsp:nvSpPr>
        <dsp:cNvPr id="0" name=""/>
        <dsp:cNvSpPr/>
      </dsp:nvSpPr>
      <dsp:spPr>
        <a:xfrm>
          <a:off x="8153690" y="2845836"/>
          <a:ext cx="2845517" cy="170731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Resource Diversion - Legal proceedings, enquiries, and reputational harm diminished attention to patient treatment.</a:t>
          </a:r>
          <a:endParaRPr lang="en-US" sz="1800" kern="1200"/>
        </a:p>
      </dsp:txBody>
      <dsp:txXfrm>
        <a:off x="8203695" y="2895841"/>
        <a:ext cx="2745507" cy="1607300"/>
      </dsp:txXfrm>
    </dsp:sp>
    <dsp:sp modelId="{10E88658-7E6C-4714-8049-9772B1C401A3}">
      <dsp:nvSpPr>
        <dsp:cNvPr id="0" name=""/>
        <dsp:cNvSpPr/>
      </dsp:nvSpPr>
      <dsp:spPr>
        <a:xfrm rot="10800000">
          <a:off x="7300035" y="3346648"/>
          <a:ext cx="603249" cy="705688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7481010" y="3487786"/>
        <a:ext cx="422274" cy="423412"/>
      </dsp:txXfrm>
    </dsp:sp>
    <dsp:sp modelId="{C303C974-5CD8-424A-B25E-2ED502FCB14B}">
      <dsp:nvSpPr>
        <dsp:cNvPr id="0" name=""/>
        <dsp:cNvSpPr/>
      </dsp:nvSpPr>
      <dsp:spPr>
        <a:xfrm>
          <a:off x="4169966" y="2845836"/>
          <a:ext cx="2845517" cy="170731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Decline of Trust and Transparency - Families encountered a deficiency of justice, diminishing confidence in the system.</a:t>
          </a:r>
          <a:endParaRPr lang="en-US" sz="1800" kern="1200"/>
        </a:p>
      </dsp:txBody>
      <dsp:txXfrm>
        <a:off x="4219971" y="2895841"/>
        <a:ext cx="2745507" cy="16073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66EC32-F8F2-4FE7-8694-76FF420262EF}">
      <dsp:nvSpPr>
        <dsp:cNvPr id="0" name=""/>
        <dsp:cNvSpPr/>
      </dsp:nvSpPr>
      <dsp:spPr>
        <a:xfrm>
          <a:off x="0" y="0"/>
          <a:ext cx="8397716" cy="59150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A supportive safety culture fosters reporting, transparency, and ongoing learning (Kumah et al., 2024)</a:t>
          </a:r>
          <a:r>
            <a:rPr lang="en-GB" sz="1600" kern="1200"/>
            <a:t>.</a:t>
          </a:r>
          <a:endParaRPr lang="en-US" sz="1600" kern="1200"/>
        </a:p>
      </dsp:txBody>
      <dsp:txXfrm>
        <a:off x="17325" y="17325"/>
        <a:ext cx="7690232" cy="556852"/>
      </dsp:txXfrm>
    </dsp:sp>
    <dsp:sp modelId="{4D3F053B-7414-4A7B-A5B0-3D7DFA5BE0B7}">
      <dsp:nvSpPr>
        <dsp:cNvPr id="0" name=""/>
        <dsp:cNvSpPr/>
      </dsp:nvSpPr>
      <dsp:spPr>
        <a:xfrm>
          <a:off x="627102" y="673655"/>
          <a:ext cx="8397716" cy="591502"/>
        </a:xfrm>
        <a:prstGeom prst="roundRect">
          <a:avLst>
            <a:gd name="adj" fmla="val 10000"/>
          </a:avLst>
        </a:prstGeom>
        <a:solidFill>
          <a:schemeClr val="accent5">
            <a:hueOff val="-653972"/>
            <a:satOff val="3891"/>
            <a:lumOff val="156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Quality assurance systems must proactively identify early warning indicators instead of merely responding to crises.</a:t>
          </a:r>
          <a:endParaRPr lang="en-US" sz="1600" b="1" kern="1200"/>
        </a:p>
      </dsp:txBody>
      <dsp:txXfrm>
        <a:off x="644427" y="690980"/>
        <a:ext cx="7351487" cy="556852"/>
      </dsp:txXfrm>
    </dsp:sp>
    <dsp:sp modelId="{8AF7C06D-8286-46F4-9F6A-68C0D8F1A485}">
      <dsp:nvSpPr>
        <dsp:cNvPr id="0" name=""/>
        <dsp:cNvSpPr/>
      </dsp:nvSpPr>
      <dsp:spPr>
        <a:xfrm>
          <a:off x="1254204" y="1347311"/>
          <a:ext cx="8397716" cy="591502"/>
        </a:xfrm>
        <a:prstGeom prst="roundRect">
          <a:avLst>
            <a:gd name="adj" fmla="val 10000"/>
          </a:avLst>
        </a:prstGeom>
        <a:solidFill>
          <a:schemeClr val="accent5">
            <a:hueOff val="-1307943"/>
            <a:satOff val="7781"/>
            <a:lumOff val="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Leadership accountability is crucial for the safe and successful provision of services (Harrison, 2025).</a:t>
          </a:r>
          <a:endParaRPr lang="en-US" sz="1600" kern="1200"/>
        </a:p>
      </dsp:txBody>
      <dsp:txXfrm>
        <a:off x="1271529" y="1364636"/>
        <a:ext cx="7351487" cy="556852"/>
      </dsp:txXfrm>
    </dsp:sp>
    <dsp:sp modelId="{5BD5C827-8C8F-45BB-9DE8-9EF111242ADF}">
      <dsp:nvSpPr>
        <dsp:cNvPr id="0" name=""/>
        <dsp:cNvSpPr/>
      </dsp:nvSpPr>
      <dsp:spPr>
        <a:xfrm>
          <a:off x="1881306" y="2020966"/>
          <a:ext cx="8397716" cy="591502"/>
        </a:xfrm>
        <a:prstGeom prst="roundRect">
          <a:avLst>
            <a:gd name="adj" fmla="val 10000"/>
          </a:avLst>
        </a:prstGeom>
        <a:solidFill>
          <a:schemeClr val="accent5">
            <a:hueOff val="-1961915"/>
            <a:satOff val="11672"/>
            <a:lumOff val="470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Psychological safety must be integrated to safeguard employees who raise concerns (Capper et al., 2024).</a:t>
          </a:r>
          <a:endParaRPr lang="en-US" sz="1600" kern="1200" dirty="0"/>
        </a:p>
      </dsp:txBody>
      <dsp:txXfrm>
        <a:off x="1898631" y="2038291"/>
        <a:ext cx="7351487" cy="556852"/>
      </dsp:txXfrm>
    </dsp:sp>
    <dsp:sp modelId="{C12F00F0-3DFB-45CA-98A0-4CC20FD14F03}">
      <dsp:nvSpPr>
        <dsp:cNvPr id="0" name=""/>
        <dsp:cNvSpPr/>
      </dsp:nvSpPr>
      <dsp:spPr>
        <a:xfrm>
          <a:off x="2508408" y="2694622"/>
          <a:ext cx="8397716" cy="591502"/>
        </a:xfrm>
        <a:prstGeom prst="roundRect">
          <a:avLst>
            <a:gd name="adj" fmla="val 10000"/>
          </a:avLst>
        </a:prstGeom>
        <a:solidFill>
          <a:schemeClr val="accent5">
            <a:hueOff val="-2615887"/>
            <a:satOff val="15563"/>
            <a:lumOff val="627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Transparent governance and systematic mortality review systems are essential for averting systemic failure.</a:t>
          </a:r>
          <a:endParaRPr lang="en-US" sz="1600" kern="1200" dirty="0"/>
        </a:p>
      </dsp:txBody>
      <dsp:txXfrm>
        <a:off x="2525733" y="2711947"/>
        <a:ext cx="7351487" cy="556852"/>
      </dsp:txXfrm>
    </dsp:sp>
    <dsp:sp modelId="{5EF1C844-F500-4E60-838C-AD07EFB44946}">
      <dsp:nvSpPr>
        <dsp:cNvPr id="0" name=""/>
        <dsp:cNvSpPr/>
      </dsp:nvSpPr>
      <dsp:spPr>
        <a:xfrm>
          <a:off x="8013239" y="432125"/>
          <a:ext cx="384476" cy="38447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099746" y="432125"/>
        <a:ext cx="211462" cy="289318"/>
      </dsp:txXfrm>
    </dsp:sp>
    <dsp:sp modelId="{E2542E3A-9105-40FB-AB16-8D5B60D14C70}">
      <dsp:nvSpPr>
        <dsp:cNvPr id="0" name=""/>
        <dsp:cNvSpPr/>
      </dsp:nvSpPr>
      <dsp:spPr>
        <a:xfrm>
          <a:off x="8640341" y="1105781"/>
          <a:ext cx="384476" cy="38447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638421"/>
            <a:satOff val="6737"/>
            <a:lumOff val="666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726848" y="1105781"/>
        <a:ext cx="211462" cy="289318"/>
      </dsp:txXfrm>
    </dsp:sp>
    <dsp:sp modelId="{11DF4731-184A-4692-A012-8FDF31EFCB14}">
      <dsp:nvSpPr>
        <dsp:cNvPr id="0" name=""/>
        <dsp:cNvSpPr/>
      </dsp:nvSpPr>
      <dsp:spPr>
        <a:xfrm>
          <a:off x="9267444" y="1769578"/>
          <a:ext cx="384476" cy="38447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276842"/>
            <a:satOff val="13473"/>
            <a:lumOff val="1332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9353951" y="1769578"/>
        <a:ext cx="211462" cy="289318"/>
      </dsp:txXfrm>
    </dsp:sp>
    <dsp:sp modelId="{5EE46BB1-65C6-492A-BAFC-E56F0688ECE1}">
      <dsp:nvSpPr>
        <dsp:cNvPr id="0" name=""/>
        <dsp:cNvSpPr/>
      </dsp:nvSpPr>
      <dsp:spPr>
        <a:xfrm>
          <a:off x="9894546" y="2449806"/>
          <a:ext cx="384476" cy="38447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915263"/>
            <a:satOff val="20210"/>
            <a:lumOff val="1998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9981053" y="2449806"/>
        <a:ext cx="211462" cy="28931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CA06E4-45D3-41C9-B89A-058C140B291A}">
      <dsp:nvSpPr>
        <dsp:cNvPr id="0" name=""/>
        <dsp:cNvSpPr/>
      </dsp:nvSpPr>
      <dsp:spPr>
        <a:xfrm>
          <a:off x="269097" y="771736"/>
          <a:ext cx="825644" cy="825644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AB8BC2-786A-4CDA-8EBE-FAF309033983}">
      <dsp:nvSpPr>
        <dsp:cNvPr id="0" name=""/>
        <dsp:cNvSpPr/>
      </dsp:nvSpPr>
      <dsp:spPr>
        <a:xfrm>
          <a:off x="445054" y="947693"/>
          <a:ext cx="473730" cy="4737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6C2405-2959-458F-A030-6A9450D5376E}">
      <dsp:nvSpPr>
        <dsp:cNvPr id="0" name=""/>
        <dsp:cNvSpPr/>
      </dsp:nvSpPr>
      <dsp:spPr>
        <a:xfrm>
          <a:off x="5162" y="1854549"/>
          <a:ext cx="1353515" cy="659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Introduction and contextual backdrop of the Lucy Letby case.</a:t>
          </a:r>
          <a:endParaRPr lang="en-US" sz="1100" kern="1200"/>
        </a:p>
      </dsp:txBody>
      <dsp:txXfrm>
        <a:off x="5162" y="1854549"/>
        <a:ext cx="1353515" cy="659838"/>
      </dsp:txXfrm>
    </dsp:sp>
    <dsp:sp modelId="{2FDB0D01-2BB1-4209-AC57-1FE4194EF57F}">
      <dsp:nvSpPr>
        <dsp:cNvPr id="0" name=""/>
        <dsp:cNvSpPr/>
      </dsp:nvSpPr>
      <dsp:spPr>
        <a:xfrm>
          <a:off x="1859478" y="771736"/>
          <a:ext cx="825644" cy="825644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987723-E45D-4CE6-A6F9-D8FF2B95ACCA}">
      <dsp:nvSpPr>
        <dsp:cNvPr id="0" name=""/>
        <dsp:cNvSpPr/>
      </dsp:nvSpPr>
      <dsp:spPr>
        <a:xfrm>
          <a:off x="2035435" y="947693"/>
          <a:ext cx="473730" cy="4737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16F667-9716-46C0-923A-35B5D329A1A0}">
      <dsp:nvSpPr>
        <dsp:cNvPr id="0" name=""/>
        <dsp:cNvSpPr/>
      </dsp:nvSpPr>
      <dsp:spPr>
        <a:xfrm>
          <a:off x="1595542" y="1854549"/>
          <a:ext cx="1353515" cy="659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Review of literature concerning quality assurance, patient safety, and systems theory (Young and Smith, 2022).</a:t>
          </a:r>
          <a:endParaRPr lang="en-US" sz="1100" kern="1200"/>
        </a:p>
      </dsp:txBody>
      <dsp:txXfrm>
        <a:off x="1595542" y="1854549"/>
        <a:ext cx="1353515" cy="659838"/>
      </dsp:txXfrm>
    </dsp:sp>
    <dsp:sp modelId="{4CB82D7B-0D6D-4D54-B844-4D2298F6CD0B}">
      <dsp:nvSpPr>
        <dsp:cNvPr id="0" name=""/>
        <dsp:cNvSpPr/>
      </dsp:nvSpPr>
      <dsp:spPr>
        <a:xfrm>
          <a:off x="3449859" y="771736"/>
          <a:ext cx="825644" cy="825644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D15F6C-5ACA-4B63-AE6B-198C6EDB3E52}">
      <dsp:nvSpPr>
        <dsp:cNvPr id="0" name=""/>
        <dsp:cNvSpPr/>
      </dsp:nvSpPr>
      <dsp:spPr>
        <a:xfrm>
          <a:off x="3625816" y="947693"/>
          <a:ext cx="473730" cy="4737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0A3219-ED9F-4377-AFCC-67EF2F5B059A}">
      <dsp:nvSpPr>
        <dsp:cNvPr id="0" name=""/>
        <dsp:cNvSpPr/>
      </dsp:nvSpPr>
      <dsp:spPr>
        <a:xfrm>
          <a:off x="3185923" y="1854549"/>
          <a:ext cx="1353515" cy="659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Utilisation of the Swiss Cheese Model, Root Cause Analysis, and the Donabedian Framework.</a:t>
          </a:r>
          <a:endParaRPr lang="en-US" sz="1100" kern="1200"/>
        </a:p>
      </dsp:txBody>
      <dsp:txXfrm>
        <a:off x="3185923" y="1854549"/>
        <a:ext cx="1353515" cy="659838"/>
      </dsp:txXfrm>
    </dsp:sp>
    <dsp:sp modelId="{8D95DAC6-0300-47FB-9512-9BFBC47080E1}">
      <dsp:nvSpPr>
        <dsp:cNvPr id="0" name=""/>
        <dsp:cNvSpPr/>
      </dsp:nvSpPr>
      <dsp:spPr>
        <a:xfrm>
          <a:off x="5040240" y="771736"/>
          <a:ext cx="825644" cy="825644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423F4C-F755-4BFF-94A6-75B7ACE18E0A}">
      <dsp:nvSpPr>
        <dsp:cNvPr id="0" name=""/>
        <dsp:cNvSpPr/>
      </dsp:nvSpPr>
      <dsp:spPr>
        <a:xfrm>
          <a:off x="5216197" y="947693"/>
          <a:ext cx="473730" cy="4737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6CC274-9FAB-454E-9797-4B57D555AD95}">
      <dsp:nvSpPr>
        <dsp:cNvPr id="0" name=""/>
        <dsp:cNvSpPr/>
      </dsp:nvSpPr>
      <dsp:spPr>
        <a:xfrm>
          <a:off x="4776304" y="1854549"/>
          <a:ext cx="1353515" cy="659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Analytical examination of policy challenges and governance shortcomings.</a:t>
          </a:r>
          <a:endParaRPr lang="en-US" sz="1100" kern="1200"/>
        </a:p>
      </dsp:txBody>
      <dsp:txXfrm>
        <a:off x="4776304" y="1854549"/>
        <a:ext cx="1353515" cy="659838"/>
      </dsp:txXfrm>
    </dsp:sp>
    <dsp:sp modelId="{C8F7B921-AA05-4433-9283-0FAF5C193B54}">
      <dsp:nvSpPr>
        <dsp:cNvPr id="0" name=""/>
        <dsp:cNvSpPr/>
      </dsp:nvSpPr>
      <dsp:spPr>
        <a:xfrm>
          <a:off x="6630621" y="771736"/>
          <a:ext cx="825644" cy="825644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D3543D-87BE-4DE4-A346-AC2816817FA8}">
      <dsp:nvSpPr>
        <dsp:cNvPr id="0" name=""/>
        <dsp:cNvSpPr/>
      </dsp:nvSpPr>
      <dsp:spPr>
        <a:xfrm>
          <a:off x="6806578" y="947693"/>
          <a:ext cx="473730" cy="47373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B4E64D-7780-435B-B2D7-5F362F8D207C}">
      <dsp:nvSpPr>
        <dsp:cNvPr id="0" name=""/>
        <dsp:cNvSpPr/>
      </dsp:nvSpPr>
      <dsp:spPr>
        <a:xfrm>
          <a:off x="6366685" y="1854549"/>
          <a:ext cx="1353515" cy="659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Assessment of the effects on quality, efficiency, and equality of service delivery.</a:t>
          </a:r>
          <a:endParaRPr lang="en-US" sz="1100" kern="1200"/>
        </a:p>
      </dsp:txBody>
      <dsp:txXfrm>
        <a:off x="6366685" y="1854549"/>
        <a:ext cx="1353515" cy="659838"/>
      </dsp:txXfrm>
    </dsp:sp>
    <dsp:sp modelId="{D0825508-3657-48F0-91E9-31A74260D40D}">
      <dsp:nvSpPr>
        <dsp:cNvPr id="0" name=""/>
        <dsp:cNvSpPr/>
      </dsp:nvSpPr>
      <dsp:spPr>
        <a:xfrm>
          <a:off x="8221001" y="771736"/>
          <a:ext cx="825644" cy="825644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ED5042-B440-4750-9891-F1B8B6304212}">
      <dsp:nvSpPr>
        <dsp:cNvPr id="0" name=""/>
        <dsp:cNvSpPr/>
      </dsp:nvSpPr>
      <dsp:spPr>
        <a:xfrm>
          <a:off x="8396958" y="947693"/>
          <a:ext cx="473730" cy="47373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F096CB-1013-4E4B-A43A-EDE35F0AB00A}">
      <dsp:nvSpPr>
        <dsp:cNvPr id="0" name=""/>
        <dsp:cNvSpPr/>
      </dsp:nvSpPr>
      <dsp:spPr>
        <a:xfrm>
          <a:off x="7957066" y="1854549"/>
          <a:ext cx="1353515" cy="659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Proposals for systemic transformation and enduring quality enhancement.</a:t>
          </a:r>
          <a:endParaRPr lang="en-US" sz="1100" kern="1200"/>
        </a:p>
      </dsp:txBody>
      <dsp:txXfrm>
        <a:off x="7957066" y="1854549"/>
        <a:ext cx="1353515" cy="659838"/>
      </dsp:txXfrm>
    </dsp:sp>
    <dsp:sp modelId="{4DE63124-4693-4334-AF63-B0192B6AD7E3}">
      <dsp:nvSpPr>
        <dsp:cNvPr id="0" name=""/>
        <dsp:cNvSpPr/>
      </dsp:nvSpPr>
      <dsp:spPr>
        <a:xfrm>
          <a:off x="9811382" y="771736"/>
          <a:ext cx="825644" cy="825644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979A28-E65D-4787-80A6-0534E110403D}">
      <dsp:nvSpPr>
        <dsp:cNvPr id="0" name=""/>
        <dsp:cNvSpPr/>
      </dsp:nvSpPr>
      <dsp:spPr>
        <a:xfrm>
          <a:off x="9987339" y="947693"/>
          <a:ext cx="473730" cy="47373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57DD49-FD5C-4FB7-9525-8E3BBA2D4C86}">
      <dsp:nvSpPr>
        <dsp:cNvPr id="0" name=""/>
        <dsp:cNvSpPr/>
      </dsp:nvSpPr>
      <dsp:spPr>
        <a:xfrm>
          <a:off x="9547447" y="1854549"/>
          <a:ext cx="1353515" cy="659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Conclusion encapsulating principal findings.</a:t>
          </a:r>
          <a:endParaRPr lang="en-US" sz="1100" kern="1200"/>
        </a:p>
      </dsp:txBody>
      <dsp:txXfrm>
        <a:off x="9547447" y="1854549"/>
        <a:ext cx="1353515" cy="6598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41623-A064-4BED-B073-BA4D61433402}" type="datetime1">
              <a:rPr lang="en-US" smtClean="0"/>
              <a:t>2/19/26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306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2/19/26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492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EB70D-CD01-44DA-83B3-8FEB3383D307}" type="datetime1">
              <a:rPr lang="en-US" smtClean="0"/>
              <a:t>2/19/26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11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2/19/26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9363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2/19/26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9602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2/19/26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43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2/19/26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71451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DD0D6-7A82-473E-879B-C6ECD6CCCFEC}" type="datetime1">
              <a:rPr lang="en-US" smtClean="0"/>
              <a:t>2/19/26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2705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05E03-BC17-41A7-854C-DFAB672737DC}" type="datetime1">
              <a:rPr lang="en-US" smtClean="0"/>
              <a:t>2/19/26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7429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2/19/26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869999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2/19/26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5950743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2/19/26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361066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2/19/26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7051358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2/19/26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991683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2/19/26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68242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F02AB-6034-4B88-BC5A-7C17CB0EF809}" type="datetime1">
              <a:rPr lang="en-US" smtClean="0"/>
              <a:t>2/19/26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6374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08324-A84C-4A45-93B6-78D079CCE772}" type="datetime1">
              <a:rPr lang="en-US" smtClean="0"/>
              <a:t>2/19/26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0391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2" r:id="rId1"/>
    <p:sldLayoutId id="2147483913" r:id="rId2"/>
    <p:sldLayoutId id="2147483914" r:id="rId3"/>
    <p:sldLayoutId id="2147483915" r:id="rId4"/>
    <p:sldLayoutId id="2147483916" r:id="rId5"/>
    <p:sldLayoutId id="2147483917" r:id="rId6"/>
    <p:sldLayoutId id="2147483918" r:id="rId7"/>
    <p:sldLayoutId id="2147483919" r:id="rId8"/>
    <p:sldLayoutId id="2147483920" r:id="rId9"/>
    <p:sldLayoutId id="2147483921" r:id="rId10"/>
    <p:sldLayoutId id="2147483922" r:id="rId11"/>
    <p:sldLayoutId id="2147483923" r:id="rId12"/>
    <p:sldLayoutId id="2147483924" r:id="rId13"/>
    <p:sldLayoutId id="2147483925" r:id="rId14"/>
    <p:sldLayoutId id="2147483926" r:id="rId15"/>
    <p:sldLayoutId id="2147483927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6A2F820-7682-88A3-3CDA-C973080620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99" t="9091" r="7991" b="1"/>
          <a:stretch>
            <a:fillRect/>
          </a:stretch>
        </p:blipFill>
        <p:spPr>
          <a:xfrm>
            <a:off x="5497032" y="-1"/>
            <a:ext cx="6694967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B3E1A0-C789-7802-915B-0AC760003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6549" y="621848"/>
            <a:ext cx="5676219" cy="2030975"/>
          </a:xfrm>
        </p:spPr>
        <p:txBody>
          <a:bodyPr vert="horz" lIns="109728" tIns="109728" rIns="109728" bIns="91440" rtlCol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400" dirty="0"/>
              <a:t>Module: LCHS7006 – Quality Assurance &amp; Service Improvement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02B16F-6E3C-83E3-847F-738F648100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1706" y="3429000"/>
            <a:ext cx="6500568" cy="3437466"/>
          </a:xfrm>
        </p:spPr>
        <p:txBody>
          <a:bodyPr vert="horz" lIns="109728" tIns="109728" rIns="109728" bIns="91440" rtlCol="0">
            <a:normAutofit/>
          </a:bodyPr>
          <a:lstStyle/>
          <a:p>
            <a:pPr algn="l">
              <a:lnSpc>
                <a:spcPct val="170000"/>
              </a:lnSpc>
            </a:pPr>
            <a:r>
              <a:rPr lang="en-US" sz="1600" b="1" dirty="0">
                <a:solidFill>
                  <a:schemeClr val="tx1"/>
                </a:solidFill>
              </a:rPr>
              <a:t>Assignment: Component 1 – Individual Presentation</a:t>
            </a:r>
            <a:br>
              <a:rPr lang="en-US" sz="1600" b="1" dirty="0">
                <a:solidFill>
                  <a:schemeClr val="tx1"/>
                </a:solidFill>
              </a:rPr>
            </a:br>
            <a:r>
              <a:rPr lang="en-US" sz="1600" b="1" dirty="0">
                <a:solidFill>
                  <a:schemeClr val="tx1"/>
                </a:solidFill>
              </a:rPr>
              <a:t>Case Study: Lucy Letby Case (Countess of Chester Hospital, UK)</a:t>
            </a:r>
            <a:br>
              <a:rPr lang="en-US" sz="1600" b="1" dirty="0">
                <a:solidFill>
                  <a:schemeClr val="tx1"/>
                </a:solidFill>
              </a:rPr>
            </a:br>
            <a:r>
              <a:rPr lang="en-US" sz="1600" b="1" dirty="0">
                <a:solidFill>
                  <a:schemeClr val="tx1"/>
                </a:solidFill>
              </a:rPr>
              <a:t>Student  Name: Nadeie Seaied</a:t>
            </a:r>
          </a:p>
          <a:p>
            <a:pPr algn="l">
              <a:lnSpc>
                <a:spcPct val="170000"/>
              </a:lnSpc>
            </a:pPr>
            <a:r>
              <a:rPr lang="en-US" sz="1600" b="1" dirty="0">
                <a:solidFill>
                  <a:schemeClr val="tx1"/>
                </a:solidFill>
              </a:rPr>
              <a:t>ID:2212621 </a:t>
            </a:r>
          </a:p>
          <a:p>
            <a:pPr algn="l">
              <a:lnSpc>
                <a:spcPct val="170000"/>
              </a:lnSpc>
            </a:pPr>
            <a:r>
              <a:rPr lang="en-US" sz="1600" b="1" dirty="0">
                <a:solidFill>
                  <a:schemeClr val="tx1"/>
                </a:solidFill>
              </a:rPr>
              <a:t>Lecturer : Dr  Fahad Khan </a:t>
            </a:r>
          </a:p>
          <a:p>
            <a:pPr algn="l">
              <a:lnSpc>
                <a:spcPct val="170000"/>
              </a:lnSpc>
            </a:pPr>
            <a:endParaRPr lang="en-US" sz="1600" b="1" dirty="0">
              <a:solidFill>
                <a:schemeClr val="tx1"/>
              </a:solidFill>
            </a:endParaRPr>
          </a:p>
          <a:p>
            <a:pPr>
              <a:lnSpc>
                <a:spcPct val="170000"/>
              </a:lnSpc>
            </a:pPr>
            <a:endParaRPr lang="en-US" sz="1600" b="1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473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C4D32-9CDF-12DE-4092-D4112EF07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9175" y="1808464"/>
            <a:ext cx="3312116" cy="2934031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Introduction 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D71177F2-A9FA-8239-287C-F24F9E927D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5126885"/>
              </p:ext>
            </p:extLst>
          </p:nvPr>
        </p:nvGraphicFramePr>
        <p:xfrm>
          <a:off x="4873752" y="940107"/>
          <a:ext cx="6299073" cy="5024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4348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4F2F4-CFD8-7B89-96E3-E98052854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730" y="68236"/>
            <a:ext cx="7340048" cy="1651054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Case Background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277674-2C79-B6E2-B68B-AD4C031AB5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9343491"/>
              </p:ext>
            </p:extLst>
          </p:nvPr>
        </p:nvGraphicFramePr>
        <p:xfrm>
          <a:off x="768096" y="1719290"/>
          <a:ext cx="8817884" cy="44803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7454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E8E61-E8B8-4A69-9959-6B80CE752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880" y="433959"/>
            <a:ext cx="8739872" cy="1046868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dirty="0"/>
              <a:t>Identification of the Core Quality Problem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0EA1F1-71E3-D0CC-8D74-0BF6A8DDB7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7762653"/>
              </p:ext>
            </p:extLst>
          </p:nvPr>
        </p:nvGraphicFramePr>
        <p:xfrm>
          <a:off x="520995" y="1187429"/>
          <a:ext cx="11291777" cy="48571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5669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290C6-A095-4B20-0B0E-4EB3BF2E4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2963" y="1314450"/>
            <a:ext cx="3213279" cy="4229100"/>
          </a:xfrm>
        </p:spPr>
        <p:txBody>
          <a:bodyPr anchor="ctr">
            <a:normAutofit/>
          </a:bodyPr>
          <a:lstStyle/>
          <a:p>
            <a:r>
              <a:rPr lang="en-GB" dirty="0"/>
              <a:t>Quality Assurance Relevance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0F95214E-F9BC-C848-43F1-6C7CF70712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9604526"/>
              </p:ext>
            </p:extLst>
          </p:nvPr>
        </p:nvGraphicFramePr>
        <p:xfrm>
          <a:off x="298016" y="942976"/>
          <a:ext cx="7337223" cy="48672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82172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D61C9-5445-582D-C37B-3BAABCE42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GB"/>
              <a:t>Systems-Based Safety Model: Swiss Cheese Model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9F1A0E5-84B8-8455-C0F9-CE91ADD47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r>
              <a:rPr lang="en-GB"/>
              <a:t>Patient harm occurs when multiple system failures align, not just from one individual error.</a:t>
            </a:r>
          </a:p>
          <a:p>
            <a:r>
              <a:rPr lang="en-GB"/>
              <a:t>Healthcare safety relies on several defence layers such as leadership, staffing, and governance.</a:t>
            </a:r>
          </a:p>
          <a:p>
            <a:r>
              <a:rPr lang="en-GB"/>
              <a:t>Incident reporting and review systems act as barriers to detect and stop risks early.</a:t>
            </a:r>
          </a:p>
          <a:p>
            <a:r>
              <a:rPr lang="en-GB"/>
              <a:t>Clear communication and escalation procedures help prevent unsafe situations.</a:t>
            </a:r>
          </a:p>
          <a:p>
            <a:r>
              <a:rPr lang="en-GB"/>
              <a:t>In the Lucy Letby case, failures across several layers aligned, allowing harm to continue without timely intervention.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7" name="Picture 6" descr="Colorful pills stacked to make a bar graph">
            <a:extLst>
              <a:ext uri="{FF2B5EF4-FFF2-40B4-BE49-F238E27FC236}">
                <a16:creationId xmlns:a16="http://schemas.microsoft.com/office/drawing/2014/main" id="{C1D7B80C-499D-05F7-B09A-6D2AA185F3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309" r="23322" b="2"/>
          <a:stretch>
            <a:fillRect/>
          </a:stretch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09953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342DE8F-4D97-0EA1-5101-7EBC32BABE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15658" y="1133807"/>
            <a:ext cx="8160684" cy="45903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D92F4BE-8392-C00E-FBC4-1A57CF0D9A12}"/>
              </a:ext>
            </a:extLst>
          </p:cNvPr>
          <p:cNvSpPr txBox="1"/>
          <p:nvPr/>
        </p:nvSpPr>
        <p:spPr>
          <a:xfrm>
            <a:off x="2254102" y="107102"/>
            <a:ext cx="72728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Application of Swiss Cheese Model to the Case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1FAEC16-52A4-B44F-0DE8-95A8DF6B9FA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2" descr="The 'Swiss cheese model': Describing when things go wrong. – Simon Whatley">
            <a:extLst>
              <a:ext uri="{FF2B5EF4-FFF2-40B4-BE49-F238E27FC236}">
                <a16:creationId xmlns:a16="http://schemas.microsoft.com/office/drawing/2014/main" id="{E6A4B4A8-B524-29D7-5D8E-90C9769A25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373623" y="1124840"/>
            <a:ext cx="9776616" cy="5494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CF571AD-2022-3DD4-ACAB-3FFB0FAA6F2C}"/>
              </a:ext>
            </a:extLst>
          </p:cNvPr>
          <p:cNvSpPr/>
          <p:nvPr/>
        </p:nvSpPr>
        <p:spPr>
          <a:xfrm>
            <a:off x="2240521" y="229346"/>
            <a:ext cx="940845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Application of Swiss Cheese Model to the Case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7CE428D-1A09-595B-4806-FE7DDD8BB874}"/>
              </a:ext>
            </a:extLst>
          </p:cNvPr>
          <p:cNvSpPr/>
          <p:nvPr/>
        </p:nvSpPr>
        <p:spPr>
          <a:xfrm>
            <a:off x="9135909" y="1469368"/>
            <a:ext cx="25130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Unsafe </a:t>
            </a:r>
            <a:r>
              <a:rPr lang="en-US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culture: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19C8C9C-B82D-C286-6052-6C61852D976F}"/>
              </a:ext>
            </a:extLst>
          </p:cNvPr>
          <p:cNvSpPr/>
          <p:nvPr/>
        </p:nvSpPr>
        <p:spPr>
          <a:xfrm>
            <a:off x="812605" y="781254"/>
            <a:ext cx="24416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Leadership failures: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729D03B-CB38-2081-1C82-E28B6C9532EB}"/>
              </a:ext>
            </a:extLst>
          </p:cNvPr>
          <p:cNvSpPr/>
          <p:nvPr/>
        </p:nvSpPr>
        <p:spPr>
          <a:xfrm>
            <a:off x="216804" y="3844498"/>
            <a:ext cx="3244853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Senior management ignored repeated warnings from consultants and delayed action, allowing risks to continue.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6DE944F-29C6-C91B-417D-AE396098A5AF}"/>
              </a:ext>
            </a:extLst>
          </p:cNvPr>
          <p:cNvSpPr/>
          <p:nvPr/>
        </p:nvSpPr>
        <p:spPr>
          <a:xfrm>
            <a:off x="3962866" y="965920"/>
            <a:ext cx="19672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Staffing issues: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A0256AA-0B8F-0FFC-D857-7DBE4047F6D9}"/>
              </a:ext>
            </a:extLst>
          </p:cNvPr>
          <p:cNvSpPr/>
          <p:nvPr/>
        </p:nvSpPr>
        <p:spPr>
          <a:xfrm>
            <a:off x="2653407" y="4742082"/>
            <a:ext cx="207534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Inadequate staffing, poor supervision, and high workload created unsafe clinical conditions.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B016A8C-5603-EA55-377D-0A4854C90FB1}"/>
              </a:ext>
            </a:extLst>
          </p:cNvPr>
          <p:cNvSpPr/>
          <p:nvPr/>
        </p:nvSpPr>
        <p:spPr>
          <a:xfrm>
            <a:off x="6109863" y="1124840"/>
            <a:ext cx="1763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Governance breakdowns: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90B0855-8942-8387-B288-691A649C2DD5}"/>
              </a:ext>
            </a:extLst>
          </p:cNvPr>
          <p:cNvSpPr/>
          <p:nvPr/>
        </p:nvSpPr>
        <p:spPr>
          <a:xfrm>
            <a:off x="4556240" y="5380672"/>
            <a:ext cx="274766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Incident reporting and mortality reviews were inconsistent, so abnormal death patterns were not identified early.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DF7914F-C3D0-1A61-9748-B5D4271EB1F8}"/>
              </a:ext>
            </a:extLst>
          </p:cNvPr>
          <p:cNvSpPr/>
          <p:nvPr/>
        </p:nvSpPr>
        <p:spPr>
          <a:xfrm>
            <a:off x="10386887" y="2837258"/>
            <a:ext cx="202191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A defensive culture discouraged speaking up, allowing multiple system failures to align and cause harm.</a:t>
            </a:r>
          </a:p>
        </p:txBody>
      </p:sp>
    </p:spTree>
    <p:extLst>
      <p:ext uri="{BB962C8B-B14F-4D97-AF65-F5344CB8AC3E}">
        <p14:creationId xmlns:p14="http://schemas.microsoft.com/office/powerpoint/2010/main" val="15301384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340F4-4839-2714-AFF8-D3E3F189D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Root Cause Analysis (RCA)</a:t>
            </a:r>
            <a:br>
              <a:rPr lang="en-GB"/>
            </a:b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BD028F-DC9E-1CE4-3A9A-D0ACF5E491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740329"/>
              </p:ext>
            </p:extLst>
          </p:nvPr>
        </p:nvGraphicFramePr>
        <p:xfrm>
          <a:off x="832105" y="1463040"/>
          <a:ext cx="10072962" cy="45789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93956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2D94F95D-89EF-455B-9F54-0F4231363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1"/>
            <a:ext cx="12192000" cy="228599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12B9F8D-6DD1-481E-8CCE-81A7EEB15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25267" y="-8467"/>
            <a:ext cx="4766733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D531F65-BE00-4220-96DD-64DD545E0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96547" y="4572001"/>
              <a:ext cx="393665" cy="2285999"/>
            </a:xfrm>
            <a:prstGeom prst="line">
              <a:avLst/>
            </a:prstGeom>
            <a:ln w="9525">
              <a:solidFill>
                <a:srgbClr val="BFBFB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5BD48B8-B8E0-4EC6-889B-B9D5035859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4572001"/>
              <a:ext cx="3383073" cy="2285999"/>
            </a:xfrm>
            <a:prstGeom prst="line">
              <a:avLst/>
            </a:prstGeom>
            <a:ln w="9525">
              <a:solidFill>
                <a:srgbClr val="BFBFBF">
                  <a:alpha val="69804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4CB88335-CEFC-4E93-A849-B293A59F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A68404B5-9CA3-4B1B-A75D-54F36B1B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7260DE41-7357-49EC-A4FF-41B666696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1D9D87BA-A306-430B-8BCF-468FF820D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39F522E6-2DF0-48FC-873D-74BF21019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1015C585-0283-4901-9837-57DD565CE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CB6D253E-04B9-4649-B17B-DE58968B27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56CF562-3721-56C7-FD31-EFADC478B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765972"/>
            <a:ext cx="8596668" cy="13208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400" dirty="0">
                <a:solidFill>
                  <a:schemeClr val="bg1"/>
                </a:solidFill>
              </a:rPr>
              <a:t>Donabedian Model (Structure–Process–Outcome</a:t>
            </a:r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A1AE21A0-AA96-4557-AB48-66255CF0A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F0F190-D2A1-5B06-EC9F-B4FC0582BE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3190223"/>
              </p:ext>
            </p:extLst>
          </p:nvPr>
        </p:nvGraphicFramePr>
        <p:xfrm>
          <a:off x="642938" y="642938"/>
          <a:ext cx="10906125" cy="37350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1007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DE305AE-6694-9B10-67E7-A5B0D1A28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chemeClr val="accent1">
                    <a:lumMod val="75000"/>
                  </a:schemeClr>
                </a:solidFill>
              </a:rPr>
              <a:t>Policy Issues Contributing to Root Causes</a:t>
            </a:r>
            <a:br>
              <a:rPr lang="en-GB" sz="4400">
                <a:solidFill>
                  <a:schemeClr val="accent1">
                    <a:lumMod val="75000"/>
                  </a:schemeClr>
                </a:solidFill>
              </a:rPr>
            </a:br>
            <a:endParaRPr lang="en-GB" sz="440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F8130F-8F05-625C-ECD1-9ECED8FBB7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6939715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040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FC41E-FD6F-90A1-7BD0-EC8FBA7E0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395" y="279991"/>
            <a:ext cx="8596668" cy="1320800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2800" dirty="0"/>
              <a:t>Impact of Root Causes and Policy Failures on Service Provision</a:t>
            </a:r>
            <a:br>
              <a:rPr lang="en-GB" sz="2800" dirty="0"/>
            </a:br>
            <a:endParaRPr lang="en-GB" sz="28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85A446-DEE1-2739-9023-573F2823C4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760804"/>
              </p:ext>
            </p:extLst>
          </p:nvPr>
        </p:nvGraphicFramePr>
        <p:xfrm>
          <a:off x="138224" y="1488558"/>
          <a:ext cx="11185450" cy="4553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61841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D8E64-BF63-B85A-D59A-624FE0AF1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557" y="185067"/>
            <a:ext cx="8596668" cy="89945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dirty="0"/>
              <a:t>Benchmarking Gaps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D9D87D6-EAA3-1E51-C1A3-FD630E8673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4911106"/>
              </p:ext>
            </p:extLst>
          </p:nvPr>
        </p:nvGraphicFramePr>
        <p:xfrm>
          <a:off x="276447" y="1186533"/>
          <a:ext cx="11376838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88419">
                  <a:extLst>
                    <a:ext uri="{9D8B030D-6E8A-4147-A177-3AD203B41FA5}">
                      <a16:colId xmlns:a16="http://schemas.microsoft.com/office/drawing/2014/main" val="205213120"/>
                    </a:ext>
                  </a:extLst>
                </a:gridCol>
                <a:gridCol w="5688419">
                  <a:extLst>
                    <a:ext uri="{9D8B030D-6E8A-4147-A177-3AD203B41FA5}">
                      <a16:colId xmlns:a16="http://schemas.microsoft.com/office/drawing/2014/main" val="3888059273"/>
                    </a:ext>
                  </a:extLst>
                </a:gridCol>
              </a:tblGrid>
              <a:tr h="497871">
                <a:tc>
                  <a:txBody>
                    <a:bodyPr/>
                    <a:lstStyle/>
                    <a:p>
                      <a:r>
                        <a:rPr lang="en-GB" dirty="0"/>
                        <a:t>National Standards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Benchmarking Gaps (Hospital Performance)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2842465"/>
                  </a:ext>
                </a:extLst>
              </a:tr>
              <a:tr h="765780">
                <a:tc>
                  <a:txBody>
                    <a:bodyPr/>
                    <a:lstStyle/>
                    <a:p>
                      <a:r>
                        <a:rPr lang="en-GB" dirty="0"/>
                        <a:t>Whistleblowing: Staff must be able to raise concerns safely, and organisations must respond transparently.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Consultant warnings were ignored, creating a culture of fear and preventing early risk escalation.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9472551"/>
                  </a:ext>
                </a:extLst>
              </a:tr>
              <a:tr h="924617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Communication:</a:t>
                      </a:r>
                      <a:r>
                        <a:rPr lang="en-US" sz="18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Clear, open communication between clinical teams and leadership is required (Meneses-La-Riva et al., 2025).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communication meant rising neonatal deaths were not properly shared or investigated (O’Neill et al., 2021).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7699020"/>
                  </a:ext>
                </a:extLst>
              </a:tr>
              <a:tr h="711244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Staffing:</a:t>
                      </a:r>
                      <a:r>
                        <a:rPr lang="en-US" sz="18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Safe staffing levels, skill mix, and supervision are essential in neonatal units.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Understaffing and limited supervision created unsafe clinical conditions.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6724496"/>
                  </a:ext>
                </a:extLst>
              </a:tr>
              <a:tr h="69429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&amp; Safety Culture:</a:t>
                      </a:r>
                      <a:r>
                        <a:rPr lang="en-US" sz="18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Leaders should promote openness, learning, and patient safety.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was defensive and </a:t>
                      </a:r>
                      <a:r>
                        <a:rPr lang="en-US" sz="1800" b="0" i="0" u="none" strike="noStrike" kern="120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prioritised</a:t>
                      </a:r>
                      <a:r>
                        <a:rPr lang="en-US" sz="18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reputation over safety, delaying action.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1325430"/>
                  </a:ext>
                </a:extLst>
              </a:tr>
              <a:tr h="711244">
                <a:tc>
                  <a:txBody>
                    <a:bodyPr/>
                    <a:lstStyle/>
                    <a:p>
                      <a:pPr marL="0" algn="l" rtl="0" eaLnBrk="1" fontAlgn="ctr" latinLnBrk="0" hangingPunct="1">
                        <a:buNone/>
                      </a:pPr>
                      <a:r>
                        <a:rPr lang="en-US" sz="1800" b="1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Mortality Reviews:</a:t>
                      </a:r>
                      <a:r>
                        <a:rPr lang="en-US" sz="18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All neonatal deaths must be reviewed to identify risks (</a:t>
                      </a:r>
                      <a:r>
                        <a:rPr lang="en-US" sz="1800" b="0" i="0" u="none" strike="noStrike" kern="120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Kefale</a:t>
                      </a:r>
                      <a:r>
                        <a:rPr lang="en-US" sz="18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et al., 2025).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0" u="none" strike="noStrike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Deaths were not reviewed systematically, missing early warning signs (Zhang et al., 2021).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49591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57078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D94F95D-89EF-455B-9F54-0F4231363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1"/>
            <a:ext cx="12192000" cy="228599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12B9F8D-6DD1-481E-8CCE-81A7EEB15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25267" y="-8467"/>
            <a:ext cx="4766733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D531F65-BE00-4220-96DD-64DD545E0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96547" y="4572001"/>
              <a:ext cx="393665" cy="2285999"/>
            </a:xfrm>
            <a:prstGeom prst="line">
              <a:avLst/>
            </a:prstGeom>
            <a:ln w="9525">
              <a:solidFill>
                <a:srgbClr val="BFBFB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5BD48B8-B8E0-4EC6-889B-B9D5035859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4572001"/>
              <a:ext cx="3383073" cy="2285999"/>
            </a:xfrm>
            <a:prstGeom prst="line">
              <a:avLst/>
            </a:prstGeom>
            <a:ln w="9525">
              <a:solidFill>
                <a:srgbClr val="BFBFBF">
                  <a:alpha val="69804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4CB88335-CEFC-4E93-A849-B293A59F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A68404B5-9CA3-4B1B-A75D-54F36B1B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7260DE41-7357-49EC-A4FF-41B666696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1D9D87BA-A306-430B-8BCF-468FF820D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39F522E6-2DF0-48FC-873D-74BF21019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1015C585-0283-4901-9837-57DD565CE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CB6D253E-04B9-4649-B17B-DE58968B27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3DF8321-0F76-5EC4-C52B-E91934F3F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765972"/>
            <a:ext cx="8596668" cy="13208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>
                <a:solidFill>
                  <a:schemeClr val="bg1"/>
                </a:solidFill>
              </a:rPr>
              <a:t>Implications for Quality Assurance</a:t>
            </a:r>
            <a:br>
              <a:rPr lang="en-GB" sz="4100">
                <a:solidFill>
                  <a:schemeClr val="bg1"/>
                </a:solidFill>
              </a:rPr>
            </a:br>
            <a:endParaRPr lang="en-GB" sz="4100">
              <a:solidFill>
                <a:schemeClr val="bg1"/>
              </a:solidFill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1AE21A0-AA96-4557-AB48-66255CF0A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B12CD1-081F-36CC-0129-7C02D2FEFC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0664186"/>
              </p:ext>
            </p:extLst>
          </p:nvPr>
        </p:nvGraphicFramePr>
        <p:xfrm>
          <a:off x="642938" y="642938"/>
          <a:ext cx="10906125" cy="3286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8088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D94F95D-89EF-455B-9F54-0F4231363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1"/>
            <a:ext cx="12192000" cy="228599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12B9F8D-6DD1-481E-8CCE-81A7EEB15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25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D531F65-BE00-4220-96DD-64DD545E0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96547" y="4572001"/>
              <a:ext cx="393665" cy="2285999"/>
            </a:xfrm>
            <a:prstGeom prst="line">
              <a:avLst/>
            </a:prstGeom>
            <a:ln w="9525">
              <a:solidFill>
                <a:srgbClr val="BFBFB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5BD48B8-B8E0-4EC6-889B-B9D5035859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4572001"/>
              <a:ext cx="3383073" cy="2285999"/>
            </a:xfrm>
            <a:prstGeom prst="line">
              <a:avLst/>
            </a:prstGeom>
            <a:ln w="9525">
              <a:solidFill>
                <a:srgbClr val="BFBFBF">
                  <a:alpha val="69804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4CB88335-CEFC-4E93-A849-B293A59F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68404B5-9CA3-4B1B-A75D-54F36B1B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7260DE41-7357-49EC-A4FF-41B666696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1D9D87BA-A306-430B-8BCF-468FF820D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9F522E6-2DF0-48FC-873D-74BF21019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1015C585-0283-4901-9837-57DD565CE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CB6D253E-04B9-4649-B17B-DE58968B27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70144A9-0331-77E8-A669-1A859F1BE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765972"/>
            <a:ext cx="8596668" cy="13208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400">
                <a:solidFill>
                  <a:schemeClr val="bg1"/>
                </a:solidFill>
              </a:rPr>
              <a:t>Structure of Component 2 (Written Report</a:t>
            </a: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1AE21A0-AA96-4557-AB48-66255CF0A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F6963C-45FD-42E8-FC81-9E869E9C67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612388"/>
              </p:ext>
            </p:extLst>
          </p:nvPr>
        </p:nvGraphicFramePr>
        <p:xfrm>
          <a:off x="642938" y="642938"/>
          <a:ext cx="10906125" cy="3286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78053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C144D-85CE-036B-91EF-2C4CCDE07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  <a:endParaRPr lang="en-GB"/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708E9F67-6610-474B-2226-8223F7FE55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517" r="32119" b="-1"/>
          <a:stretch>
            <a:fillRect/>
          </a:stretch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ECD25CC7-FC66-488C-8D61-0FE7ECF16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1E4FD-908E-6772-E0C6-E8ADEBC14E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The Lucy Letby case exemplifies a systemic failure of quality assurance processes rather than isolated individual misconduct.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/>
              <a:t>Deficiencies in governance, leadership, culture, and policy implementation facilitated the continuation of risk (Harrison, 2025).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/>
              <a:t>Quality frameworks existed but were functionally ineffective.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/>
              <a:t>Sustainable change necessitates cultural shift, enhanced oversight, and proactive risk assessment.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/>
              <a:t>Patient safety relies on the integrity of the system and the responsibility of leadership.</a:t>
            </a:r>
          </a:p>
        </p:txBody>
      </p:sp>
    </p:spTree>
    <p:extLst>
      <p:ext uri="{BB962C8B-B14F-4D97-AF65-F5344CB8AC3E}">
        <p14:creationId xmlns:p14="http://schemas.microsoft.com/office/powerpoint/2010/main" val="27213562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36E9F-3121-3DCD-CFFD-D1A1F2349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08837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208B9-2342-4310-1683-740524EE63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18437"/>
            <a:ext cx="10837332" cy="4929963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70000"/>
              </a:lnSpc>
            </a:pPr>
            <a:r>
              <a:rPr lang="en-GB" dirty="0"/>
              <a:t>Capper, T., Ferguson, B. and </a:t>
            </a:r>
            <a:r>
              <a:rPr lang="en-GB" dirty="0" err="1"/>
              <a:t>Muurlink</a:t>
            </a:r>
            <a:r>
              <a:rPr lang="en-GB" dirty="0"/>
              <a:t>, O. (2024). Health professionals’ experiences of whistleblowing in maternal and newborn healthcare settings: A scoping review and thematic analysis. Women and Birth, 37(3), p.101593.</a:t>
            </a:r>
          </a:p>
          <a:p>
            <a:pPr>
              <a:lnSpc>
                <a:spcPct val="170000"/>
              </a:lnSpc>
            </a:pPr>
            <a:r>
              <a:rPr lang="en-GB" dirty="0"/>
              <a:t>Harrison, J. (2025). The challenges of healthcare regulation using the Letby case as an example. British Journal of Nursing, 34(12), pp.645–649. </a:t>
            </a:r>
          </a:p>
          <a:p>
            <a:pPr>
              <a:lnSpc>
                <a:spcPct val="170000"/>
              </a:lnSpc>
            </a:pPr>
            <a:r>
              <a:rPr lang="en-GB" dirty="0" err="1"/>
              <a:t>Kefale</a:t>
            </a:r>
            <a:r>
              <a:rPr lang="en-GB" dirty="0"/>
              <a:t>, B., Jancey, J., Gebremedhin, A.T., Belay, D.G., </a:t>
            </a:r>
            <a:r>
              <a:rPr lang="en-GB" dirty="0" err="1"/>
              <a:t>Nyadanu</a:t>
            </a:r>
            <a:r>
              <a:rPr lang="en-GB" dirty="0"/>
              <a:t>, S.D., Pereira, G. and Tessema, G.A. (2025). Risk factors for neonatal mortality: an umbrella review of systematic reviews and meta-analyses. </a:t>
            </a:r>
            <a:r>
              <a:rPr lang="en-GB" dirty="0" err="1"/>
              <a:t>eClinicalMedicine</a:t>
            </a:r>
            <a:r>
              <a:rPr lang="en-GB" dirty="0"/>
              <a:t>, [online] 88, p.103525. </a:t>
            </a:r>
          </a:p>
          <a:p>
            <a:pPr>
              <a:lnSpc>
                <a:spcPct val="170000"/>
              </a:lnSpc>
            </a:pPr>
            <a:r>
              <a:rPr lang="en-GB" dirty="0"/>
              <a:t>Kumah, A., Zon, J., Obot, E., Yaw, T.K., </a:t>
            </a:r>
            <a:r>
              <a:rPr lang="en-GB" dirty="0" err="1"/>
              <a:t>Nketsiah</a:t>
            </a:r>
            <a:r>
              <a:rPr lang="en-GB" dirty="0"/>
              <a:t>, E. and Bobie, S.A. (2024). Using Incident Reporting Systems to Improve Patient Safety and Quality of Care. Global Journal on Quality and Safety in Healthcare, [online] 7(4). </a:t>
            </a:r>
          </a:p>
          <a:p>
            <a:pPr>
              <a:lnSpc>
                <a:spcPct val="170000"/>
              </a:lnSpc>
            </a:pPr>
            <a:r>
              <a:rPr lang="en-GB" dirty="0"/>
              <a:t>Lawrence, F. and Conn, D. (2024). A superbug, doctor shortages and a neonatal unit ‘out of its depth’: failures at Lucy Letby hospital revealed. [online] the Guardian. Available at: https://www.theguardian.com/uk-news/article/2024/sep/08/a-superbug-doctor-shortages-and-a-neonatal-unit-out-of-its-depth-failures-at-lucy-letby-hospital-revealed. </a:t>
            </a:r>
          </a:p>
          <a:p>
            <a:pPr>
              <a:lnSpc>
                <a:spcPct val="170000"/>
              </a:lnSpc>
            </a:pPr>
            <a:r>
              <a:rPr lang="en-GB" dirty="0"/>
              <a:t>Meneses-La-Riva, M.E., Fernández-Bedoya, V.H., </a:t>
            </a:r>
            <a:r>
              <a:rPr lang="en-GB" dirty="0" err="1"/>
              <a:t>Suyo</a:t>
            </a:r>
            <a:r>
              <a:rPr lang="en-GB" dirty="0"/>
              <a:t>-Vega, J.A., </a:t>
            </a:r>
            <a:r>
              <a:rPr lang="en-GB" dirty="0" err="1"/>
              <a:t>Ocupa</a:t>
            </a:r>
            <a:r>
              <a:rPr lang="en-GB" dirty="0"/>
              <a:t>-Cabrera, H.G., Grijalva-Salazar, R.V. and </a:t>
            </a:r>
            <a:r>
              <a:rPr lang="en-GB" dirty="0" err="1"/>
              <a:t>Ocupa</a:t>
            </a:r>
            <a:r>
              <a:rPr lang="en-GB" dirty="0"/>
              <a:t>-Meneses, G. di D. (2025). Enhancing Healthcare Efficiency: The Relationship Between Effective Communication and Teamwork Among Nurses in Peru. Nursing Reports, [online] 15(2), pp.1–13. </a:t>
            </a:r>
          </a:p>
          <a:p>
            <a:pPr>
              <a:lnSpc>
                <a:spcPct val="170000"/>
              </a:lnSpc>
            </a:pPr>
            <a:endParaRPr lang="en-GB" dirty="0"/>
          </a:p>
          <a:p>
            <a:pPr>
              <a:lnSpc>
                <a:spcPct val="17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2040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C4054-56EF-780A-58AC-E7CBE1D847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733647"/>
            <a:ext cx="10518750" cy="560335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60000"/>
              </a:lnSpc>
            </a:pPr>
            <a:r>
              <a:rPr lang="en-GB" dirty="0"/>
              <a:t>NHS.UK (2023). </a:t>
            </a:r>
            <a:r>
              <a:rPr lang="en-GB" i="1" dirty="0"/>
              <a:t>Verdict in the trial of Lucy Letby -Moorfields response</a:t>
            </a:r>
            <a:r>
              <a:rPr lang="en-GB" dirty="0"/>
              <a:t>. [online] Available at: https://www.moorfields.nhs.uk/mediaLocal/scybwzke/230928-tb-part-i-item-9-b-patient-safety-update-ll-response.pdf  </a:t>
            </a:r>
          </a:p>
          <a:p>
            <a:pPr>
              <a:lnSpc>
                <a:spcPct val="160000"/>
              </a:lnSpc>
            </a:pPr>
            <a:r>
              <a:rPr lang="en-GB" dirty="0"/>
              <a:t>O’Neill, S., Clyne, B., Bell, M., Casey, A., Leen, B., Smith, S., Ryan, M. and O’Neill, M. (2021). Why do healthcare professionals fail to escalate as per the early warning system (EWS) protocol? A qualitative evidence synthesis of the barriers and facilitators of escalation. BMC Emergency Medicine, [online] 21(15), pp.1–19. </a:t>
            </a:r>
            <a:r>
              <a:rPr lang="en-GB" dirty="0" err="1"/>
              <a:t>doi:https</a:t>
            </a:r>
            <a:r>
              <a:rPr lang="en-GB" dirty="0"/>
              <a:t>://doi.org/10.1186/s12873-021-00403-9.</a:t>
            </a:r>
          </a:p>
          <a:p>
            <a:pPr>
              <a:lnSpc>
                <a:spcPct val="160000"/>
              </a:lnSpc>
            </a:pPr>
            <a:r>
              <a:rPr lang="en-GB" dirty="0"/>
              <a:t>Singh, G., Patel, R.H. and Boster, J. (2024). Root cause analysis and medical error prevention, Available at: https://www.ncbi.nlm.nih.gov/books/NBK570638/. </a:t>
            </a:r>
          </a:p>
          <a:p>
            <a:pPr>
              <a:lnSpc>
                <a:spcPct val="160000"/>
              </a:lnSpc>
            </a:pPr>
            <a:r>
              <a:rPr lang="en-GB" dirty="0"/>
              <a:t>Suhaani S (2023). </a:t>
            </a:r>
            <a:r>
              <a:rPr lang="en-GB" i="1" dirty="0"/>
              <a:t>Lucy Letby - Hot Topics, Medicine Interview Questions &amp; Ethics 2023, </a:t>
            </a:r>
            <a:r>
              <a:rPr lang="en-GB" dirty="0"/>
              <a:t>Available at: https://www.theukcatpeople.co.uk/post/lucy-letby-case-nhs-hot-topics-medicine-interview-questions-ethics?srsltid=AfmBOooq09bKy7kbesg00CfXWCcHrv73A6_HSh50Sjqz59YwMD-IMl80</a:t>
            </a:r>
          </a:p>
          <a:p>
            <a:pPr>
              <a:lnSpc>
                <a:spcPct val="160000"/>
              </a:lnSpc>
            </a:pPr>
            <a:r>
              <a:rPr lang="en-GB" dirty="0"/>
              <a:t>Young, M. and Smith, M. (2022). </a:t>
            </a:r>
            <a:r>
              <a:rPr lang="en-GB" i="1" dirty="0"/>
              <a:t>Standards And Evaluation Of Healthcare Quality, Safety, and Person </a:t>
            </a:r>
            <a:r>
              <a:rPr lang="en-GB" i="1" dirty="0" err="1"/>
              <a:t>Centered</a:t>
            </a:r>
            <a:r>
              <a:rPr lang="en-GB" i="1" dirty="0"/>
              <a:t> Ca</a:t>
            </a:r>
            <a:r>
              <a:rPr lang="en-GB" dirty="0"/>
              <a:t>re, Available at: https://www.ncbi.nlm.nih.gov/books/NBK576432/. </a:t>
            </a:r>
          </a:p>
          <a:p>
            <a:pPr>
              <a:lnSpc>
                <a:spcPct val="160000"/>
              </a:lnSpc>
            </a:pPr>
            <a:r>
              <a:rPr lang="en-GB" dirty="0"/>
              <a:t>Zhang, K., Zhang, X., Ding, W., Xuan, N., Tian, B., Huang, T., Zhang, Z., Cui, W., Huang, H. and Zhang, G. (2021). National Early Warning Score Does Not Accurately Predict Mortality for Patients With Infection Outside the Intensive Care Unit: A Systematic Review and Meta-Analysis. Frontiers in Medicine, 8. </a:t>
            </a:r>
          </a:p>
          <a:p>
            <a:pPr>
              <a:lnSpc>
                <a:spcPct val="16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13229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8BF9AC769AD6E4EA4D545CCC79C824F" ma:contentTypeVersion="9" ma:contentTypeDescription="Create a new document." ma:contentTypeScope="" ma:versionID="44f39d6df6497c0eb6337651f015e374">
  <xsd:schema xmlns:xsd="http://www.w3.org/2001/XMLSchema" xmlns:xs="http://www.w3.org/2001/XMLSchema" xmlns:p="http://schemas.microsoft.com/office/2006/metadata/properties" xmlns:ns3="e9586b6e-d655-4ea8-9b46-aa323587a11f" xmlns:ns4="72e6e00a-7fea-48f1-b1b6-00c90b4ff77b" targetNamespace="http://schemas.microsoft.com/office/2006/metadata/properties" ma:root="true" ma:fieldsID="7307961589fda612ce01b46fead9f6ed" ns3:_="" ns4:_="">
    <xsd:import namespace="e9586b6e-d655-4ea8-9b46-aa323587a11f"/>
    <xsd:import namespace="72e6e00a-7fea-48f1-b1b6-00c90b4ff7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586b6e-d655-4ea8-9b46-aa323587a11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e6e00a-7fea-48f1-b1b6-00c90b4ff77b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9586b6e-d655-4ea8-9b46-aa323587a11f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64F7CD7-69AF-49A5-AE44-C2470FF00B47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e9586b6e-d655-4ea8-9b46-aa323587a11f"/>
    <ds:schemaRef ds:uri="72e6e00a-7fea-48f1-b1b6-00c90b4ff77b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0D79080-D544-4FF3-9A2F-1A869920F3EC}">
  <ds:schemaRefs>
    <ds:schemaRef ds:uri="http://schemas.microsoft.com/office/2006/metadata/properties"/>
    <ds:schemaRef ds:uri="http://www.w3.org/2000/xmlns/"/>
    <ds:schemaRef ds:uri="e9586b6e-d655-4ea8-9b46-aa323587a11f"/>
    <ds:schemaRef ds:uri="http://www.w3.org/2001/XMLSchema-instance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5EF8CF4-3443-4F6E-ACEE-E08C1082DE5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137</TotalTime>
  <Words>2124</Words>
  <Application>Microsoft Macintosh PowerPoint</Application>
  <PresentationFormat>Widescreen</PresentationFormat>
  <Paragraphs>116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Trebuchet MS</vt:lpstr>
      <vt:lpstr>Wingdings 3</vt:lpstr>
      <vt:lpstr>Facet</vt:lpstr>
      <vt:lpstr>Module: LCHS7006 – Quality Assurance &amp; Service Improvement</vt:lpstr>
      <vt:lpstr>Introduction </vt:lpstr>
      <vt:lpstr>Case Background </vt:lpstr>
      <vt:lpstr>Identification of the Core Quality Problem </vt:lpstr>
      <vt:lpstr>Quality Assurance Relevance </vt:lpstr>
      <vt:lpstr>Systems-Based Safety Model: Swiss Cheese Model</vt:lpstr>
      <vt:lpstr>PowerPoint Presentation</vt:lpstr>
      <vt:lpstr>Root Cause Analysis (RCA) </vt:lpstr>
      <vt:lpstr>Donabedian Model (Structure–Process–Outcome</vt:lpstr>
      <vt:lpstr>Policy Issues Contributing to Root Causes </vt:lpstr>
      <vt:lpstr>Impact of Root Causes and Policy Failures on Service Provision </vt:lpstr>
      <vt:lpstr>Benchmarking Gaps  </vt:lpstr>
      <vt:lpstr>Implications for Quality Assurance </vt:lpstr>
      <vt:lpstr>Structure of Component 2 (Written Report</vt:lpstr>
      <vt:lpstr>Conclusion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 LCHS7006 – Quality Assurance &amp; Service Improvement</dc:title>
  <dc:creator>Nazdar Sami (2122282)</dc:creator>
  <cp:lastModifiedBy>Nadeie Seaied (2212621)</cp:lastModifiedBy>
  <cp:revision>7</cp:revision>
  <dcterms:created xsi:type="dcterms:W3CDTF">2026-02-17T21:50:39Z</dcterms:created>
  <dcterms:modified xsi:type="dcterms:W3CDTF">2026-02-19T12:01:58Z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0x010100F8BF9AC769AD6E4EA4D545CCC79C824F</vt:lpwstr>
  </property>
</Properties>
</file>