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54"/>
  </p:notesMasterIdLst>
  <p:handoutMasterIdLst>
    <p:handoutMasterId r:id="rId55"/>
  </p:handoutMasterIdLst>
  <p:sldIdLst>
    <p:sldId id="301" r:id="rId3"/>
    <p:sldId id="306" r:id="rId4"/>
    <p:sldId id="307" r:id="rId5"/>
    <p:sldId id="308" r:id="rId6"/>
    <p:sldId id="365" r:id="rId7"/>
    <p:sldId id="366" r:id="rId8"/>
    <p:sldId id="367" r:id="rId9"/>
    <p:sldId id="368" r:id="rId10"/>
    <p:sldId id="369" r:id="rId11"/>
    <p:sldId id="412" r:id="rId12"/>
    <p:sldId id="370" r:id="rId13"/>
    <p:sldId id="371" r:id="rId14"/>
    <p:sldId id="372" r:id="rId15"/>
    <p:sldId id="373" r:id="rId16"/>
    <p:sldId id="374" r:id="rId17"/>
    <p:sldId id="375" r:id="rId18"/>
    <p:sldId id="376" r:id="rId19"/>
    <p:sldId id="377" r:id="rId20"/>
    <p:sldId id="378" r:id="rId21"/>
    <p:sldId id="379" r:id="rId22"/>
    <p:sldId id="408" r:id="rId23"/>
    <p:sldId id="380" r:id="rId24"/>
    <p:sldId id="381" r:id="rId25"/>
    <p:sldId id="382" r:id="rId26"/>
    <p:sldId id="409" r:id="rId27"/>
    <p:sldId id="393" r:id="rId28"/>
    <p:sldId id="394" r:id="rId29"/>
    <p:sldId id="406" r:id="rId30"/>
    <p:sldId id="395" r:id="rId31"/>
    <p:sldId id="407" r:id="rId32"/>
    <p:sldId id="398" r:id="rId33"/>
    <p:sldId id="399" r:id="rId34"/>
    <p:sldId id="400" r:id="rId35"/>
    <p:sldId id="401" r:id="rId36"/>
    <p:sldId id="402" r:id="rId37"/>
    <p:sldId id="410" r:id="rId38"/>
    <p:sldId id="403" r:id="rId39"/>
    <p:sldId id="390" r:id="rId40"/>
    <p:sldId id="405" r:id="rId41"/>
    <p:sldId id="404" r:id="rId42"/>
    <p:sldId id="389" r:id="rId43"/>
    <p:sldId id="392" r:id="rId44"/>
    <p:sldId id="391" r:id="rId45"/>
    <p:sldId id="387" r:id="rId46"/>
    <p:sldId id="388" r:id="rId47"/>
    <p:sldId id="386" r:id="rId48"/>
    <p:sldId id="384" r:id="rId49"/>
    <p:sldId id="383" r:id="rId50"/>
    <p:sldId id="385" r:id="rId51"/>
    <p:sldId id="364" r:id="rId52"/>
    <p:sldId id="305" r:id="rId53"/>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03" userDrawn="1">
          <p15:clr>
            <a:srgbClr val="A4A3A4"/>
          </p15:clr>
        </p15:guide>
        <p15:guide id="2" pos="27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86364" autoAdjust="0"/>
  </p:normalViewPr>
  <p:slideViewPr>
    <p:cSldViewPr snapToGrid="0" snapToObjects="1">
      <p:cViewPr varScale="1">
        <p:scale>
          <a:sx n="71" d="100"/>
          <a:sy n="71" d="100"/>
        </p:scale>
        <p:origin x="1173" y="45"/>
      </p:cViewPr>
      <p:guideLst>
        <p:guide orient="horz" pos="1003"/>
        <p:guide pos="272"/>
      </p:guideLst>
    </p:cSldViewPr>
  </p:slideViewPr>
  <p:outlineViewPr>
    <p:cViewPr>
      <p:scale>
        <a:sx n="33" d="100"/>
        <a:sy n="33" d="100"/>
      </p:scale>
      <p:origin x="0" y="-6252"/>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handoutMaster" Target="handoutMasters/handout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1/6/2025</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dirty="0"/>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a:solidFill>
                  <a:schemeClr val="dk1"/>
                </a:solidFill>
                <a:latin typeface="Arial"/>
                <a:ea typeface="Arial"/>
                <a:cs typeface="Arial"/>
                <a:sym typeface="Arial"/>
              </a:rPr>
              <a:t>1) MathType Plugin</a:t>
            </a:r>
          </a:p>
          <a:p>
            <a:r>
              <a:rPr lang="en-US" sz="1200" b="0" i="0" u="none" strike="noStrike" kern="1200" cap="none" dirty="0">
                <a:solidFill>
                  <a:schemeClr val="dk1"/>
                </a:solidFill>
                <a:latin typeface="Arial"/>
                <a:ea typeface="Arial"/>
                <a:cs typeface="Arial"/>
                <a:sym typeface="Arial"/>
              </a:rPr>
              <a:t>2) Math Player (free versions available)</a:t>
            </a:r>
          </a:p>
          <a:p>
            <a:r>
              <a:rPr lang="en-US" sz="1200" b="0" i="0" u="none" strike="noStrike" kern="1200" cap="none" dirty="0">
                <a:solidFill>
                  <a:schemeClr val="dk1"/>
                </a:solidFill>
                <a:latin typeface="Arial"/>
                <a:ea typeface="Arial"/>
                <a:cs typeface="Arial"/>
                <a:sym typeface="Arial"/>
              </a:rPr>
              <a:t>3) NVDA Reader (free versions available)</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3099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Slide 2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611354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0" dirty="0"/>
              <a:t>Slide 3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257043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4</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012061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4148815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6</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994423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7</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753155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8</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084383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662496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dirty="0">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1"/>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4" name="Content Placeholder"/>
          <p:cNvSpPr txBox="1">
            <a:spLocks noGrp="1"/>
          </p:cNvSpPr>
          <p:nvPr>
            <p:ph type="body" idx="10"/>
          </p:nvPr>
        </p:nvSpPr>
        <p:spPr>
          <a:xfrm>
            <a:off x="457200" y="3164542"/>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5" name="Content Placeholder"/>
          <p:cNvSpPr txBox="1">
            <a:spLocks noGrp="1"/>
          </p:cNvSpPr>
          <p:nvPr>
            <p:ph type="body" idx="11"/>
          </p:nvPr>
        </p:nvSpPr>
        <p:spPr>
          <a:xfrm>
            <a:off x="457200" y="4728884"/>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extLst>
      <p:ext uri="{BB962C8B-B14F-4D97-AF65-F5344CB8AC3E}">
        <p14:creationId xmlns:p14="http://schemas.microsoft.com/office/powerpoint/2010/main" val="3920088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9"/>
          </p:nvPr>
        </p:nvSpPr>
        <p:spPr>
          <a:xfrm>
            <a:off x="3657601" y="6418263"/>
            <a:ext cx="479834" cy="2984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20"/>
          </p:nvPr>
        </p:nvSpPr>
        <p:spPr>
          <a:xfrm>
            <a:off x="5503863" y="6418263"/>
            <a:ext cx="45331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21"/>
          </p:nvPr>
        </p:nvSpPr>
        <p:spPr>
          <a:xfrm>
            <a:off x="7200900" y="6418263"/>
            <a:ext cx="57602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22"/>
          </p:nvPr>
        </p:nvSpPr>
        <p:spPr>
          <a:xfrm flipH="1">
            <a:off x="7976101" y="6418263"/>
            <a:ext cx="778599"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44794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4">
            <a:alphaModFix/>
          </a:blip>
          <a:srcRect/>
          <a:stretch/>
        </p:blipFill>
        <p:spPr>
          <a:xfrm>
            <a:off x="443972" y="6429709"/>
            <a:ext cx="917999" cy="279914"/>
          </a:xfrm>
          <a:prstGeom prst="rect">
            <a:avLst/>
          </a:prstGeom>
          <a:noFill/>
          <a:ln>
            <a:noFill/>
          </a:ln>
        </p:spPr>
      </p:pic>
      <p:sp>
        <p:nvSpPr>
          <p:cNvPr id="16" name="Shape 16"/>
          <p:cNvSpPr txBox="1"/>
          <p:nvPr/>
        </p:nvSpPr>
        <p:spPr>
          <a:xfrm>
            <a:off x="1600200" y="6429344"/>
            <a:ext cx="7162799" cy="200054"/>
          </a:xfrm>
          <a:prstGeom prst="rect">
            <a:avLst/>
          </a:prstGeom>
          <a:noFill/>
          <a:ln>
            <a:noFill/>
          </a:ln>
        </p:spPr>
        <p:txBody>
          <a:bodyPr lIns="91425" tIns="45700" rIns="91425" bIns="45700" anchor="t" anchorCtr="0">
            <a:noAutofit/>
          </a:bodyP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7" r:id="rId4"/>
    <p:sldLayoutId id="2147483670" r:id="rId5"/>
    <p:sldLayoutId id="2147483668" r:id="rId6"/>
    <p:sldLayoutId id="2147483669" r:id="rId7"/>
    <p:sldLayoutId id="2147483651" r:id="rId8"/>
    <p:sldLayoutId id="2147483654" r:id="rId9"/>
    <p:sldLayoutId id="2147483655" r:id="rId10"/>
    <p:sldLayoutId id="2147483656" r:id="rId11"/>
    <p:sldLayoutId id="2147483657"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3">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3.xml"/><Relationship Id="rId4" Type="http://schemas.openxmlformats.org/officeDocument/2006/relationships/image" Target="../media/image10.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mapr.com/" TargetMode="External"/><Relationship Id="rId2" Type="http://schemas.openxmlformats.org/officeDocument/2006/relationships/hyperlink" Target="https://www.cloudera.com/" TargetMode="External"/><Relationship Id="rId1" Type="http://schemas.openxmlformats.org/officeDocument/2006/relationships/slideLayout" Target="../slideLayouts/slideLayout4.xml"/><Relationship Id="rId4" Type="http://schemas.openxmlformats.org/officeDocument/2006/relationships/hyperlink" Target="https://hortonworks.com/"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32735"/>
            <a:ext cx="8363663" cy="1038801"/>
          </a:xfrm>
        </p:spPr>
        <p:txBody>
          <a:bodyPr anchor="ctr"/>
          <a:lstStyle/>
          <a:p>
            <a:r>
              <a:rPr lang="en-US" dirty="0"/>
              <a:t>Business Intelligence, Analytics, and Data Science: A Managerial Perspective</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457200" y="1171536"/>
            <a:ext cx="8229600" cy="478970"/>
          </a:xfrm>
        </p:spPr>
        <p:txBody>
          <a:bodyPr/>
          <a:lstStyle/>
          <a:p>
            <a:r>
              <a:rPr lang="en-US" dirty="0"/>
              <a:t>Fourth</a:t>
            </a:r>
            <a:r>
              <a:rPr lang="en-US" dirty="0">
                <a:latin typeface="+mn-lt"/>
              </a:rPr>
              <a:t> Edition</a:t>
            </a:r>
          </a:p>
        </p:txBody>
      </p:sp>
      <p:sp>
        <p:nvSpPr>
          <p:cNvPr id="4" name="Text Placeholder 3"/>
          <p:cNvSpPr>
            <a:spLocks noGrp="1"/>
          </p:cNvSpPr>
          <p:nvPr>
            <p:ph type="body" idx="2"/>
          </p:nvPr>
        </p:nvSpPr>
        <p:spPr>
          <a:xfrm>
            <a:off x="5029200" y="1923051"/>
            <a:ext cx="3657600" cy="1102032"/>
          </a:xfrm>
        </p:spPr>
        <p:txBody>
          <a:bodyPr/>
          <a:lstStyle/>
          <a:p>
            <a:pPr lvl="0" algn="ctr"/>
            <a:r>
              <a:rPr lang="en-US" b="1" dirty="0">
                <a:latin typeface="+mn-lt"/>
              </a:rPr>
              <a:t>Chapter 7</a:t>
            </a:r>
          </a:p>
        </p:txBody>
      </p:sp>
      <p:sp>
        <p:nvSpPr>
          <p:cNvPr id="5" name="Text Placeholder 4"/>
          <p:cNvSpPr>
            <a:spLocks noGrp="1"/>
          </p:cNvSpPr>
          <p:nvPr>
            <p:ph type="body" idx="3"/>
          </p:nvPr>
        </p:nvSpPr>
        <p:spPr>
          <a:xfrm>
            <a:off x="5397500" y="3113191"/>
            <a:ext cx="2921000" cy="780206"/>
          </a:xfrm>
        </p:spPr>
        <p:txBody>
          <a:bodyPr/>
          <a:lstStyle/>
          <a:p>
            <a:pPr algn="ctr"/>
            <a:r>
              <a:rPr lang="en-US" dirty="0">
                <a:latin typeface="+mn-lt"/>
              </a:rPr>
              <a:t>Big Data Concepts and Tools</a:t>
            </a:r>
          </a:p>
        </p:txBody>
      </p:sp>
      <p:pic>
        <p:nvPicPr>
          <p:cNvPr id="8" name="Picture 7" descr="Front Cover: Business Intelligence, Analytics, and Data Science: A Managerial Perspective Fourth Edition by Sharda, Delen and Turban."/>
          <p:cNvPicPr>
            <a:picLocks noChangeAspect="1"/>
          </p:cNvPicPr>
          <p:nvPr/>
        </p:nvPicPr>
        <p:blipFill>
          <a:blip r:embed="rId3"/>
          <a:stretch>
            <a:fillRect/>
          </a:stretch>
        </p:blipFill>
        <p:spPr>
          <a:xfrm>
            <a:off x="748552" y="1790180"/>
            <a:ext cx="3395831" cy="4458220"/>
          </a:xfrm>
          <a:prstGeom prst="rect">
            <a:avLst/>
          </a:prstGeom>
          <a:ln w="9525">
            <a:solidFill>
              <a:schemeClr val="tx1"/>
            </a:solidFill>
          </a:ln>
          <a:effectLst/>
        </p:spPr>
      </p:pic>
      <p:sp>
        <p:nvSpPr>
          <p:cNvPr id="6" name="Text Placeholder 5"/>
          <p:cNvSpPr>
            <a:spLocks noGrp="1"/>
          </p:cNvSpPr>
          <p:nvPr>
            <p:ph type="body" idx="13"/>
          </p:nvPr>
        </p:nvSpPr>
        <p:spPr>
          <a:xfrm>
            <a:off x="2784142" y="6474315"/>
            <a:ext cx="6036720" cy="171990"/>
          </a:xfrm>
        </p:spPr>
        <p:txBody>
          <a:bodyPr anchor="ctr"/>
          <a:lstStyle/>
          <a:p>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
        <p:nvSpPr>
          <p:cNvPr id="7" name="TextBox 6"/>
          <p:cNvSpPr txBox="1"/>
          <p:nvPr/>
        </p:nvSpPr>
        <p:spPr>
          <a:xfrm>
            <a:off x="5164667" y="4385733"/>
            <a:ext cx="3386666" cy="646331"/>
          </a:xfrm>
          <a:prstGeom prst="rect">
            <a:avLst/>
          </a:prstGeom>
          <a:noFill/>
        </p:spPr>
        <p:txBody>
          <a:bodyPr wrap="square" rtlCol="0">
            <a:spAutoFit/>
          </a:bodyPr>
          <a:lstStyle/>
          <a:p>
            <a:r>
              <a:rPr lang="en-IN" sz="1200" dirty="0">
                <a:solidFill>
                  <a:schemeClr val="bg1"/>
                </a:solidFill>
                <a:latin typeface="+mn-lt"/>
              </a:rPr>
              <a:t>Slides in this presentation contain hyperlinks. JAWS users should be able to get a list of links by using INSERT+F7</a:t>
            </a:r>
            <a:endParaRPr lang="en-US" sz="1200" dirty="0">
              <a:solidFill>
                <a:schemeClr val="bg1"/>
              </a:solidFill>
              <a:latin typeface="+mn-lt"/>
            </a:endParaRPr>
          </a:p>
        </p:txBody>
      </p:sp>
    </p:spTree>
    <p:extLst>
      <p:ext uri="{BB962C8B-B14F-4D97-AF65-F5344CB8AC3E}">
        <p14:creationId xmlns:p14="http://schemas.microsoft.com/office/powerpoint/2010/main" val="4140415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Learning Objectives </a:t>
            </a:r>
            <a:r>
              <a:rPr lang="en-US" sz="2000" b="0" dirty="0"/>
              <a:t>(1 of 2)</a:t>
            </a:r>
          </a:p>
        </p:txBody>
      </p:sp>
      <p:sp>
        <p:nvSpPr>
          <p:cNvPr id="8" name="Text Placeholder 7"/>
          <p:cNvSpPr>
            <a:spLocks noGrp="1"/>
          </p:cNvSpPr>
          <p:nvPr>
            <p:ph type="body" idx="1"/>
          </p:nvPr>
        </p:nvSpPr>
        <p:spPr/>
        <p:txBody>
          <a:bodyPr/>
          <a:lstStyle/>
          <a:p>
            <a:pPr marL="0" indent="0">
              <a:buClr>
                <a:schemeClr val="bg1"/>
              </a:buClr>
              <a:buNone/>
            </a:pPr>
            <a:r>
              <a:rPr lang="en-US" sz="2400" b="1" dirty="0">
                <a:solidFill>
                  <a:schemeClr val="tx2"/>
                </a:solidFill>
                <a:latin typeface="+mn-lt"/>
              </a:rPr>
              <a:t>7.1</a:t>
            </a:r>
            <a:r>
              <a:rPr lang="en-US" sz="2400" b="1" dirty="0">
                <a:solidFill>
                  <a:schemeClr val="tx1"/>
                </a:solidFill>
                <a:latin typeface="+mn-lt"/>
              </a:rPr>
              <a:t> </a:t>
            </a:r>
            <a:r>
              <a:rPr lang="en-US" sz="2400" dirty="0">
                <a:solidFill>
                  <a:schemeClr val="tx1"/>
                </a:solidFill>
                <a:latin typeface="+mn-lt"/>
              </a:rPr>
              <a:t>Learn what Big Data is and how it is changing the world of analytics</a:t>
            </a:r>
          </a:p>
          <a:p>
            <a:pPr marL="0" indent="0">
              <a:buClr>
                <a:schemeClr val="bg1"/>
              </a:buClr>
              <a:buNone/>
            </a:pPr>
            <a:r>
              <a:rPr lang="en-US" sz="2400" b="1" dirty="0">
                <a:solidFill>
                  <a:schemeClr val="tx2"/>
                </a:solidFill>
                <a:latin typeface="+mn-lt"/>
              </a:rPr>
              <a:t>7.2</a:t>
            </a:r>
            <a:r>
              <a:rPr lang="en-US" sz="2400" b="1" dirty="0">
                <a:solidFill>
                  <a:schemeClr val="tx1"/>
                </a:solidFill>
                <a:latin typeface="+mn-lt"/>
              </a:rPr>
              <a:t> </a:t>
            </a:r>
            <a:r>
              <a:rPr lang="en-US" sz="2400" dirty="0">
                <a:solidFill>
                  <a:schemeClr val="tx1"/>
                </a:solidFill>
                <a:latin typeface="+mn-lt"/>
              </a:rPr>
              <a:t>Understand the motivation for and business drivers of Big Data analytics</a:t>
            </a:r>
          </a:p>
          <a:p>
            <a:pPr marL="0" indent="0">
              <a:buClr>
                <a:schemeClr val="bg1"/>
              </a:buClr>
              <a:buNone/>
            </a:pPr>
            <a:r>
              <a:rPr lang="en-US" sz="2400" b="1" dirty="0">
                <a:solidFill>
                  <a:schemeClr val="tx2"/>
                </a:solidFill>
                <a:latin typeface="+mn-lt"/>
              </a:rPr>
              <a:t>7.3</a:t>
            </a:r>
            <a:r>
              <a:rPr lang="en-US" sz="2400" b="1" dirty="0">
                <a:solidFill>
                  <a:schemeClr val="tx1"/>
                </a:solidFill>
                <a:latin typeface="+mn-lt"/>
              </a:rPr>
              <a:t> </a:t>
            </a:r>
            <a:r>
              <a:rPr lang="en-US" sz="2400" dirty="0">
                <a:solidFill>
                  <a:schemeClr val="tx1"/>
                </a:solidFill>
                <a:latin typeface="+mn-lt"/>
              </a:rPr>
              <a:t>Become familiar with the wide range of enabling technologies for Big Data analytics</a:t>
            </a:r>
          </a:p>
          <a:p>
            <a:pPr marL="0" indent="0">
              <a:buClr>
                <a:schemeClr val="bg1"/>
              </a:buClr>
              <a:buNone/>
            </a:pPr>
            <a:r>
              <a:rPr lang="en-US" sz="2400" b="1" dirty="0">
                <a:solidFill>
                  <a:schemeClr val="tx2"/>
                </a:solidFill>
                <a:latin typeface="+mn-lt"/>
              </a:rPr>
              <a:t>7.4</a:t>
            </a:r>
            <a:r>
              <a:rPr lang="en-US" sz="2400" b="1" dirty="0">
                <a:solidFill>
                  <a:schemeClr val="tx1"/>
                </a:solidFill>
                <a:latin typeface="+mn-lt"/>
              </a:rPr>
              <a:t> </a:t>
            </a:r>
            <a:r>
              <a:rPr lang="en-US" sz="2400" dirty="0">
                <a:solidFill>
                  <a:schemeClr val="tx1"/>
                </a:solidFill>
                <a:latin typeface="+mn-lt"/>
              </a:rPr>
              <a:t>Learn about Hadoop, MapReduce, and No</a:t>
            </a:r>
            <a:r>
              <a:rPr lang="en-US" sz="100" dirty="0">
                <a:solidFill>
                  <a:schemeClr val="tx1"/>
                </a:solidFill>
                <a:latin typeface="+mn-lt"/>
              </a:rPr>
              <a:t> </a:t>
            </a:r>
            <a:r>
              <a:rPr lang="en-US" sz="2400" dirty="0">
                <a:solidFill>
                  <a:schemeClr val="tx1"/>
                </a:solidFill>
                <a:latin typeface="+mn-lt"/>
              </a:rPr>
              <a:t>S</a:t>
            </a:r>
            <a:r>
              <a:rPr lang="en-US" sz="100" dirty="0">
                <a:solidFill>
                  <a:schemeClr val="tx1"/>
                </a:solidFill>
                <a:latin typeface="+mn-lt"/>
              </a:rPr>
              <a:t> </a:t>
            </a:r>
            <a:r>
              <a:rPr lang="en-US" sz="2400" dirty="0">
                <a:solidFill>
                  <a:schemeClr val="tx1"/>
                </a:solidFill>
                <a:latin typeface="+mn-lt"/>
              </a:rPr>
              <a:t>Q</a:t>
            </a:r>
            <a:r>
              <a:rPr lang="en-US" sz="100" dirty="0">
                <a:solidFill>
                  <a:schemeClr val="tx1"/>
                </a:solidFill>
                <a:latin typeface="+mn-lt"/>
              </a:rPr>
              <a:t> </a:t>
            </a:r>
            <a:r>
              <a:rPr lang="en-US" sz="2400" dirty="0">
                <a:solidFill>
                  <a:schemeClr val="tx1"/>
                </a:solidFill>
                <a:latin typeface="+mn-lt"/>
              </a:rPr>
              <a:t>L as they relate to Big Data analytics</a:t>
            </a:r>
          </a:p>
          <a:p>
            <a:pPr marL="0" indent="0">
              <a:buClr>
                <a:schemeClr val="bg1"/>
              </a:buClr>
              <a:buNone/>
            </a:pPr>
            <a:r>
              <a:rPr lang="en-US" sz="2400" b="1" dirty="0">
                <a:solidFill>
                  <a:schemeClr val="tx2"/>
                </a:solidFill>
                <a:latin typeface="+mn-lt"/>
              </a:rPr>
              <a:t>7.5</a:t>
            </a:r>
            <a:r>
              <a:rPr lang="en-US" sz="2400" b="1" dirty="0">
                <a:solidFill>
                  <a:schemeClr val="tx1"/>
                </a:solidFill>
                <a:latin typeface="+mn-lt"/>
              </a:rPr>
              <a:t> </a:t>
            </a:r>
            <a:r>
              <a:rPr lang="en-US" sz="2400" dirty="0">
                <a:latin typeface="+mn-lt"/>
              </a:rPr>
              <a:t>Compare and contrast the complementary uses of data warehousing and Big Data technologies</a:t>
            </a:r>
            <a:endParaRPr lang="en-US" sz="2400" dirty="0">
              <a:solidFill>
                <a:schemeClr val="tx1"/>
              </a:solidFill>
              <a:latin typeface="+mn-lt"/>
            </a:endParaRPr>
          </a:p>
        </p:txBody>
      </p:sp>
    </p:spTree>
    <p:extLst>
      <p:ext uri="{BB962C8B-B14F-4D97-AF65-F5344CB8AC3E}">
        <p14:creationId xmlns:p14="http://schemas.microsoft.com/office/powerpoint/2010/main" val="2331216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Learning Objectives </a:t>
            </a:r>
            <a:r>
              <a:rPr lang="en-US" sz="2000" b="0" dirty="0"/>
              <a:t>(2 of 2)</a:t>
            </a:r>
          </a:p>
        </p:txBody>
      </p:sp>
      <p:sp>
        <p:nvSpPr>
          <p:cNvPr id="8" name="Text Placeholder 7"/>
          <p:cNvSpPr>
            <a:spLocks noGrp="1"/>
          </p:cNvSpPr>
          <p:nvPr>
            <p:ph type="body" idx="1"/>
          </p:nvPr>
        </p:nvSpPr>
        <p:spPr/>
        <p:txBody>
          <a:bodyPr/>
          <a:lstStyle/>
          <a:p>
            <a:pPr marL="0" indent="0">
              <a:buClr>
                <a:schemeClr val="bg1"/>
              </a:buClr>
              <a:buNone/>
            </a:pPr>
            <a:r>
              <a:rPr lang="en-US" sz="2400" b="1" dirty="0">
                <a:solidFill>
                  <a:srgbClr val="007FA3"/>
                </a:solidFill>
                <a:latin typeface="+mn-lt"/>
              </a:rPr>
              <a:t>7.6 </a:t>
            </a:r>
            <a:r>
              <a:rPr lang="en-US" sz="2400" dirty="0">
                <a:solidFill>
                  <a:schemeClr val="tx1"/>
                </a:solidFill>
                <a:latin typeface="+mn-lt"/>
              </a:rPr>
              <a:t>Become familiar with select Big Data platforms and services</a:t>
            </a:r>
          </a:p>
          <a:p>
            <a:pPr marL="0" indent="0">
              <a:buClr>
                <a:schemeClr val="bg1"/>
              </a:buClr>
              <a:buNone/>
            </a:pPr>
            <a:r>
              <a:rPr lang="en-US" sz="2400" b="1" dirty="0">
                <a:solidFill>
                  <a:srgbClr val="007FA3"/>
                </a:solidFill>
                <a:latin typeface="+mn-lt"/>
              </a:rPr>
              <a:t>7.7 </a:t>
            </a:r>
            <a:r>
              <a:rPr lang="en-US" sz="2400" dirty="0">
                <a:solidFill>
                  <a:schemeClr val="tx1"/>
                </a:solidFill>
                <a:latin typeface="+mn-lt"/>
              </a:rPr>
              <a:t>Understand the need for and appreciate the capabilities of stream analytics</a:t>
            </a:r>
          </a:p>
          <a:p>
            <a:pPr marL="0" indent="0">
              <a:buClr>
                <a:schemeClr val="bg1"/>
              </a:buClr>
              <a:buNone/>
            </a:pPr>
            <a:r>
              <a:rPr lang="en-US" sz="2400" b="1" dirty="0">
                <a:solidFill>
                  <a:srgbClr val="007FA3"/>
                </a:solidFill>
                <a:latin typeface="+mn-lt"/>
              </a:rPr>
              <a:t>7.8 </a:t>
            </a:r>
            <a:r>
              <a:rPr lang="en-US" sz="2400" dirty="0">
                <a:solidFill>
                  <a:schemeClr val="tx1"/>
                </a:solidFill>
                <a:latin typeface="+mn-lt"/>
              </a:rPr>
              <a:t>Learn about the applications of stream analytics</a:t>
            </a:r>
          </a:p>
        </p:txBody>
      </p:sp>
    </p:spTree>
    <p:extLst>
      <p:ext uri="{BB962C8B-B14F-4D97-AF65-F5344CB8AC3E}">
        <p14:creationId xmlns:p14="http://schemas.microsoft.com/office/powerpoint/2010/main" val="1247681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Opening Vignette </a:t>
            </a:r>
            <a:r>
              <a:rPr lang="en-US" sz="2000" b="0" dirty="0"/>
              <a:t>(1 of 4)</a:t>
            </a:r>
          </a:p>
        </p:txBody>
      </p:sp>
      <p:sp>
        <p:nvSpPr>
          <p:cNvPr id="8" name="Text Placeholder 7"/>
          <p:cNvSpPr>
            <a:spLocks noGrp="1"/>
          </p:cNvSpPr>
          <p:nvPr>
            <p:ph type="body" idx="1"/>
          </p:nvPr>
        </p:nvSpPr>
        <p:spPr>
          <a:xfrm>
            <a:off x="457200" y="1600201"/>
            <a:ext cx="8229600" cy="851597"/>
          </a:xfrm>
        </p:spPr>
        <p:txBody>
          <a:bodyPr/>
          <a:lstStyle/>
          <a:p>
            <a:pPr marL="0" indent="0">
              <a:buNone/>
            </a:pPr>
            <a:r>
              <a:rPr lang="en-US" sz="2200" b="1" dirty="0">
                <a:latin typeface="+mn-lt"/>
              </a:rPr>
              <a:t>Analyzing Customer Churn in a Telecom Company Using Big </a:t>
            </a:r>
            <a:r>
              <a:rPr lang="en-US" sz="2200" b="1">
                <a:latin typeface="+mn-lt"/>
              </a:rPr>
              <a:t>Data Methods</a:t>
            </a:r>
            <a:endParaRPr lang="en-US" sz="2200" b="1" dirty="0">
              <a:latin typeface="+mn-lt"/>
            </a:endParaRPr>
          </a:p>
        </p:txBody>
      </p:sp>
      <p:sp>
        <p:nvSpPr>
          <p:cNvPr id="3" name="Text Placeholder 2"/>
          <p:cNvSpPr>
            <a:spLocks noGrp="1"/>
          </p:cNvSpPr>
          <p:nvPr>
            <p:ph type="body" idx="2"/>
          </p:nvPr>
        </p:nvSpPr>
        <p:spPr>
          <a:xfrm>
            <a:off x="457200" y="2485295"/>
            <a:ext cx="8229600" cy="3855215"/>
          </a:xfrm>
        </p:spPr>
        <p:txBody>
          <a:bodyPr/>
          <a:lstStyle/>
          <a:p>
            <a:pPr marL="255600" indent="-255600"/>
            <a:r>
              <a:rPr lang="en-US" sz="2200" dirty="0">
                <a:latin typeface="+mn-lt"/>
              </a:rPr>
              <a:t>Telecom – a highly competitive market segment</a:t>
            </a:r>
          </a:p>
          <a:p>
            <a:pPr marL="255600" indent="-255600"/>
            <a:r>
              <a:rPr lang="en-US" sz="2200" dirty="0">
                <a:latin typeface="+mn-lt"/>
              </a:rPr>
              <a:t>Customer churn rate is higher than most other markets</a:t>
            </a:r>
          </a:p>
          <a:p>
            <a:pPr marL="255600" indent="-255600"/>
            <a:r>
              <a:rPr lang="en-US" sz="2200" dirty="0">
                <a:latin typeface="+mn-lt"/>
              </a:rPr>
              <a:t>A good example of Big Data analytics</a:t>
            </a:r>
          </a:p>
          <a:p>
            <a:pPr marL="255600" indent="-255600"/>
            <a:r>
              <a:rPr lang="en-US" sz="2200" dirty="0">
                <a:latin typeface="+mn-lt"/>
              </a:rPr>
              <a:t>Challenges</a:t>
            </a:r>
          </a:p>
          <a:p>
            <a:pPr marL="741600" lvl="1" indent="-284400"/>
            <a:r>
              <a:rPr lang="en-US" sz="2200" dirty="0">
                <a:latin typeface="+mn-lt"/>
              </a:rPr>
              <a:t>Data from multiple sources</a:t>
            </a:r>
          </a:p>
          <a:p>
            <a:pPr marL="741600" lvl="1" indent="-284400"/>
            <a:r>
              <a:rPr lang="en-US" sz="2200" dirty="0">
                <a:latin typeface="+mn-lt"/>
              </a:rPr>
              <a:t>Data volume is higher than usual</a:t>
            </a:r>
          </a:p>
          <a:p>
            <a:pPr marL="255600" indent="-255600"/>
            <a:r>
              <a:rPr lang="en-US" sz="2200" dirty="0">
                <a:latin typeface="+mn-lt"/>
              </a:rPr>
              <a:t>Solution</a:t>
            </a:r>
          </a:p>
          <a:p>
            <a:pPr marL="255600" indent="-255600"/>
            <a:r>
              <a:rPr lang="en-US" sz="2200" dirty="0">
                <a:latin typeface="+mn-lt"/>
              </a:rPr>
              <a:t>Results</a:t>
            </a:r>
          </a:p>
        </p:txBody>
      </p:sp>
    </p:spTree>
    <p:extLst>
      <p:ext uri="{BB962C8B-B14F-4D97-AF65-F5344CB8AC3E}">
        <p14:creationId xmlns:p14="http://schemas.microsoft.com/office/powerpoint/2010/main" val="1236999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Opening Vignette </a:t>
            </a:r>
            <a:r>
              <a:rPr lang="en-US" sz="2000" b="0" dirty="0"/>
              <a:t>(2 of 4)</a:t>
            </a:r>
          </a:p>
        </p:txBody>
      </p:sp>
      <p:pic>
        <p:nvPicPr>
          <p:cNvPr id="7" name="Picture 6" descr="A diagram shows schematic multi structured data. Teradata Aster is a centralized data storage system into which data flows from Call center data, online data, and store data. Data from Call center data, such as H Catalog, metadata, and data on H D F S, flows through S Q L H connector. Online Data, such as Data on Aster, flows directly into Teradata Aster. Data from Store Data, Data on Teradata, goes through a channel labeled Load underscore from underscore teradata."/>
          <p:cNvPicPr>
            <a:picLocks noChangeAspect="1"/>
          </p:cNvPicPr>
          <p:nvPr/>
        </p:nvPicPr>
        <p:blipFill>
          <a:blip r:embed="rId3"/>
          <a:stretch>
            <a:fillRect/>
          </a:stretch>
        </p:blipFill>
        <p:spPr>
          <a:xfrm>
            <a:off x="1808807" y="1673104"/>
            <a:ext cx="5526387" cy="4368478"/>
          </a:xfrm>
          <a:prstGeom prst="rect">
            <a:avLst/>
          </a:prstGeom>
        </p:spPr>
      </p:pic>
    </p:spTree>
    <p:extLst>
      <p:ext uri="{BB962C8B-B14F-4D97-AF65-F5344CB8AC3E}">
        <p14:creationId xmlns:p14="http://schemas.microsoft.com/office/powerpoint/2010/main" val="3934164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Opening Vignette </a:t>
            </a:r>
            <a:r>
              <a:rPr lang="en-US" sz="2000" b="0" dirty="0"/>
              <a:t>(3 of 4)</a:t>
            </a:r>
          </a:p>
        </p:txBody>
      </p:sp>
      <p:pic>
        <p:nvPicPr>
          <p:cNvPr id="4" name="Picture 3" descr="An illustration shows the top 20 paths visualization. Data from First level Call center; Bill Dispute moves to Second Level Call center. Bill Dispute, Call center: Service Complaint, Store: Bill Dispute, Online: Cancel Service, and Store: Service Complaint. From the Call center: Bill Dispute, Call center: Service Complaint, the data is passed on to the Third Level Call center: Cancel Service. Data from First level Call center: Service Complaint moves to Second Level Call center: Bill Dispute, Call center: Service Complaint, Online: Cancel Service, and Store: Bill Dispute. From the Call center: Bill Dispute and Call center: Service Complaint, the data is passed on to the Third Level Call center: Cancel Service and Store: Cancel Service. Data from First level Store: Bill Dispute moves to the Second Level Call center: Bill Dispute, Online: Cancel Service, Call center: Service Complaint, and Store: Cancel Service. From the Store: Bill Dispute, data is passed on to Third Level Store: Cancel Service. Data from Store: New Account moves to Store: Cancel Service. Data from Store: Service Complaint moves to Call center: Cancel Service, Call center: Service Complaint, Online Cancel Service, and Store: Cancel Service. From Store: Cancel Service, data is then passed on to Store: Cancel Service. "/>
          <p:cNvPicPr>
            <a:picLocks noChangeAspect="1"/>
          </p:cNvPicPr>
          <p:nvPr/>
        </p:nvPicPr>
        <p:blipFill>
          <a:blip r:embed="rId3"/>
          <a:stretch>
            <a:fillRect/>
          </a:stretch>
        </p:blipFill>
        <p:spPr>
          <a:xfrm>
            <a:off x="627588" y="1987142"/>
            <a:ext cx="7888825" cy="3552584"/>
          </a:xfrm>
          <a:prstGeom prst="rect">
            <a:avLst/>
          </a:prstGeom>
        </p:spPr>
      </p:pic>
    </p:spTree>
    <p:extLst>
      <p:ext uri="{BB962C8B-B14F-4D97-AF65-F5344CB8AC3E}">
        <p14:creationId xmlns:p14="http://schemas.microsoft.com/office/powerpoint/2010/main" val="4063107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Opening Vignette </a:t>
            </a:r>
            <a:r>
              <a:rPr lang="en-US" sz="2000" b="0" dirty="0"/>
              <a:t>(4 of 4)</a:t>
            </a:r>
          </a:p>
        </p:txBody>
      </p:sp>
      <p:sp>
        <p:nvSpPr>
          <p:cNvPr id="3" name="Text Placeholder 2"/>
          <p:cNvSpPr>
            <a:spLocks noGrp="1"/>
          </p:cNvSpPr>
          <p:nvPr>
            <p:ph type="body" idx="1"/>
          </p:nvPr>
        </p:nvSpPr>
        <p:spPr/>
        <p:txBody>
          <a:bodyPr/>
          <a:lstStyle/>
          <a:p>
            <a:pPr marL="0" indent="0">
              <a:buNone/>
            </a:pPr>
            <a:r>
              <a:rPr lang="en-US" sz="2400" b="1" dirty="0">
                <a:latin typeface="+mn-lt"/>
              </a:rPr>
              <a:t>Discussion Questions</a:t>
            </a:r>
          </a:p>
          <a:p>
            <a:pPr marL="432000" indent="-432000">
              <a:buFont typeface="+mj-lt"/>
              <a:buAutoNum type="arabicPeriod"/>
            </a:pPr>
            <a:r>
              <a:rPr lang="en-US" sz="2400" dirty="0">
                <a:latin typeface="+mn-lt"/>
              </a:rPr>
              <a:t>What problem did customer service cancellation pose to A</a:t>
            </a:r>
            <a:r>
              <a:rPr lang="en-US" sz="100" dirty="0">
                <a:latin typeface="+mn-lt"/>
              </a:rPr>
              <a:t> </a:t>
            </a:r>
            <a:r>
              <a:rPr lang="en-US" sz="2400" dirty="0">
                <a:latin typeface="+mn-lt"/>
              </a:rPr>
              <a:t>T’s business survival?</a:t>
            </a:r>
          </a:p>
          <a:p>
            <a:pPr marL="432000" indent="-432000">
              <a:buFont typeface="+mj-lt"/>
              <a:buAutoNum type="arabicPeriod"/>
            </a:pPr>
            <a:r>
              <a:rPr lang="en-US" sz="2400" dirty="0">
                <a:latin typeface="+mn-lt"/>
              </a:rPr>
              <a:t>Identify and explain the technical hurdles presented by the nature and characteristics of A</a:t>
            </a:r>
            <a:r>
              <a:rPr lang="en-US" sz="100" dirty="0">
                <a:latin typeface="+mn-lt"/>
              </a:rPr>
              <a:t> </a:t>
            </a:r>
            <a:r>
              <a:rPr lang="en-US" sz="2400" dirty="0">
                <a:latin typeface="+mn-lt"/>
              </a:rPr>
              <a:t>T’s data.</a:t>
            </a:r>
          </a:p>
          <a:p>
            <a:pPr marL="432000" indent="-432000">
              <a:buFont typeface="+mj-lt"/>
              <a:buAutoNum type="arabicPeriod"/>
            </a:pPr>
            <a:r>
              <a:rPr lang="en-US" sz="2400" dirty="0">
                <a:latin typeface="+mn-lt"/>
              </a:rPr>
              <a:t>What is sessionizing? Why was it necessary for A</a:t>
            </a:r>
            <a:r>
              <a:rPr lang="en-US" sz="100" dirty="0">
                <a:latin typeface="+mn-lt"/>
              </a:rPr>
              <a:t> </a:t>
            </a:r>
            <a:r>
              <a:rPr lang="en-US" sz="2400" dirty="0">
                <a:latin typeface="+mn-lt"/>
              </a:rPr>
              <a:t>T to sessionize its data?</a:t>
            </a:r>
          </a:p>
          <a:p>
            <a:pPr marL="432000" indent="-432000">
              <a:buFont typeface="+mj-lt"/>
              <a:buAutoNum type="arabicPeriod"/>
            </a:pPr>
            <a:r>
              <a:rPr lang="en-US" sz="2400" dirty="0">
                <a:latin typeface="+mn-lt"/>
              </a:rPr>
              <a:t>Research other studies where customer churn models have been employed. What types of variables were used in those studies? How is this vignette different?</a:t>
            </a:r>
          </a:p>
        </p:txBody>
      </p:sp>
    </p:spTree>
    <p:extLst>
      <p:ext uri="{BB962C8B-B14F-4D97-AF65-F5344CB8AC3E}">
        <p14:creationId xmlns:p14="http://schemas.microsoft.com/office/powerpoint/2010/main" val="4158430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 Definition and Concepts </a:t>
            </a:r>
            <a:r>
              <a:rPr lang="en-US" sz="2000" b="0" dirty="0"/>
              <a:t>(1 of 2)</a:t>
            </a:r>
          </a:p>
        </p:txBody>
      </p:sp>
      <p:sp>
        <p:nvSpPr>
          <p:cNvPr id="3" name="Text Placeholder 2"/>
          <p:cNvSpPr>
            <a:spLocks noGrp="1"/>
          </p:cNvSpPr>
          <p:nvPr>
            <p:ph type="body" idx="1"/>
          </p:nvPr>
        </p:nvSpPr>
        <p:spPr/>
        <p:txBody>
          <a:bodyPr/>
          <a:lstStyle/>
          <a:p>
            <a:r>
              <a:rPr lang="en-US" sz="2200" dirty="0">
                <a:latin typeface="+mn-lt"/>
              </a:rPr>
              <a:t>Big Data means different things to people with different backgrounds and interests</a:t>
            </a:r>
          </a:p>
          <a:p>
            <a:r>
              <a:rPr lang="en-US" sz="2200" dirty="0">
                <a:latin typeface="+mn-lt"/>
              </a:rPr>
              <a:t>Traditionally, “Big Data” = massive volumes of data</a:t>
            </a:r>
          </a:p>
          <a:p>
            <a:pPr lvl="1"/>
            <a:r>
              <a:rPr lang="en-US" sz="2200" dirty="0">
                <a:latin typeface="+mn-lt"/>
              </a:rPr>
              <a:t>Example, volume of data at CERN, NASA, Google, …</a:t>
            </a:r>
          </a:p>
          <a:p>
            <a:r>
              <a:rPr lang="en-US" sz="2200" dirty="0">
                <a:latin typeface="+mn-lt"/>
              </a:rPr>
              <a:t>Where does the Big Data come from?</a:t>
            </a:r>
          </a:p>
          <a:p>
            <a:pPr lvl="1"/>
            <a:r>
              <a:rPr lang="en-US" sz="2200" dirty="0">
                <a:latin typeface="+mn-lt"/>
              </a:rPr>
              <a:t>Everywhere! Web logs, R</a:t>
            </a:r>
            <a:r>
              <a:rPr lang="en-US" sz="100" dirty="0">
                <a:latin typeface="+mn-lt"/>
              </a:rPr>
              <a:t> </a:t>
            </a:r>
            <a:r>
              <a:rPr lang="en-US" sz="2200" dirty="0">
                <a:latin typeface="+mn-lt"/>
              </a:rPr>
              <a:t>F</a:t>
            </a:r>
            <a:r>
              <a:rPr lang="en-US" sz="100" dirty="0">
                <a:latin typeface="+mn-lt"/>
              </a:rPr>
              <a:t> </a:t>
            </a:r>
            <a:r>
              <a:rPr lang="en-US" sz="2200" dirty="0">
                <a:latin typeface="+mn-lt"/>
              </a:rPr>
              <a:t>I</a:t>
            </a:r>
            <a:r>
              <a:rPr lang="en-US" sz="100" dirty="0">
                <a:latin typeface="+mn-lt"/>
              </a:rPr>
              <a:t> </a:t>
            </a:r>
            <a:r>
              <a:rPr lang="en-US" sz="2200" dirty="0">
                <a:latin typeface="+mn-lt"/>
              </a:rPr>
              <a:t>D, G</a:t>
            </a:r>
            <a:r>
              <a:rPr lang="en-US" sz="100" dirty="0">
                <a:latin typeface="+mn-lt"/>
              </a:rPr>
              <a:t> </a:t>
            </a:r>
            <a:r>
              <a:rPr lang="en-US" sz="2200" dirty="0">
                <a:latin typeface="+mn-lt"/>
              </a:rPr>
              <a:t>P</a:t>
            </a:r>
            <a:r>
              <a:rPr lang="en-US" sz="100" dirty="0">
                <a:latin typeface="+mn-lt"/>
              </a:rPr>
              <a:t> </a:t>
            </a:r>
            <a:r>
              <a:rPr lang="en-US" sz="2200" dirty="0">
                <a:latin typeface="+mn-lt"/>
              </a:rPr>
              <a:t>S systems, sensor networks, social networks, Internet-based text documents, Internet search indexes, detail call records, astronomy, atmospheric science, biology, genomics, nuclear physics, biochemical experiments, medical records, scientific research, military surveillance, multimedia archives, …</a:t>
            </a:r>
          </a:p>
        </p:txBody>
      </p:sp>
    </p:spTree>
    <p:extLst>
      <p:ext uri="{BB962C8B-B14F-4D97-AF65-F5344CB8AC3E}">
        <p14:creationId xmlns:p14="http://schemas.microsoft.com/office/powerpoint/2010/main" val="2108874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Insights 7.1 </a:t>
            </a:r>
            <a:r>
              <a:rPr lang="en-US" sz="2000" b="0" dirty="0"/>
              <a:t>(1 of 2)</a:t>
            </a:r>
          </a:p>
        </p:txBody>
      </p:sp>
      <p:sp>
        <p:nvSpPr>
          <p:cNvPr id="3" name="Text Placeholder 2"/>
          <p:cNvSpPr>
            <a:spLocks noGrp="1"/>
          </p:cNvSpPr>
          <p:nvPr>
            <p:ph type="body" idx="1"/>
          </p:nvPr>
        </p:nvSpPr>
        <p:spPr>
          <a:xfrm>
            <a:off x="457200" y="1600200"/>
            <a:ext cx="8229600" cy="567267"/>
          </a:xfrm>
        </p:spPr>
        <p:txBody>
          <a:bodyPr/>
          <a:lstStyle/>
          <a:p>
            <a:pPr marL="0" indent="0">
              <a:buNone/>
            </a:pPr>
            <a:r>
              <a:rPr lang="en-US" sz="2400" b="1" dirty="0">
                <a:latin typeface="+mn-lt"/>
              </a:rPr>
              <a:t>The Data Size Is Getting Big, Bigger, and Bigger</a:t>
            </a:r>
          </a:p>
        </p:txBody>
      </p:sp>
      <p:sp>
        <p:nvSpPr>
          <p:cNvPr id="4" name="Text Placeholder 3"/>
          <p:cNvSpPr>
            <a:spLocks noGrp="1"/>
          </p:cNvSpPr>
          <p:nvPr>
            <p:ph type="body" idx="2"/>
          </p:nvPr>
        </p:nvSpPr>
        <p:spPr>
          <a:xfrm>
            <a:off x="457200" y="2404219"/>
            <a:ext cx="8229600" cy="3302314"/>
          </a:xfrm>
        </p:spPr>
        <p:txBody>
          <a:bodyPr/>
          <a:lstStyle/>
          <a:p>
            <a:r>
              <a:rPr lang="en-US" sz="2400" dirty="0">
                <a:latin typeface="+mn-lt"/>
              </a:rPr>
              <a:t>Hadron Collider - 1 P</a:t>
            </a:r>
            <a:r>
              <a:rPr lang="en-US" sz="100" dirty="0">
                <a:latin typeface="+mn-lt"/>
              </a:rPr>
              <a:t> </a:t>
            </a:r>
            <a:r>
              <a:rPr lang="en-US" sz="2400" dirty="0">
                <a:latin typeface="+mn-lt"/>
              </a:rPr>
              <a:t>B/sec</a:t>
            </a:r>
          </a:p>
          <a:p>
            <a:r>
              <a:rPr lang="en-US" sz="2400" dirty="0">
                <a:latin typeface="+mn-lt"/>
              </a:rPr>
              <a:t>Boeing jet - 20 T</a:t>
            </a:r>
            <a:r>
              <a:rPr lang="en-US" sz="100" dirty="0">
                <a:latin typeface="+mn-lt"/>
              </a:rPr>
              <a:t> </a:t>
            </a:r>
            <a:r>
              <a:rPr lang="en-US" sz="2400" dirty="0">
                <a:latin typeface="+mn-lt"/>
              </a:rPr>
              <a:t>B/hr</a:t>
            </a:r>
          </a:p>
          <a:p>
            <a:r>
              <a:rPr lang="en-US" sz="2400" dirty="0">
                <a:latin typeface="+mn-lt"/>
              </a:rPr>
              <a:t>Facebook - 500 T</a:t>
            </a:r>
            <a:r>
              <a:rPr lang="en-US" sz="100" dirty="0">
                <a:latin typeface="+mn-lt"/>
              </a:rPr>
              <a:t> </a:t>
            </a:r>
            <a:r>
              <a:rPr lang="en-US" sz="2400" dirty="0">
                <a:latin typeface="+mn-lt"/>
              </a:rPr>
              <a:t>B/day</a:t>
            </a:r>
          </a:p>
          <a:p>
            <a:r>
              <a:rPr lang="en-US" sz="2400" dirty="0">
                <a:latin typeface="+mn-lt"/>
              </a:rPr>
              <a:t>YouTube – 1 T</a:t>
            </a:r>
            <a:r>
              <a:rPr lang="en-US" sz="100" dirty="0">
                <a:latin typeface="+mn-lt"/>
              </a:rPr>
              <a:t> </a:t>
            </a:r>
            <a:r>
              <a:rPr lang="en-US" sz="2400" dirty="0">
                <a:latin typeface="+mn-lt"/>
              </a:rPr>
              <a:t>B/4 min</a:t>
            </a:r>
          </a:p>
          <a:p>
            <a:r>
              <a:rPr lang="en-US" sz="2400" dirty="0">
                <a:latin typeface="+mn-lt"/>
              </a:rPr>
              <a:t>The proposed Square Kilometer Array telescope (the world’s proposed biggest telescope) – 1</a:t>
            </a:r>
            <a:r>
              <a:rPr lang="en-US" sz="100" dirty="0">
                <a:latin typeface="+mn-lt"/>
              </a:rPr>
              <a:t> </a:t>
            </a:r>
            <a:r>
              <a:rPr lang="en-US" sz="2400" dirty="0">
                <a:latin typeface="+mn-lt"/>
              </a:rPr>
              <a:t>E</a:t>
            </a:r>
            <a:r>
              <a:rPr lang="en-US" sz="100" dirty="0">
                <a:latin typeface="+mn-lt"/>
              </a:rPr>
              <a:t> </a:t>
            </a:r>
            <a:r>
              <a:rPr lang="en-US" sz="2400" dirty="0">
                <a:latin typeface="+mn-lt"/>
              </a:rPr>
              <a:t>B/day</a:t>
            </a:r>
          </a:p>
        </p:txBody>
      </p:sp>
    </p:spTree>
    <p:extLst>
      <p:ext uri="{BB962C8B-B14F-4D97-AF65-F5344CB8AC3E}">
        <p14:creationId xmlns:p14="http://schemas.microsoft.com/office/powerpoint/2010/main" val="770350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Insights 7.1 </a:t>
            </a:r>
            <a:r>
              <a:rPr lang="en-US" sz="2000" b="0" dirty="0"/>
              <a:t>(2 of 2)</a:t>
            </a:r>
          </a:p>
        </p:txBody>
      </p:sp>
      <p:graphicFrame>
        <p:nvGraphicFramePr>
          <p:cNvPr id="5" name="Table 4"/>
          <p:cNvGraphicFramePr>
            <a:graphicFrameLocks noGrp="1"/>
          </p:cNvGraphicFramePr>
          <p:nvPr>
            <p:extLst>
              <p:ext uri="{D42A27DB-BD31-4B8C-83A1-F6EECF244321}">
                <p14:modId xmlns:p14="http://schemas.microsoft.com/office/powerpoint/2010/main" val="3979457645"/>
              </p:ext>
            </p:extLst>
          </p:nvPr>
        </p:nvGraphicFramePr>
        <p:xfrm>
          <a:off x="1524000" y="1634596"/>
          <a:ext cx="6096000" cy="4023360"/>
        </p:xfrm>
        <a:graphic>
          <a:graphicData uri="http://schemas.openxmlformats.org/drawingml/2006/table">
            <a:tbl>
              <a:tblPr firstRow="1" bandRow="1">
                <a:tableStyleId>{40F9630F-82C1-40B7-BC3A-925EFCFF5E92}</a:tableStyleId>
              </a:tblPr>
              <a:tblGrid>
                <a:gridCol w="2032000">
                  <a:extLst>
                    <a:ext uri="{9D8B030D-6E8A-4147-A177-3AD203B41FA5}">
                      <a16:colId xmlns:a16="http://schemas.microsoft.com/office/drawing/2014/main" val="1960199671"/>
                    </a:ext>
                  </a:extLst>
                </a:gridCol>
                <a:gridCol w="2032000">
                  <a:extLst>
                    <a:ext uri="{9D8B030D-6E8A-4147-A177-3AD203B41FA5}">
                      <a16:colId xmlns:a16="http://schemas.microsoft.com/office/drawing/2014/main" val="2802587415"/>
                    </a:ext>
                  </a:extLst>
                </a:gridCol>
                <a:gridCol w="2032000">
                  <a:extLst>
                    <a:ext uri="{9D8B030D-6E8A-4147-A177-3AD203B41FA5}">
                      <a16:colId xmlns:a16="http://schemas.microsoft.com/office/drawing/2014/main" val="2513360625"/>
                    </a:ext>
                  </a:extLst>
                </a:gridCol>
              </a:tblGrid>
              <a:tr h="0">
                <a:tc>
                  <a:txBody>
                    <a:bodyPr/>
                    <a:lstStyle/>
                    <a:p>
                      <a:r>
                        <a:rPr lang="en-US" sz="1800" b="1" i="0" u="none" strike="noStrike" cap="none" baseline="0" dirty="0">
                          <a:solidFill>
                            <a:schemeClr val="dk1"/>
                          </a:solidFill>
                          <a:latin typeface="+mn-lt"/>
                          <a:ea typeface="Arial"/>
                          <a:cs typeface="Arial"/>
                          <a:sym typeface="Arial"/>
                        </a:rPr>
                        <a:t>Name</a:t>
                      </a:r>
                      <a:endParaRPr lang="en-US" sz="1800" b="1"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1" i="0" u="none" strike="noStrike" cap="none" baseline="0" dirty="0">
                          <a:solidFill>
                            <a:schemeClr val="dk1"/>
                          </a:solidFill>
                          <a:latin typeface="+mn-lt"/>
                          <a:ea typeface="Arial"/>
                          <a:cs typeface="Arial"/>
                          <a:sym typeface="Arial"/>
                        </a:rPr>
                        <a:t>Symbol</a:t>
                      </a:r>
                      <a:endParaRPr lang="en-US" sz="1800" b="1"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1" i="0" u="none" strike="noStrike" cap="none" baseline="0" dirty="0">
                          <a:solidFill>
                            <a:schemeClr val="dk1"/>
                          </a:solidFill>
                          <a:latin typeface="+mn-lt"/>
                          <a:ea typeface="Arial"/>
                          <a:cs typeface="Arial"/>
                          <a:sym typeface="Arial"/>
                        </a:rPr>
                        <a:t>Value</a:t>
                      </a:r>
                      <a:endParaRPr lang="en-US" sz="1800" b="1"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43798671"/>
                  </a:ext>
                </a:extLst>
              </a:tr>
              <a:tr h="0">
                <a:tc>
                  <a:txBody>
                    <a:bodyPr/>
                    <a:lstStyle/>
                    <a:p>
                      <a:r>
                        <a:rPr lang="en-US" sz="1800" b="0" i="0" u="none" strike="noStrike" cap="none" baseline="0" dirty="0">
                          <a:solidFill>
                            <a:schemeClr val="dk1"/>
                          </a:solidFill>
                          <a:latin typeface="+mn-lt"/>
                          <a:ea typeface="Arial"/>
                          <a:cs typeface="Arial"/>
                          <a:sym typeface="Arial"/>
                        </a:rPr>
                        <a:t>Kilobyte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k</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3</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29998906"/>
                  </a:ext>
                </a:extLst>
              </a:tr>
              <a:tr h="0">
                <a:tc>
                  <a:txBody>
                    <a:bodyPr/>
                    <a:lstStyle/>
                    <a:p>
                      <a:r>
                        <a:rPr lang="en-US" sz="1800" b="0" i="0" u="none" strike="noStrike" cap="none" baseline="0" dirty="0">
                          <a:solidFill>
                            <a:schemeClr val="dk1"/>
                          </a:solidFill>
                          <a:latin typeface="+mn-lt"/>
                          <a:ea typeface="Arial"/>
                          <a:cs typeface="Arial"/>
                          <a:sym typeface="Arial"/>
                        </a:rPr>
                        <a:t>Megabyte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M</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6</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31710729"/>
                  </a:ext>
                </a:extLst>
              </a:tr>
              <a:tr h="0">
                <a:tc>
                  <a:txBody>
                    <a:bodyPr/>
                    <a:lstStyle/>
                    <a:p>
                      <a:r>
                        <a:rPr lang="en-US" sz="1800" b="0" i="0" u="none" strike="noStrike" cap="none" baseline="0" dirty="0">
                          <a:solidFill>
                            <a:schemeClr val="dk1"/>
                          </a:solidFill>
                          <a:latin typeface="+mn-lt"/>
                          <a:ea typeface="Arial"/>
                          <a:cs typeface="Arial"/>
                          <a:sym typeface="Arial"/>
                        </a:rPr>
                        <a:t>Gigabyte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G</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9</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71224085"/>
                  </a:ext>
                </a:extLst>
              </a:tr>
              <a:tr h="0">
                <a:tc>
                  <a:txBody>
                    <a:bodyPr/>
                    <a:lstStyle/>
                    <a:p>
                      <a:r>
                        <a:rPr lang="en-US" sz="1800" b="0" i="0" u="none" strike="noStrike" cap="none" baseline="0" dirty="0">
                          <a:solidFill>
                            <a:schemeClr val="dk1"/>
                          </a:solidFill>
                          <a:latin typeface="+mn-lt"/>
                          <a:ea typeface="Arial"/>
                          <a:cs typeface="Arial"/>
                          <a:sym typeface="Arial"/>
                        </a:rPr>
                        <a:t>Terabyte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T</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12</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12051334"/>
                  </a:ext>
                </a:extLst>
              </a:tr>
              <a:tr h="0">
                <a:tc>
                  <a:txBody>
                    <a:bodyPr/>
                    <a:lstStyle/>
                    <a:p>
                      <a:r>
                        <a:rPr lang="en-US" sz="1800" b="0" i="0" u="none" strike="noStrike" cap="none" baseline="0" dirty="0">
                          <a:solidFill>
                            <a:schemeClr val="dk1"/>
                          </a:solidFill>
                          <a:latin typeface="+mn-lt"/>
                          <a:ea typeface="Arial"/>
                          <a:cs typeface="Arial"/>
                          <a:sym typeface="Arial"/>
                        </a:rPr>
                        <a:t>Petabyte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P</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15</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61618416"/>
                  </a:ext>
                </a:extLst>
              </a:tr>
              <a:tr h="0">
                <a:tc>
                  <a:txBody>
                    <a:bodyPr/>
                    <a:lstStyle/>
                    <a:p>
                      <a:r>
                        <a:rPr lang="en-US" sz="1800" b="0" i="0" u="none" strike="noStrike" cap="none" baseline="0" dirty="0">
                          <a:solidFill>
                            <a:schemeClr val="dk1"/>
                          </a:solidFill>
                          <a:latin typeface="+mn-lt"/>
                          <a:ea typeface="Arial"/>
                          <a:cs typeface="Arial"/>
                          <a:sym typeface="Arial"/>
                        </a:rPr>
                        <a:t>Exabyte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E</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18</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11601448"/>
                  </a:ext>
                </a:extLst>
              </a:tr>
              <a:tr h="0">
                <a:tc>
                  <a:txBody>
                    <a:bodyPr/>
                    <a:lstStyle/>
                    <a:p>
                      <a:r>
                        <a:rPr lang="en-US" sz="1800" b="0" i="0" u="none" strike="noStrike" cap="none" baseline="0" dirty="0">
                          <a:solidFill>
                            <a:schemeClr val="dk1"/>
                          </a:solidFill>
                          <a:latin typeface="+mn-lt"/>
                          <a:ea typeface="Arial"/>
                          <a:cs typeface="Arial"/>
                          <a:sym typeface="Arial"/>
                        </a:rPr>
                        <a:t>Zettabyte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Z</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21</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83328501"/>
                  </a:ext>
                </a:extLst>
              </a:tr>
              <a:tr h="0">
                <a:tc>
                  <a:txBody>
                    <a:bodyPr/>
                    <a:lstStyle/>
                    <a:p>
                      <a:r>
                        <a:rPr lang="en-US" sz="1800" b="0" i="0" u="none" strike="noStrike" cap="none" baseline="0" dirty="0">
                          <a:solidFill>
                            <a:schemeClr val="dk1"/>
                          </a:solidFill>
                          <a:latin typeface="+mn-lt"/>
                          <a:ea typeface="Arial"/>
                          <a:cs typeface="Arial"/>
                          <a:sym typeface="Arial"/>
                        </a:rPr>
                        <a:t>Yottabyte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Y</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24</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16795657"/>
                  </a:ext>
                </a:extLst>
              </a:tr>
              <a:tr h="0">
                <a:tc>
                  <a:txBody>
                    <a:bodyPr/>
                    <a:lstStyle/>
                    <a:p>
                      <a:r>
                        <a:rPr lang="en-US" sz="1800" b="0" i="0" u="none" strike="noStrike" cap="none" baseline="0" dirty="0">
                          <a:solidFill>
                            <a:schemeClr val="dk1"/>
                          </a:solidFill>
                          <a:latin typeface="+mn-lt"/>
                          <a:ea typeface="Arial"/>
                          <a:cs typeface="Arial"/>
                          <a:sym typeface="Arial"/>
                        </a:rPr>
                        <a:t>Brontobyte*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B</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27</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85213223"/>
                  </a:ext>
                </a:extLst>
              </a:tr>
              <a:tr h="0">
                <a:tc>
                  <a:txBody>
                    <a:bodyPr/>
                    <a:lstStyle/>
                    <a:p>
                      <a:r>
                        <a:rPr lang="en-US" sz="1800" b="0" i="0" u="none" strike="noStrike" cap="none" baseline="0" dirty="0">
                          <a:solidFill>
                            <a:schemeClr val="dk1"/>
                          </a:solidFill>
                          <a:latin typeface="+mn-lt"/>
                          <a:ea typeface="Arial"/>
                          <a:cs typeface="Arial"/>
                          <a:sym typeface="Arial"/>
                        </a:rPr>
                        <a:t>Gegobyte*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G</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e</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30</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95805674"/>
                  </a:ext>
                </a:extLst>
              </a:tr>
            </a:tbl>
          </a:graphicData>
        </a:graphic>
      </p:graphicFrame>
      <p:sp>
        <p:nvSpPr>
          <p:cNvPr id="6" name="Text Placeholder 5"/>
          <p:cNvSpPr>
            <a:spLocks noGrp="1"/>
          </p:cNvSpPr>
          <p:nvPr>
            <p:ph type="body" idx="1"/>
          </p:nvPr>
        </p:nvSpPr>
        <p:spPr>
          <a:xfrm>
            <a:off x="457200" y="5858934"/>
            <a:ext cx="8229600" cy="372534"/>
          </a:xfrm>
        </p:spPr>
        <p:txBody>
          <a:bodyPr/>
          <a:lstStyle/>
          <a:p>
            <a:pPr marL="0" indent="0">
              <a:buNone/>
            </a:pPr>
            <a:r>
              <a:rPr lang="en-US" sz="2000" dirty="0">
                <a:latin typeface="+mn-lt"/>
              </a:rPr>
              <a:t>*Not an official S</a:t>
            </a:r>
            <a:r>
              <a:rPr lang="en-US" sz="100" dirty="0">
                <a:latin typeface="+mn-lt"/>
              </a:rPr>
              <a:t> </a:t>
            </a:r>
            <a:r>
              <a:rPr lang="en-US" sz="2000" dirty="0">
                <a:latin typeface="+mn-lt"/>
              </a:rPr>
              <a:t>I (International System of Units) name/symbol, yet.</a:t>
            </a:r>
          </a:p>
        </p:txBody>
      </p:sp>
    </p:spTree>
    <p:extLst>
      <p:ext uri="{BB962C8B-B14F-4D97-AF65-F5344CB8AC3E}">
        <p14:creationId xmlns:p14="http://schemas.microsoft.com/office/powerpoint/2010/main" val="2159938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 Definition and Concepts </a:t>
            </a:r>
            <a:r>
              <a:rPr lang="en-US" sz="2000" b="0" dirty="0"/>
              <a:t>(2 of 2)</a:t>
            </a:r>
          </a:p>
        </p:txBody>
      </p:sp>
      <p:sp>
        <p:nvSpPr>
          <p:cNvPr id="8" name="Text Placeholder 7"/>
          <p:cNvSpPr>
            <a:spLocks noGrp="1"/>
          </p:cNvSpPr>
          <p:nvPr>
            <p:ph type="body" idx="1"/>
          </p:nvPr>
        </p:nvSpPr>
        <p:spPr>
          <a:xfrm>
            <a:off x="457200" y="1600200"/>
            <a:ext cx="8229600" cy="4730262"/>
          </a:xfrm>
        </p:spPr>
        <p:txBody>
          <a:bodyPr/>
          <a:lstStyle/>
          <a:p>
            <a:r>
              <a:rPr lang="en-US" sz="2400" dirty="0">
                <a:latin typeface="+mn-lt"/>
              </a:rPr>
              <a:t>Big Data is a misnomer!</a:t>
            </a:r>
          </a:p>
          <a:p>
            <a:r>
              <a:rPr lang="en-US" sz="2400" dirty="0">
                <a:latin typeface="+mn-lt"/>
              </a:rPr>
              <a:t>Big Data is more than just “big”</a:t>
            </a:r>
          </a:p>
          <a:p>
            <a:r>
              <a:rPr lang="en-US" sz="2400" dirty="0">
                <a:latin typeface="+mn-lt"/>
              </a:rPr>
              <a:t>The Vs that define Big Data</a:t>
            </a:r>
          </a:p>
          <a:p>
            <a:pPr lvl="1"/>
            <a:r>
              <a:rPr lang="en-US" sz="2400" b="1" dirty="0">
                <a:solidFill>
                  <a:schemeClr val="tx1"/>
                </a:solidFill>
                <a:latin typeface="+mn-lt"/>
              </a:rPr>
              <a:t>Volume</a:t>
            </a:r>
          </a:p>
          <a:p>
            <a:pPr lvl="1"/>
            <a:r>
              <a:rPr lang="en-US" sz="2400" b="1" dirty="0">
                <a:solidFill>
                  <a:schemeClr val="tx1"/>
                </a:solidFill>
                <a:latin typeface="+mn-lt"/>
              </a:rPr>
              <a:t>Variety</a:t>
            </a:r>
          </a:p>
          <a:p>
            <a:pPr lvl="1"/>
            <a:r>
              <a:rPr lang="en-US" sz="2400" b="1" dirty="0">
                <a:solidFill>
                  <a:schemeClr val="tx1"/>
                </a:solidFill>
                <a:latin typeface="+mn-lt"/>
              </a:rPr>
              <a:t>Velocity</a:t>
            </a:r>
          </a:p>
          <a:p>
            <a:pPr lvl="1"/>
            <a:r>
              <a:rPr lang="en-US" sz="2400" dirty="0">
                <a:latin typeface="+mn-lt"/>
              </a:rPr>
              <a:t>Veracity</a:t>
            </a:r>
          </a:p>
          <a:p>
            <a:pPr lvl="1"/>
            <a:r>
              <a:rPr lang="en-US" sz="2400" dirty="0">
                <a:latin typeface="+mn-lt"/>
              </a:rPr>
              <a:t>Variability</a:t>
            </a:r>
          </a:p>
          <a:p>
            <a:pPr lvl="1"/>
            <a:r>
              <a:rPr lang="en-US" sz="2400" dirty="0">
                <a:latin typeface="+mn-lt"/>
              </a:rPr>
              <a:t>Value</a:t>
            </a:r>
          </a:p>
          <a:p>
            <a:pPr lvl="1"/>
            <a:r>
              <a:rPr lang="en-US" sz="2400" dirty="0">
                <a:latin typeface="+mn-lt"/>
              </a:rPr>
              <a:t>…</a:t>
            </a:r>
          </a:p>
        </p:txBody>
      </p:sp>
    </p:spTree>
    <p:extLst>
      <p:ext uri="{BB962C8B-B14F-4D97-AF65-F5344CB8AC3E}">
        <p14:creationId xmlns:p14="http://schemas.microsoft.com/office/powerpoint/2010/main" val="2062128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A High-Level Conceptual Architecture for Big Data Solutions (by AsterData / Teradata)</a:t>
            </a:r>
          </a:p>
        </p:txBody>
      </p:sp>
      <p:pic>
        <p:nvPicPr>
          <p:cNvPr id="5" name="Picture 4" descr="An illustration shows a high level conceptual architecture for Big Data solutions. The four part illustration shows the list of sources on the left. They are as follows. E R P, S C M, C R M, Images, Audio and Video, Machine Logs, Text, and Web and Social. Analytic tools and Apps are listed on the right. They are as follows. Marketing, Applications, Business Intelligence, Data Mining, Math and Stats, and Languages. The top of the center panel is labeled Move, Manage, and Access. Data from C R M moves to INTEGRATED DATA WAREHOUSE, where Business intelligence, Predictive Analytics, and Operational Intelligence are conducted, before heading to appropriate Analytic Tools and Apps. Data from Machine Logs moves to DATA PLATFORM, which includes Fast Data Loading and Availability, Filtering and Processing, Data Management or data lake, and Deep History Online Archival, before heading to Analytic Tools and Apps. Data from the sources moves to INTEGRATED DISCOVERY PLATFORM, such as Data Discovery, Fast Fail Hypothesis Testing Path, Graph, Time Series Analysis Pattern Detection, before heading to Analytic Tools and Apps. A two way arrow connects Data Platform to Integrated Data Warehouse and Integrated Discovery Platform. Another two way arrow connects Integrated Data Warehouse and Integrated Discovery Platform. Users of Analytic Tools and Apps are as follows. Marketing Executives, Operational Systems, Customers Partners, Frontline Workers, Business Analysts, Data Scientists, and Engineers. "/>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65698" y="1763996"/>
            <a:ext cx="5812604" cy="4251121"/>
          </a:xfrm>
          <a:prstGeom prst="rect">
            <a:avLst/>
          </a:prstGeom>
          <a:noFill/>
          <a:ln>
            <a:noFill/>
          </a:ln>
        </p:spPr>
      </p:pic>
    </p:spTree>
    <p:extLst>
      <p:ext uri="{BB962C8B-B14F-4D97-AF65-F5344CB8AC3E}">
        <p14:creationId xmlns:p14="http://schemas.microsoft.com/office/powerpoint/2010/main" val="1205171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7.1</a:t>
            </a:r>
          </a:p>
        </p:txBody>
      </p:sp>
      <p:sp>
        <p:nvSpPr>
          <p:cNvPr id="8" name="Text Placeholder 7"/>
          <p:cNvSpPr>
            <a:spLocks noGrp="1"/>
          </p:cNvSpPr>
          <p:nvPr>
            <p:ph type="body" idx="1"/>
          </p:nvPr>
        </p:nvSpPr>
        <p:spPr>
          <a:xfrm>
            <a:off x="457200" y="1600201"/>
            <a:ext cx="8229600" cy="520002"/>
          </a:xfrm>
        </p:spPr>
        <p:txBody>
          <a:bodyPr/>
          <a:lstStyle/>
          <a:p>
            <a:pPr marL="0" indent="0">
              <a:buNone/>
            </a:pPr>
            <a:r>
              <a:rPr lang="en-US" sz="2400" b="1" dirty="0"/>
              <a:t>Alternative Data for Market Analysis or Forecasts</a:t>
            </a:r>
            <a:endParaRPr lang="en-US" sz="2400" b="1" dirty="0">
              <a:latin typeface="+mn-lt"/>
            </a:endParaRPr>
          </a:p>
        </p:txBody>
      </p:sp>
      <p:sp>
        <p:nvSpPr>
          <p:cNvPr id="3" name="Text Placeholder 2"/>
          <p:cNvSpPr>
            <a:spLocks noGrp="1"/>
          </p:cNvSpPr>
          <p:nvPr>
            <p:ph type="body" idx="2"/>
          </p:nvPr>
        </p:nvSpPr>
        <p:spPr>
          <a:xfrm>
            <a:off x="457200" y="2272290"/>
            <a:ext cx="8229600" cy="3400193"/>
          </a:xfrm>
        </p:spPr>
        <p:txBody>
          <a:bodyPr/>
          <a:lstStyle/>
          <a:p>
            <a:pPr marL="0" indent="0">
              <a:buNone/>
            </a:pPr>
            <a:r>
              <a:rPr lang="en-US" sz="2400" b="1" dirty="0">
                <a:latin typeface="+mn-lt"/>
              </a:rPr>
              <a:t>Questions for Discussion</a:t>
            </a:r>
          </a:p>
          <a:p>
            <a:pPr marL="432000" indent="-432000">
              <a:buFont typeface="+mj-lt"/>
              <a:buAutoNum type="arabicPeriod"/>
            </a:pPr>
            <a:r>
              <a:rPr lang="en-US" sz="2400" dirty="0">
                <a:latin typeface="+mn-lt"/>
              </a:rPr>
              <a:t>What is a common thread in the examples discussed in this application case?</a:t>
            </a:r>
          </a:p>
          <a:p>
            <a:pPr marL="432000" indent="-432000">
              <a:buFont typeface="+mj-lt"/>
              <a:buAutoNum type="arabicPeriod"/>
            </a:pPr>
            <a:r>
              <a:rPr lang="en-US" sz="2400" dirty="0">
                <a:latin typeface="+mn-lt"/>
              </a:rPr>
              <a:t>Can you think of other data streams that might help give an early indication of sales at a retailer?</a:t>
            </a:r>
          </a:p>
          <a:p>
            <a:pPr marL="432000" indent="-432000">
              <a:buFont typeface="+mj-lt"/>
              <a:buAutoNum type="arabicPeriod"/>
            </a:pPr>
            <a:r>
              <a:rPr lang="en-US" sz="2400" dirty="0">
                <a:latin typeface="+mn-lt"/>
              </a:rPr>
              <a:t>Can you think of other applications along the lines presented in this application case?</a:t>
            </a:r>
          </a:p>
        </p:txBody>
      </p:sp>
    </p:spTree>
    <p:extLst>
      <p:ext uri="{BB962C8B-B14F-4D97-AF65-F5344CB8AC3E}">
        <p14:creationId xmlns:p14="http://schemas.microsoft.com/office/powerpoint/2010/main" val="4189606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Fundamentals of Big Data Analytics</a:t>
            </a:r>
          </a:p>
        </p:txBody>
      </p:sp>
      <p:sp>
        <p:nvSpPr>
          <p:cNvPr id="3" name="Text Placeholder 2"/>
          <p:cNvSpPr>
            <a:spLocks noGrp="1"/>
          </p:cNvSpPr>
          <p:nvPr>
            <p:ph type="body" idx="1"/>
          </p:nvPr>
        </p:nvSpPr>
        <p:spPr/>
        <p:txBody>
          <a:bodyPr/>
          <a:lstStyle/>
          <a:p>
            <a:r>
              <a:rPr lang="en-US" sz="2400" dirty="0">
                <a:latin typeface="+mn-lt"/>
              </a:rPr>
              <a:t>Big Data by itself, regardless of the size, type, or speed, is worthless</a:t>
            </a:r>
          </a:p>
          <a:p>
            <a:r>
              <a:rPr lang="en-US" sz="2400" dirty="0">
                <a:latin typeface="+mn-lt"/>
              </a:rPr>
              <a:t>Big Data + “big” analytics = value</a:t>
            </a:r>
          </a:p>
          <a:p>
            <a:r>
              <a:rPr lang="en-US" sz="2400" dirty="0">
                <a:latin typeface="+mn-lt"/>
              </a:rPr>
              <a:t>With the value proposition, Big Data also brought about big challenges</a:t>
            </a:r>
          </a:p>
          <a:p>
            <a:pPr lvl="1"/>
            <a:r>
              <a:rPr lang="en-US" sz="2400" dirty="0">
                <a:latin typeface="+mn-lt"/>
              </a:rPr>
              <a:t>Effectively and efficiently capturing, storing, and analyzing Big Data</a:t>
            </a:r>
          </a:p>
          <a:p>
            <a:pPr lvl="1"/>
            <a:r>
              <a:rPr lang="en-US" sz="2400" dirty="0">
                <a:latin typeface="+mn-lt"/>
              </a:rPr>
              <a:t>New breed of technologies needed (developed or purchased or hired or outsourced …)</a:t>
            </a:r>
          </a:p>
        </p:txBody>
      </p:sp>
    </p:spTree>
    <p:extLst>
      <p:ext uri="{BB962C8B-B14F-4D97-AF65-F5344CB8AC3E}">
        <p14:creationId xmlns:p14="http://schemas.microsoft.com/office/powerpoint/2010/main" val="3454990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Considerations</a:t>
            </a:r>
          </a:p>
        </p:txBody>
      </p:sp>
      <p:sp>
        <p:nvSpPr>
          <p:cNvPr id="3" name="Text Placeholder 2"/>
          <p:cNvSpPr>
            <a:spLocks noGrp="1"/>
          </p:cNvSpPr>
          <p:nvPr>
            <p:ph type="body" idx="1"/>
          </p:nvPr>
        </p:nvSpPr>
        <p:spPr>
          <a:xfrm>
            <a:off x="457200" y="1600200"/>
            <a:ext cx="8229600" cy="4715933"/>
          </a:xfrm>
        </p:spPr>
        <p:txBody>
          <a:bodyPr/>
          <a:lstStyle/>
          <a:p>
            <a:r>
              <a:rPr lang="en-US" sz="2000" dirty="0">
                <a:latin typeface="+mn-lt"/>
              </a:rPr>
              <a:t>You can’t process the amount of data that you want to because of the limitations of your current platform.</a:t>
            </a:r>
          </a:p>
          <a:p>
            <a:r>
              <a:rPr lang="en-US" sz="2000" dirty="0">
                <a:latin typeface="+mn-lt"/>
              </a:rPr>
              <a:t>You can’t include new/contemporary data sources (example, social media, R</a:t>
            </a:r>
            <a:r>
              <a:rPr lang="en-US" sz="100" dirty="0">
                <a:latin typeface="+mn-lt"/>
              </a:rPr>
              <a:t> </a:t>
            </a:r>
            <a:r>
              <a:rPr lang="en-US" sz="2000" dirty="0">
                <a:latin typeface="+mn-lt"/>
              </a:rPr>
              <a:t>F</a:t>
            </a:r>
            <a:r>
              <a:rPr lang="en-US" sz="100" dirty="0">
                <a:latin typeface="+mn-lt"/>
              </a:rPr>
              <a:t> </a:t>
            </a:r>
            <a:r>
              <a:rPr lang="en-US" sz="2000" dirty="0">
                <a:latin typeface="+mn-lt"/>
              </a:rPr>
              <a:t>I</a:t>
            </a:r>
            <a:r>
              <a:rPr lang="en-US" sz="100" dirty="0">
                <a:latin typeface="+mn-lt"/>
              </a:rPr>
              <a:t> </a:t>
            </a:r>
            <a:r>
              <a:rPr lang="en-US" sz="2000" dirty="0">
                <a:latin typeface="+mn-lt"/>
              </a:rPr>
              <a:t>D, Sensory, Web, G</a:t>
            </a:r>
            <a:r>
              <a:rPr lang="en-US" sz="100" dirty="0">
                <a:latin typeface="+mn-lt"/>
              </a:rPr>
              <a:t> </a:t>
            </a:r>
            <a:r>
              <a:rPr lang="en-US" sz="2000" dirty="0">
                <a:latin typeface="+mn-lt"/>
              </a:rPr>
              <a:t>P</a:t>
            </a:r>
            <a:r>
              <a:rPr lang="en-US" sz="100" dirty="0">
                <a:latin typeface="+mn-lt"/>
              </a:rPr>
              <a:t> </a:t>
            </a:r>
            <a:r>
              <a:rPr lang="en-US" sz="2000" dirty="0">
                <a:latin typeface="+mn-lt"/>
              </a:rPr>
              <a:t>S, textual data) because it does not comply with the data storage schema</a:t>
            </a:r>
          </a:p>
          <a:p>
            <a:r>
              <a:rPr lang="en-US" sz="2000" dirty="0">
                <a:latin typeface="+mn-lt"/>
              </a:rPr>
              <a:t>You need to (or want to) integrate data as quickly as possible to be current on your analysis.</a:t>
            </a:r>
          </a:p>
          <a:p>
            <a:r>
              <a:rPr lang="en-US" sz="2000" dirty="0">
                <a:latin typeface="+mn-lt"/>
              </a:rPr>
              <a:t>You want to work with a schema-on-demand data storage paradigm because the variety of data types involved.</a:t>
            </a:r>
          </a:p>
          <a:p>
            <a:r>
              <a:rPr lang="en-US" sz="2000" dirty="0">
                <a:latin typeface="+mn-lt"/>
              </a:rPr>
              <a:t>The data is arriving so fast at your organization’s doorstep that your traditional analytics platform cannot handle it.</a:t>
            </a:r>
          </a:p>
          <a:p>
            <a:r>
              <a:rPr lang="en-US" sz="2000" dirty="0">
                <a:latin typeface="+mn-lt"/>
              </a:rPr>
              <a:t>…</a:t>
            </a:r>
          </a:p>
        </p:txBody>
      </p:sp>
    </p:spTree>
    <p:extLst>
      <p:ext uri="{BB962C8B-B14F-4D97-AF65-F5344CB8AC3E}">
        <p14:creationId xmlns:p14="http://schemas.microsoft.com/office/powerpoint/2010/main" val="1149534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Critical Success Factors for Big Data Analytics </a:t>
            </a:r>
            <a:r>
              <a:rPr lang="en-US" sz="2000" b="0" dirty="0"/>
              <a:t>(1 of 2)</a:t>
            </a:r>
          </a:p>
        </p:txBody>
      </p:sp>
      <p:sp>
        <p:nvSpPr>
          <p:cNvPr id="3" name="Text Placeholder 2"/>
          <p:cNvSpPr>
            <a:spLocks noGrp="1"/>
          </p:cNvSpPr>
          <p:nvPr>
            <p:ph type="body" idx="1"/>
          </p:nvPr>
        </p:nvSpPr>
        <p:spPr/>
        <p:txBody>
          <a:bodyPr/>
          <a:lstStyle/>
          <a:p>
            <a:r>
              <a:rPr lang="en-US" sz="2400" dirty="0">
                <a:latin typeface="+mn-lt"/>
              </a:rPr>
              <a:t>A clear business need (alignment with the vision and the strategy)</a:t>
            </a:r>
          </a:p>
          <a:p>
            <a:r>
              <a:rPr lang="en-US" sz="2400" dirty="0">
                <a:latin typeface="+mn-lt"/>
              </a:rPr>
              <a:t>Strong, committed sponsorship (executive champion)</a:t>
            </a:r>
          </a:p>
          <a:p>
            <a:r>
              <a:rPr lang="en-US" sz="2400" dirty="0">
                <a:latin typeface="+mn-lt"/>
              </a:rPr>
              <a:t>Alignment between the business and I</a:t>
            </a:r>
            <a:r>
              <a:rPr lang="en-US" sz="100" dirty="0">
                <a:latin typeface="+mn-lt"/>
              </a:rPr>
              <a:t> </a:t>
            </a:r>
            <a:r>
              <a:rPr lang="en-US" sz="2400" dirty="0">
                <a:latin typeface="+mn-lt"/>
              </a:rPr>
              <a:t>T strategy</a:t>
            </a:r>
          </a:p>
          <a:p>
            <a:r>
              <a:rPr lang="en-US" sz="2400" dirty="0">
                <a:latin typeface="+mn-lt"/>
              </a:rPr>
              <a:t>A fact-based decision-making culture</a:t>
            </a:r>
          </a:p>
          <a:p>
            <a:r>
              <a:rPr lang="en-US" sz="2400" dirty="0">
                <a:latin typeface="+mn-lt"/>
              </a:rPr>
              <a:t>A strong data infrastructure</a:t>
            </a:r>
          </a:p>
          <a:p>
            <a:r>
              <a:rPr lang="en-US" sz="2400" dirty="0">
                <a:latin typeface="+mn-lt"/>
              </a:rPr>
              <a:t>The right analytics tools</a:t>
            </a:r>
          </a:p>
          <a:p>
            <a:r>
              <a:rPr lang="en-US" sz="2400" dirty="0">
                <a:latin typeface="+mn-lt"/>
              </a:rPr>
              <a:t>Right people with right skills</a:t>
            </a:r>
          </a:p>
        </p:txBody>
      </p:sp>
    </p:spTree>
    <p:extLst>
      <p:ext uri="{BB962C8B-B14F-4D97-AF65-F5344CB8AC3E}">
        <p14:creationId xmlns:p14="http://schemas.microsoft.com/office/powerpoint/2010/main" val="2608609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Critical Success Factors for Big Data Analytics </a:t>
            </a:r>
            <a:r>
              <a:rPr lang="en-US" sz="2000" b="0" dirty="0"/>
              <a:t>(2 of 2)</a:t>
            </a:r>
            <a:endParaRPr lang="en-US" sz="2000" dirty="0"/>
          </a:p>
        </p:txBody>
      </p:sp>
      <p:pic>
        <p:nvPicPr>
          <p:cNvPr id="5" name="Picture 4" descr="A diagram shows seven critical factors that hold keys to success with data analytics. They are as follows. A clear business need. Strong, committed sponsorship. Alignment between the business and I T strategy. A fact based decision making culture. A strong data infrastructure. The right analytics tools. Personnel with advanced analytical skills."/>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18105" y="1661146"/>
            <a:ext cx="4507791" cy="4412943"/>
          </a:xfrm>
          <a:prstGeom prst="rect">
            <a:avLst/>
          </a:prstGeom>
          <a:noFill/>
          <a:ln>
            <a:noFill/>
          </a:ln>
        </p:spPr>
      </p:pic>
    </p:spTree>
    <p:extLst>
      <p:ext uri="{BB962C8B-B14F-4D97-AF65-F5344CB8AC3E}">
        <p14:creationId xmlns:p14="http://schemas.microsoft.com/office/powerpoint/2010/main" val="635466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Enablers of Big Data Analytics</a:t>
            </a:r>
            <a:endParaRPr lang="en-US" sz="2000" b="0" dirty="0"/>
          </a:p>
        </p:txBody>
      </p:sp>
      <p:sp>
        <p:nvSpPr>
          <p:cNvPr id="3" name="Text Placeholder 2"/>
          <p:cNvSpPr>
            <a:spLocks noGrp="1"/>
          </p:cNvSpPr>
          <p:nvPr>
            <p:ph type="body" idx="1"/>
          </p:nvPr>
        </p:nvSpPr>
        <p:spPr/>
        <p:txBody>
          <a:bodyPr/>
          <a:lstStyle/>
          <a:p>
            <a:r>
              <a:rPr lang="en-US" sz="2200" dirty="0">
                <a:latin typeface="+mn-lt"/>
              </a:rPr>
              <a:t>In-memory analytics</a:t>
            </a:r>
          </a:p>
          <a:p>
            <a:pPr lvl="1"/>
            <a:r>
              <a:rPr lang="en-US" sz="2200" dirty="0">
                <a:latin typeface="+mn-lt"/>
              </a:rPr>
              <a:t>Storing and processing the complete data set in R</a:t>
            </a:r>
            <a:r>
              <a:rPr lang="en-US" sz="100" dirty="0">
                <a:latin typeface="+mn-lt"/>
              </a:rPr>
              <a:t> </a:t>
            </a:r>
            <a:r>
              <a:rPr lang="en-US" sz="2200" dirty="0">
                <a:latin typeface="+mn-lt"/>
              </a:rPr>
              <a:t>A</a:t>
            </a:r>
            <a:r>
              <a:rPr lang="en-US" sz="100" dirty="0">
                <a:latin typeface="+mn-lt"/>
              </a:rPr>
              <a:t> </a:t>
            </a:r>
            <a:r>
              <a:rPr lang="en-US" sz="2200" dirty="0">
                <a:latin typeface="+mn-lt"/>
              </a:rPr>
              <a:t>M</a:t>
            </a:r>
          </a:p>
          <a:p>
            <a:r>
              <a:rPr lang="en-US" sz="2200" dirty="0">
                <a:latin typeface="+mn-lt"/>
              </a:rPr>
              <a:t>In-database analytics</a:t>
            </a:r>
          </a:p>
          <a:p>
            <a:pPr lvl="1"/>
            <a:r>
              <a:rPr lang="en-US" sz="2200" dirty="0">
                <a:latin typeface="+mn-lt"/>
              </a:rPr>
              <a:t>Placing analytic procedures close to where data is stored</a:t>
            </a:r>
          </a:p>
          <a:p>
            <a:r>
              <a:rPr lang="en-US" sz="2200" dirty="0">
                <a:latin typeface="+mn-lt"/>
              </a:rPr>
              <a:t>Grid computing &amp; M</a:t>
            </a:r>
            <a:r>
              <a:rPr lang="en-US" sz="100" dirty="0">
                <a:latin typeface="+mn-lt"/>
              </a:rPr>
              <a:t> </a:t>
            </a:r>
            <a:r>
              <a:rPr lang="en-US" sz="2200" dirty="0">
                <a:latin typeface="+mn-lt"/>
              </a:rPr>
              <a:t>P</a:t>
            </a:r>
            <a:r>
              <a:rPr lang="en-US" sz="100" dirty="0">
                <a:latin typeface="+mn-lt"/>
              </a:rPr>
              <a:t> </a:t>
            </a:r>
            <a:r>
              <a:rPr lang="en-US" sz="2200" dirty="0">
                <a:latin typeface="+mn-lt"/>
              </a:rPr>
              <a:t>P</a:t>
            </a:r>
          </a:p>
          <a:p>
            <a:pPr lvl="1"/>
            <a:r>
              <a:rPr lang="en-US" sz="2200" dirty="0">
                <a:latin typeface="+mn-lt"/>
              </a:rPr>
              <a:t>Use of many machines and processors in parallel (M</a:t>
            </a:r>
            <a:r>
              <a:rPr lang="en-US" sz="100" dirty="0">
                <a:latin typeface="+mn-lt"/>
              </a:rPr>
              <a:t> </a:t>
            </a:r>
            <a:r>
              <a:rPr lang="en-US" sz="2200" dirty="0">
                <a:latin typeface="+mn-lt"/>
              </a:rPr>
              <a:t>P</a:t>
            </a:r>
            <a:r>
              <a:rPr lang="en-US" sz="100" dirty="0">
                <a:latin typeface="+mn-lt"/>
              </a:rPr>
              <a:t> </a:t>
            </a:r>
            <a:r>
              <a:rPr lang="en-US" sz="2200" dirty="0">
                <a:latin typeface="+mn-lt"/>
              </a:rPr>
              <a:t>P - massively parallel processing)</a:t>
            </a:r>
          </a:p>
          <a:p>
            <a:r>
              <a:rPr lang="en-US" sz="2200" dirty="0">
                <a:latin typeface="+mn-lt"/>
              </a:rPr>
              <a:t>Appliances</a:t>
            </a:r>
          </a:p>
          <a:p>
            <a:pPr lvl="1"/>
            <a:r>
              <a:rPr lang="en-US" sz="2200" dirty="0">
                <a:latin typeface="+mn-lt"/>
              </a:rPr>
              <a:t>Combining hardware, software, and storage in a single unit for performance and scalability</a:t>
            </a:r>
          </a:p>
        </p:txBody>
      </p:sp>
    </p:spTree>
    <p:extLst>
      <p:ext uri="{BB962C8B-B14F-4D97-AF65-F5344CB8AC3E}">
        <p14:creationId xmlns:p14="http://schemas.microsoft.com/office/powerpoint/2010/main" val="2045689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Challenges of Big Data Analytics</a:t>
            </a:r>
            <a:endParaRPr lang="en-US" sz="2000" b="0" dirty="0"/>
          </a:p>
        </p:txBody>
      </p:sp>
      <p:sp>
        <p:nvSpPr>
          <p:cNvPr id="3" name="Text Placeholder 2"/>
          <p:cNvSpPr>
            <a:spLocks noGrp="1"/>
          </p:cNvSpPr>
          <p:nvPr>
            <p:ph type="body" idx="1"/>
          </p:nvPr>
        </p:nvSpPr>
        <p:spPr>
          <a:xfrm>
            <a:off x="457200" y="1600200"/>
            <a:ext cx="8229600" cy="4665133"/>
          </a:xfrm>
        </p:spPr>
        <p:txBody>
          <a:bodyPr/>
          <a:lstStyle/>
          <a:p>
            <a:r>
              <a:rPr lang="en-US" sz="2000" dirty="0">
                <a:latin typeface="+mn-lt"/>
              </a:rPr>
              <a:t>Data volume</a:t>
            </a:r>
          </a:p>
          <a:p>
            <a:pPr lvl="1"/>
            <a:r>
              <a:rPr lang="en-US" sz="2000" dirty="0">
                <a:latin typeface="+mn-lt"/>
              </a:rPr>
              <a:t>The ability to capture, store, and process the huge volume of data in a timely manner</a:t>
            </a:r>
          </a:p>
          <a:p>
            <a:r>
              <a:rPr lang="en-US" sz="2000" dirty="0">
                <a:latin typeface="+mn-lt"/>
              </a:rPr>
              <a:t>Data integration</a:t>
            </a:r>
          </a:p>
          <a:p>
            <a:pPr lvl="1"/>
            <a:r>
              <a:rPr lang="en-US" sz="2000" dirty="0">
                <a:latin typeface="+mn-lt"/>
              </a:rPr>
              <a:t>The ability to combine data quickly and at reasonable cost</a:t>
            </a:r>
          </a:p>
          <a:p>
            <a:r>
              <a:rPr lang="en-US" sz="2000" dirty="0">
                <a:latin typeface="+mn-lt"/>
              </a:rPr>
              <a:t>Processing capabilities</a:t>
            </a:r>
          </a:p>
          <a:p>
            <a:pPr lvl="1"/>
            <a:r>
              <a:rPr lang="en-US" sz="2000" dirty="0">
                <a:latin typeface="+mn-lt"/>
              </a:rPr>
              <a:t>The ability to process the data quickly, as it is captured (i.e., stream analytics)</a:t>
            </a:r>
          </a:p>
          <a:p>
            <a:r>
              <a:rPr lang="en-US" sz="2000" dirty="0">
                <a:latin typeface="+mn-lt"/>
              </a:rPr>
              <a:t>Data governance (… security, privacy, access)</a:t>
            </a:r>
          </a:p>
          <a:p>
            <a:r>
              <a:rPr lang="en-US" sz="2000" dirty="0">
                <a:latin typeface="+mn-lt"/>
              </a:rPr>
              <a:t>Skill availability (… data scientist)</a:t>
            </a:r>
          </a:p>
          <a:p>
            <a:r>
              <a:rPr lang="en-US" sz="2000" dirty="0">
                <a:latin typeface="+mn-lt"/>
              </a:rPr>
              <a:t>Solution cost (R</a:t>
            </a:r>
            <a:r>
              <a:rPr lang="en-US" sz="100" dirty="0">
                <a:latin typeface="+mn-lt"/>
              </a:rPr>
              <a:t> </a:t>
            </a:r>
            <a:r>
              <a:rPr lang="en-US" sz="2000" dirty="0">
                <a:latin typeface="+mn-lt"/>
              </a:rPr>
              <a:t>O</a:t>
            </a:r>
            <a:r>
              <a:rPr lang="en-US" sz="100" dirty="0">
                <a:latin typeface="+mn-lt"/>
              </a:rPr>
              <a:t> </a:t>
            </a:r>
            <a:r>
              <a:rPr lang="en-US" sz="2000" dirty="0">
                <a:latin typeface="+mn-lt"/>
              </a:rPr>
              <a:t>I)</a:t>
            </a:r>
          </a:p>
        </p:txBody>
      </p:sp>
    </p:spTree>
    <p:extLst>
      <p:ext uri="{BB962C8B-B14F-4D97-AF65-F5344CB8AC3E}">
        <p14:creationId xmlns:p14="http://schemas.microsoft.com/office/powerpoint/2010/main" val="3106311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Problems Addressed by Big Data Analytics </a:t>
            </a:r>
            <a:r>
              <a:rPr lang="en-US" sz="2000" b="0" dirty="0"/>
              <a:t>(1 of 2)</a:t>
            </a:r>
          </a:p>
        </p:txBody>
      </p:sp>
      <p:sp>
        <p:nvSpPr>
          <p:cNvPr id="3" name="Text Placeholder 2"/>
          <p:cNvSpPr>
            <a:spLocks noGrp="1"/>
          </p:cNvSpPr>
          <p:nvPr>
            <p:ph type="body" idx="1"/>
          </p:nvPr>
        </p:nvSpPr>
        <p:spPr>
          <a:xfrm>
            <a:off x="457200" y="1600201"/>
            <a:ext cx="8229600" cy="4038600"/>
          </a:xfrm>
        </p:spPr>
        <p:txBody>
          <a:bodyPr/>
          <a:lstStyle/>
          <a:p>
            <a:r>
              <a:rPr lang="en-US" sz="2400" dirty="0">
                <a:latin typeface="+mn-lt"/>
              </a:rPr>
              <a:t>Process efficiency and cost reduction</a:t>
            </a:r>
          </a:p>
          <a:p>
            <a:r>
              <a:rPr lang="en-US" sz="2400" dirty="0">
                <a:latin typeface="+mn-lt"/>
              </a:rPr>
              <a:t>Brand management</a:t>
            </a:r>
          </a:p>
          <a:p>
            <a:r>
              <a:rPr lang="en-US" sz="2400" dirty="0">
                <a:latin typeface="+mn-lt"/>
              </a:rPr>
              <a:t>Revenue maximization, cross-selling/up-selling</a:t>
            </a:r>
          </a:p>
          <a:p>
            <a:r>
              <a:rPr lang="en-US" sz="2400" dirty="0">
                <a:latin typeface="+mn-lt"/>
              </a:rPr>
              <a:t>Enhanced customer experience</a:t>
            </a:r>
          </a:p>
          <a:p>
            <a:r>
              <a:rPr lang="en-US" sz="2400" dirty="0">
                <a:latin typeface="+mn-lt"/>
              </a:rPr>
              <a:t>Churn identification, customer recruiting</a:t>
            </a:r>
          </a:p>
          <a:p>
            <a:r>
              <a:rPr lang="en-US" sz="2400" dirty="0">
                <a:latin typeface="+mn-lt"/>
              </a:rPr>
              <a:t>Improved customer service</a:t>
            </a:r>
          </a:p>
          <a:p>
            <a:r>
              <a:rPr lang="en-US" sz="2400" dirty="0">
                <a:latin typeface="+mn-lt"/>
              </a:rPr>
              <a:t>Identifying new products and market opportunities</a:t>
            </a:r>
          </a:p>
        </p:txBody>
      </p:sp>
    </p:spTree>
    <p:extLst>
      <p:ext uri="{BB962C8B-B14F-4D97-AF65-F5344CB8AC3E}">
        <p14:creationId xmlns:p14="http://schemas.microsoft.com/office/powerpoint/2010/main" val="23828691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Problems Addressed by Big Data Analytics </a:t>
            </a:r>
            <a:r>
              <a:rPr lang="en-US" sz="2000" b="0" dirty="0"/>
              <a:t>(2 of 2)</a:t>
            </a:r>
            <a:endParaRPr lang="en-US" dirty="0"/>
          </a:p>
        </p:txBody>
      </p:sp>
      <p:sp>
        <p:nvSpPr>
          <p:cNvPr id="3" name="Text Placeholder 2"/>
          <p:cNvSpPr>
            <a:spLocks noGrp="1"/>
          </p:cNvSpPr>
          <p:nvPr>
            <p:ph type="body" idx="1"/>
          </p:nvPr>
        </p:nvSpPr>
        <p:spPr/>
        <p:txBody>
          <a:bodyPr/>
          <a:lstStyle/>
          <a:p>
            <a:r>
              <a:rPr lang="en-US" sz="2400" dirty="0">
                <a:latin typeface="+mn-lt"/>
              </a:rPr>
              <a:t>Risk management</a:t>
            </a:r>
          </a:p>
          <a:p>
            <a:r>
              <a:rPr lang="en-US" sz="2400" dirty="0">
                <a:latin typeface="+mn-lt"/>
              </a:rPr>
              <a:t>Regulatory compliance</a:t>
            </a:r>
          </a:p>
          <a:p>
            <a:r>
              <a:rPr lang="en-US" sz="2400" dirty="0">
                <a:latin typeface="+mn-lt"/>
              </a:rPr>
              <a:t>Enhanced security capabilities</a:t>
            </a:r>
          </a:p>
          <a:p>
            <a:r>
              <a:rPr lang="en-US" sz="2400" dirty="0">
                <a:latin typeface="+mn-lt"/>
              </a:rPr>
              <a:t>…</a:t>
            </a:r>
          </a:p>
        </p:txBody>
      </p:sp>
    </p:spTree>
    <p:extLst>
      <p:ext uri="{BB962C8B-B14F-4D97-AF65-F5344CB8AC3E}">
        <p14:creationId xmlns:p14="http://schemas.microsoft.com/office/powerpoint/2010/main" val="4275411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7.2 </a:t>
            </a:r>
            <a:r>
              <a:rPr lang="en-US" sz="2000" b="0" dirty="0"/>
              <a:t>(1 of 2)</a:t>
            </a:r>
          </a:p>
        </p:txBody>
      </p:sp>
      <p:sp>
        <p:nvSpPr>
          <p:cNvPr id="5" name="Text Placeholder 4"/>
          <p:cNvSpPr>
            <a:spLocks noGrp="1"/>
          </p:cNvSpPr>
          <p:nvPr>
            <p:ph type="body" idx="1"/>
          </p:nvPr>
        </p:nvSpPr>
        <p:spPr>
          <a:xfrm>
            <a:off x="457200" y="1600200"/>
            <a:ext cx="8229600" cy="891791"/>
          </a:xfrm>
        </p:spPr>
        <p:txBody>
          <a:bodyPr/>
          <a:lstStyle/>
          <a:p>
            <a:pPr marL="0" indent="0">
              <a:buNone/>
            </a:pPr>
            <a:r>
              <a:rPr lang="en-US" sz="2400" b="1" dirty="0">
                <a:latin typeface="+mn-lt"/>
              </a:rPr>
              <a:t>Top Five Investment Bank Achieves Single Source of the Truth</a:t>
            </a:r>
          </a:p>
        </p:txBody>
      </p:sp>
      <p:sp>
        <p:nvSpPr>
          <p:cNvPr id="6" name="Text Placeholder 5"/>
          <p:cNvSpPr>
            <a:spLocks noGrp="1"/>
          </p:cNvSpPr>
          <p:nvPr>
            <p:ph type="body" idx="2"/>
          </p:nvPr>
        </p:nvSpPr>
        <p:spPr>
          <a:xfrm>
            <a:off x="457200" y="2627143"/>
            <a:ext cx="8229600" cy="2897777"/>
          </a:xfrm>
        </p:spPr>
        <p:txBody>
          <a:bodyPr/>
          <a:lstStyle/>
          <a:p>
            <a:pPr marL="0" indent="0">
              <a:buNone/>
            </a:pPr>
            <a:r>
              <a:rPr lang="en-US" sz="2400" b="1" dirty="0">
                <a:latin typeface="+mn-lt"/>
              </a:rPr>
              <a:t>Questions for Discussion</a:t>
            </a:r>
          </a:p>
          <a:p>
            <a:pPr marL="432000" indent="-432000">
              <a:buFont typeface="+mj-lt"/>
              <a:buAutoNum type="arabicPeriod"/>
            </a:pPr>
            <a:r>
              <a:rPr lang="en-US" sz="2400" dirty="0">
                <a:latin typeface="+mn-lt"/>
              </a:rPr>
              <a:t>How can Big Data benefit large-scale trading banks?</a:t>
            </a:r>
          </a:p>
          <a:p>
            <a:pPr marL="432000" indent="-432000">
              <a:buFont typeface="+mj-lt"/>
              <a:buAutoNum type="arabicPeriod"/>
            </a:pPr>
            <a:r>
              <a:rPr lang="en-US" sz="2400" dirty="0">
                <a:latin typeface="+mn-lt"/>
              </a:rPr>
              <a:t>How did MarkLogic infrastructure help ease the leveraging of Big Data?</a:t>
            </a:r>
          </a:p>
          <a:p>
            <a:pPr marL="432000" indent="-432000">
              <a:buFont typeface="+mj-lt"/>
              <a:buAutoNum type="arabicPeriod"/>
            </a:pPr>
            <a:r>
              <a:rPr lang="en-US" sz="2400" dirty="0">
                <a:latin typeface="+mn-lt"/>
              </a:rPr>
              <a:t>What were the challenges, the proposed solution, and the obtained results?</a:t>
            </a:r>
          </a:p>
        </p:txBody>
      </p:sp>
    </p:spTree>
    <p:extLst>
      <p:ext uri="{BB962C8B-B14F-4D97-AF65-F5344CB8AC3E}">
        <p14:creationId xmlns:p14="http://schemas.microsoft.com/office/powerpoint/2010/main" val="3800834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7.2 </a:t>
            </a:r>
            <a:r>
              <a:rPr lang="en-US" sz="2000" b="0" dirty="0"/>
              <a:t>(2 of 2)</a:t>
            </a:r>
          </a:p>
        </p:txBody>
      </p:sp>
      <p:sp>
        <p:nvSpPr>
          <p:cNvPr id="6" name="Text Placeholder 5"/>
          <p:cNvSpPr>
            <a:spLocks noGrp="1"/>
          </p:cNvSpPr>
          <p:nvPr>
            <p:ph type="body" idx="1"/>
          </p:nvPr>
        </p:nvSpPr>
        <p:spPr>
          <a:xfrm>
            <a:off x="457200" y="1600201"/>
            <a:ext cx="8229600" cy="507439"/>
          </a:xfrm>
        </p:spPr>
        <p:txBody>
          <a:bodyPr/>
          <a:lstStyle/>
          <a:p>
            <a:r>
              <a:rPr lang="en-US" sz="2400" dirty="0"/>
              <a:t>Moving from many old systems to a unified new system</a:t>
            </a:r>
          </a:p>
        </p:txBody>
      </p:sp>
      <p:pic>
        <p:nvPicPr>
          <p:cNvPr id="7" name="Picture 6" descr="A diagram shows transformation from old fragmented systems to the new unified system. Before, it was difficult to identify financial exposure across many systems, due to separate copies of derivatives trade store. This is described with users using several data storage. After, it was possible to analyze all contracts in single database because Mark Logic Server eliminates the need for 20 database copies. This is described with users using a Mark Logic server. "/>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65218" y="2476697"/>
            <a:ext cx="5613565" cy="3546766"/>
          </a:xfrm>
          <a:prstGeom prst="rect">
            <a:avLst/>
          </a:prstGeom>
          <a:noFill/>
          <a:ln>
            <a:noFill/>
          </a:ln>
        </p:spPr>
      </p:pic>
    </p:spTree>
    <p:extLst>
      <p:ext uri="{BB962C8B-B14F-4D97-AF65-F5344CB8AC3E}">
        <p14:creationId xmlns:p14="http://schemas.microsoft.com/office/powerpoint/2010/main" val="13161559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Technologies </a:t>
            </a:r>
            <a:r>
              <a:rPr lang="en-US" sz="2000" b="0" dirty="0"/>
              <a:t>(1 of 2)</a:t>
            </a:r>
          </a:p>
        </p:txBody>
      </p:sp>
      <p:sp>
        <p:nvSpPr>
          <p:cNvPr id="3" name="Text Placeholder 2"/>
          <p:cNvSpPr>
            <a:spLocks noGrp="1"/>
          </p:cNvSpPr>
          <p:nvPr>
            <p:ph type="body" idx="1"/>
          </p:nvPr>
        </p:nvSpPr>
        <p:spPr>
          <a:xfrm>
            <a:off x="457199" y="1600200"/>
            <a:ext cx="2831073" cy="4525963"/>
          </a:xfrm>
        </p:spPr>
        <p:txBody>
          <a:bodyPr/>
          <a:lstStyle/>
          <a:p>
            <a:r>
              <a:rPr lang="en-US" sz="2400" dirty="0">
                <a:latin typeface="+mn-lt"/>
              </a:rPr>
              <a:t>MapReduce …</a:t>
            </a:r>
          </a:p>
          <a:p>
            <a:r>
              <a:rPr lang="en-US" sz="2400" dirty="0">
                <a:latin typeface="+mn-lt"/>
              </a:rPr>
              <a:t>Hadoop …</a:t>
            </a:r>
          </a:p>
          <a:p>
            <a:r>
              <a:rPr lang="en-US" sz="2400" dirty="0">
                <a:latin typeface="+mn-lt"/>
              </a:rPr>
              <a:t>Hive</a:t>
            </a:r>
          </a:p>
          <a:p>
            <a:r>
              <a:rPr lang="en-US" sz="2400" dirty="0">
                <a:latin typeface="+mn-lt"/>
              </a:rPr>
              <a:t>Pig</a:t>
            </a:r>
          </a:p>
          <a:p>
            <a:r>
              <a:rPr lang="en-US" sz="2400" dirty="0">
                <a:latin typeface="+mn-lt"/>
              </a:rPr>
              <a:t>Hbase</a:t>
            </a:r>
          </a:p>
          <a:p>
            <a:r>
              <a:rPr lang="en-US" sz="2400" dirty="0">
                <a:latin typeface="+mn-lt"/>
              </a:rPr>
              <a:t>Flume</a:t>
            </a:r>
          </a:p>
          <a:p>
            <a:r>
              <a:rPr lang="en-US" sz="2400" dirty="0">
                <a:latin typeface="+mn-lt"/>
              </a:rPr>
              <a:t>Oozie</a:t>
            </a:r>
          </a:p>
          <a:p>
            <a:r>
              <a:rPr lang="en-US" sz="2400" dirty="0">
                <a:latin typeface="+mn-lt"/>
              </a:rPr>
              <a:t>Ambari</a:t>
            </a:r>
          </a:p>
        </p:txBody>
      </p:sp>
      <p:pic>
        <p:nvPicPr>
          <p:cNvPr id="9" name="Picture 6" descr="A logo displays a yellow elephant next to the text, Hadoop map redu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2180" y="1732032"/>
            <a:ext cx="3414792" cy="104578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A logo displays a yellow elephant head with a bee body, over the word, h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1940" y="2964321"/>
            <a:ext cx="1739158" cy="156524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A logo displays a yellow elephant over the text, Hadoo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6863" y="3929173"/>
            <a:ext cx="3047497" cy="2285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5916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Technologies </a:t>
            </a:r>
            <a:r>
              <a:rPr lang="en-US" sz="2000" b="0" dirty="0"/>
              <a:t>(2 of 2)</a:t>
            </a:r>
            <a:endParaRPr lang="en-US" dirty="0"/>
          </a:p>
        </p:txBody>
      </p:sp>
      <p:sp>
        <p:nvSpPr>
          <p:cNvPr id="3" name="Text Placeholder 2"/>
          <p:cNvSpPr>
            <a:spLocks noGrp="1"/>
          </p:cNvSpPr>
          <p:nvPr>
            <p:ph type="body" idx="1"/>
          </p:nvPr>
        </p:nvSpPr>
        <p:spPr/>
        <p:txBody>
          <a:bodyPr/>
          <a:lstStyle/>
          <a:p>
            <a:r>
              <a:rPr lang="en-US" sz="2400" dirty="0">
                <a:latin typeface="+mn-lt"/>
              </a:rPr>
              <a:t>Avro</a:t>
            </a:r>
          </a:p>
          <a:p>
            <a:r>
              <a:rPr lang="en-US" sz="2400" dirty="0">
                <a:latin typeface="+mn-lt"/>
              </a:rPr>
              <a:t>Mahout</a:t>
            </a:r>
          </a:p>
          <a:p>
            <a:r>
              <a:rPr lang="en-US" sz="2400" dirty="0">
                <a:latin typeface="+mn-lt"/>
              </a:rPr>
              <a:t>Sqoop, Hcatalog, ….</a:t>
            </a:r>
          </a:p>
        </p:txBody>
      </p:sp>
    </p:spTree>
    <p:extLst>
      <p:ext uri="{BB962C8B-B14F-4D97-AF65-F5344CB8AC3E}">
        <p14:creationId xmlns:p14="http://schemas.microsoft.com/office/powerpoint/2010/main" val="17762745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382000" cy="1097279"/>
          </a:xfrm>
        </p:spPr>
        <p:txBody>
          <a:bodyPr/>
          <a:lstStyle/>
          <a:p>
            <a:r>
              <a:rPr lang="en-US" dirty="0"/>
              <a:t>Big Data Technologies--MapReduce </a:t>
            </a:r>
            <a:r>
              <a:rPr lang="en-US" sz="2000" b="0" dirty="0"/>
              <a:t>(1 of 2)</a:t>
            </a:r>
          </a:p>
        </p:txBody>
      </p:sp>
      <p:sp>
        <p:nvSpPr>
          <p:cNvPr id="3" name="Text Placeholder 2"/>
          <p:cNvSpPr>
            <a:spLocks noGrp="1"/>
          </p:cNvSpPr>
          <p:nvPr>
            <p:ph type="body" idx="1"/>
          </p:nvPr>
        </p:nvSpPr>
        <p:spPr/>
        <p:txBody>
          <a:bodyPr/>
          <a:lstStyle/>
          <a:p>
            <a:r>
              <a:rPr lang="en-US" sz="2400" dirty="0">
                <a:latin typeface="+mn-lt"/>
              </a:rPr>
              <a:t>MapReduce distributes the processing of very large multi-structured data files across a large cluster of ordinary machines/processors</a:t>
            </a:r>
          </a:p>
          <a:p>
            <a:r>
              <a:rPr lang="en-US" sz="2400" dirty="0">
                <a:latin typeface="+mn-lt"/>
                <a:sym typeface="Wingdings" panose="05000000000000000000" pitchFamily="2" charset="2"/>
              </a:rPr>
              <a:t>Goal - achieving high performance with “simple” computers</a:t>
            </a:r>
            <a:endParaRPr lang="en-US" sz="2400" dirty="0">
              <a:latin typeface="+mn-lt"/>
            </a:endParaRPr>
          </a:p>
          <a:p>
            <a:r>
              <a:rPr lang="en-US" sz="2400" dirty="0">
                <a:latin typeface="+mn-lt"/>
              </a:rPr>
              <a:t>Developed and popularized by Google</a:t>
            </a:r>
          </a:p>
          <a:p>
            <a:r>
              <a:rPr lang="en-US" sz="2400" dirty="0">
                <a:latin typeface="+mn-lt"/>
              </a:rPr>
              <a:t>Good at processing and analyzing large volumes of multi-structured data in a timely manner</a:t>
            </a:r>
          </a:p>
          <a:p>
            <a:r>
              <a:rPr lang="en-US" sz="2400" dirty="0">
                <a:latin typeface="+mn-lt"/>
              </a:rPr>
              <a:t>Example tasks: indexing the Web for search, graph analysis, text analysis, machine learning, …</a:t>
            </a:r>
          </a:p>
        </p:txBody>
      </p:sp>
    </p:spTree>
    <p:extLst>
      <p:ext uri="{BB962C8B-B14F-4D97-AF65-F5344CB8AC3E}">
        <p14:creationId xmlns:p14="http://schemas.microsoft.com/office/powerpoint/2010/main" val="18102886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229600" cy="1097279"/>
          </a:xfrm>
        </p:spPr>
        <p:txBody>
          <a:bodyPr/>
          <a:lstStyle/>
          <a:p>
            <a:r>
              <a:rPr lang="en-US" dirty="0"/>
              <a:t>Big Data Technologies--MapReduce </a:t>
            </a:r>
            <a:r>
              <a:rPr lang="en-US" sz="2000" b="0" dirty="0"/>
              <a:t>(2 of 2)</a:t>
            </a:r>
          </a:p>
        </p:txBody>
      </p:sp>
      <p:sp>
        <p:nvSpPr>
          <p:cNvPr id="3" name="Text Placeholder 2"/>
          <p:cNvSpPr>
            <a:spLocks noGrp="1"/>
          </p:cNvSpPr>
          <p:nvPr>
            <p:ph type="body" idx="1"/>
          </p:nvPr>
        </p:nvSpPr>
        <p:spPr>
          <a:xfrm>
            <a:off x="457200" y="1600200"/>
            <a:ext cx="8229600" cy="499905"/>
          </a:xfrm>
        </p:spPr>
        <p:txBody>
          <a:bodyPr/>
          <a:lstStyle/>
          <a:p>
            <a:r>
              <a:rPr lang="en-US" sz="2400" dirty="0">
                <a:latin typeface="+mn-lt"/>
              </a:rPr>
              <a:t>How does MapReduce work?</a:t>
            </a:r>
          </a:p>
        </p:txBody>
      </p:sp>
      <p:pic>
        <p:nvPicPr>
          <p:cNvPr id="4" name="Picture 3" descr="An illustration shows an example of Colored Square Counter. Three sets of data are presented with a goal to determine the frequency counts of the shapes. Raw Data. Box 1. Row 1. Orange diamond, light green square. Row 2. Orange diamond, dark green star. Row 3. Blue circle, dark green star. Row 4. Dark green star, blue circle. Box 2. Row 1. Light green square, light green square. Row 2. Red triangle, blue circle. Row 3. Red triangle, orange diamond. Row 4. Orange diamond, red triangle. Map Function. An arrow from the Box 1 of Raw Data leads to upper part of the Map function. First Set, upper part. Row 1. Orange diamond, light green square. Row 2. Orange diamond, dark green star. Row 3. Blue circle, dark green star. Row 4. Dark green star, blue circle. An arrow leads the first set to the second set. Second Set, upper part. Row 1. Orange diamond, orange diamond. Row 2. Blue circle, blue circle. Row 3. Light green square. Row 4. Dark green star, dark green star, dark green star. An arrow from the Box 2 of Raw Data leads to lower part of the Map function. First Set, lower part. Row 1. Light green square, light green square. Row 2. Red triangle, blue circle. Row 3. Red triangle, orange diamond. Row 4. Orange diamond, red triangle. An arrow leads the first set to the second set. Second Set, upper part. Row 1. Light green square, light green square. Row 2. Red triangle, red triangle, red triangle. Row 3. Blue circle. Row 4. Orange diamond, orange diamond. Both the upper and lower parts form the following. Second Set, upper part. Row 1. Orange diamond, orange diamond. Row 2. Orange diamond, orange diamond. Row 3. Blue circle, blue circle. Row 4. Blue circle. Row 5. Light green square. Row 6. Light green square, light green square. Row 7. Dark green star, dark green star, dark green star. Row 8. Red triangle, red triangle, red triangle. Reduce Function. An arrow from the last set of data leads to the following results. Frequency counts of the shapes. Orange diamond, 4. Blue circle, 3. Light green square, 3. Dark green star, 3. Red triangle, 3."/>
          <p:cNvPicPr>
            <a:picLocks noChangeAspect="1"/>
          </p:cNvPicPr>
          <p:nvPr/>
        </p:nvPicPr>
        <p:blipFill>
          <a:blip r:embed="rId2"/>
          <a:stretch>
            <a:fillRect/>
          </a:stretch>
        </p:blipFill>
        <p:spPr>
          <a:xfrm>
            <a:off x="1900392" y="2471203"/>
            <a:ext cx="5343217" cy="3483776"/>
          </a:xfrm>
          <a:prstGeom prst="rect">
            <a:avLst/>
          </a:prstGeom>
        </p:spPr>
      </p:pic>
    </p:spTree>
    <p:extLst>
      <p:ext uri="{BB962C8B-B14F-4D97-AF65-F5344CB8AC3E}">
        <p14:creationId xmlns:p14="http://schemas.microsoft.com/office/powerpoint/2010/main" val="35592825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229600" cy="1097279"/>
          </a:xfrm>
        </p:spPr>
        <p:txBody>
          <a:bodyPr/>
          <a:lstStyle/>
          <a:p>
            <a:r>
              <a:rPr lang="en-US" dirty="0"/>
              <a:t>Big Data Technologies--Hadoop </a:t>
            </a:r>
            <a:r>
              <a:rPr lang="en-US" sz="2000" b="0" dirty="0"/>
              <a:t>(1 of 3)</a:t>
            </a:r>
            <a:endParaRPr lang="en-US" sz="2000" dirty="0"/>
          </a:p>
        </p:txBody>
      </p:sp>
      <p:sp>
        <p:nvSpPr>
          <p:cNvPr id="3" name="Text Placeholder 2"/>
          <p:cNvSpPr>
            <a:spLocks noGrp="1"/>
          </p:cNvSpPr>
          <p:nvPr>
            <p:ph type="body" idx="1"/>
          </p:nvPr>
        </p:nvSpPr>
        <p:spPr>
          <a:xfrm>
            <a:off x="457200" y="1600201"/>
            <a:ext cx="8229600" cy="3876152"/>
          </a:xfrm>
        </p:spPr>
        <p:txBody>
          <a:bodyPr/>
          <a:lstStyle/>
          <a:p>
            <a:r>
              <a:rPr lang="en-US" sz="2400" dirty="0">
                <a:latin typeface="+mn-lt"/>
              </a:rPr>
              <a:t>Hadoop is an open source framework for storing and analyzing massive amounts of distributed, unstructured data</a:t>
            </a:r>
          </a:p>
          <a:p>
            <a:pPr lvl="1"/>
            <a:r>
              <a:rPr lang="en-US" sz="2400" dirty="0">
                <a:latin typeface="+mn-lt"/>
              </a:rPr>
              <a:t>Originally created by Doug Cutting at Yahoo!</a:t>
            </a:r>
          </a:p>
          <a:p>
            <a:r>
              <a:rPr lang="en-US" sz="2400" dirty="0">
                <a:latin typeface="+mn-lt"/>
              </a:rPr>
              <a:t>Hadoop clusters run on inexpensive commodity hardware so projects can scale-out inexpensively</a:t>
            </a:r>
          </a:p>
          <a:p>
            <a:pPr lvl="1"/>
            <a:r>
              <a:rPr lang="en-US" sz="2400" dirty="0">
                <a:latin typeface="+mn-lt"/>
              </a:rPr>
              <a:t>Hadoop is now part of Apache Software Foundation</a:t>
            </a:r>
          </a:p>
          <a:p>
            <a:pPr lvl="1"/>
            <a:r>
              <a:rPr lang="en-US" sz="2400" dirty="0">
                <a:latin typeface="+mn-lt"/>
              </a:rPr>
              <a:t>Open source - hundreds of contributors continuously improve the core technology</a:t>
            </a:r>
          </a:p>
        </p:txBody>
      </p:sp>
    </p:spTree>
    <p:extLst>
      <p:ext uri="{BB962C8B-B14F-4D97-AF65-F5344CB8AC3E}">
        <p14:creationId xmlns:p14="http://schemas.microsoft.com/office/powerpoint/2010/main" val="28003738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325058" cy="1097279"/>
          </a:xfrm>
        </p:spPr>
        <p:txBody>
          <a:bodyPr/>
          <a:lstStyle/>
          <a:p>
            <a:r>
              <a:rPr lang="en-US" dirty="0"/>
              <a:t>Big Data Technologies--Hadoop </a:t>
            </a:r>
            <a:r>
              <a:rPr lang="en-US" sz="2000" b="0" dirty="0"/>
              <a:t>(2 of 3)</a:t>
            </a:r>
            <a:endParaRPr lang="en-US" sz="2000" dirty="0"/>
          </a:p>
        </p:txBody>
      </p:sp>
      <p:sp>
        <p:nvSpPr>
          <p:cNvPr id="3" name="Text Placeholder 2"/>
          <p:cNvSpPr>
            <a:spLocks noGrp="1"/>
          </p:cNvSpPr>
          <p:nvPr>
            <p:ph type="body" idx="1"/>
          </p:nvPr>
        </p:nvSpPr>
        <p:spPr>
          <a:xfrm>
            <a:off x="457199" y="1600200"/>
            <a:ext cx="8325059" cy="4247941"/>
          </a:xfrm>
        </p:spPr>
        <p:txBody>
          <a:bodyPr/>
          <a:lstStyle/>
          <a:p>
            <a:r>
              <a:rPr lang="en-US" sz="2200" b="1" dirty="0">
                <a:solidFill>
                  <a:schemeClr val="tx1"/>
                </a:solidFill>
                <a:latin typeface="+mn-lt"/>
              </a:rPr>
              <a:t>How Does Hadoop Work?</a:t>
            </a:r>
          </a:p>
          <a:p>
            <a:pPr lvl="1"/>
            <a:r>
              <a:rPr lang="en-US" sz="2200" dirty="0">
                <a:latin typeface="+mn-lt"/>
              </a:rPr>
              <a:t>Access unstructured and semi-structured data (example, log files, social media feeds, other data sources)</a:t>
            </a:r>
          </a:p>
          <a:p>
            <a:pPr lvl="1"/>
            <a:r>
              <a:rPr lang="en-US" sz="2200" dirty="0">
                <a:latin typeface="+mn-lt"/>
              </a:rPr>
              <a:t>Break the data up into “parts,” which are then loaded into a file system made up of multiple nodes running on commodity hardware using H</a:t>
            </a:r>
            <a:r>
              <a:rPr lang="en-US" sz="100" dirty="0">
                <a:latin typeface="+mn-lt"/>
              </a:rPr>
              <a:t> </a:t>
            </a:r>
            <a:r>
              <a:rPr lang="en-US" sz="2200" dirty="0">
                <a:latin typeface="+mn-lt"/>
              </a:rPr>
              <a:t>D</a:t>
            </a:r>
            <a:r>
              <a:rPr lang="en-US" sz="100" dirty="0">
                <a:latin typeface="+mn-lt"/>
              </a:rPr>
              <a:t> </a:t>
            </a:r>
            <a:r>
              <a:rPr lang="en-US" sz="2200" dirty="0">
                <a:latin typeface="+mn-lt"/>
              </a:rPr>
              <a:t>F</a:t>
            </a:r>
            <a:r>
              <a:rPr lang="en-US" sz="100" dirty="0">
                <a:latin typeface="+mn-lt"/>
              </a:rPr>
              <a:t> </a:t>
            </a:r>
            <a:r>
              <a:rPr lang="en-US" sz="2200" dirty="0">
                <a:latin typeface="+mn-lt"/>
              </a:rPr>
              <a:t>S</a:t>
            </a:r>
          </a:p>
          <a:p>
            <a:pPr lvl="1"/>
            <a:r>
              <a:rPr lang="en-US" sz="2200" dirty="0">
                <a:latin typeface="+mn-lt"/>
              </a:rPr>
              <a:t>Each “part” is replicated multiple times and loaded into the file system for replication and failsafe processing</a:t>
            </a:r>
          </a:p>
          <a:p>
            <a:pPr lvl="1"/>
            <a:r>
              <a:rPr lang="en-US" sz="2200" dirty="0">
                <a:latin typeface="+mn-lt"/>
              </a:rPr>
              <a:t>A node acts as the </a:t>
            </a:r>
            <a:r>
              <a:rPr lang="en-US" sz="2200" b="1" dirty="0">
                <a:solidFill>
                  <a:schemeClr val="tx1"/>
                </a:solidFill>
                <a:latin typeface="+mn-lt"/>
              </a:rPr>
              <a:t>Facilitator</a:t>
            </a:r>
            <a:r>
              <a:rPr lang="en-US" sz="2200" dirty="0">
                <a:latin typeface="+mn-lt"/>
              </a:rPr>
              <a:t> and another as </a:t>
            </a:r>
            <a:r>
              <a:rPr lang="en-US" sz="2200" b="1" dirty="0">
                <a:solidFill>
                  <a:schemeClr val="tx1"/>
                </a:solidFill>
                <a:latin typeface="+mn-lt"/>
              </a:rPr>
              <a:t>Job Tracker</a:t>
            </a:r>
          </a:p>
          <a:p>
            <a:pPr lvl="1"/>
            <a:r>
              <a:rPr lang="en-US" sz="2200" dirty="0">
                <a:latin typeface="+mn-lt"/>
              </a:rPr>
              <a:t>Jobs are distributed to the clients, and once completed the results are collected and aggregated using MapReduce</a:t>
            </a:r>
          </a:p>
        </p:txBody>
      </p:sp>
    </p:spTree>
    <p:extLst>
      <p:ext uri="{BB962C8B-B14F-4D97-AF65-F5344CB8AC3E}">
        <p14:creationId xmlns:p14="http://schemas.microsoft.com/office/powerpoint/2010/main" val="8823895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42" y="215371"/>
            <a:ext cx="8212763" cy="1097279"/>
          </a:xfrm>
        </p:spPr>
        <p:txBody>
          <a:bodyPr/>
          <a:lstStyle/>
          <a:p>
            <a:r>
              <a:rPr lang="en-US" dirty="0"/>
              <a:t>Big Data Technologies--Hadoop </a:t>
            </a:r>
            <a:r>
              <a:rPr lang="en-US" sz="2000" b="0" dirty="0"/>
              <a:t>(3 of 3)</a:t>
            </a:r>
          </a:p>
        </p:txBody>
      </p:sp>
      <p:sp>
        <p:nvSpPr>
          <p:cNvPr id="3" name="Text Placeholder 2"/>
          <p:cNvSpPr>
            <a:spLocks noGrp="1"/>
          </p:cNvSpPr>
          <p:nvPr>
            <p:ph type="body" idx="1"/>
          </p:nvPr>
        </p:nvSpPr>
        <p:spPr>
          <a:xfrm>
            <a:off x="457199" y="1600200"/>
            <a:ext cx="8325059" cy="4368521"/>
          </a:xfrm>
        </p:spPr>
        <p:txBody>
          <a:bodyPr/>
          <a:lstStyle/>
          <a:p>
            <a:r>
              <a:rPr lang="en-US" sz="2400" b="1" dirty="0">
                <a:solidFill>
                  <a:schemeClr val="tx1"/>
                </a:solidFill>
                <a:latin typeface="+mn-lt"/>
              </a:rPr>
              <a:t>Hadoop Technical Components</a:t>
            </a:r>
          </a:p>
          <a:p>
            <a:pPr lvl="1"/>
            <a:r>
              <a:rPr lang="en-US" sz="2400" dirty="0">
                <a:latin typeface="+mn-lt"/>
              </a:rPr>
              <a:t>Hadoop Distributed File System (H</a:t>
            </a:r>
            <a:r>
              <a:rPr lang="en-US" sz="100" dirty="0">
                <a:latin typeface="+mn-lt"/>
              </a:rPr>
              <a:t> </a:t>
            </a:r>
            <a:r>
              <a:rPr lang="en-US" sz="2400" dirty="0">
                <a:latin typeface="+mn-lt"/>
              </a:rPr>
              <a:t>D</a:t>
            </a:r>
            <a:r>
              <a:rPr lang="en-US" sz="100" dirty="0">
                <a:latin typeface="+mn-lt"/>
              </a:rPr>
              <a:t> </a:t>
            </a:r>
            <a:r>
              <a:rPr lang="en-US" sz="2400" dirty="0">
                <a:latin typeface="+mn-lt"/>
              </a:rPr>
              <a:t>F</a:t>
            </a:r>
            <a:r>
              <a:rPr lang="en-US" sz="100" dirty="0">
                <a:latin typeface="+mn-lt"/>
              </a:rPr>
              <a:t> </a:t>
            </a:r>
            <a:r>
              <a:rPr lang="en-US" sz="2400" dirty="0">
                <a:latin typeface="+mn-lt"/>
              </a:rPr>
              <a:t>S)</a:t>
            </a:r>
          </a:p>
          <a:p>
            <a:pPr lvl="1"/>
            <a:r>
              <a:rPr lang="en-US" sz="2400" dirty="0">
                <a:latin typeface="+mn-lt"/>
              </a:rPr>
              <a:t>Name Node (primary facilitator)</a:t>
            </a:r>
          </a:p>
          <a:p>
            <a:pPr lvl="1"/>
            <a:r>
              <a:rPr lang="en-US" sz="2400" dirty="0">
                <a:latin typeface="+mn-lt"/>
              </a:rPr>
              <a:t>Secondary Node (backup to Name Node)</a:t>
            </a:r>
          </a:p>
          <a:p>
            <a:pPr lvl="1"/>
            <a:r>
              <a:rPr lang="en-US" sz="2400" dirty="0">
                <a:latin typeface="+mn-lt"/>
              </a:rPr>
              <a:t>Job Tracker</a:t>
            </a:r>
          </a:p>
          <a:p>
            <a:pPr lvl="1"/>
            <a:r>
              <a:rPr lang="en-US" sz="2400" dirty="0">
                <a:latin typeface="+mn-lt"/>
              </a:rPr>
              <a:t>Slave Nodes (the grunts of any Hadoop cluster)</a:t>
            </a:r>
          </a:p>
          <a:p>
            <a:pPr lvl="1"/>
            <a:r>
              <a:rPr lang="en-US" sz="2400" dirty="0">
                <a:latin typeface="+mn-lt"/>
              </a:rPr>
              <a:t>Additionally, Hadoop ecosystem is made up of a number of complementary sub-projects: No</a:t>
            </a:r>
            <a:r>
              <a:rPr lang="en-US" sz="100" dirty="0">
                <a:latin typeface="+mn-lt"/>
              </a:rPr>
              <a:t> </a:t>
            </a:r>
            <a:r>
              <a:rPr lang="en-US" sz="2400" dirty="0">
                <a:latin typeface="+mn-lt"/>
              </a:rPr>
              <a:t>S</a:t>
            </a:r>
            <a:r>
              <a:rPr lang="en-US" sz="100" dirty="0">
                <a:latin typeface="+mn-lt"/>
              </a:rPr>
              <a:t> </a:t>
            </a:r>
            <a:r>
              <a:rPr lang="en-US" sz="2400" dirty="0">
                <a:latin typeface="+mn-lt"/>
              </a:rPr>
              <a:t>Q</a:t>
            </a:r>
            <a:r>
              <a:rPr lang="en-US" sz="100" dirty="0">
                <a:latin typeface="+mn-lt"/>
              </a:rPr>
              <a:t> </a:t>
            </a:r>
            <a:r>
              <a:rPr lang="en-US" sz="2400" dirty="0">
                <a:latin typeface="+mn-lt"/>
              </a:rPr>
              <a:t>L (Cassandra, Hbase), D</a:t>
            </a:r>
            <a:r>
              <a:rPr lang="en-US" sz="100" dirty="0">
                <a:latin typeface="+mn-lt"/>
              </a:rPr>
              <a:t> </a:t>
            </a:r>
            <a:r>
              <a:rPr lang="en-US" sz="2400" dirty="0">
                <a:latin typeface="+mn-lt"/>
              </a:rPr>
              <a:t>W (Hive), …</a:t>
            </a:r>
          </a:p>
          <a:p>
            <a:pPr lvl="2"/>
            <a:r>
              <a:rPr lang="en-US" sz="2400" dirty="0">
                <a:latin typeface="+mn-lt"/>
              </a:rPr>
              <a:t>No</a:t>
            </a:r>
            <a:r>
              <a:rPr lang="en-US" sz="100" dirty="0">
                <a:latin typeface="+mn-lt"/>
              </a:rPr>
              <a:t> </a:t>
            </a:r>
            <a:r>
              <a:rPr lang="en-US" sz="2400" dirty="0">
                <a:latin typeface="+mn-lt"/>
              </a:rPr>
              <a:t>S</a:t>
            </a:r>
            <a:r>
              <a:rPr lang="en-US" sz="100" dirty="0">
                <a:latin typeface="+mn-lt"/>
              </a:rPr>
              <a:t> </a:t>
            </a:r>
            <a:r>
              <a:rPr lang="en-US" sz="2400" dirty="0">
                <a:latin typeface="+mn-lt"/>
              </a:rPr>
              <a:t>Q</a:t>
            </a:r>
            <a:r>
              <a:rPr lang="en-US" sz="100" dirty="0">
                <a:latin typeface="+mn-lt"/>
              </a:rPr>
              <a:t> </a:t>
            </a:r>
            <a:r>
              <a:rPr lang="en-US" sz="2400" dirty="0">
                <a:latin typeface="+mn-lt"/>
              </a:rPr>
              <a:t>L = not only S</a:t>
            </a:r>
            <a:r>
              <a:rPr lang="en-US" sz="100" dirty="0">
                <a:latin typeface="+mn-lt"/>
              </a:rPr>
              <a:t> </a:t>
            </a:r>
            <a:r>
              <a:rPr lang="en-US" sz="2400" dirty="0">
                <a:latin typeface="+mn-lt"/>
              </a:rPr>
              <a:t>Q</a:t>
            </a:r>
            <a:r>
              <a:rPr lang="en-US" sz="100" dirty="0">
                <a:latin typeface="+mn-lt"/>
              </a:rPr>
              <a:t> </a:t>
            </a:r>
            <a:r>
              <a:rPr lang="en-US" sz="2400" dirty="0">
                <a:latin typeface="+mn-lt"/>
              </a:rPr>
              <a:t>L</a:t>
            </a:r>
          </a:p>
        </p:txBody>
      </p:sp>
    </p:spTree>
    <p:extLst>
      <p:ext uri="{BB962C8B-B14F-4D97-AF65-F5344CB8AC3E}">
        <p14:creationId xmlns:p14="http://schemas.microsoft.com/office/powerpoint/2010/main" val="3556630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Insights 7.2</a:t>
            </a:r>
            <a:endParaRPr lang="en-US" sz="2000" b="0" dirty="0"/>
          </a:p>
        </p:txBody>
      </p:sp>
      <p:sp>
        <p:nvSpPr>
          <p:cNvPr id="3" name="Text Placeholder 2"/>
          <p:cNvSpPr>
            <a:spLocks noGrp="1"/>
          </p:cNvSpPr>
          <p:nvPr>
            <p:ph type="body" idx="1"/>
          </p:nvPr>
        </p:nvSpPr>
        <p:spPr>
          <a:xfrm>
            <a:off x="457200" y="1600200"/>
            <a:ext cx="8229600" cy="499533"/>
          </a:xfrm>
        </p:spPr>
        <p:txBody>
          <a:bodyPr/>
          <a:lstStyle/>
          <a:p>
            <a:pPr marL="0" indent="0">
              <a:buNone/>
            </a:pPr>
            <a:r>
              <a:rPr lang="en-US" sz="1800" b="1" dirty="0">
                <a:latin typeface="+mn-lt"/>
              </a:rPr>
              <a:t>A Few Demystifying Facts about Hadoop</a:t>
            </a:r>
            <a:endParaRPr lang="en-US" sz="1800" dirty="0">
              <a:latin typeface="+mn-lt"/>
            </a:endParaRPr>
          </a:p>
        </p:txBody>
      </p:sp>
      <p:sp>
        <p:nvSpPr>
          <p:cNvPr id="4" name="Text Placeholder 3"/>
          <p:cNvSpPr>
            <a:spLocks noGrp="1"/>
          </p:cNvSpPr>
          <p:nvPr>
            <p:ph type="body" idx="2"/>
          </p:nvPr>
        </p:nvSpPr>
        <p:spPr>
          <a:xfrm>
            <a:off x="457200" y="2133599"/>
            <a:ext cx="8229600" cy="4013201"/>
          </a:xfrm>
        </p:spPr>
        <p:txBody>
          <a:bodyPr/>
          <a:lstStyle/>
          <a:p>
            <a:r>
              <a:rPr lang="en-US" sz="1800" dirty="0">
                <a:latin typeface="+mn-lt"/>
              </a:rPr>
              <a:t>Hadoop consists of multiple products</a:t>
            </a:r>
          </a:p>
          <a:p>
            <a:r>
              <a:rPr lang="en-US" sz="1800" dirty="0">
                <a:latin typeface="+mn-lt"/>
              </a:rPr>
              <a:t>Hadoop is open source but available from vendors, too</a:t>
            </a:r>
          </a:p>
          <a:p>
            <a:r>
              <a:rPr lang="en-US" sz="1800" dirty="0">
                <a:latin typeface="+mn-lt"/>
              </a:rPr>
              <a:t>Hadoop is an ecosystem, not a single product</a:t>
            </a:r>
          </a:p>
          <a:p>
            <a:r>
              <a:rPr lang="en-US" sz="1800" dirty="0">
                <a:latin typeface="+mn-lt"/>
              </a:rPr>
              <a:t>H</a:t>
            </a:r>
            <a:r>
              <a:rPr lang="en-US" sz="100" dirty="0">
                <a:latin typeface="+mn-lt"/>
              </a:rPr>
              <a:t> </a:t>
            </a:r>
            <a:r>
              <a:rPr lang="en-US" sz="1800" dirty="0">
                <a:latin typeface="+mn-lt"/>
              </a:rPr>
              <a:t>D</a:t>
            </a:r>
            <a:r>
              <a:rPr lang="en-US" sz="100" dirty="0">
                <a:latin typeface="+mn-lt"/>
              </a:rPr>
              <a:t> </a:t>
            </a:r>
            <a:r>
              <a:rPr lang="en-US" sz="1800" dirty="0">
                <a:latin typeface="+mn-lt"/>
              </a:rPr>
              <a:t>F</a:t>
            </a:r>
            <a:r>
              <a:rPr lang="en-US" sz="100" dirty="0">
                <a:latin typeface="+mn-lt"/>
              </a:rPr>
              <a:t> </a:t>
            </a:r>
            <a:r>
              <a:rPr lang="en-US" sz="1800" dirty="0">
                <a:latin typeface="+mn-lt"/>
              </a:rPr>
              <a:t>S is a file system, not a D</a:t>
            </a:r>
            <a:r>
              <a:rPr lang="en-US" sz="100" dirty="0">
                <a:latin typeface="+mn-lt"/>
              </a:rPr>
              <a:t> </a:t>
            </a:r>
            <a:r>
              <a:rPr lang="en-US" sz="1800" dirty="0">
                <a:latin typeface="+mn-lt"/>
              </a:rPr>
              <a:t>B</a:t>
            </a:r>
            <a:r>
              <a:rPr lang="en-US" sz="100" dirty="0">
                <a:latin typeface="+mn-lt"/>
              </a:rPr>
              <a:t> </a:t>
            </a:r>
            <a:r>
              <a:rPr lang="en-US" sz="1800" dirty="0">
                <a:latin typeface="+mn-lt"/>
              </a:rPr>
              <a:t>M</a:t>
            </a:r>
            <a:r>
              <a:rPr lang="en-US" sz="100" dirty="0">
                <a:latin typeface="+mn-lt"/>
              </a:rPr>
              <a:t> </a:t>
            </a:r>
            <a:r>
              <a:rPr lang="en-US" sz="1800" dirty="0">
                <a:latin typeface="+mn-lt"/>
              </a:rPr>
              <a:t>S</a:t>
            </a:r>
          </a:p>
          <a:p>
            <a:r>
              <a:rPr lang="en-US" sz="1800" dirty="0">
                <a:latin typeface="+mn-lt"/>
              </a:rPr>
              <a:t>Hive resembles S</a:t>
            </a:r>
            <a:r>
              <a:rPr lang="en-US" sz="100" dirty="0">
                <a:latin typeface="+mn-lt"/>
              </a:rPr>
              <a:t> </a:t>
            </a:r>
            <a:r>
              <a:rPr lang="en-US" sz="1800" dirty="0">
                <a:latin typeface="+mn-lt"/>
              </a:rPr>
              <a:t>Q</a:t>
            </a:r>
            <a:r>
              <a:rPr lang="en-US" sz="100" dirty="0">
                <a:latin typeface="+mn-lt"/>
              </a:rPr>
              <a:t> </a:t>
            </a:r>
            <a:r>
              <a:rPr lang="en-US" sz="1800" dirty="0">
                <a:latin typeface="+mn-lt"/>
              </a:rPr>
              <a:t>L but is not standard S</a:t>
            </a:r>
            <a:r>
              <a:rPr lang="en-US" sz="100" dirty="0">
                <a:latin typeface="+mn-lt"/>
              </a:rPr>
              <a:t> </a:t>
            </a:r>
            <a:r>
              <a:rPr lang="en-US" sz="1800" dirty="0">
                <a:latin typeface="+mn-lt"/>
              </a:rPr>
              <a:t>Q</a:t>
            </a:r>
            <a:r>
              <a:rPr lang="en-US" sz="100" dirty="0">
                <a:latin typeface="+mn-lt"/>
              </a:rPr>
              <a:t> </a:t>
            </a:r>
            <a:r>
              <a:rPr lang="en-US" sz="1800" dirty="0">
                <a:latin typeface="+mn-lt"/>
              </a:rPr>
              <a:t>L</a:t>
            </a:r>
          </a:p>
          <a:p>
            <a:r>
              <a:rPr lang="en-US" sz="1800" dirty="0">
                <a:latin typeface="+mn-lt"/>
              </a:rPr>
              <a:t>Hadoop and MapReduce are related but not the same</a:t>
            </a:r>
          </a:p>
          <a:p>
            <a:r>
              <a:rPr lang="en-US" sz="1800" dirty="0">
                <a:latin typeface="+mn-lt"/>
              </a:rPr>
              <a:t>MapReduce provides control for analytics, not analytics</a:t>
            </a:r>
          </a:p>
          <a:p>
            <a:r>
              <a:rPr lang="en-US" sz="1800" dirty="0">
                <a:latin typeface="+mn-lt"/>
              </a:rPr>
              <a:t>Hadoop is about data diversity, not just data volume</a:t>
            </a:r>
          </a:p>
        </p:txBody>
      </p:sp>
    </p:spTree>
    <p:extLst>
      <p:ext uri="{BB962C8B-B14F-4D97-AF65-F5344CB8AC3E}">
        <p14:creationId xmlns:p14="http://schemas.microsoft.com/office/powerpoint/2010/main" val="2455747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7.3 - eBay’s Big Data Solution</a:t>
            </a:r>
          </a:p>
        </p:txBody>
      </p:sp>
      <p:pic>
        <p:nvPicPr>
          <p:cNvPr id="6" name="Picture 5" descr="An illustration shows eBay’s Multi Data Center Deployment. The flow begins with the user going into D N S. From here, it goes to L B and enters into the Cassandra Ring. Under the Cassandra ring, there are three Data Centers. Analytics Nodes Running D S E Hadoop for near real time analytics. Topology is N T S and R F is 2 is to 2 is to 2 in Data Center 1."/>
          <p:cNvPicPr>
            <a:picLocks noChangeAspect="1"/>
          </p:cNvPicPr>
          <p:nvPr/>
        </p:nvPicPr>
        <p:blipFill>
          <a:blip r:embed="rId2"/>
          <a:stretch>
            <a:fillRect/>
          </a:stretch>
        </p:blipFill>
        <p:spPr>
          <a:xfrm>
            <a:off x="2052017" y="1579597"/>
            <a:ext cx="5039967" cy="2581207"/>
          </a:xfrm>
          <a:prstGeom prst="rect">
            <a:avLst/>
          </a:prstGeom>
        </p:spPr>
      </p:pic>
      <p:sp>
        <p:nvSpPr>
          <p:cNvPr id="3" name="Text Placeholder 2"/>
          <p:cNvSpPr>
            <a:spLocks noGrp="1"/>
          </p:cNvSpPr>
          <p:nvPr>
            <p:ph type="body" idx="1"/>
          </p:nvPr>
        </p:nvSpPr>
        <p:spPr>
          <a:xfrm>
            <a:off x="457200" y="4463988"/>
            <a:ext cx="8229600" cy="1916723"/>
          </a:xfrm>
        </p:spPr>
        <p:txBody>
          <a:bodyPr/>
          <a:lstStyle/>
          <a:p>
            <a:pPr marL="0" indent="0">
              <a:buNone/>
            </a:pPr>
            <a:r>
              <a:rPr lang="en-US" sz="2200" b="1" dirty="0">
                <a:latin typeface="+mn-lt"/>
              </a:rPr>
              <a:t>Questions for Discussion</a:t>
            </a:r>
          </a:p>
          <a:p>
            <a:pPr marL="432000" indent="-432000">
              <a:buFont typeface="+mj-lt"/>
              <a:buAutoNum type="arabicPeriod"/>
            </a:pPr>
            <a:r>
              <a:rPr lang="en-US" sz="2200" dirty="0">
                <a:latin typeface="+mn-lt"/>
              </a:rPr>
              <a:t>Why did eBay need a Big Data solution?</a:t>
            </a:r>
          </a:p>
          <a:p>
            <a:pPr marL="432000" indent="-432000">
              <a:buFont typeface="+mj-lt"/>
              <a:buAutoNum type="arabicPeriod"/>
            </a:pPr>
            <a:r>
              <a:rPr lang="en-US" sz="2200" dirty="0">
                <a:latin typeface="+mn-lt"/>
              </a:rPr>
              <a:t>What were the challenges, the proposed solution, and the obtained results?</a:t>
            </a:r>
          </a:p>
        </p:txBody>
      </p:sp>
    </p:spTree>
    <p:extLst>
      <p:ext uri="{BB962C8B-B14F-4D97-AF65-F5344CB8AC3E}">
        <p14:creationId xmlns:p14="http://schemas.microsoft.com/office/powerpoint/2010/main" val="21122973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7.4</a:t>
            </a:r>
          </a:p>
        </p:txBody>
      </p:sp>
      <p:sp>
        <p:nvSpPr>
          <p:cNvPr id="3" name="Text Placeholder 2"/>
          <p:cNvSpPr>
            <a:spLocks noGrp="1"/>
          </p:cNvSpPr>
          <p:nvPr>
            <p:ph type="body" idx="1"/>
          </p:nvPr>
        </p:nvSpPr>
        <p:spPr>
          <a:xfrm>
            <a:off x="457200" y="1600201"/>
            <a:ext cx="8229600" cy="801355"/>
          </a:xfrm>
        </p:spPr>
        <p:txBody>
          <a:bodyPr/>
          <a:lstStyle/>
          <a:p>
            <a:pPr marL="0" indent="0">
              <a:buNone/>
            </a:pPr>
            <a:r>
              <a:rPr lang="en-US" sz="2200" b="1" dirty="0">
                <a:latin typeface="+mn-lt"/>
              </a:rPr>
              <a:t>Understanding Quality and Reliability of Healthcare Support Information on Twitter</a:t>
            </a:r>
          </a:p>
        </p:txBody>
      </p:sp>
      <p:sp>
        <p:nvSpPr>
          <p:cNvPr id="4" name="Text Placeholder 3"/>
          <p:cNvSpPr>
            <a:spLocks noGrp="1"/>
          </p:cNvSpPr>
          <p:nvPr>
            <p:ph type="body" idx="2"/>
          </p:nvPr>
        </p:nvSpPr>
        <p:spPr>
          <a:xfrm>
            <a:off x="457200" y="2582428"/>
            <a:ext cx="8229600" cy="3748034"/>
          </a:xfrm>
        </p:spPr>
        <p:txBody>
          <a:bodyPr/>
          <a:lstStyle/>
          <a:p>
            <a:pPr marL="0" indent="0">
              <a:buNone/>
            </a:pPr>
            <a:r>
              <a:rPr lang="en-US" sz="2200" b="1" dirty="0">
                <a:latin typeface="+mn-lt"/>
              </a:rPr>
              <a:t>Questions for Discussion</a:t>
            </a:r>
          </a:p>
          <a:p>
            <a:pPr marL="432000" indent="-432000">
              <a:buFont typeface="+mj-lt"/>
              <a:buAutoNum type="arabicPeriod"/>
            </a:pPr>
            <a:r>
              <a:rPr lang="en-US" sz="2200" dirty="0">
                <a:latin typeface="+mn-lt"/>
              </a:rPr>
              <a:t>What was the data scientists’ main concern regarding health information that is disseminated on the Twitter platform?</a:t>
            </a:r>
          </a:p>
          <a:p>
            <a:pPr marL="432000" indent="-432000">
              <a:buFont typeface="+mj-lt"/>
              <a:buAutoNum type="arabicPeriod"/>
            </a:pPr>
            <a:r>
              <a:rPr lang="en-US" sz="2200" dirty="0">
                <a:latin typeface="+mn-lt"/>
              </a:rPr>
              <a:t>How did the data scientists ensure that nonexpert information disseminated on social media could indeed contain valuable health information?</a:t>
            </a:r>
          </a:p>
          <a:p>
            <a:pPr marL="432000" indent="-432000">
              <a:buFont typeface="+mj-lt"/>
              <a:buAutoNum type="arabicPeriod"/>
            </a:pPr>
            <a:r>
              <a:rPr lang="en-US" sz="2200" dirty="0">
                <a:latin typeface="+mn-lt"/>
              </a:rPr>
              <a:t>Does it make sense that influential users would share more objective information whereas less influential users could focus more on subjective information? Why?</a:t>
            </a:r>
          </a:p>
        </p:txBody>
      </p:sp>
    </p:spTree>
    <p:extLst>
      <p:ext uri="{BB962C8B-B14F-4D97-AF65-F5344CB8AC3E}">
        <p14:creationId xmlns:p14="http://schemas.microsoft.com/office/powerpoint/2010/main" val="3707746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and Data Warehousing</a:t>
            </a:r>
          </a:p>
        </p:txBody>
      </p:sp>
      <p:sp>
        <p:nvSpPr>
          <p:cNvPr id="3" name="Text Placeholder 2"/>
          <p:cNvSpPr>
            <a:spLocks noGrp="1"/>
          </p:cNvSpPr>
          <p:nvPr>
            <p:ph type="body" idx="1"/>
          </p:nvPr>
        </p:nvSpPr>
        <p:spPr>
          <a:xfrm>
            <a:off x="457200" y="1600200"/>
            <a:ext cx="8229600" cy="4800600"/>
          </a:xfrm>
        </p:spPr>
        <p:txBody>
          <a:bodyPr/>
          <a:lstStyle/>
          <a:p>
            <a:r>
              <a:rPr lang="en-US" sz="2400" dirty="0">
                <a:latin typeface="+mn-lt"/>
              </a:rPr>
              <a:t>What is the impact of Big Data on D</a:t>
            </a:r>
            <a:r>
              <a:rPr lang="en-US" sz="100" dirty="0">
                <a:latin typeface="+mn-lt"/>
              </a:rPr>
              <a:t> </a:t>
            </a:r>
            <a:r>
              <a:rPr lang="en-US" sz="2400" dirty="0">
                <a:latin typeface="+mn-lt"/>
              </a:rPr>
              <a:t>W?</a:t>
            </a:r>
          </a:p>
          <a:p>
            <a:pPr lvl="1"/>
            <a:r>
              <a:rPr lang="en-US" sz="2400" dirty="0">
                <a:latin typeface="+mn-lt"/>
              </a:rPr>
              <a:t>Big Data and R</a:t>
            </a:r>
            <a:r>
              <a:rPr lang="en-US" sz="100" dirty="0">
                <a:latin typeface="+mn-lt"/>
              </a:rPr>
              <a:t> </a:t>
            </a:r>
            <a:r>
              <a:rPr lang="en-US" sz="2400" dirty="0">
                <a:latin typeface="+mn-lt"/>
              </a:rPr>
              <a:t>D</a:t>
            </a:r>
            <a:r>
              <a:rPr lang="en-US" sz="100" dirty="0">
                <a:latin typeface="+mn-lt"/>
              </a:rPr>
              <a:t> </a:t>
            </a:r>
            <a:r>
              <a:rPr lang="en-US" sz="2400" dirty="0">
                <a:latin typeface="+mn-lt"/>
              </a:rPr>
              <a:t>B</a:t>
            </a:r>
            <a:r>
              <a:rPr lang="en-US" sz="100" dirty="0">
                <a:latin typeface="+mn-lt"/>
              </a:rPr>
              <a:t> </a:t>
            </a:r>
            <a:r>
              <a:rPr lang="en-US" sz="2400" dirty="0">
                <a:latin typeface="+mn-lt"/>
              </a:rPr>
              <a:t>M</a:t>
            </a:r>
            <a:r>
              <a:rPr lang="en-US" sz="100" dirty="0">
                <a:latin typeface="+mn-lt"/>
              </a:rPr>
              <a:t> </a:t>
            </a:r>
            <a:r>
              <a:rPr lang="en-US" sz="2400" dirty="0">
                <a:latin typeface="+mn-lt"/>
              </a:rPr>
              <a:t>S do not go nicely together</a:t>
            </a:r>
          </a:p>
          <a:p>
            <a:pPr lvl="1"/>
            <a:r>
              <a:rPr lang="en-US" sz="2400" dirty="0">
                <a:latin typeface="+mn-lt"/>
              </a:rPr>
              <a:t>Will Hadoop replace data warehousing/R</a:t>
            </a:r>
            <a:r>
              <a:rPr lang="en-US" sz="100" dirty="0">
                <a:latin typeface="+mn-lt"/>
              </a:rPr>
              <a:t> </a:t>
            </a:r>
            <a:r>
              <a:rPr lang="en-US" sz="2400" dirty="0">
                <a:latin typeface="+mn-lt"/>
              </a:rPr>
              <a:t>D</a:t>
            </a:r>
            <a:r>
              <a:rPr lang="en-US" sz="100" dirty="0">
                <a:latin typeface="+mn-lt"/>
              </a:rPr>
              <a:t> </a:t>
            </a:r>
            <a:r>
              <a:rPr lang="en-US" sz="2400" dirty="0">
                <a:latin typeface="+mn-lt"/>
              </a:rPr>
              <a:t>B</a:t>
            </a:r>
            <a:r>
              <a:rPr lang="en-US" sz="100" dirty="0">
                <a:latin typeface="+mn-lt"/>
              </a:rPr>
              <a:t> </a:t>
            </a:r>
            <a:r>
              <a:rPr lang="en-US" sz="2400" dirty="0">
                <a:latin typeface="+mn-lt"/>
              </a:rPr>
              <a:t>M</a:t>
            </a:r>
            <a:r>
              <a:rPr lang="en-US" sz="100" dirty="0">
                <a:latin typeface="+mn-lt"/>
              </a:rPr>
              <a:t> </a:t>
            </a:r>
            <a:r>
              <a:rPr lang="en-US" sz="2400" dirty="0">
                <a:latin typeface="+mn-lt"/>
              </a:rPr>
              <a:t>S?</a:t>
            </a:r>
          </a:p>
          <a:p>
            <a:r>
              <a:rPr lang="en-US" sz="2400" dirty="0">
                <a:latin typeface="+mn-lt"/>
              </a:rPr>
              <a:t>Use Cases for Hadoop</a:t>
            </a:r>
          </a:p>
          <a:p>
            <a:pPr lvl="1"/>
            <a:r>
              <a:rPr lang="en-US" sz="2400" dirty="0">
                <a:latin typeface="+mn-lt"/>
              </a:rPr>
              <a:t>Hadoop as the repository and refinery</a:t>
            </a:r>
          </a:p>
          <a:p>
            <a:pPr lvl="1"/>
            <a:r>
              <a:rPr lang="en-US" sz="2400" dirty="0">
                <a:latin typeface="+mn-lt"/>
              </a:rPr>
              <a:t>Hadoop as the active archive</a:t>
            </a:r>
          </a:p>
          <a:p>
            <a:r>
              <a:rPr lang="en-US" sz="2400" dirty="0">
                <a:latin typeface="+mn-lt"/>
              </a:rPr>
              <a:t>Use Cases for Data Warehousing</a:t>
            </a:r>
          </a:p>
          <a:p>
            <a:pPr lvl="1"/>
            <a:r>
              <a:rPr lang="en-US" sz="2400" dirty="0">
                <a:latin typeface="+mn-lt"/>
              </a:rPr>
              <a:t>Data warehouse performance</a:t>
            </a:r>
          </a:p>
          <a:p>
            <a:pPr lvl="1"/>
            <a:r>
              <a:rPr lang="en-US" sz="2400" dirty="0">
                <a:latin typeface="+mn-lt"/>
              </a:rPr>
              <a:t>Integrating data that provides business value</a:t>
            </a:r>
          </a:p>
          <a:p>
            <a:pPr lvl="1"/>
            <a:r>
              <a:rPr lang="en-US" sz="2400" dirty="0">
                <a:latin typeface="+mn-lt"/>
              </a:rPr>
              <a:t>Interactive B</a:t>
            </a:r>
            <a:r>
              <a:rPr lang="en-US" sz="100" dirty="0">
                <a:latin typeface="+mn-lt"/>
              </a:rPr>
              <a:t> </a:t>
            </a:r>
            <a:r>
              <a:rPr lang="en-US" sz="2400" dirty="0">
                <a:latin typeface="+mn-lt"/>
              </a:rPr>
              <a:t>I tools</a:t>
            </a:r>
          </a:p>
        </p:txBody>
      </p:sp>
    </p:spTree>
    <p:extLst>
      <p:ext uri="{BB962C8B-B14F-4D97-AF65-F5344CB8AC3E}">
        <p14:creationId xmlns:p14="http://schemas.microsoft.com/office/powerpoint/2010/main" val="3229015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Hadoop Versus Data Warehouse When to Use Which Platform </a:t>
            </a:r>
            <a:r>
              <a:rPr lang="en-US" sz="2000" b="0" dirty="0"/>
              <a:t>(1 of 2)</a:t>
            </a:r>
          </a:p>
        </p:txBody>
      </p:sp>
      <p:sp>
        <p:nvSpPr>
          <p:cNvPr id="3" name="Text Placeholder 2"/>
          <p:cNvSpPr>
            <a:spLocks noGrp="1"/>
          </p:cNvSpPr>
          <p:nvPr>
            <p:ph type="body" idx="1"/>
          </p:nvPr>
        </p:nvSpPr>
        <p:spPr>
          <a:xfrm>
            <a:off x="457200" y="1590152"/>
            <a:ext cx="8229600" cy="529892"/>
          </a:xfrm>
        </p:spPr>
        <p:txBody>
          <a:bodyPr/>
          <a:lstStyle/>
          <a:p>
            <a:pPr marL="0" indent="0">
              <a:buNone/>
            </a:pPr>
            <a:r>
              <a:rPr lang="en-US" sz="2200" b="1" dirty="0">
                <a:latin typeface="+mn-lt"/>
              </a:rPr>
              <a:t>Table 7.1 When to Use Which Platform—Hadoop versus D</a:t>
            </a:r>
            <a:r>
              <a:rPr lang="en-US" sz="100" b="1" dirty="0">
                <a:latin typeface="+mn-lt"/>
              </a:rPr>
              <a:t> </a:t>
            </a:r>
            <a:r>
              <a:rPr lang="en-US" sz="2200" b="1" dirty="0">
                <a:latin typeface="+mn-lt"/>
              </a:rPr>
              <a:t>W</a:t>
            </a:r>
          </a:p>
        </p:txBody>
      </p:sp>
      <p:graphicFrame>
        <p:nvGraphicFramePr>
          <p:cNvPr id="4" name="Table 3"/>
          <p:cNvGraphicFramePr>
            <a:graphicFrameLocks noGrp="1"/>
          </p:cNvGraphicFramePr>
          <p:nvPr>
            <p:extLst>
              <p:ext uri="{D42A27DB-BD31-4B8C-83A1-F6EECF244321}">
                <p14:modId xmlns:p14="http://schemas.microsoft.com/office/powerpoint/2010/main" val="2327085674"/>
              </p:ext>
            </p:extLst>
          </p:nvPr>
        </p:nvGraphicFramePr>
        <p:xfrm>
          <a:off x="562707" y="2378765"/>
          <a:ext cx="8124093" cy="3474720"/>
        </p:xfrm>
        <a:graphic>
          <a:graphicData uri="http://schemas.openxmlformats.org/drawingml/2006/table">
            <a:tbl>
              <a:tblPr firstRow="1" bandRow="1">
                <a:tableStyleId>{2D5ABB26-0587-4C30-8999-92F81FD0307C}</a:tableStyleId>
              </a:tblPr>
              <a:tblGrid>
                <a:gridCol w="5104563">
                  <a:extLst>
                    <a:ext uri="{9D8B030D-6E8A-4147-A177-3AD203B41FA5}">
                      <a16:colId xmlns:a16="http://schemas.microsoft.com/office/drawing/2014/main" val="939804707"/>
                    </a:ext>
                  </a:extLst>
                </a:gridCol>
                <a:gridCol w="1497205">
                  <a:extLst>
                    <a:ext uri="{9D8B030D-6E8A-4147-A177-3AD203B41FA5}">
                      <a16:colId xmlns:a16="http://schemas.microsoft.com/office/drawing/2014/main" val="2828371219"/>
                    </a:ext>
                  </a:extLst>
                </a:gridCol>
                <a:gridCol w="1522325">
                  <a:extLst>
                    <a:ext uri="{9D8B030D-6E8A-4147-A177-3AD203B41FA5}">
                      <a16:colId xmlns:a16="http://schemas.microsoft.com/office/drawing/2014/main" val="1027070694"/>
                    </a:ext>
                  </a:extLst>
                </a:gridCol>
              </a:tblGrid>
              <a:tr h="282672">
                <a:tc>
                  <a:txBody>
                    <a:bodyPr/>
                    <a:lstStyle/>
                    <a:p>
                      <a:r>
                        <a:rPr lang="en-US" sz="1800" b="1" i="0" u="none" strike="noStrike" cap="none" baseline="0" dirty="0">
                          <a:solidFill>
                            <a:schemeClr val="tx1"/>
                          </a:solidFill>
                          <a:latin typeface="+mn-lt"/>
                          <a:ea typeface="+mn-ea"/>
                          <a:cs typeface="+mn-cs"/>
                          <a:sym typeface="Arial"/>
                        </a:rPr>
                        <a:t>Requirement</a:t>
                      </a:r>
                      <a:endParaRPr lang="en-US" sz="1800" b="1"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1" i="0" u="none" strike="noStrike" cap="none" baseline="0" dirty="0">
                          <a:solidFill>
                            <a:schemeClr val="tx1"/>
                          </a:solidFill>
                          <a:latin typeface="+mn-lt"/>
                          <a:ea typeface="+mn-ea"/>
                          <a:cs typeface="+mn-cs"/>
                          <a:sym typeface="Arial"/>
                        </a:rPr>
                        <a:t>Data Warehouse</a:t>
                      </a:r>
                      <a:endParaRPr lang="en-US" sz="18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1" i="0" u="none" strike="noStrike" cap="none" baseline="0" dirty="0">
                          <a:solidFill>
                            <a:schemeClr val="tx1"/>
                          </a:solidFill>
                          <a:latin typeface="+mn-lt"/>
                          <a:ea typeface="+mn-ea"/>
                          <a:cs typeface="+mn-cs"/>
                          <a:sym typeface="Arial"/>
                        </a:rPr>
                        <a:t>Hadoop</a:t>
                      </a:r>
                      <a:endParaRPr lang="en-US" sz="1800" b="1" dirty="0"/>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61038977"/>
                  </a:ext>
                </a:extLst>
              </a:tr>
              <a:tr h="286982">
                <a:tc>
                  <a:txBody>
                    <a:bodyPr/>
                    <a:lstStyle/>
                    <a:p>
                      <a:r>
                        <a:rPr lang="en-US" sz="1800" b="0" i="0" u="none" strike="noStrike" cap="none" baseline="0" dirty="0">
                          <a:solidFill>
                            <a:schemeClr val="tx1"/>
                          </a:solidFill>
                          <a:latin typeface="+mn-lt"/>
                          <a:ea typeface="+mn-ea"/>
                          <a:cs typeface="+mn-cs"/>
                          <a:sym typeface="Arial"/>
                        </a:rPr>
                        <a:t>Low latency, interactive reports, and OLAP</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19200826"/>
                  </a:ext>
                </a:extLst>
              </a:tr>
              <a:tr h="286982">
                <a:tc>
                  <a:txBody>
                    <a:bodyPr/>
                    <a:lstStyle/>
                    <a:p>
                      <a:r>
                        <a:rPr lang="en-US" sz="1800" b="0" i="0" u="none" strike="noStrike" cap="none" baseline="0" dirty="0">
                          <a:solidFill>
                            <a:schemeClr val="tx1"/>
                          </a:solidFill>
                          <a:latin typeface="+mn-lt"/>
                          <a:ea typeface="+mn-ea"/>
                          <a:cs typeface="+mn-cs"/>
                          <a:sym typeface="Arial"/>
                        </a:rPr>
                        <a:t>A</a:t>
                      </a:r>
                      <a:r>
                        <a:rPr lang="en-US" sz="100" b="0" i="0" u="none" strike="noStrike" cap="none" baseline="0" dirty="0">
                          <a:solidFill>
                            <a:schemeClr val="tx1"/>
                          </a:solidFill>
                          <a:latin typeface="+mn-lt"/>
                          <a:ea typeface="+mn-ea"/>
                          <a:cs typeface="+mn-cs"/>
                          <a:sym typeface="Arial"/>
                        </a:rPr>
                        <a:t> </a:t>
                      </a:r>
                      <a:r>
                        <a:rPr lang="en-US" sz="1800" b="0" i="0" u="none" strike="noStrike" cap="none" baseline="0" dirty="0">
                          <a:solidFill>
                            <a:schemeClr val="tx1"/>
                          </a:solidFill>
                          <a:latin typeface="+mn-lt"/>
                          <a:ea typeface="+mn-ea"/>
                          <a:cs typeface="+mn-cs"/>
                          <a:sym typeface="Arial"/>
                        </a:rPr>
                        <a:t>N</a:t>
                      </a:r>
                      <a:r>
                        <a:rPr lang="en-US" sz="100" b="0" i="0" u="none" strike="noStrike" cap="none" baseline="0" dirty="0">
                          <a:solidFill>
                            <a:schemeClr val="tx1"/>
                          </a:solidFill>
                          <a:latin typeface="+mn-lt"/>
                          <a:ea typeface="+mn-ea"/>
                          <a:cs typeface="+mn-cs"/>
                          <a:sym typeface="Arial"/>
                        </a:rPr>
                        <a:t> </a:t>
                      </a:r>
                      <a:r>
                        <a:rPr lang="en-US" sz="1800" b="0" i="0" u="none" strike="noStrike" cap="none" baseline="0" dirty="0">
                          <a:solidFill>
                            <a:schemeClr val="tx1"/>
                          </a:solidFill>
                          <a:latin typeface="+mn-lt"/>
                          <a:ea typeface="+mn-ea"/>
                          <a:cs typeface="+mn-cs"/>
                          <a:sym typeface="Arial"/>
                        </a:rPr>
                        <a:t>S</a:t>
                      </a:r>
                      <a:r>
                        <a:rPr lang="en-US" sz="100" b="0" i="0" u="none" strike="noStrike" cap="none" baseline="0" dirty="0">
                          <a:solidFill>
                            <a:schemeClr val="tx1"/>
                          </a:solidFill>
                          <a:latin typeface="+mn-lt"/>
                          <a:ea typeface="+mn-ea"/>
                          <a:cs typeface="+mn-cs"/>
                          <a:sym typeface="Arial"/>
                        </a:rPr>
                        <a:t> </a:t>
                      </a:r>
                      <a:r>
                        <a:rPr lang="en-US" sz="1800" b="0" i="0" u="none" strike="noStrike" cap="none" baseline="0" dirty="0">
                          <a:solidFill>
                            <a:schemeClr val="tx1"/>
                          </a:solidFill>
                          <a:latin typeface="+mn-lt"/>
                          <a:ea typeface="+mn-ea"/>
                          <a:cs typeface="+mn-cs"/>
                          <a:sym typeface="Arial"/>
                        </a:rPr>
                        <a:t>I 2003 S</a:t>
                      </a:r>
                      <a:r>
                        <a:rPr lang="en-US" sz="100" b="0" i="0" u="none" strike="noStrike" cap="none" baseline="0" dirty="0">
                          <a:solidFill>
                            <a:schemeClr val="tx1"/>
                          </a:solidFill>
                          <a:latin typeface="+mn-lt"/>
                          <a:ea typeface="+mn-ea"/>
                          <a:cs typeface="+mn-cs"/>
                          <a:sym typeface="Arial"/>
                        </a:rPr>
                        <a:t> </a:t>
                      </a:r>
                      <a:r>
                        <a:rPr lang="en-US" sz="1800" b="0" i="0" u="none" strike="noStrike" cap="none" baseline="0" dirty="0">
                          <a:solidFill>
                            <a:schemeClr val="tx1"/>
                          </a:solidFill>
                          <a:latin typeface="+mn-lt"/>
                          <a:ea typeface="+mn-ea"/>
                          <a:cs typeface="+mn-cs"/>
                          <a:sym typeface="Arial"/>
                        </a:rPr>
                        <a:t>Q</a:t>
                      </a:r>
                      <a:r>
                        <a:rPr lang="en-US" sz="100" b="0" i="0" u="none" strike="noStrike" cap="none" baseline="0" dirty="0">
                          <a:solidFill>
                            <a:schemeClr val="tx1"/>
                          </a:solidFill>
                          <a:latin typeface="+mn-lt"/>
                          <a:ea typeface="+mn-ea"/>
                          <a:cs typeface="+mn-cs"/>
                          <a:sym typeface="Arial"/>
                        </a:rPr>
                        <a:t> </a:t>
                      </a:r>
                      <a:r>
                        <a:rPr lang="en-US" sz="1800" b="0" i="0" u="none" strike="noStrike" cap="none" baseline="0" dirty="0">
                          <a:solidFill>
                            <a:schemeClr val="tx1"/>
                          </a:solidFill>
                          <a:latin typeface="+mn-lt"/>
                          <a:ea typeface="+mn-ea"/>
                          <a:cs typeface="+mn-cs"/>
                          <a:sym typeface="Arial"/>
                        </a:rPr>
                        <a:t>L compliance is required</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60781529"/>
                  </a:ext>
                </a:extLst>
              </a:tr>
              <a:tr h="286982">
                <a:tc>
                  <a:txBody>
                    <a:bodyPr/>
                    <a:lstStyle/>
                    <a:p>
                      <a:r>
                        <a:rPr lang="en-US" sz="1800" b="0" i="0" u="none" strike="noStrike" cap="none" baseline="0" dirty="0">
                          <a:solidFill>
                            <a:schemeClr val="tx1"/>
                          </a:solidFill>
                          <a:latin typeface="+mn-lt"/>
                          <a:ea typeface="+mn-ea"/>
                          <a:cs typeface="+mn-cs"/>
                          <a:sym typeface="Arial"/>
                        </a:rPr>
                        <a:t>Preprocessing or exploration of raw unstructured data</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endParaRPr lang="en-US" sz="18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07444349"/>
                  </a:ext>
                </a:extLst>
              </a:tr>
              <a:tr h="286982">
                <a:tc>
                  <a:txBody>
                    <a:bodyPr/>
                    <a:lstStyle/>
                    <a:p>
                      <a:r>
                        <a:rPr lang="en-US" sz="1800" b="0" i="0" u="none" strike="noStrike" cap="none" baseline="0" dirty="0">
                          <a:solidFill>
                            <a:schemeClr val="tx1"/>
                          </a:solidFill>
                          <a:latin typeface="+mn-lt"/>
                          <a:ea typeface="+mn-ea"/>
                          <a:cs typeface="+mn-cs"/>
                          <a:sym typeface="Arial"/>
                        </a:rPr>
                        <a:t>Online archives alternative to tape</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18742535"/>
                  </a:ext>
                </a:extLst>
              </a:tr>
              <a:tr h="286982">
                <a:tc>
                  <a:txBody>
                    <a:bodyPr/>
                    <a:lstStyle/>
                    <a:p>
                      <a:r>
                        <a:rPr lang="en-US" sz="1800" b="0" i="0" u="none" strike="noStrike" cap="none" baseline="0" dirty="0">
                          <a:solidFill>
                            <a:schemeClr val="tx1"/>
                          </a:solidFill>
                          <a:latin typeface="+mn-lt"/>
                          <a:ea typeface="+mn-ea"/>
                          <a:cs typeface="+mn-cs"/>
                          <a:sym typeface="Arial"/>
                        </a:rPr>
                        <a:t>High-quality cleansed and consistent data</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30449116"/>
                  </a:ext>
                </a:extLst>
              </a:tr>
              <a:tr h="286982">
                <a:tc>
                  <a:txBody>
                    <a:bodyPr/>
                    <a:lstStyle/>
                    <a:p>
                      <a:r>
                        <a:rPr lang="en-US" sz="1800" b="0" i="0" u="none" strike="noStrike" cap="none" baseline="0" dirty="0">
                          <a:solidFill>
                            <a:schemeClr val="tx1"/>
                          </a:solidFill>
                          <a:latin typeface="+mn-lt"/>
                          <a:ea typeface="+mn-ea"/>
                          <a:cs typeface="+mn-cs"/>
                          <a:sym typeface="Arial"/>
                        </a:rPr>
                        <a:t>100s to 1,000s of concurrent users</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5317715"/>
                  </a:ext>
                </a:extLst>
              </a:tr>
              <a:tr h="286982">
                <a:tc>
                  <a:txBody>
                    <a:bodyPr/>
                    <a:lstStyle/>
                    <a:p>
                      <a:r>
                        <a:rPr lang="en-US" sz="1800" b="0" i="0" u="none" strike="noStrike" cap="none" baseline="0" dirty="0">
                          <a:solidFill>
                            <a:schemeClr val="tx1"/>
                          </a:solidFill>
                          <a:latin typeface="+mn-lt"/>
                          <a:ea typeface="+mn-ea"/>
                          <a:cs typeface="+mn-cs"/>
                          <a:sym typeface="Arial"/>
                        </a:rPr>
                        <a:t>Discover unknown relationships in the data</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37300263"/>
                  </a:ext>
                </a:extLst>
              </a:tr>
            </a:tbl>
          </a:graphicData>
        </a:graphic>
      </p:graphicFrame>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8739" y="3138001"/>
            <a:ext cx="137990" cy="129086"/>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3530" y="3488769"/>
            <a:ext cx="137990" cy="129086"/>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3581" y="4867805"/>
            <a:ext cx="137990" cy="129086"/>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3579" y="5257636"/>
            <a:ext cx="137990" cy="129086"/>
          </a:xfrm>
          <a:prstGeom prst="rect">
            <a:avLst/>
          </a:prstGeom>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0775" y="3505691"/>
            <a:ext cx="137990" cy="129086"/>
          </a:xfrm>
          <a:prstGeom prst="rect">
            <a:avLst/>
          </a:prstGeom>
        </p:spPr>
      </p:pic>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2451" y="4008859"/>
            <a:ext cx="137990" cy="129086"/>
          </a:xfrm>
          <a:prstGeom prst="rect">
            <a:avLst/>
          </a:prstGeom>
        </p:spPr>
      </p:pic>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2452" y="4513500"/>
            <a:ext cx="137990" cy="129086"/>
          </a:xfrm>
          <a:prstGeom prst="rect">
            <a:avLst/>
          </a:prstGeom>
        </p:spPr>
      </p:pic>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4128" y="4881200"/>
            <a:ext cx="137990" cy="129086"/>
          </a:xfrm>
          <a:prstGeom prst="rect">
            <a:avLst/>
          </a:prstGeom>
        </p:spPr>
      </p:pic>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2500" y="5245549"/>
            <a:ext cx="137990" cy="129086"/>
          </a:xfrm>
          <a:prstGeom prst="rect">
            <a:avLst/>
          </a:prstGeom>
        </p:spPr>
      </p:pic>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4176" y="5596311"/>
            <a:ext cx="137990" cy="129086"/>
          </a:xfrm>
          <a:prstGeom prst="rect">
            <a:avLst/>
          </a:prstGeom>
        </p:spPr>
      </p:pic>
    </p:spTree>
    <p:extLst>
      <p:ext uri="{BB962C8B-B14F-4D97-AF65-F5344CB8AC3E}">
        <p14:creationId xmlns:p14="http://schemas.microsoft.com/office/powerpoint/2010/main" val="1800446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Hadoop Versus Data Warehouse When to Use Which Platform </a:t>
            </a:r>
            <a:r>
              <a:rPr lang="en-US" sz="2000" b="0" dirty="0"/>
              <a:t>(2 of 2)</a:t>
            </a:r>
          </a:p>
        </p:txBody>
      </p:sp>
      <p:sp>
        <p:nvSpPr>
          <p:cNvPr id="3" name="Text Placeholder 2"/>
          <p:cNvSpPr>
            <a:spLocks noGrp="1"/>
          </p:cNvSpPr>
          <p:nvPr>
            <p:ph type="body" idx="1"/>
          </p:nvPr>
        </p:nvSpPr>
        <p:spPr>
          <a:xfrm>
            <a:off x="457200" y="1600200"/>
            <a:ext cx="8229600" cy="574401"/>
          </a:xfrm>
        </p:spPr>
        <p:txBody>
          <a:bodyPr/>
          <a:lstStyle/>
          <a:p>
            <a:pPr marL="0" indent="0">
              <a:buNone/>
            </a:pPr>
            <a:r>
              <a:rPr lang="en-US" sz="2200" b="1" dirty="0">
                <a:latin typeface="+mn-lt"/>
              </a:rPr>
              <a:t>Table 7.1 [continued]</a:t>
            </a:r>
          </a:p>
        </p:txBody>
      </p:sp>
      <p:graphicFrame>
        <p:nvGraphicFramePr>
          <p:cNvPr id="4" name="Table 3"/>
          <p:cNvGraphicFramePr>
            <a:graphicFrameLocks noGrp="1"/>
          </p:cNvGraphicFramePr>
          <p:nvPr>
            <p:extLst>
              <p:ext uri="{D42A27DB-BD31-4B8C-83A1-F6EECF244321}">
                <p14:modId xmlns:p14="http://schemas.microsoft.com/office/powerpoint/2010/main" val="3228727162"/>
              </p:ext>
            </p:extLst>
          </p:nvPr>
        </p:nvGraphicFramePr>
        <p:xfrm>
          <a:off x="562707" y="2463425"/>
          <a:ext cx="8124093" cy="3474720"/>
        </p:xfrm>
        <a:graphic>
          <a:graphicData uri="http://schemas.openxmlformats.org/drawingml/2006/table">
            <a:tbl>
              <a:tblPr firstRow="1" bandRow="1">
                <a:tableStyleId>{2D5ABB26-0587-4C30-8999-92F81FD0307C}</a:tableStyleId>
              </a:tblPr>
              <a:tblGrid>
                <a:gridCol w="5104563">
                  <a:extLst>
                    <a:ext uri="{9D8B030D-6E8A-4147-A177-3AD203B41FA5}">
                      <a16:colId xmlns:a16="http://schemas.microsoft.com/office/drawing/2014/main" val="939804707"/>
                    </a:ext>
                  </a:extLst>
                </a:gridCol>
                <a:gridCol w="1497205">
                  <a:extLst>
                    <a:ext uri="{9D8B030D-6E8A-4147-A177-3AD203B41FA5}">
                      <a16:colId xmlns:a16="http://schemas.microsoft.com/office/drawing/2014/main" val="2828371219"/>
                    </a:ext>
                  </a:extLst>
                </a:gridCol>
                <a:gridCol w="1522325">
                  <a:extLst>
                    <a:ext uri="{9D8B030D-6E8A-4147-A177-3AD203B41FA5}">
                      <a16:colId xmlns:a16="http://schemas.microsoft.com/office/drawing/2014/main" val="1027070694"/>
                    </a:ext>
                  </a:extLst>
                </a:gridCol>
              </a:tblGrid>
              <a:tr h="282672">
                <a:tc>
                  <a:txBody>
                    <a:bodyPr/>
                    <a:lstStyle/>
                    <a:p>
                      <a:r>
                        <a:rPr lang="en-US" sz="1800" b="1" i="0" u="none" strike="noStrike" cap="none" baseline="0" dirty="0">
                          <a:solidFill>
                            <a:schemeClr val="tx1"/>
                          </a:solidFill>
                          <a:latin typeface="+mn-lt"/>
                          <a:ea typeface="+mn-ea"/>
                          <a:cs typeface="+mn-cs"/>
                          <a:sym typeface="Arial"/>
                        </a:rPr>
                        <a:t>Requirement</a:t>
                      </a:r>
                      <a:endParaRPr lang="en-US" sz="1800" b="1"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1" i="0" u="none" strike="noStrike" cap="none" baseline="0" dirty="0">
                          <a:solidFill>
                            <a:schemeClr val="tx1"/>
                          </a:solidFill>
                          <a:latin typeface="+mn-lt"/>
                          <a:ea typeface="+mn-ea"/>
                          <a:cs typeface="+mn-cs"/>
                          <a:sym typeface="Arial"/>
                        </a:rPr>
                        <a:t>Data Warehouse</a:t>
                      </a:r>
                      <a:endParaRPr lang="en-US" sz="18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1" i="0" u="none" strike="noStrike" cap="none" baseline="0" dirty="0">
                          <a:solidFill>
                            <a:schemeClr val="tx1"/>
                          </a:solidFill>
                          <a:latin typeface="+mn-lt"/>
                          <a:ea typeface="+mn-ea"/>
                          <a:cs typeface="+mn-cs"/>
                          <a:sym typeface="Arial"/>
                        </a:rPr>
                        <a:t>Hadoop</a:t>
                      </a:r>
                      <a:endParaRPr lang="en-US" sz="1800" b="1" dirty="0"/>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61038977"/>
                  </a:ext>
                </a:extLst>
              </a:tr>
              <a:tr h="286982">
                <a:tc>
                  <a:txBody>
                    <a:bodyPr/>
                    <a:lstStyle/>
                    <a:p>
                      <a:r>
                        <a:rPr lang="en-US" sz="1800" b="0" i="0" u="none" strike="noStrike" cap="none" baseline="0" dirty="0">
                          <a:solidFill>
                            <a:schemeClr val="tx1"/>
                          </a:solidFill>
                          <a:latin typeface="+mn-lt"/>
                          <a:ea typeface="+mn-ea"/>
                          <a:cs typeface="+mn-cs"/>
                          <a:sym typeface="Arial"/>
                        </a:rPr>
                        <a:t>Parallel complex process logic</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82232566"/>
                  </a:ext>
                </a:extLst>
              </a:tr>
              <a:tr h="286982">
                <a:tc>
                  <a:txBody>
                    <a:bodyPr/>
                    <a:lstStyle/>
                    <a:p>
                      <a:r>
                        <a:rPr lang="en-US" sz="1800" b="0" i="0" u="none" strike="noStrike" cap="none" baseline="0" dirty="0">
                          <a:solidFill>
                            <a:schemeClr val="tx1"/>
                          </a:solidFill>
                          <a:latin typeface="+mn-lt"/>
                          <a:ea typeface="+mn-ea"/>
                          <a:cs typeface="+mn-cs"/>
                          <a:sym typeface="Arial"/>
                        </a:rPr>
                        <a:t>C</a:t>
                      </a:r>
                      <a:r>
                        <a:rPr lang="en-US" sz="100" b="0" i="0" u="none" strike="noStrike" cap="none" baseline="0" dirty="0">
                          <a:solidFill>
                            <a:schemeClr val="tx1"/>
                          </a:solidFill>
                          <a:latin typeface="+mn-lt"/>
                          <a:ea typeface="+mn-ea"/>
                          <a:cs typeface="+mn-cs"/>
                          <a:sym typeface="Arial"/>
                        </a:rPr>
                        <a:t> </a:t>
                      </a:r>
                      <a:r>
                        <a:rPr lang="en-US" sz="1800" b="0" i="0" u="none" strike="noStrike" cap="none" baseline="0" dirty="0">
                          <a:solidFill>
                            <a:schemeClr val="tx1"/>
                          </a:solidFill>
                          <a:latin typeface="+mn-lt"/>
                          <a:ea typeface="+mn-ea"/>
                          <a:cs typeface="+mn-cs"/>
                          <a:sym typeface="Arial"/>
                        </a:rPr>
                        <a:t>P</a:t>
                      </a:r>
                      <a:r>
                        <a:rPr lang="en-US" sz="100" b="0" i="0" u="none" strike="noStrike" cap="none" baseline="0" dirty="0">
                          <a:solidFill>
                            <a:schemeClr val="tx1"/>
                          </a:solidFill>
                          <a:latin typeface="+mn-lt"/>
                          <a:ea typeface="+mn-ea"/>
                          <a:cs typeface="+mn-cs"/>
                          <a:sym typeface="Arial"/>
                        </a:rPr>
                        <a:t> </a:t>
                      </a:r>
                      <a:r>
                        <a:rPr lang="en-US" sz="1800" b="0" i="0" u="none" strike="noStrike" cap="none" baseline="0" dirty="0">
                          <a:solidFill>
                            <a:schemeClr val="tx1"/>
                          </a:solidFill>
                          <a:latin typeface="+mn-lt"/>
                          <a:ea typeface="+mn-ea"/>
                          <a:cs typeface="+mn-cs"/>
                          <a:sym typeface="Arial"/>
                        </a:rPr>
                        <a:t>U intense analysis</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41066202"/>
                  </a:ext>
                </a:extLst>
              </a:tr>
              <a:tr h="286982">
                <a:tc>
                  <a:txBody>
                    <a:bodyPr/>
                    <a:lstStyle/>
                    <a:p>
                      <a:r>
                        <a:rPr lang="en-US" sz="1800" b="0" i="0" u="none" strike="noStrike" cap="none" baseline="0" dirty="0">
                          <a:solidFill>
                            <a:schemeClr val="tx1"/>
                          </a:solidFill>
                          <a:latin typeface="+mn-lt"/>
                          <a:ea typeface="+mn-ea"/>
                          <a:cs typeface="+mn-cs"/>
                          <a:sym typeface="Arial"/>
                        </a:rPr>
                        <a:t>System, users, and data governance</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80492949"/>
                  </a:ext>
                </a:extLst>
              </a:tr>
              <a:tr h="286982">
                <a:tc>
                  <a:txBody>
                    <a:bodyPr/>
                    <a:lstStyle/>
                    <a:p>
                      <a:r>
                        <a:rPr lang="en-US" sz="1800" b="0" i="0" u="none" strike="noStrike" cap="none" baseline="0" dirty="0">
                          <a:solidFill>
                            <a:schemeClr val="tx1"/>
                          </a:solidFill>
                          <a:latin typeface="+mn-lt"/>
                          <a:ea typeface="+mn-ea"/>
                          <a:cs typeface="+mn-cs"/>
                          <a:sym typeface="Arial"/>
                        </a:rPr>
                        <a:t>Many flexible programming languages running in parallel</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85531932"/>
                  </a:ext>
                </a:extLst>
              </a:tr>
              <a:tr h="286982">
                <a:tc>
                  <a:txBody>
                    <a:bodyPr/>
                    <a:lstStyle/>
                    <a:p>
                      <a:r>
                        <a:rPr lang="en-US" sz="1800" b="0" i="0" u="none" strike="noStrike" cap="none" baseline="0" dirty="0">
                          <a:solidFill>
                            <a:schemeClr val="tx1"/>
                          </a:solidFill>
                          <a:latin typeface="+mn-lt"/>
                          <a:ea typeface="+mn-ea"/>
                          <a:cs typeface="+mn-cs"/>
                          <a:sym typeface="Arial"/>
                        </a:rPr>
                        <a:t>Unrestricted, ungoverned sandbox explorations</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9620695"/>
                  </a:ext>
                </a:extLst>
              </a:tr>
              <a:tr h="286982">
                <a:tc>
                  <a:txBody>
                    <a:bodyPr/>
                    <a:lstStyle/>
                    <a:p>
                      <a:r>
                        <a:rPr lang="en-US" sz="1800" b="0" i="0" u="none" strike="noStrike" cap="none" baseline="0" dirty="0">
                          <a:solidFill>
                            <a:schemeClr val="tx1"/>
                          </a:solidFill>
                          <a:latin typeface="+mn-lt"/>
                          <a:ea typeface="+mn-ea"/>
                          <a:cs typeface="+mn-cs"/>
                          <a:sym typeface="Arial"/>
                        </a:rPr>
                        <a:t>Analysis of provisional data</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54657067"/>
                  </a:ext>
                </a:extLst>
              </a:tr>
              <a:tr h="286982">
                <a:tc>
                  <a:txBody>
                    <a:bodyPr/>
                    <a:lstStyle/>
                    <a:p>
                      <a:r>
                        <a:rPr lang="en-US" sz="1800" b="0" i="0" u="none" strike="noStrike" cap="none" baseline="0" dirty="0">
                          <a:solidFill>
                            <a:schemeClr val="tx1"/>
                          </a:solidFill>
                          <a:latin typeface="+mn-lt"/>
                          <a:ea typeface="+mn-ea"/>
                          <a:cs typeface="+mn-cs"/>
                          <a:sym typeface="Arial"/>
                        </a:rPr>
                        <a:t>Extensive security and regulatory compliance</a:t>
                      </a:r>
                      <a:endParaRPr lang="en-US" sz="1800"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dirty="0">
                          <a:solidFill>
                            <a:schemeClr val="bg1"/>
                          </a:solidFill>
                        </a:rPr>
                        <a:t>Checkmark</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51268712"/>
                  </a:ext>
                </a:extLst>
              </a:tr>
            </a:tbl>
          </a:graphicData>
        </a:graphic>
      </p:graphicFrame>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3530" y="3217828"/>
            <a:ext cx="137990" cy="129086"/>
          </a:xfrm>
          <a:prstGeom prst="rect">
            <a:avLst/>
          </a:prstGeom>
        </p:spPr>
      </p:pic>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0514" y="3597797"/>
            <a:ext cx="137990" cy="129086"/>
          </a:xfrm>
          <a:prstGeom prst="rect">
            <a:avLst/>
          </a:prstGeom>
        </p:spPr>
      </p:pic>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3914" y="5322384"/>
            <a:ext cx="137990" cy="129086"/>
          </a:xfrm>
          <a:prstGeom prst="rect">
            <a:avLst/>
          </a:prstGeom>
        </p:spPr>
      </p:pic>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7028" y="5694472"/>
            <a:ext cx="137990" cy="129086"/>
          </a:xfrm>
          <a:prstGeom prst="rect">
            <a:avLst/>
          </a:prstGeom>
        </p:spPr>
      </p:pic>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0775" y="3217822"/>
            <a:ext cx="137990" cy="129086"/>
          </a:xfrm>
          <a:prstGeom prst="rect">
            <a:avLst/>
          </a:prstGeom>
        </p:spPr>
      </p:pic>
      <p:pic>
        <p:nvPicPr>
          <p:cNvPr id="16" name="Picture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0262" y="3966797"/>
            <a:ext cx="137990" cy="129086"/>
          </a:xfrm>
          <a:prstGeom prst="rect">
            <a:avLst/>
          </a:prstGeom>
        </p:spPr>
      </p:pic>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0310" y="4444842"/>
            <a:ext cx="137990" cy="129086"/>
          </a:xfrm>
          <a:prstGeom prst="rect">
            <a:avLst/>
          </a:prstGeom>
        </p:spPr>
      </p:pic>
      <p:pic>
        <p:nvPicPr>
          <p:cNvPr id="19" name="Picture 1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1986" y="4958048"/>
            <a:ext cx="137990" cy="129086"/>
          </a:xfrm>
          <a:prstGeom prst="rect">
            <a:avLst/>
          </a:prstGeom>
        </p:spPr>
      </p:pic>
      <p:pic>
        <p:nvPicPr>
          <p:cNvPr id="25" name="Picture 2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5805" y="5693623"/>
            <a:ext cx="137990" cy="129086"/>
          </a:xfrm>
          <a:prstGeom prst="rect">
            <a:avLst/>
          </a:prstGeom>
        </p:spPr>
      </p:pic>
    </p:spTree>
    <p:extLst>
      <p:ext uri="{BB962C8B-B14F-4D97-AF65-F5344CB8AC3E}">
        <p14:creationId xmlns:p14="http://schemas.microsoft.com/office/powerpoint/2010/main" val="25676980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Coexistence of Hadoop and D</a:t>
            </a:r>
            <a:r>
              <a:rPr lang="en-US" sz="100" dirty="0"/>
              <a:t> </a:t>
            </a:r>
            <a:r>
              <a:rPr lang="en-US" dirty="0"/>
              <a:t>W </a:t>
            </a:r>
            <a:r>
              <a:rPr lang="en-US" sz="2000" b="0" dirty="0"/>
              <a:t>(1 of 2)</a:t>
            </a:r>
          </a:p>
        </p:txBody>
      </p:sp>
      <p:sp>
        <p:nvSpPr>
          <p:cNvPr id="3" name="Text Placeholder 2"/>
          <p:cNvSpPr>
            <a:spLocks noGrp="1"/>
          </p:cNvSpPr>
          <p:nvPr>
            <p:ph type="body" idx="1"/>
          </p:nvPr>
        </p:nvSpPr>
        <p:spPr>
          <a:xfrm>
            <a:off x="457200" y="1600200"/>
            <a:ext cx="8229600" cy="4207747"/>
          </a:xfrm>
        </p:spPr>
        <p:txBody>
          <a:bodyPr/>
          <a:lstStyle/>
          <a:p>
            <a:pPr marL="432000" indent="-432000">
              <a:buFont typeface="+mj-lt"/>
              <a:buAutoNum type="arabicPeriod"/>
            </a:pPr>
            <a:r>
              <a:rPr lang="en-US" sz="2400" dirty="0">
                <a:latin typeface="+mn-lt"/>
              </a:rPr>
              <a:t>Use Hadoop for storing and archiving multi-structured data</a:t>
            </a:r>
          </a:p>
          <a:p>
            <a:pPr marL="432000" indent="-432000">
              <a:buFont typeface="+mj-lt"/>
              <a:buAutoNum type="arabicPeriod"/>
            </a:pPr>
            <a:r>
              <a:rPr lang="en-US" sz="2400" dirty="0">
                <a:latin typeface="+mn-lt"/>
              </a:rPr>
              <a:t>Use Hadoop for filtering, transforming, and/or consolidating multi-structured data</a:t>
            </a:r>
          </a:p>
          <a:p>
            <a:pPr marL="432000" indent="-432000">
              <a:buFont typeface="+mj-lt"/>
              <a:buAutoNum type="arabicPeriod"/>
            </a:pPr>
            <a:r>
              <a:rPr lang="en-US" sz="2400" dirty="0">
                <a:latin typeface="+mn-lt"/>
              </a:rPr>
              <a:t>Use Hadoop to analyze large volumes of multi-structured data and publish the analytical results</a:t>
            </a:r>
          </a:p>
          <a:p>
            <a:pPr marL="432000" indent="-432000">
              <a:buFont typeface="+mj-lt"/>
              <a:buAutoNum type="arabicPeriod"/>
            </a:pPr>
            <a:r>
              <a:rPr lang="en-US" sz="2400" dirty="0">
                <a:latin typeface="+mn-lt"/>
              </a:rPr>
              <a:t>Use a relational D</a:t>
            </a:r>
            <a:r>
              <a:rPr lang="en-US" sz="100" dirty="0">
                <a:latin typeface="+mn-lt"/>
              </a:rPr>
              <a:t> </a:t>
            </a:r>
            <a:r>
              <a:rPr lang="en-US" sz="2400" dirty="0">
                <a:latin typeface="+mn-lt"/>
              </a:rPr>
              <a:t>B</a:t>
            </a:r>
            <a:r>
              <a:rPr lang="en-US" sz="100" dirty="0">
                <a:latin typeface="+mn-lt"/>
              </a:rPr>
              <a:t> </a:t>
            </a:r>
            <a:r>
              <a:rPr lang="en-US" sz="2400" dirty="0">
                <a:latin typeface="+mn-lt"/>
              </a:rPr>
              <a:t>M</a:t>
            </a:r>
            <a:r>
              <a:rPr lang="en-US" sz="100" dirty="0">
                <a:latin typeface="+mn-lt"/>
              </a:rPr>
              <a:t> </a:t>
            </a:r>
            <a:r>
              <a:rPr lang="en-US" sz="2400" dirty="0">
                <a:latin typeface="+mn-lt"/>
              </a:rPr>
              <a:t>S that provides MapReduce capabilities as an investigative computing platform</a:t>
            </a:r>
          </a:p>
          <a:p>
            <a:pPr marL="432000" indent="-432000">
              <a:buFont typeface="+mj-lt"/>
              <a:buAutoNum type="arabicPeriod"/>
            </a:pPr>
            <a:r>
              <a:rPr lang="en-US" sz="2400" dirty="0">
                <a:latin typeface="+mn-lt"/>
              </a:rPr>
              <a:t>Use a front-end query tool to access and analyze data</a:t>
            </a:r>
          </a:p>
        </p:txBody>
      </p:sp>
    </p:spTree>
    <p:extLst>
      <p:ext uri="{BB962C8B-B14F-4D97-AF65-F5344CB8AC3E}">
        <p14:creationId xmlns:p14="http://schemas.microsoft.com/office/powerpoint/2010/main" val="32785753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Coexistence of Hadoop and D</a:t>
            </a:r>
            <a:r>
              <a:rPr lang="en-US" sz="100" dirty="0"/>
              <a:t> </a:t>
            </a:r>
            <a:r>
              <a:rPr lang="en-US" dirty="0"/>
              <a:t>W </a:t>
            </a:r>
            <a:r>
              <a:rPr lang="en-US" sz="2000" b="0" dirty="0"/>
              <a:t>(2 of 2)</a:t>
            </a:r>
          </a:p>
        </p:txBody>
      </p:sp>
      <p:pic>
        <p:nvPicPr>
          <p:cNvPr id="12" name="Picture 11" descr="A figure shows data exchange between two systems. Raw data streams, like sensor data, blogs, email, web data, documents and P D Fs, and Images or Videos, goes into File Copy before being extracted or transformed in Hadoop and then sent to Developer Environments. On the other side, Operational Systems like C R M, S C M, E R P, Legacy, and third Party are extracted, transformed, and loaded into Integrated Data Warehouses before being sent to Business Intelligence Tools. A two way arrow between the systems shows their interconnections."/>
          <p:cNvPicPr>
            <a:picLocks noChangeAspect="1"/>
          </p:cNvPicPr>
          <p:nvPr/>
        </p:nvPicPr>
        <p:blipFill>
          <a:blip r:embed="rId2"/>
          <a:stretch>
            <a:fillRect/>
          </a:stretch>
        </p:blipFill>
        <p:spPr>
          <a:xfrm>
            <a:off x="767850" y="1922779"/>
            <a:ext cx="7608301" cy="3854547"/>
          </a:xfrm>
          <a:prstGeom prst="rect">
            <a:avLst/>
          </a:prstGeom>
        </p:spPr>
      </p:pic>
    </p:spTree>
    <p:extLst>
      <p:ext uri="{BB962C8B-B14F-4D97-AF65-F5344CB8AC3E}">
        <p14:creationId xmlns:p14="http://schemas.microsoft.com/office/powerpoint/2010/main" val="6307256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Vendors</a:t>
            </a:r>
          </a:p>
        </p:txBody>
      </p:sp>
      <p:sp>
        <p:nvSpPr>
          <p:cNvPr id="3" name="Text Placeholder 2"/>
          <p:cNvSpPr>
            <a:spLocks noGrp="1"/>
          </p:cNvSpPr>
          <p:nvPr>
            <p:ph type="body" idx="1"/>
          </p:nvPr>
        </p:nvSpPr>
        <p:spPr>
          <a:xfrm>
            <a:off x="457200" y="1600200"/>
            <a:ext cx="8229600" cy="3920067"/>
          </a:xfrm>
        </p:spPr>
        <p:txBody>
          <a:bodyPr/>
          <a:lstStyle/>
          <a:p>
            <a:pPr marL="0" indent="0">
              <a:buNone/>
            </a:pPr>
            <a:r>
              <a:rPr lang="en-US" sz="2400" b="1" dirty="0">
                <a:solidFill>
                  <a:schemeClr val="tx1"/>
                </a:solidFill>
                <a:latin typeface="+mn-lt"/>
              </a:rPr>
              <a:t>Software, Hardware, Service, …</a:t>
            </a:r>
          </a:p>
          <a:p>
            <a:r>
              <a:rPr lang="en-US" sz="2400" dirty="0">
                <a:latin typeface="+mn-lt"/>
              </a:rPr>
              <a:t>Big Data vendor landscape is developing very rapidly</a:t>
            </a:r>
          </a:p>
          <a:p>
            <a:r>
              <a:rPr lang="en-US" sz="2400" dirty="0">
                <a:latin typeface="+mn-lt"/>
              </a:rPr>
              <a:t>A representative list would include</a:t>
            </a:r>
          </a:p>
          <a:p>
            <a:pPr lvl="1"/>
            <a:r>
              <a:rPr lang="en-US" sz="2400" dirty="0">
                <a:latin typeface="+mn-lt"/>
              </a:rPr>
              <a:t>Cloudera - </a:t>
            </a:r>
            <a:r>
              <a:rPr lang="en-US" sz="2400" dirty="0">
                <a:latin typeface="+mn-lt"/>
                <a:hlinkClick r:id="rId2" tooltip="https://www.cloudera.com/"/>
              </a:rPr>
              <a:t>cloudera.com</a:t>
            </a:r>
            <a:endParaRPr lang="en-US" sz="2400" dirty="0">
              <a:latin typeface="+mn-lt"/>
            </a:endParaRPr>
          </a:p>
          <a:p>
            <a:pPr lvl="1"/>
            <a:r>
              <a:rPr lang="en-US" sz="2400" dirty="0">
                <a:latin typeface="+mn-lt"/>
              </a:rPr>
              <a:t>MapR – </a:t>
            </a:r>
            <a:r>
              <a:rPr lang="en-US" sz="2400" dirty="0">
                <a:latin typeface="+mn-lt"/>
                <a:hlinkClick r:id="rId3" tooltip="https://mapr.com/"/>
              </a:rPr>
              <a:t>mapr.com</a:t>
            </a:r>
            <a:endParaRPr lang="en-US" sz="2400" dirty="0">
              <a:latin typeface="+mn-lt"/>
            </a:endParaRPr>
          </a:p>
          <a:p>
            <a:pPr lvl="1"/>
            <a:r>
              <a:rPr lang="en-US" sz="2400" dirty="0">
                <a:latin typeface="+mn-lt"/>
              </a:rPr>
              <a:t>Hortonworks - </a:t>
            </a:r>
            <a:r>
              <a:rPr lang="en-US" sz="2400" dirty="0">
                <a:latin typeface="+mn-lt"/>
                <a:hlinkClick r:id="rId4" tooltip="https://hortonworks.com/"/>
              </a:rPr>
              <a:t>hortonworks.com</a:t>
            </a:r>
            <a:endParaRPr lang="en-US" sz="2400" dirty="0">
              <a:latin typeface="+mn-lt"/>
            </a:endParaRPr>
          </a:p>
          <a:p>
            <a:pPr lvl="1"/>
            <a:r>
              <a:rPr lang="en-US" sz="2400" dirty="0">
                <a:latin typeface="+mn-lt"/>
              </a:rPr>
              <a:t>Also, I</a:t>
            </a:r>
            <a:r>
              <a:rPr lang="en-US" sz="100" dirty="0">
                <a:latin typeface="+mn-lt"/>
              </a:rPr>
              <a:t> </a:t>
            </a:r>
            <a:r>
              <a:rPr lang="en-US" sz="2400" dirty="0">
                <a:latin typeface="+mn-lt"/>
              </a:rPr>
              <a:t>B</a:t>
            </a:r>
            <a:r>
              <a:rPr lang="en-US" sz="100" dirty="0">
                <a:latin typeface="+mn-lt"/>
              </a:rPr>
              <a:t> </a:t>
            </a:r>
            <a:r>
              <a:rPr lang="en-US" sz="2400" dirty="0">
                <a:latin typeface="+mn-lt"/>
              </a:rPr>
              <a:t>M (Netezza, InfoSphere), Oracle (Exadata, Exalogic), Microsoft, Amazon, Google, …</a:t>
            </a:r>
          </a:p>
        </p:txBody>
      </p:sp>
    </p:spTree>
    <p:extLst>
      <p:ext uri="{BB962C8B-B14F-4D97-AF65-F5344CB8AC3E}">
        <p14:creationId xmlns:p14="http://schemas.microsoft.com/office/powerpoint/2010/main" val="10136932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I</a:t>
            </a:r>
            <a:r>
              <a:rPr lang="en-US" sz="100" dirty="0"/>
              <a:t> </a:t>
            </a:r>
            <a:r>
              <a:rPr lang="en-US" dirty="0"/>
              <a:t>B</a:t>
            </a:r>
            <a:r>
              <a:rPr lang="en-US" sz="100" dirty="0"/>
              <a:t> </a:t>
            </a:r>
            <a:r>
              <a:rPr lang="en-US" dirty="0"/>
              <a:t>M Info</a:t>
            </a:r>
            <a:r>
              <a:rPr lang="en-US" sz="100" dirty="0"/>
              <a:t> </a:t>
            </a:r>
            <a:r>
              <a:rPr lang="en-US" dirty="0"/>
              <a:t>Sphere Big</a:t>
            </a:r>
            <a:r>
              <a:rPr lang="en-US" sz="100" dirty="0"/>
              <a:t> </a:t>
            </a:r>
            <a:r>
              <a:rPr lang="en-US" dirty="0"/>
              <a:t>Insights</a:t>
            </a:r>
            <a:endParaRPr lang="en-US" sz="2000" b="0" dirty="0"/>
          </a:p>
        </p:txBody>
      </p:sp>
      <p:pic>
        <p:nvPicPr>
          <p:cNvPr id="11" name="Picture 10" descr="A chart shows I B M’s Infosphere Architecture, Big lnsights Enterprise Edition. The following data are presented. Optional I B M and partner offerings. Analytics and discovery include the following. Text processing engine and library, Big Sheets, accelerator for social data analysis, accelerator for machine data analysis. Some apps are as follows. Web Crawler, Board reader, Distrib file copy, D B export, D B import, Ad hoc query, Machine learning, Data processing. Infrastructure for I B M includes the following. Integrated installer, Text compression, Enhanced security, Indexing, Flexible scheduler G P F S, E A P, Adaptive MapReduce. Infrastructure for Open Source includes the following. Zookeeper, Oozie, Lucene, Jaql, H Base, H Catalog, Pig, Hive, MapReduce, H D F S. Connectivity and Integration. I B M. J D B C, Data Explorer, D B 2, Guardium, Netezza, Data Stage, Streams, R, Cognos Bi. Open Source. Flume, Sqoop. Administrative and Development Tools for Web Console are as follows. Monitor cluster health, jobs, etcetera, add and remove nodes, start and stop services, inspect job status, inspect workflow status, deploy applications, launch apps and jobs, work with distrib file system, work with spreadsheet interface, support R E S T based A P I. Administrative and Development Tools for Eclipse Tools are as follows. Text analytics, MapReduce programming, Jaql, Hive, Pig development, Big Sheets plug in development, Oozie workflow generation."/>
          <p:cNvPicPr>
            <a:picLocks noChangeAspect="1"/>
          </p:cNvPicPr>
          <p:nvPr/>
        </p:nvPicPr>
        <p:blipFill>
          <a:blip r:embed="rId2"/>
          <a:stretch>
            <a:fillRect/>
          </a:stretch>
        </p:blipFill>
        <p:spPr>
          <a:xfrm>
            <a:off x="1307742" y="1748863"/>
            <a:ext cx="6528516" cy="4475101"/>
          </a:xfrm>
          <a:prstGeom prst="rect">
            <a:avLst/>
          </a:prstGeom>
        </p:spPr>
      </p:pic>
    </p:spTree>
    <p:extLst>
      <p:ext uri="{BB962C8B-B14F-4D97-AF65-F5344CB8AC3E}">
        <p14:creationId xmlns:p14="http://schemas.microsoft.com/office/powerpoint/2010/main" val="12770600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7.5</a:t>
            </a:r>
            <a:endParaRPr lang="en-US" sz="2000" b="0" dirty="0"/>
          </a:p>
        </p:txBody>
      </p:sp>
      <p:sp>
        <p:nvSpPr>
          <p:cNvPr id="5" name="Text Placeholder 4"/>
          <p:cNvSpPr>
            <a:spLocks noGrp="1"/>
          </p:cNvSpPr>
          <p:nvPr>
            <p:ph type="body" idx="1"/>
          </p:nvPr>
        </p:nvSpPr>
        <p:spPr>
          <a:xfrm>
            <a:off x="457200" y="1600201"/>
            <a:ext cx="8229600" cy="560196"/>
          </a:xfrm>
        </p:spPr>
        <p:txBody>
          <a:bodyPr/>
          <a:lstStyle/>
          <a:p>
            <a:pPr marL="0" indent="0">
              <a:buNone/>
            </a:pPr>
            <a:r>
              <a:rPr lang="en-US" sz="2400" b="1" dirty="0">
                <a:latin typeface="+mn-lt"/>
              </a:rPr>
              <a:t>Using Social Media for Nowcasting the Flu Activity</a:t>
            </a:r>
          </a:p>
        </p:txBody>
      </p:sp>
      <p:sp>
        <p:nvSpPr>
          <p:cNvPr id="6" name="Text Placeholder 5"/>
          <p:cNvSpPr>
            <a:spLocks noGrp="1"/>
          </p:cNvSpPr>
          <p:nvPr>
            <p:ph type="body" idx="2"/>
          </p:nvPr>
        </p:nvSpPr>
        <p:spPr>
          <a:xfrm>
            <a:off x="457200" y="2194263"/>
            <a:ext cx="8229600" cy="3349953"/>
          </a:xfrm>
        </p:spPr>
        <p:txBody>
          <a:bodyPr/>
          <a:lstStyle/>
          <a:p>
            <a:pPr marL="0" indent="0">
              <a:buNone/>
            </a:pPr>
            <a:r>
              <a:rPr lang="en-US" sz="2400" b="1" dirty="0">
                <a:latin typeface="+mn-lt"/>
              </a:rPr>
              <a:t>Questions for Discussion</a:t>
            </a:r>
          </a:p>
          <a:p>
            <a:pPr marL="432000" indent="-432000">
              <a:buFont typeface="+mj-lt"/>
              <a:buAutoNum type="arabicPeriod"/>
            </a:pPr>
            <a:r>
              <a:rPr lang="en-US" sz="2400" dirty="0">
                <a:latin typeface="+mn-lt"/>
              </a:rPr>
              <a:t>Why would social media be able to serve as an early predictor of flu outbreaks?</a:t>
            </a:r>
          </a:p>
          <a:p>
            <a:pPr marL="432000" indent="-432000">
              <a:buFont typeface="+mj-lt"/>
              <a:buAutoNum type="arabicPeriod"/>
            </a:pPr>
            <a:r>
              <a:rPr lang="en-US" sz="2400" dirty="0">
                <a:latin typeface="+mn-lt"/>
              </a:rPr>
              <a:t>What other variables might help in predicting such outbreaks?</a:t>
            </a:r>
          </a:p>
          <a:p>
            <a:pPr marL="432000" indent="-432000">
              <a:buFont typeface="+mj-lt"/>
              <a:buAutoNum type="arabicPeriod"/>
            </a:pPr>
            <a:r>
              <a:rPr lang="en-US" sz="2400" dirty="0">
                <a:latin typeface="+mn-lt"/>
              </a:rPr>
              <a:t>Why would this problem be a good problem to solve using Big Data technologies mentioned in this chapter?</a:t>
            </a:r>
          </a:p>
        </p:txBody>
      </p:sp>
    </p:spTree>
    <p:extLst>
      <p:ext uri="{BB962C8B-B14F-4D97-AF65-F5344CB8AC3E}">
        <p14:creationId xmlns:p14="http://schemas.microsoft.com/office/powerpoint/2010/main" val="30189701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Big Data Platforms</a:t>
            </a:r>
            <a:endParaRPr lang="en-US" sz="2000" b="0" dirty="0"/>
          </a:p>
        </p:txBody>
      </p:sp>
      <p:sp>
        <p:nvSpPr>
          <p:cNvPr id="3" name="Text Placeholder 2"/>
          <p:cNvSpPr>
            <a:spLocks noGrp="1"/>
          </p:cNvSpPr>
          <p:nvPr>
            <p:ph type="body" idx="1"/>
          </p:nvPr>
        </p:nvSpPr>
        <p:spPr>
          <a:xfrm>
            <a:off x="457200" y="1600201"/>
            <a:ext cx="8229600" cy="482600"/>
          </a:xfrm>
        </p:spPr>
        <p:txBody>
          <a:bodyPr/>
          <a:lstStyle/>
          <a:p>
            <a:pPr marL="0" indent="0">
              <a:buNone/>
            </a:pPr>
            <a:r>
              <a:rPr lang="en-US" sz="2400" b="1" dirty="0">
                <a:latin typeface="+mn-lt"/>
              </a:rPr>
              <a:t>Teradata Aster</a:t>
            </a:r>
          </a:p>
        </p:txBody>
      </p:sp>
      <p:pic>
        <p:nvPicPr>
          <p:cNvPr id="10" name="Picture 9" descr="Three layer diagram shows the Aster n Cluster Architecture of Teradata. The first layer shows the Queen Node Group, flanked by Analytics on the left, and B I Tools and Rules Engine on the right. A two way arrow of queries and answers are in between them. The second layer shows Worker Nodes with a two way arrow of queries and answers connecting to the Queen node on top while data is loaded from the third layer which is the Loader Node Group. External Data Source through data collection are led to Loader Node Group which is loaded to the Worker Node Group on top and exported to the External Data Target on the right. "/>
          <p:cNvPicPr>
            <a:picLocks noChangeAspect="1"/>
          </p:cNvPicPr>
          <p:nvPr/>
        </p:nvPicPr>
        <p:blipFill>
          <a:blip r:embed="rId2"/>
          <a:stretch>
            <a:fillRect/>
          </a:stretch>
        </p:blipFill>
        <p:spPr>
          <a:xfrm>
            <a:off x="1990877" y="2338864"/>
            <a:ext cx="5162246" cy="3950092"/>
          </a:xfrm>
          <a:prstGeom prst="rect">
            <a:avLst/>
          </a:prstGeom>
        </p:spPr>
      </p:pic>
    </p:spTree>
    <p:extLst>
      <p:ext uri="{BB962C8B-B14F-4D97-AF65-F5344CB8AC3E}">
        <p14:creationId xmlns:p14="http://schemas.microsoft.com/office/powerpoint/2010/main" val="19273014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7.6</a:t>
            </a:r>
            <a:endParaRPr lang="en-US" sz="2000" b="0" dirty="0"/>
          </a:p>
        </p:txBody>
      </p:sp>
      <p:sp>
        <p:nvSpPr>
          <p:cNvPr id="5" name="Text Placeholder 4"/>
          <p:cNvSpPr>
            <a:spLocks noGrp="1"/>
          </p:cNvSpPr>
          <p:nvPr>
            <p:ph type="body" idx="1"/>
          </p:nvPr>
        </p:nvSpPr>
        <p:spPr>
          <a:xfrm>
            <a:off x="457200" y="1600200"/>
            <a:ext cx="8229600" cy="891791"/>
          </a:xfrm>
        </p:spPr>
        <p:txBody>
          <a:bodyPr/>
          <a:lstStyle/>
          <a:p>
            <a:pPr marL="0" indent="0">
              <a:buNone/>
            </a:pPr>
            <a:r>
              <a:rPr lang="en-US" sz="2400" b="1" dirty="0">
                <a:latin typeface="+mn-lt"/>
              </a:rPr>
              <a:t>Analyzing Disease Patterns from an Electronic Medical Records Data Warehouse</a:t>
            </a:r>
          </a:p>
        </p:txBody>
      </p:sp>
      <p:sp>
        <p:nvSpPr>
          <p:cNvPr id="6" name="Text Placeholder 5"/>
          <p:cNvSpPr>
            <a:spLocks noGrp="1"/>
          </p:cNvSpPr>
          <p:nvPr>
            <p:ph type="body" idx="2"/>
          </p:nvPr>
        </p:nvSpPr>
        <p:spPr>
          <a:xfrm>
            <a:off x="457200" y="2511400"/>
            <a:ext cx="8229600" cy="3530823"/>
          </a:xfrm>
        </p:spPr>
        <p:txBody>
          <a:bodyPr/>
          <a:lstStyle/>
          <a:p>
            <a:pPr marL="0" indent="0">
              <a:buNone/>
            </a:pPr>
            <a:r>
              <a:rPr lang="en-US" sz="2400" b="1" dirty="0"/>
              <a:t>Questions for Discussion</a:t>
            </a:r>
          </a:p>
          <a:p>
            <a:pPr marL="432000" indent="-432000">
              <a:buFont typeface="+mj-lt"/>
              <a:buAutoNum type="arabicPeriod"/>
            </a:pPr>
            <a:r>
              <a:rPr lang="en-US" sz="2400" dirty="0"/>
              <a:t>Why could comorbidity of diseases be different between rural and urban hospitals?</a:t>
            </a:r>
          </a:p>
          <a:p>
            <a:pPr marL="432000" indent="-432000">
              <a:buFont typeface="+mj-lt"/>
              <a:buAutoNum type="arabicPeriod"/>
            </a:pPr>
            <a:r>
              <a:rPr lang="en-US" sz="2400" dirty="0"/>
              <a:t>What is the issue about the huge difference between rural and urban patient encounters?</a:t>
            </a:r>
          </a:p>
          <a:p>
            <a:pPr marL="432000" indent="-432000">
              <a:buFont typeface="+mj-lt"/>
              <a:buAutoNum type="arabicPeriod"/>
            </a:pPr>
            <a:r>
              <a:rPr lang="en-US" sz="2400" dirty="0"/>
              <a:t>What are the main components of a network?</a:t>
            </a:r>
          </a:p>
          <a:p>
            <a:pPr marL="432000" indent="-432000">
              <a:buFont typeface="+mj-lt"/>
              <a:buAutoNum type="arabicPeriod"/>
            </a:pPr>
            <a:r>
              <a:rPr lang="en-US" sz="2400" dirty="0"/>
              <a:t>Where else can you apply the network approach?</a:t>
            </a:r>
          </a:p>
        </p:txBody>
      </p:sp>
    </p:spTree>
    <p:extLst>
      <p:ext uri="{BB962C8B-B14F-4D97-AF65-F5344CB8AC3E}">
        <p14:creationId xmlns:p14="http://schemas.microsoft.com/office/powerpoint/2010/main" val="34819271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7.11 Urban and Rural Comorbidity Networks</a:t>
            </a:r>
            <a:endParaRPr lang="en-US" sz="2000" b="0" dirty="0"/>
          </a:p>
        </p:txBody>
      </p:sp>
      <p:pic>
        <p:nvPicPr>
          <p:cNvPr id="11" name="Picture 10" descr="Illustration shows two scatterplots using different colors to highlight the pattern of prevalence of diseases and disorders in an Urban and Rural Comorbidity Network. The first scatterplot shows denser prevalence of diseases and disorders prevalent at the center of the community while the second one shows a lesser prevalence for the entire area. Diseases and disorders listed are as follows. Infectious and parasitic diseases. Neoplasms. Endocrine, nutritional and metabolic diseases, and immunity disorders. Diseases of the blood and blood forming organs. Mental disorders. Diseases of the nervous system. Diseases of the sense organs. Diseases of the circulatory system. Diseases of the respiratory system. Diseases of the digestive system. Diseases of the genitourinary system. Complications of pregnancy, childbirth, and the puerperium. Diseases of the skin and subcutaneous tissue. Diseases of the musculoskeletal system and connective tissue. Congenital anomalies. Certain conditions originating in the perinatal period. Symptoms, signs, and ill defined conditions. Injury and poisoning. External causes of injury and supplemental classification."/>
          <p:cNvPicPr>
            <a:picLocks noChangeAspect="1"/>
          </p:cNvPicPr>
          <p:nvPr/>
        </p:nvPicPr>
        <p:blipFill>
          <a:blip r:embed="rId2"/>
          <a:stretch>
            <a:fillRect/>
          </a:stretch>
        </p:blipFill>
        <p:spPr>
          <a:xfrm>
            <a:off x="2427325" y="1690755"/>
            <a:ext cx="4289350" cy="4409773"/>
          </a:xfrm>
          <a:prstGeom prst="rect">
            <a:avLst/>
          </a:prstGeom>
        </p:spPr>
      </p:pic>
    </p:spTree>
    <p:extLst>
      <p:ext uri="{BB962C8B-B14F-4D97-AF65-F5344CB8AC3E}">
        <p14:creationId xmlns:p14="http://schemas.microsoft.com/office/powerpoint/2010/main" val="17605940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Insights 7.3</a:t>
            </a:r>
            <a:endParaRPr lang="en-US" sz="2000" b="0" dirty="0"/>
          </a:p>
        </p:txBody>
      </p:sp>
      <p:sp>
        <p:nvSpPr>
          <p:cNvPr id="3" name="Text Placeholder 2"/>
          <p:cNvSpPr>
            <a:spLocks noGrp="1"/>
          </p:cNvSpPr>
          <p:nvPr>
            <p:ph type="body" idx="1"/>
          </p:nvPr>
        </p:nvSpPr>
        <p:spPr>
          <a:xfrm>
            <a:off x="457200" y="1600200"/>
            <a:ext cx="7890933" cy="516467"/>
          </a:xfrm>
        </p:spPr>
        <p:txBody>
          <a:bodyPr/>
          <a:lstStyle/>
          <a:p>
            <a:pPr marL="0" indent="0">
              <a:buNone/>
            </a:pPr>
            <a:r>
              <a:rPr lang="en-US" sz="2400" b="1" dirty="0">
                <a:latin typeface="+mn-lt"/>
              </a:rPr>
              <a:t>How to Succeed with Big Data</a:t>
            </a:r>
          </a:p>
        </p:txBody>
      </p:sp>
      <p:sp>
        <p:nvSpPr>
          <p:cNvPr id="4" name="Text Placeholder 3"/>
          <p:cNvSpPr>
            <a:spLocks noGrp="1"/>
          </p:cNvSpPr>
          <p:nvPr>
            <p:ph type="body" idx="2"/>
          </p:nvPr>
        </p:nvSpPr>
        <p:spPr>
          <a:xfrm>
            <a:off x="457200" y="2269071"/>
            <a:ext cx="2963333" cy="3911595"/>
          </a:xfrm>
        </p:spPr>
        <p:txBody>
          <a:bodyPr/>
          <a:lstStyle/>
          <a:p>
            <a:pPr marL="432000" indent="-432000">
              <a:buFont typeface="+mj-lt"/>
              <a:buAutoNum type="arabicPeriod"/>
            </a:pPr>
            <a:r>
              <a:rPr lang="en-US" sz="2400" dirty="0">
                <a:latin typeface="+mn-lt"/>
              </a:rPr>
              <a:t>Simplify</a:t>
            </a:r>
          </a:p>
          <a:p>
            <a:pPr marL="432000" indent="-432000">
              <a:buFont typeface="+mj-lt"/>
              <a:buAutoNum type="arabicPeriod"/>
            </a:pPr>
            <a:r>
              <a:rPr lang="en-US" sz="2400" dirty="0">
                <a:latin typeface="+mn-lt"/>
              </a:rPr>
              <a:t>Coexist</a:t>
            </a:r>
          </a:p>
          <a:p>
            <a:pPr marL="432000" indent="-432000">
              <a:buFont typeface="+mj-lt"/>
              <a:buAutoNum type="arabicPeriod"/>
            </a:pPr>
            <a:r>
              <a:rPr lang="en-US" sz="2400" dirty="0">
                <a:latin typeface="+mn-lt"/>
              </a:rPr>
              <a:t>Visualize</a:t>
            </a:r>
          </a:p>
          <a:p>
            <a:pPr marL="432000" indent="-432000">
              <a:buFont typeface="+mj-lt"/>
              <a:buAutoNum type="arabicPeriod"/>
            </a:pPr>
            <a:r>
              <a:rPr lang="en-US" sz="2400" dirty="0">
                <a:latin typeface="+mn-lt"/>
              </a:rPr>
              <a:t>Empower</a:t>
            </a:r>
          </a:p>
          <a:p>
            <a:pPr marL="432000" indent="-432000">
              <a:buFont typeface="+mj-lt"/>
              <a:buAutoNum type="arabicPeriod"/>
            </a:pPr>
            <a:r>
              <a:rPr lang="en-US" sz="2400" dirty="0">
                <a:latin typeface="+mn-lt"/>
              </a:rPr>
              <a:t>Integrate</a:t>
            </a:r>
          </a:p>
          <a:p>
            <a:pPr marL="432000" indent="-432000">
              <a:buFont typeface="+mj-lt"/>
              <a:buAutoNum type="arabicPeriod"/>
            </a:pPr>
            <a:r>
              <a:rPr lang="en-US" sz="2400" dirty="0">
                <a:latin typeface="+mn-lt"/>
              </a:rPr>
              <a:t>Govern</a:t>
            </a:r>
          </a:p>
          <a:p>
            <a:pPr marL="432000" indent="-432000">
              <a:buFont typeface="+mj-lt"/>
              <a:buAutoNum type="arabicPeriod"/>
            </a:pPr>
            <a:r>
              <a:rPr lang="en-US" sz="2400" dirty="0">
                <a:latin typeface="+mn-lt"/>
              </a:rPr>
              <a:t>Evangelize</a:t>
            </a:r>
          </a:p>
        </p:txBody>
      </p:sp>
      <p:pic>
        <p:nvPicPr>
          <p:cNvPr id="10" name="Picture 9" descr="A word cloud shows the word, big data, surrounded by smaller words including storage, analytics, and data set."/>
          <p:cNvPicPr>
            <a:picLocks noChangeAspect="1"/>
          </p:cNvPicPr>
          <p:nvPr/>
        </p:nvPicPr>
        <p:blipFill>
          <a:blip r:embed="rId2"/>
          <a:stretch>
            <a:fillRect/>
          </a:stretch>
        </p:blipFill>
        <p:spPr>
          <a:xfrm>
            <a:off x="3759999" y="2527580"/>
            <a:ext cx="4931701" cy="2469964"/>
          </a:xfrm>
          <a:prstGeom prst="rect">
            <a:avLst/>
          </a:prstGeom>
        </p:spPr>
      </p:pic>
    </p:spTree>
    <p:extLst>
      <p:ext uri="{BB962C8B-B14F-4D97-AF65-F5344CB8AC3E}">
        <p14:creationId xmlns:p14="http://schemas.microsoft.com/office/powerpoint/2010/main" val="25531590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and Stream Analytics</a:t>
            </a:r>
          </a:p>
        </p:txBody>
      </p:sp>
      <p:sp>
        <p:nvSpPr>
          <p:cNvPr id="3" name="Text Placeholder 2"/>
          <p:cNvSpPr>
            <a:spLocks noGrp="1"/>
          </p:cNvSpPr>
          <p:nvPr>
            <p:ph type="body" idx="1"/>
          </p:nvPr>
        </p:nvSpPr>
        <p:spPr>
          <a:xfrm>
            <a:off x="457200" y="1600200"/>
            <a:ext cx="8229600" cy="4358473"/>
          </a:xfrm>
        </p:spPr>
        <p:txBody>
          <a:bodyPr/>
          <a:lstStyle/>
          <a:p>
            <a:r>
              <a:rPr lang="en-US" sz="2400" dirty="0">
                <a:latin typeface="+mn-lt"/>
              </a:rPr>
              <a:t>Data-in-motion analytics and real-time data analytics</a:t>
            </a:r>
          </a:p>
          <a:p>
            <a:pPr lvl="1"/>
            <a:r>
              <a:rPr lang="en-US" sz="2400" dirty="0">
                <a:latin typeface="+mn-lt"/>
              </a:rPr>
              <a:t>One of the Vs in Big Data = Velocity</a:t>
            </a:r>
          </a:p>
          <a:p>
            <a:r>
              <a:rPr lang="en-US" sz="2400" dirty="0">
                <a:latin typeface="+mn-lt"/>
              </a:rPr>
              <a:t>Analytic process of extracting actionable information from continuously flowing data</a:t>
            </a:r>
          </a:p>
          <a:p>
            <a:r>
              <a:rPr lang="en-US" sz="2400" dirty="0">
                <a:latin typeface="+mn-lt"/>
              </a:rPr>
              <a:t>Why Stream Analytics?</a:t>
            </a:r>
          </a:p>
          <a:p>
            <a:pPr lvl="1"/>
            <a:r>
              <a:rPr lang="en-US" sz="2400" dirty="0">
                <a:latin typeface="+mn-lt"/>
              </a:rPr>
              <a:t>It may not be feasible to store the data, or lose its value</a:t>
            </a:r>
          </a:p>
          <a:p>
            <a:r>
              <a:rPr lang="en-US" sz="2400" dirty="0">
                <a:latin typeface="+mn-lt"/>
              </a:rPr>
              <a:t>Stream Analytics Versus Perpetual Analytics</a:t>
            </a:r>
          </a:p>
          <a:p>
            <a:r>
              <a:rPr lang="en-US" sz="2400" dirty="0">
                <a:latin typeface="+mn-lt"/>
              </a:rPr>
              <a:t>Critical Event Processing?</a:t>
            </a:r>
          </a:p>
        </p:txBody>
      </p:sp>
    </p:spTree>
    <p:extLst>
      <p:ext uri="{BB962C8B-B14F-4D97-AF65-F5344CB8AC3E}">
        <p14:creationId xmlns:p14="http://schemas.microsoft.com/office/powerpoint/2010/main" val="16187186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Stream Analytics</a:t>
            </a:r>
            <a:endParaRPr lang="en-US" sz="2000" b="0" dirty="0"/>
          </a:p>
        </p:txBody>
      </p:sp>
      <p:sp>
        <p:nvSpPr>
          <p:cNvPr id="3" name="Text Placeholder 2"/>
          <p:cNvSpPr>
            <a:spLocks noGrp="1"/>
          </p:cNvSpPr>
          <p:nvPr>
            <p:ph type="body" idx="1"/>
          </p:nvPr>
        </p:nvSpPr>
        <p:spPr>
          <a:xfrm>
            <a:off x="457200" y="1600200"/>
            <a:ext cx="8229600" cy="601133"/>
          </a:xfrm>
        </p:spPr>
        <p:txBody>
          <a:bodyPr/>
          <a:lstStyle/>
          <a:p>
            <a:pPr marL="0" indent="0">
              <a:buNone/>
            </a:pPr>
            <a:r>
              <a:rPr lang="en-US" sz="2400" b="1" dirty="0">
                <a:latin typeface="+mn-lt"/>
              </a:rPr>
              <a:t>A Use Case in Energy Industry</a:t>
            </a:r>
          </a:p>
        </p:txBody>
      </p:sp>
      <p:pic>
        <p:nvPicPr>
          <p:cNvPr id="7" name="Picture 6" descr="Diagram shows the use of streaming analytics in the energy industry. Input for Data Integration and Temporary Staging comes from the following. Sensor Data, Energy Production System Status. Meteorological Data, Wind, Light, Temperature, etcetera. Usage Data, Smart Meters, Smart Grid Devices. From the Data Integration and Temporary Staging, data is stored in a Permanent Storage Area. From there, it goes to Streaming Analytics, Predicting Usage, Production, and Anomalies. Then, data is used for Capacity Decisions for Energy Production System, Traditional and Renewable, and goes back to Sensor Data, Energy Production System Status, or is used for Pricing Decisions for Energy Consumption Systems, both Residential and Commercial, then returns to Usage Data, Smart Meters and Smart Grid Devises."/>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09107" y="2508576"/>
            <a:ext cx="5125787" cy="3685319"/>
          </a:xfrm>
          <a:prstGeom prst="rect">
            <a:avLst/>
          </a:prstGeom>
          <a:noFill/>
          <a:ln>
            <a:noFill/>
          </a:ln>
        </p:spPr>
      </p:pic>
    </p:spTree>
    <p:extLst>
      <p:ext uri="{BB962C8B-B14F-4D97-AF65-F5344CB8AC3E}">
        <p14:creationId xmlns:p14="http://schemas.microsoft.com/office/powerpoint/2010/main" val="41944291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Stream Analytics Applications</a:t>
            </a:r>
            <a:endParaRPr lang="en-US" sz="2000" b="0" dirty="0"/>
          </a:p>
        </p:txBody>
      </p:sp>
      <p:sp>
        <p:nvSpPr>
          <p:cNvPr id="6" name="Text Placeholder 5"/>
          <p:cNvSpPr>
            <a:spLocks noGrp="1"/>
          </p:cNvSpPr>
          <p:nvPr>
            <p:ph type="body" idx="1"/>
          </p:nvPr>
        </p:nvSpPr>
        <p:spPr/>
        <p:txBody>
          <a:bodyPr/>
          <a:lstStyle/>
          <a:p>
            <a:r>
              <a:rPr lang="en-US" sz="2400" dirty="0">
                <a:latin typeface="+mn-lt"/>
              </a:rPr>
              <a:t>e-Commerce</a:t>
            </a:r>
          </a:p>
          <a:p>
            <a:r>
              <a:rPr lang="en-US" sz="2400" dirty="0">
                <a:latin typeface="+mn-lt"/>
              </a:rPr>
              <a:t>Telecommunication</a:t>
            </a:r>
          </a:p>
          <a:p>
            <a:r>
              <a:rPr lang="en-US" sz="2400" dirty="0">
                <a:latin typeface="+mn-lt"/>
              </a:rPr>
              <a:t>Law Enforcement and Cyber Security</a:t>
            </a:r>
          </a:p>
          <a:p>
            <a:r>
              <a:rPr lang="en-US" sz="2400" dirty="0">
                <a:latin typeface="+mn-lt"/>
              </a:rPr>
              <a:t>Power Industry</a:t>
            </a:r>
          </a:p>
          <a:p>
            <a:r>
              <a:rPr lang="en-US" sz="2400" dirty="0">
                <a:latin typeface="+mn-lt"/>
              </a:rPr>
              <a:t>Financial Services</a:t>
            </a:r>
          </a:p>
          <a:p>
            <a:r>
              <a:rPr lang="en-US" sz="2400" dirty="0">
                <a:latin typeface="+mn-lt"/>
              </a:rPr>
              <a:t>Health Services</a:t>
            </a:r>
          </a:p>
          <a:p>
            <a:r>
              <a:rPr lang="en-US" sz="2400" dirty="0">
                <a:latin typeface="+mn-lt"/>
              </a:rPr>
              <a:t>Government</a:t>
            </a:r>
          </a:p>
        </p:txBody>
      </p:sp>
    </p:spTree>
    <p:extLst>
      <p:ext uri="{BB962C8B-B14F-4D97-AF65-F5344CB8AC3E}">
        <p14:creationId xmlns:p14="http://schemas.microsoft.com/office/powerpoint/2010/main" val="9062141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7.7</a:t>
            </a:r>
            <a:endParaRPr lang="en-US" sz="2000" b="0" dirty="0"/>
          </a:p>
        </p:txBody>
      </p:sp>
      <p:sp>
        <p:nvSpPr>
          <p:cNvPr id="5" name="Text Placeholder 4"/>
          <p:cNvSpPr>
            <a:spLocks noGrp="1"/>
          </p:cNvSpPr>
          <p:nvPr>
            <p:ph type="body" idx="1"/>
          </p:nvPr>
        </p:nvSpPr>
        <p:spPr>
          <a:xfrm>
            <a:off x="457200" y="1600200"/>
            <a:ext cx="8229600" cy="891791"/>
          </a:xfrm>
        </p:spPr>
        <p:txBody>
          <a:bodyPr/>
          <a:lstStyle/>
          <a:p>
            <a:pPr marL="0" indent="0">
              <a:buNone/>
            </a:pPr>
            <a:r>
              <a:rPr lang="en-US" sz="2400" b="1" dirty="0">
                <a:latin typeface="+mn-lt"/>
              </a:rPr>
              <a:t>Salesforce Is Using Streaming Data to Enhance Customer Value</a:t>
            </a:r>
          </a:p>
        </p:txBody>
      </p:sp>
      <p:sp>
        <p:nvSpPr>
          <p:cNvPr id="6" name="Text Placeholder 5"/>
          <p:cNvSpPr>
            <a:spLocks noGrp="1"/>
          </p:cNvSpPr>
          <p:nvPr>
            <p:ph type="body" idx="2"/>
          </p:nvPr>
        </p:nvSpPr>
        <p:spPr>
          <a:xfrm>
            <a:off x="457200" y="2494466"/>
            <a:ext cx="8229600" cy="2435553"/>
          </a:xfrm>
        </p:spPr>
        <p:txBody>
          <a:bodyPr/>
          <a:lstStyle/>
          <a:p>
            <a:pPr marL="0" indent="0">
              <a:buNone/>
            </a:pPr>
            <a:r>
              <a:rPr lang="en-US" sz="2400" b="1" dirty="0">
                <a:latin typeface="+mn-lt"/>
              </a:rPr>
              <a:t>Questions for Discussion</a:t>
            </a:r>
          </a:p>
          <a:p>
            <a:pPr marL="432000" indent="-432000">
              <a:buFont typeface="+mj-lt"/>
              <a:buAutoNum type="arabicPeriod"/>
            </a:pPr>
            <a:r>
              <a:rPr lang="en-US" sz="2400" dirty="0">
                <a:latin typeface="+mn-lt"/>
              </a:rPr>
              <a:t>Are there areas in any industry where streaming data is irrelevant?</a:t>
            </a:r>
          </a:p>
          <a:p>
            <a:pPr marL="432000" indent="-432000">
              <a:buFont typeface="+mj-lt"/>
              <a:buAutoNum type="arabicPeriod"/>
            </a:pPr>
            <a:r>
              <a:rPr lang="en-US" sz="2400" dirty="0">
                <a:latin typeface="+mn-lt"/>
              </a:rPr>
              <a:t>Besides customer retention, what are other benefits of using predictive analytics?</a:t>
            </a:r>
          </a:p>
        </p:txBody>
      </p:sp>
    </p:spTree>
    <p:extLst>
      <p:ext uri="{BB962C8B-B14F-4D97-AF65-F5344CB8AC3E}">
        <p14:creationId xmlns:p14="http://schemas.microsoft.com/office/powerpoint/2010/main" val="12259179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 of Chapter 7</a:t>
            </a:r>
            <a:endParaRPr lang="en-US" sz="2000" b="0" dirty="0"/>
          </a:p>
        </p:txBody>
      </p:sp>
      <p:sp>
        <p:nvSpPr>
          <p:cNvPr id="6" name="Text Placeholder 5"/>
          <p:cNvSpPr>
            <a:spLocks noGrp="1"/>
          </p:cNvSpPr>
          <p:nvPr>
            <p:ph type="body" idx="1"/>
          </p:nvPr>
        </p:nvSpPr>
        <p:spPr/>
        <p:txBody>
          <a:bodyPr/>
          <a:lstStyle/>
          <a:p>
            <a:r>
              <a:rPr lang="en-US" sz="2400" dirty="0">
                <a:latin typeface="+mn-lt"/>
              </a:rPr>
              <a:t>Questions / Comments</a:t>
            </a:r>
          </a:p>
        </p:txBody>
      </p:sp>
    </p:spTree>
    <p:extLst>
      <p:ext uri="{BB962C8B-B14F-4D97-AF65-F5344CB8AC3E}">
        <p14:creationId xmlns:p14="http://schemas.microsoft.com/office/powerpoint/2010/main" val="34702822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lt2"/>
                </a:solidFill>
              </a:rPr>
              <a:t>Copyright</a:t>
            </a:r>
            <a:endParaRPr lang="en-US" dirty="0"/>
          </a:p>
        </p:txBody>
      </p:sp>
      <p:pic>
        <p:nvPicPr>
          <p:cNvPr id="4" name="Picture 2" descr="This work is protected by United States copyright laws and is 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2"/>
          <a:srcRect/>
          <a:stretch>
            <a:fillRect/>
          </a:stretch>
        </p:blipFill>
        <p:spPr bwMode="auto">
          <a:xfrm>
            <a:off x="767157" y="2310096"/>
            <a:ext cx="7423150" cy="2438400"/>
          </a:xfrm>
          <a:prstGeom prst="rect">
            <a:avLst/>
          </a:prstGeom>
          <a:noFill/>
          <a:ln w="9525">
            <a:noFill/>
            <a:miter lim="800000"/>
            <a:headEnd/>
            <a:tailEnd/>
          </a:ln>
        </p:spPr>
      </p:pic>
    </p:spTree>
    <p:extLst>
      <p:ext uri="{BB962C8B-B14F-4D97-AF65-F5344CB8AC3E}">
        <p14:creationId xmlns:p14="http://schemas.microsoft.com/office/powerpoint/2010/main" val="964361951"/>
      </p:ext>
    </p:extLst>
  </p:cSld>
  <p:clrMapOvr>
    <a:masterClrMapping/>
  </p:clrMapOvr>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2582</Words>
  <Application>Microsoft Office PowerPoint</Application>
  <PresentationFormat>On-screen Show (4:3)</PresentationFormat>
  <Paragraphs>370</Paragraphs>
  <Slides>51</Slides>
  <Notes>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51</vt:i4>
      </vt:variant>
    </vt:vector>
  </HeadingPairs>
  <TitlesOfParts>
    <vt:vector size="57" baseType="lpstr">
      <vt:lpstr>Noto Sans Symbols</vt:lpstr>
      <vt:lpstr>Arial</vt:lpstr>
      <vt:lpstr>Times New Roman</vt:lpstr>
      <vt:lpstr>Verdana</vt:lpstr>
      <vt:lpstr>508 Lecture</vt:lpstr>
      <vt:lpstr>1_508 Lecture</vt:lpstr>
      <vt:lpstr>Business Intelligence, Analytics, and Data Science: A Managerial Perspective</vt:lpstr>
      <vt:lpstr>Learning Objectives (1 of 2)</vt:lpstr>
      <vt:lpstr>Learning Objectives (2 of 2)</vt:lpstr>
      <vt:lpstr>Opening Vignette (1 of 4)</vt:lpstr>
      <vt:lpstr>Opening Vignette (2 of 4)</vt:lpstr>
      <vt:lpstr>Opening Vignette (3 of 4)</vt:lpstr>
      <vt:lpstr>Opening Vignette (4 of 4)</vt:lpstr>
      <vt:lpstr>Big Data - Definition and Concepts (1 of 2)</vt:lpstr>
      <vt:lpstr>Technology Insights 7.1 (1 of 2)</vt:lpstr>
      <vt:lpstr>Technology Insights 7.1 (2 of 2)</vt:lpstr>
      <vt:lpstr>Big Data - Definition and Concepts (2 of 2)</vt:lpstr>
      <vt:lpstr>A High-Level Conceptual Architecture for Big Data Solutions (by AsterData / Teradata)</vt:lpstr>
      <vt:lpstr>Application Case 7.1</vt:lpstr>
      <vt:lpstr>Fundamentals of Big Data Analytics</vt:lpstr>
      <vt:lpstr>Big Data Considerations</vt:lpstr>
      <vt:lpstr>Critical Success Factors for Big Data Analytics (1 of 2)</vt:lpstr>
      <vt:lpstr>Critical Success Factors for Big Data Analytics (2 of 2)</vt:lpstr>
      <vt:lpstr>Enablers of Big Data Analytics</vt:lpstr>
      <vt:lpstr>Challenges of Big Data Analytics</vt:lpstr>
      <vt:lpstr>Business Problems Addressed by Big Data Analytics (1 of 2)</vt:lpstr>
      <vt:lpstr>Business Problems Addressed by Big Data Analytics (2 of 2)</vt:lpstr>
      <vt:lpstr>Application Case 7.2 (1 of 2)</vt:lpstr>
      <vt:lpstr>Application Case 7.2 (2 of 2)</vt:lpstr>
      <vt:lpstr>Big Data Technologies (1 of 2)</vt:lpstr>
      <vt:lpstr>Big Data Technologies (2 of 2)</vt:lpstr>
      <vt:lpstr>Big Data Technologies--MapReduce (1 of 2)</vt:lpstr>
      <vt:lpstr>Big Data Technologies--MapReduce (2 of 2)</vt:lpstr>
      <vt:lpstr>Big Data Technologies--Hadoop (1 of 3)</vt:lpstr>
      <vt:lpstr>Big Data Technologies--Hadoop (2 of 3)</vt:lpstr>
      <vt:lpstr>Big Data Technologies--Hadoop (3 of 3)</vt:lpstr>
      <vt:lpstr>Technology Insights 7.2</vt:lpstr>
      <vt:lpstr>Application Case 7.3 - eBay’s Big Data Solution</vt:lpstr>
      <vt:lpstr>Application Case 7.4</vt:lpstr>
      <vt:lpstr>Big Data and Data Warehousing</vt:lpstr>
      <vt:lpstr>Hadoop Versus Data Warehouse When to Use Which Platform (1 of 2)</vt:lpstr>
      <vt:lpstr>Hadoop Versus Data Warehouse When to Use Which Platform (2 of 2)</vt:lpstr>
      <vt:lpstr>Coexistence of Hadoop and D W (1 of 2)</vt:lpstr>
      <vt:lpstr>Coexistence of Hadoop and D W (2 of 2)</vt:lpstr>
      <vt:lpstr>Big Data Vendors</vt:lpstr>
      <vt:lpstr>I B M Info Sphere Big Insights</vt:lpstr>
      <vt:lpstr>Application Case 7.5</vt:lpstr>
      <vt:lpstr>Big Data Platforms</vt:lpstr>
      <vt:lpstr>Application Case 7.6</vt:lpstr>
      <vt:lpstr>Figure 7.11 Urban and Rural Comorbidity Networks</vt:lpstr>
      <vt:lpstr>Technology Insights 7.3</vt:lpstr>
      <vt:lpstr>Big Data and Stream Analytics</vt:lpstr>
      <vt:lpstr>Stream Analytics</vt:lpstr>
      <vt:lpstr>Stream Analytics Applications</vt:lpstr>
      <vt:lpstr>Application Case 7.7</vt:lpstr>
      <vt:lpstr>End of Chapter 7</vt:lpstr>
      <vt:lpstr>Copyright</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Intelligence, Analytics, and Data Science: A Managerial Perspective, 4e</dc:title>
  <dc:subject>MIS</dc:subject>
  <dc:creator>Sharda/Delen/Turban</dc:creator>
  <cp:keywords>Business Intelligence, Analytics, and Data Science</cp:keywords>
  <cp:lastModifiedBy>Irina Neaga</cp:lastModifiedBy>
  <cp:revision>1403</cp:revision>
  <dcterms:modified xsi:type="dcterms:W3CDTF">2025-01-06T10:36:42Z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