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8" autoAdjust="0"/>
    <p:restoredTop sz="94660"/>
  </p:normalViewPr>
  <p:slideViewPr>
    <p:cSldViewPr snapToGrid="0">
      <p:cViewPr varScale="1">
        <p:scale>
          <a:sx n="76" d="100"/>
          <a:sy n="76" d="100"/>
        </p:scale>
        <p:origin x="84" y="8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0.png"/><Relationship Id="rId7" Type="http://schemas.openxmlformats.org/officeDocument/2006/relationships/image" Target="../media/image10.png"/><Relationship Id="rId12" Type="http://schemas.openxmlformats.org/officeDocument/2006/relationships/image" Target="../media/image27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image" Target="../media/image25.svg"/><Relationship Id="rId4" Type="http://schemas.openxmlformats.org/officeDocument/2006/relationships/image" Target="../media/image21.svg"/><Relationship Id="rId9" Type="http://schemas.openxmlformats.org/officeDocument/2006/relationships/image" Target="../media/image2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0.png"/><Relationship Id="rId7" Type="http://schemas.openxmlformats.org/officeDocument/2006/relationships/image" Target="../media/image10.png"/><Relationship Id="rId12" Type="http://schemas.openxmlformats.org/officeDocument/2006/relationships/image" Target="../media/image27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image" Target="../media/image25.svg"/><Relationship Id="rId4" Type="http://schemas.openxmlformats.org/officeDocument/2006/relationships/image" Target="../media/image21.svg"/><Relationship Id="rId9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19A089-BD6F-428B-9F10-5190DEA9F7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F6A5761-83A0-4CDD-ACC0-DB4BE669BB47}">
      <dgm:prSet/>
      <dgm:spPr/>
      <dgm:t>
        <a:bodyPr/>
        <a:lstStyle/>
        <a:p>
          <a:r>
            <a:rPr lang="en-GB"/>
            <a:t>Businesses owned by individuals, shareholders, or companies. Their primary goal is profit.</a:t>
          </a:r>
          <a:endParaRPr lang="en-US"/>
        </a:p>
      </dgm:t>
    </dgm:pt>
    <dgm:pt modelId="{C912E3B5-C415-44D7-87A7-35334268A039}" type="parTrans" cxnId="{BBFA49E7-72B5-4F71-8B2B-D83908E54780}">
      <dgm:prSet/>
      <dgm:spPr/>
      <dgm:t>
        <a:bodyPr/>
        <a:lstStyle/>
        <a:p>
          <a:endParaRPr lang="en-US"/>
        </a:p>
      </dgm:t>
    </dgm:pt>
    <dgm:pt modelId="{F3088856-C1B2-424F-95A3-78CCE09E765E}" type="sibTrans" cxnId="{BBFA49E7-72B5-4F71-8B2B-D83908E54780}">
      <dgm:prSet/>
      <dgm:spPr/>
      <dgm:t>
        <a:bodyPr/>
        <a:lstStyle/>
        <a:p>
          <a:endParaRPr lang="en-US"/>
        </a:p>
      </dgm:t>
    </dgm:pt>
    <dgm:pt modelId="{D061D795-49E1-4C98-B3B2-0CB138B5E588}">
      <dgm:prSet/>
      <dgm:spPr/>
      <dgm:t>
        <a:bodyPr/>
        <a:lstStyle/>
        <a:p>
          <a:r>
            <a:rPr lang="en-GB"/>
            <a:t>Purpose - To generate revenue and profit by selling goods or services.</a:t>
          </a:r>
          <a:endParaRPr lang="en-US"/>
        </a:p>
      </dgm:t>
    </dgm:pt>
    <dgm:pt modelId="{A60A5E60-3E56-451B-BE90-D1C3A6637AD3}" type="parTrans" cxnId="{C584F4F5-07A1-4F6D-8473-FFA0C22E2752}">
      <dgm:prSet/>
      <dgm:spPr/>
      <dgm:t>
        <a:bodyPr/>
        <a:lstStyle/>
        <a:p>
          <a:endParaRPr lang="en-US"/>
        </a:p>
      </dgm:t>
    </dgm:pt>
    <dgm:pt modelId="{C8D44FE3-4B5B-4DA1-B475-5DEDE61A168F}" type="sibTrans" cxnId="{C584F4F5-07A1-4F6D-8473-FFA0C22E2752}">
      <dgm:prSet/>
      <dgm:spPr/>
      <dgm:t>
        <a:bodyPr/>
        <a:lstStyle/>
        <a:p>
          <a:endParaRPr lang="en-US"/>
        </a:p>
      </dgm:t>
    </dgm:pt>
    <dgm:pt modelId="{6E1EF951-E9D6-4690-A8D3-282EDB93202C}">
      <dgm:prSet/>
      <dgm:spPr/>
      <dgm:t>
        <a:bodyPr/>
        <a:lstStyle/>
        <a:p>
          <a:r>
            <a:rPr lang="en-GB"/>
            <a:t>Examples - Small businesses and start-ups, Retailers (Tesco, ASDA), Banks and financial services, Manufacturing companies, Tech firms, Hospitality and tourism businesses</a:t>
          </a:r>
          <a:endParaRPr lang="en-US"/>
        </a:p>
      </dgm:t>
    </dgm:pt>
    <dgm:pt modelId="{EE7C22A2-CF11-41C3-A8DA-4379C60093B2}" type="parTrans" cxnId="{00A7DA7A-654D-4018-9D57-EE870D070A54}">
      <dgm:prSet/>
      <dgm:spPr/>
      <dgm:t>
        <a:bodyPr/>
        <a:lstStyle/>
        <a:p>
          <a:endParaRPr lang="en-US"/>
        </a:p>
      </dgm:t>
    </dgm:pt>
    <dgm:pt modelId="{A935EAA5-FB3B-4F0C-9A37-5756EF0DD15F}" type="sibTrans" cxnId="{00A7DA7A-654D-4018-9D57-EE870D070A54}">
      <dgm:prSet/>
      <dgm:spPr/>
      <dgm:t>
        <a:bodyPr/>
        <a:lstStyle/>
        <a:p>
          <a:endParaRPr lang="en-US"/>
        </a:p>
      </dgm:t>
    </dgm:pt>
    <dgm:pt modelId="{81C01773-8A78-4E39-A974-2BE9F3ACDED1}">
      <dgm:prSet/>
      <dgm:spPr/>
      <dgm:t>
        <a:bodyPr/>
        <a:lstStyle/>
        <a:p>
          <a:r>
            <a:rPr lang="en-GB"/>
            <a:t>Funding - Sales and revenue, Private investment, Loans and venture capital</a:t>
          </a:r>
          <a:endParaRPr lang="en-US"/>
        </a:p>
      </dgm:t>
    </dgm:pt>
    <dgm:pt modelId="{83B72599-82AF-4F6A-A2F9-618F604D6C42}" type="parTrans" cxnId="{FEE0D683-B2C9-4A02-83F0-2C2357830B53}">
      <dgm:prSet/>
      <dgm:spPr/>
      <dgm:t>
        <a:bodyPr/>
        <a:lstStyle/>
        <a:p>
          <a:endParaRPr lang="en-US"/>
        </a:p>
      </dgm:t>
    </dgm:pt>
    <dgm:pt modelId="{80AC4E3B-6906-43F0-B3E3-3E34554BEDB6}" type="sibTrans" cxnId="{FEE0D683-B2C9-4A02-83F0-2C2357830B53}">
      <dgm:prSet/>
      <dgm:spPr/>
      <dgm:t>
        <a:bodyPr/>
        <a:lstStyle/>
        <a:p>
          <a:endParaRPr lang="en-US"/>
        </a:p>
      </dgm:t>
    </dgm:pt>
    <dgm:pt modelId="{CAC3340A-09C3-4C21-99DB-5C53451C8C7A}">
      <dgm:prSet/>
      <dgm:spPr/>
      <dgm:t>
        <a:bodyPr/>
        <a:lstStyle/>
        <a:p>
          <a:r>
            <a:rPr lang="en-GB"/>
            <a:t>Accountability - To owners, shareholders, and customers</a:t>
          </a:r>
          <a:endParaRPr lang="en-US"/>
        </a:p>
      </dgm:t>
    </dgm:pt>
    <dgm:pt modelId="{097650B9-DE5A-4A15-902D-2E3DF0EB1B9A}" type="parTrans" cxnId="{067A0D39-1B63-4308-BBE8-44246CFCBA9C}">
      <dgm:prSet/>
      <dgm:spPr/>
      <dgm:t>
        <a:bodyPr/>
        <a:lstStyle/>
        <a:p>
          <a:endParaRPr lang="en-US"/>
        </a:p>
      </dgm:t>
    </dgm:pt>
    <dgm:pt modelId="{DF9B9AC2-6522-4C43-95B5-CE952B54CF77}" type="sibTrans" cxnId="{067A0D39-1B63-4308-BBE8-44246CFCBA9C}">
      <dgm:prSet/>
      <dgm:spPr/>
      <dgm:t>
        <a:bodyPr/>
        <a:lstStyle/>
        <a:p>
          <a:endParaRPr lang="en-US"/>
        </a:p>
      </dgm:t>
    </dgm:pt>
    <dgm:pt modelId="{9427B44F-5C54-413E-9661-AA8A5D45B279}">
      <dgm:prSet/>
      <dgm:spPr/>
      <dgm:t>
        <a:bodyPr/>
        <a:lstStyle/>
        <a:p>
          <a:r>
            <a:rPr lang="en-GB"/>
            <a:t>Characteristics - Competitive and fast-paced, Innovation-driven, Wide range of job roles and career progression, Profit is the key driver</a:t>
          </a:r>
          <a:endParaRPr lang="en-US"/>
        </a:p>
      </dgm:t>
    </dgm:pt>
    <dgm:pt modelId="{11013423-7918-4B42-A493-45E2839DFC4A}" type="parTrans" cxnId="{2C0B945B-4A03-4889-A06A-1EEBB8C68B27}">
      <dgm:prSet/>
      <dgm:spPr/>
      <dgm:t>
        <a:bodyPr/>
        <a:lstStyle/>
        <a:p>
          <a:endParaRPr lang="en-US"/>
        </a:p>
      </dgm:t>
    </dgm:pt>
    <dgm:pt modelId="{4CFEA4B8-BD3C-42DF-9E52-80561AE083E5}" type="sibTrans" cxnId="{2C0B945B-4A03-4889-A06A-1EEBB8C68B27}">
      <dgm:prSet/>
      <dgm:spPr/>
      <dgm:t>
        <a:bodyPr/>
        <a:lstStyle/>
        <a:p>
          <a:endParaRPr lang="en-US"/>
        </a:p>
      </dgm:t>
    </dgm:pt>
    <dgm:pt modelId="{ECA12CF3-7809-4C98-BD30-B3A91C33BBCB}" type="pres">
      <dgm:prSet presAssocID="{F919A089-BD6F-428B-9F10-5190DEA9F775}" presName="root" presStyleCnt="0">
        <dgm:presLayoutVars>
          <dgm:dir/>
          <dgm:resizeHandles val="exact"/>
        </dgm:presLayoutVars>
      </dgm:prSet>
      <dgm:spPr/>
    </dgm:pt>
    <dgm:pt modelId="{278D1CC6-51B9-4815-9992-FEE6B1C3CA2E}" type="pres">
      <dgm:prSet presAssocID="{1F6A5761-83A0-4CDD-ACC0-DB4BE669BB47}" presName="compNode" presStyleCnt="0"/>
      <dgm:spPr/>
    </dgm:pt>
    <dgm:pt modelId="{D3A8ECFA-E6E2-4B9C-BCA8-E3048193C719}" type="pres">
      <dgm:prSet presAssocID="{1F6A5761-83A0-4CDD-ACC0-DB4BE669BB47}" presName="bgRect" presStyleLbl="bgShp" presStyleIdx="0" presStyleCnt="6"/>
      <dgm:spPr/>
    </dgm:pt>
    <dgm:pt modelId="{53EB4410-DE8A-4BE7-8017-963A99EAFC7F}" type="pres">
      <dgm:prSet presAssocID="{1F6A5761-83A0-4CDD-ACC0-DB4BE669BB47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6F2862C9-BC45-41D0-A646-319152951229}" type="pres">
      <dgm:prSet presAssocID="{1F6A5761-83A0-4CDD-ACC0-DB4BE669BB47}" presName="spaceRect" presStyleCnt="0"/>
      <dgm:spPr/>
    </dgm:pt>
    <dgm:pt modelId="{C5B36A71-D8DC-4217-B92C-7934A6DC1FFC}" type="pres">
      <dgm:prSet presAssocID="{1F6A5761-83A0-4CDD-ACC0-DB4BE669BB47}" presName="parTx" presStyleLbl="revTx" presStyleIdx="0" presStyleCnt="6">
        <dgm:presLayoutVars>
          <dgm:chMax val="0"/>
          <dgm:chPref val="0"/>
        </dgm:presLayoutVars>
      </dgm:prSet>
      <dgm:spPr/>
    </dgm:pt>
    <dgm:pt modelId="{E7F9F9C3-3FB0-491C-97CC-7248827CDF9B}" type="pres">
      <dgm:prSet presAssocID="{F3088856-C1B2-424F-95A3-78CCE09E765E}" presName="sibTrans" presStyleCnt="0"/>
      <dgm:spPr/>
    </dgm:pt>
    <dgm:pt modelId="{F4FBB924-DE61-495F-AA68-AA2F776DF94C}" type="pres">
      <dgm:prSet presAssocID="{D061D795-49E1-4C98-B3B2-0CB138B5E588}" presName="compNode" presStyleCnt="0"/>
      <dgm:spPr/>
    </dgm:pt>
    <dgm:pt modelId="{65D30100-5A6F-4951-899F-EA0C114780D6}" type="pres">
      <dgm:prSet presAssocID="{D061D795-49E1-4C98-B3B2-0CB138B5E588}" presName="bgRect" presStyleLbl="bgShp" presStyleIdx="1" presStyleCnt="6"/>
      <dgm:spPr/>
    </dgm:pt>
    <dgm:pt modelId="{0A5A8E41-C1F2-4880-A88B-8CC6056E8707}" type="pres">
      <dgm:prSet presAssocID="{D061D795-49E1-4C98-B3B2-0CB138B5E58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F977CD41-9325-454A-8FDA-CF85F59D6586}" type="pres">
      <dgm:prSet presAssocID="{D061D795-49E1-4C98-B3B2-0CB138B5E588}" presName="spaceRect" presStyleCnt="0"/>
      <dgm:spPr/>
    </dgm:pt>
    <dgm:pt modelId="{F3A58F13-07A4-4B03-9B0D-61A33D40684C}" type="pres">
      <dgm:prSet presAssocID="{D061D795-49E1-4C98-B3B2-0CB138B5E588}" presName="parTx" presStyleLbl="revTx" presStyleIdx="1" presStyleCnt="6">
        <dgm:presLayoutVars>
          <dgm:chMax val="0"/>
          <dgm:chPref val="0"/>
        </dgm:presLayoutVars>
      </dgm:prSet>
      <dgm:spPr/>
    </dgm:pt>
    <dgm:pt modelId="{5C9FA2E1-555A-4317-9557-5773AECEDD05}" type="pres">
      <dgm:prSet presAssocID="{C8D44FE3-4B5B-4DA1-B475-5DEDE61A168F}" presName="sibTrans" presStyleCnt="0"/>
      <dgm:spPr/>
    </dgm:pt>
    <dgm:pt modelId="{DA41FA49-AAFF-4821-AE3F-FE97950C8D5F}" type="pres">
      <dgm:prSet presAssocID="{6E1EF951-E9D6-4690-A8D3-282EDB93202C}" presName="compNode" presStyleCnt="0"/>
      <dgm:spPr/>
    </dgm:pt>
    <dgm:pt modelId="{D3DAE4DB-6A07-491B-8F58-5ABF573AAAE6}" type="pres">
      <dgm:prSet presAssocID="{6E1EF951-E9D6-4690-A8D3-282EDB93202C}" presName="bgRect" presStyleLbl="bgShp" presStyleIdx="2" presStyleCnt="6"/>
      <dgm:spPr/>
    </dgm:pt>
    <dgm:pt modelId="{656E221A-C83B-4E5C-8049-5C4A19CE7DEF}" type="pres">
      <dgm:prSet presAssocID="{6E1EF951-E9D6-4690-A8D3-282EDB93202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E3808D76-B5EF-4238-B7E6-70734F97E7CE}" type="pres">
      <dgm:prSet presAssocID="{6E1EF951-E9D6-4690-A8D3-282EDB93202C}" presName="spaceRect" presStyleCnt="0"/>
      <dgm:spPr/>
    </dgm:pt>
    <dgm:pt modelId="{19F39DBD-EB12-4666-B674-CF564FEA10D9}" type="pres">
      <dgm:prSet presAssocID="{6E1EF951-E9D6-4690-A8D3-282EDB93202C}" presName="parTx" presStyleLbl="revTx" presStyleIdx="2" presStyleCnt="6">
        <dgm:presLayoutVars>
          <dgm:chMax val="0"/>
          <dgm:chPref val="0"/>
        </dgm:presLayoutVars>
      </dgm:prSet>
      <dgm:spPr/>
    </dgm:pt>
    <dgm:pt modelId="{E678A75A-D5A4-4886-A508-46AB753931A8}" type="pres">
      <dgm:prSet presAssocID="{A935EAA5-FB3B-4F0C-9A37-5756EF0DD15F}" presName="sibTrans" presStyleCnt="0"/>
      <dgm:spPr/>
    </dgm:pt>
    <dgm:pt modelId="{557FEE64-2332-4781-9F99-D03933E5F422}" type="pres">
      <dgm:prSet presAssocID="{81C01773-8A78-4E39-A974-2BE9F3ACDED1}" presName="compNode" presStyleCnt="0"/>
      <dgm:spPr/>
    </dgm:pt>
    <dgm:pt modelId="{E284C532-5EC0-44F4-B890-13C1FB44C8B4}" type="pres">
      <dgm:prSet presAssocID="{81C01773-8A78-4E39-A974-2BE9F3ACDED1}" presName="bgRect" presStyleLbl="bgShp" presStyleIdx="3" presStyleCnt="6"/>
      <dgm:spPr/>
    </dgm:pt>
    <dgm:pt modelId="{D897C5DF-82D5-42D4-BC7A-FE48A2C13968}" type="pres">
      <dgm:prSet presAssocID="{81C01773-8A78-4E39-A974-2BE9F3ACDED1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A9C87E4E-D5D2-4000-B818-C49AF6550665}" type="pres">
      <dgm:prSet presAssocID="{81C01773-8A78-4E39-A974-2BE9F3ACDED1}" presName="spaceRect" presStyleCnt="0"/>
      <dgm:spPr/>
    </dgm:pt>
    <dgm:pt modelId="{77498455-0C87-4B48-B001-26898272F836}" type="pres">
      <dgm:prSet presAssocID="{81C01773-8A78-4E39-A974-2BE9F3ACDED1}" presName="parTx" presStyleLbl="revTx" presStyleIdx="3" presStyleCnt="6">
        <dgm:presLayoutVars>
          <dgm:chMax val="0"/>
          <dgm:chPref val="0"/>
        </dgm:presLayoutVars>
      </dgm:prSet>
      <dgm:spPr/>
    </dgm:pt>
    <dgm:pt modelId="{5AC93BA4-B53F-403E-A7EA-0F9B7474DE54}" type="pres">
      <dgm:prSet presAssocID="{80AC4E3B-6906-43F0-B3E3-3E34554BEDB6}" presName="sibTrans" presStyleCnt="0"/>
      <dgm:spPr/>
    </dgm:pt>
    <dgm:pt modelId="{59C3A8BA-E1C1-462D-9CC3-A4DE15954924}" type="pres">
      <dgm:prSet presAssocID="{CAC3340A-09C3-4C21-99DB-5C53451C8C7A}" presName="compNode" presStyleCnt="0"/>
      <dgm:spPr/>
    </dgm:pt>
    <dgm:pt modelId="{92F6365A-08FC-4131-AA0B-43333622B42B}" type="pres">
      <dgm:prSet presAssocID="{CAC3340A-09C3-4C21-99DB-5C53451C8C7A}" presName="bgRect" presStyleLbl="bgShp" presStyleIdx="4" presStyleCnt="6"/>
      <dgm:spPr/>
    </dgm:pt>
    <dgm:pt modelId="{710F7AF8-02F7-4C3F-BF41-F3D333FE295E}" type="pres">
      <dgm:prSet presAssocID="{CAC3340A-09C3-4C21-99DB-5C53451C8C7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0E166650-7CEA-4DB1-BAAF-1EA5CA27B0AD}" type="pres">
      <dgm:prSet presAssocID="{CAC3340A-09C3-4C21-99DB-5C53451C8C7A}" presName="spaceRect" presStyleCnt="0"/>
      <dgm:spPr/>
    </dgm:pt>
    <dgm:pt modelId="{DEE262C5-E1DF-48D3-A4CC-1F168D491FB4}" type="pres">
      <dgm:prSet presAssocID="{CAC3340A-09C3-4C21-99DB-5C53451C8C7A}" presName="parTx" presStyleLbl="revTx" presStyleIdx="4" presStyleCnt="6">
        <dgm:presLayoutVars>
          <dgm:chMax val="0"/>
          <dgm:chPref val="0"/>
        </dgm:presLayoutVars>
      </dgm:prSet>
      <dgm:spPr/>
    </dgm:pt>
    <dgm:pt modelId="{AFAE0705-CCF7-4C40-86E8-2F6169B4B043}" type="pres">
      <dgm:prSet presAssocID="{DF9B9AC2-6522-4C43-95B5-CE952B54CF77}" presName="sibTrans" presStyleCnt="0"/>
      <dgm:spPr/>
    </dgm:pt>
    <dgm:pt modelId="{95FBD744-2813-43A6-A592-E76D6A84910B}" type="pres">
      <dgm:prSet presAssocID="{9427B44F-5C54-413E-9661-AA8A5D45B279}" presName="compNode" presStyleCnt="0"/>
      <dgm:spPr/>
    </dgm:pt>
    <dgm:pt modelId="{5347DE82-6327-4E42-B588-6ED796E2D200}" type="pres">
      <dgm:prSet presAssocID="{9427B44F-5C54-413E-9661-AA8A5D45B279}" presName="bgRect" presStyleLbl="bgShp" presStyleIdx="5" presStyleCnt="6"/>
      <dgm:spPr/>
    </dgm:pt>
    <dgm:pt modelId="{B2BE2595-FFBA-4815-93F0-F4218DFC74A0}" type="pres">
      <dgm:prSet presAssocID="{9427B44F-5C54-413E-9661-AA8A5D45B27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2C0253FB-69D4-483A-B7CD-8A061798236F}" type="pres">
      <dgm:prSet presAssocID="{9427B44F-5C54-413E-9661-AA8A5D45B279}" presName="spaceRect" presStyleCnt="0"/>
      <dgm:spPr/>
    </dgm:pt>
    <dgm:pt modelId="{9D164F3B-169B-49F4-9E8A-1F9C859E864E}" type="pres">
      <dgm:prSet presAssocID="{9427B44F-5C54-413E-9661-AA8A5D45B279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771A621C-B9D2-4A72-9618-82DBBF3F44C4}" type="presOf" srcId="{81C01773-8A78-4E39-A974-2BE9F3ACDED1}" destId="{77498455-0C87-4B48-B001-26898272F836}" srcOrd="0" destOrd="0" presId="urn:microsoft.com/office/officeart/2018/2/layout/IconVerticalSolidList"/>
    <dgm:cxn modelId="{CE22A52A-05D6-4D93-BBC1-9F9768E9D5ED}" type="presOf" srcId="{F919A089-BD6F-428B-9F10-5190DEA9F775}" destId="{ECA12CF3-7809-4C98-BD30-B3A91C33BBCB}" srcOrd="0" destOrd="0" presId="urn:microsoft.com/office/officeart/2018/2/layout/IconVerticalSolidList"/>
    <dgm:cxn modelId="{067A0D39-1B63-4308-BBE8-44246CFCBA9C}" srcId="{F919A089-BD6F-428B-9F10-5190DEA9F775}" destId="{CAC3340A-09C3-4C21-99DB-5C53451C8C7A}" srcOrd="4" destOrd="0" parTransId="{097650B9-DE5A-4A15-902D-2E3DF0EB1B9A}" sibTransId="{DF9B9AC2-6522-4C43-95B5-CE952B54CF77}"/>
    <dgm:cxn modelId="{2C0B945B-4A03-4889-A06A-1EEBB8C68B27}" srcId="{F919A089-BD6F-428B-9F10-5190DEA9F775}" destId="{9427B44F-5C54-413E-9661-AA8A5D45B279}" srcOrd="5" destOrd="0" parTransId="{11013423-7918-4B42-A493-45E2839DFC4A}" sibTransId="{4CFEA4B8-BD3C-42DF-9E52-80561AE083E5}"/>
    <dgm:cxn modelId="{A8EEE46E-5A8D-4F64-9BB0-6C3B8EBCB45A}" type="presOf" srcId="{CAC3340A-09C3-4C21-99DB-5C53451C8C7A}" destId="{DEE262C5-E1DF-48D3-A4CC-1F168D491FB4}" srcOrd="0" destOrd="0" presId="urn:microsoft.com/office/officeart/2018/2/layout/IconVerticalSolidList"/>
    <dgm:cxn modelId="{7F435F75-FC85-4A02-9C84-7F2A28ED375F}" type="presOf" srcId="{9427B44F-5C54-413E-9661-AA8A5D45B279}" destId="{9D164F3B-169B-49F4-9E8A-1F9C859E864E}" srcOrd="0" destOrd="0" presId="urn:microsoft.com/office/officeart/2018/2/layout/IconVerticalSolidList"/>
    <dgm:cxn modelId="{00A7DA7A-654D-4018-9D57-EE870D070A54}" srcId="{F919A089-BD6F-428B-9F10-5190DEA9F775}" destId="{6E1EF951-E9D6-4690-A8D3-282EDB93202C}" srcOrd="2" destOrd="0" parTransId="{EE7C22A2-CF11-41C3-A8DA-4379C60093B2}" sibTransId="{A935EAA5-FB3B-4F0C-9A37-5756EF0DD15F}"/>
    <dgm:cxn modelId="{FEE0D683-B2C9-4A02-83F0-2C2357830B53}" srcId="{F919A089-BD6F-428B-9F10-5190DEA9F775}" destId="{81C01773-8A78-4E39-A974-2BE9F3ACDED1}" srcOrd="3" destOrd="0" parTransId="{83B72599-82AF-4F6A-A2F9-618F604D6C42}" sibTransId="{80AC4E3B-6906-43F0-B3E3-3E34554BEDB6}"/>
    <dgm:cxn modelId="{F27FDBBD-5EC7-4420-BC08-F0A4556E6A4F}" type="presOf" srcId="{D061D795-49E1-4C98-B3B2-0CB138B5E588}" destId="{F3A58F13-07A4-4B03-9B0D-61A33D40684C}" srcOrd="0" destOrd="0" presId="urn:microsoft.com/office/officeart/2018/2/layout/IconVerticalSolidList"/>
    <dgm:cxn modelId="{8287D2C6-AADF-4968-A9B6-2A3DA5AD5685}" type="presOf" srcId="{1F6A5761-83A0-4CDD-ACC0-DB4BE669BB47}" destId="{C5B36A71-D8DC-4217-B92C-7934A6DC1FFC}" srcOrd="0" destOrd="0" presId="urn:microsoft.com/office/officeart/2018/2/layout/IconVerticalSolidList"/>
    <dgm:cxn modelId="{BBFA49E7-72B5-4F71-8B2B-D83908E54780}" srcId="{F919A089-BD6F-428B-9F10-5190DEA9F775}" destId="{1F6A5761-83A0-4CDD-ACC0-DB4BE669BB47}" srcOrd="0" destOrd="0" parTransId="{C912E3B5-C415-44D7-87A7-35334268A039}" sibTransId="{F3088856-C1B2-424F-95A3-78CCE09E765E}"/>
    <dgm:cxn modelId="{0AF3C5F0-73F2-47A2-9DA8-431E5824A106}" type="presOf" srcId="{6E1EF951-E9D6-4690-A8D3-282EDB93202C}" destId="{19F39DBD-EB12-4666-B674-CF564FEA10D9}" srcOrd="0" destOrd="0" presId="urn:microsoft.com/office/officeart/2018/2/layout/IconVerticalSolidList"/>
    <dgm:cxn modelId="{C584F4F5-07A1-4F6D-8473-FFA0C22E2752}" srcId="{F919A089-BD6F-428B-9F10-5190DEA9F775}" destId="{D061D795-49E1-4C98-B3B2-0CB138B5E588}" srcOrd="1" destOrd="0" parTransId="{A60A5E60-3E56-451B-BE90-D1C3A6637AD3}" sibTransId="{C8D44FE3-4B5B-4DA1-B475-5DEDE61A168F}"/>
    <dgm:cxn modelId="{96D7984F-1CC8-4C58-92ED-D25AC5CA0272}" type="presParOf" srcId="{ECA12CF3-7809-4C98-BD30-B3A91C33BBCB}" destId="{278D1CC6-51B9-4815-9992-FEE6B1C3CA2E}" srcOrd="0" destOrd="0" presId="urn:microsoft.com/office/officeart/2018/2/layout/IconVerticalSolidList"/>
    <dgm:cxn modelId="{64D7EF64-E8D5-4FBF-873C-2394C68E450D}" type="presParOf" srcId="{278D1CC6-51B9-4815-9992-FEE6B1C3CA2E}" destId="{D3A8ECFA-E6E2-4B9C-BCA8-E3048193C719}" srcOrd="0" destOrd="0" presId="urn:microsoft.com/office/officeart/2018/2/layout/IconVerticalSolidList"/>
    <dgm:cxn modelId="{C62D0E9B-FB4C-4321-B54D-9BB34D91189D}" type="presParOf" srcId="{278D1CC6-51B9-4815-9992-FEE6B1C3CA2E}" destId="{53EB4410-DE8A-4BE7-8017-963A99EAFC7F}" srcOrd="1" destOrd="0" presId="urn:microsoft.com/office/officeart/2018/2/layout/IconVerticalSolidList"/>
    <dgm:cxn modelId="{D5519F44-1CDE-4EB3-8D22-6499DC855053}" type="presParOf" srcId="{278D1CC6-51B9-4815-9992-FEE6B1C3CA2E}" destId="{6F2862C9-BC45-41D0-A646-319152951229}" srcOrd="2" destOrd="0" presId="urn:microsoft.com/office/officeart/2018/2/layout/IconVerticalSolidList"/>
    <dgm:cxn modelId="{B192C980-820F-45B2-BF19-F5BE4ED2A301}" type="presParOf" srcId="{278D1CC6-51B9-4815-9992-FEE6B1C3CA2E}" destId="{C5B36A71-D8DC-4217-B92C-7934A6DC1FFC}" srcOrd="3" destOrd="0" presId="urn:microsoft.com/office/officeart/2018/2/layout/IconVerticalSolidList"/>
    <dgm:cxn modelId="{726AA246-886D-4244-95A3-08356FDB0781}" type="presParOf" srcId="{ECA12CF3-7809-4C98-BD30-B3A91C33BBCB}" destId="{E7F9F9C3-3FB0-491C-97CC-7248827CDF9B}" srcOrd="1" destOrd="0" presId="urn:microsoft.com/office/officeart/2018/2/layout/IconVerticalSolidList"/>
    <dgm:cxn modelId="{DD81AC67-5B66-44E9-BC44-DDE1E6237FF0}" type="presParOf" srcId="{ECA12CF3-7809-4C98-BD30-B3A91C33BBCB}" destId="{F4FBB924-DE61-495F-AA68-AA2F776DF94C}" srcOrd="2" destOrd="0" presId="urn:microsoft.com/office/officeart/2018/2/layout/IconVerticalSolidList"/>
    <dgm:cxn modelId="{E1109361-F2BD-40C2-89A6-25B7A99998DC}" type="presParOf" srcId="{F4FBB924-DE61-495F-AA68-AA2F776DF94C}" destId="{65D30100-5A6F-4951-899F-EA0C114780D6}" srcOrd="0" destOrd="0" presId="urn:microsoft.com/office/officeart/2018/2/layout/IconVerticalSolidList"/>
    <dgm:cxn modelId="{26707CB6-9281-4379-9415-1855176634BE}" type="presParOf" srcId="{F4FBB924-DE61-495F-AA68-AA2F776DF94C}" destId="{0A5A8E41-C1F2-4880-A88B-8CC6056E8707}" srcOrd="1" destOrd="0" presId="urn:microsoft.com/office/officeart/2018/2/layout/IconVerticalSolidList"/>
    <dgm:cxn modelId="{027D6325-F28B-4449-91AE-76751EA0164D}" type="presParOf" srcId="{F4FBB924-DE61-495F-AA68-AA2F776DF94C}" destId="{F977CD41-9325-454A-8FDA-CF85F59D6586}" srcOrd="2" destOrd="0" presId="urn:microsoft.com/office/officeart/2018/2/layout/IconVerticalSolidList"/>
    <dgm:cxn modelId="{4DE7BFA0-44F3-4DBA-B86B-8ACA1C0AF36E}" type="presParOf" srcId="{F4FBB924-DE61-495F-AA68-AA2F776DF94C}" destId="{F3A58F13-07A4-4B03-9B0D-61A33D40684C}" srcOrd="3" destOrd="0" presId="urn:microsoft.com/office/officeart/2018/2/layout/IconVerticalSolidList"/>
    <dgm:cxn modelId="{79AA431F-3305-4469-98D6-CAF04B3DAE0D}" type="presParOf" srcId="{ECA12CF3-7809-4C98-BD30-B3A91C33BBCB}" destId="{5C9FA2E1-555A-4317-9557-5773AECEDD05}" srcOrd="3" destOrd="0" presId="urn:microsoft.com/office/officeart/2018/2/layout/IconVerticalSolidList"/>
    <dgm:cxn modelId="{3D4C83CA-8E42-4D6A-BF9C-C48500B4AAB4}" type="presParOf" srcId="{ECA12CF3-7809-4C98-BD30-B3A91C33BBCB}" destId="{DA41FA49-AAFF-4821-AE3F-FE97950C8D5F}" srcOrd="4" destOrd="0" presId="urn:microsoft.com/office/officeart/2018/2/layout/IconVerticalSolidList"/>
    <dgm:cxn modelId="{6A25BA55-6B6C-41D7-AF99-FC595FD16273}" type="presParOf" srcId="{DA41FA49-AAFF-4821-AE3F-FE97950C8D5F}" destId="{D3DAE4DB-6A07-491B-8F58-5ABF573AAAE6}" srcOrd="0" destOrd="0" presId="urn:microsoft.com/office/officeart/2018/2/layout/IconVerticalSolidList"/>
    <dgm:cxn modelId="{604C8467-4855-4D19-95A9-A0955973F589}" type="presParOf" srcId="{DA41FA49-AAFF-4821-AE3F-FE97950C8D5F}" destId="{656E221A-C83B-4E5C-8049-5C4A19CE7DEF}" srcOrd="1" destOrd="0" presId="urn:microsoft.com/office/officeart/2018/2/layout/IconVerticalSolidList"/>
    <dgm:cxn modelId="{25C5864A-F339-4B07-93F0-D46B396A0616}" type="presParOf" srcId="{DA41FA49-AAFF-4821-AE3F-FE97950C8D5F}" destId="{E3808D76-B5EF-4238-B7E6-70734F97E7CE}" srcOrd="2" destOrd="0" presId="urn:microsoft.com/office/officeart/2018/2/layout/IconVerticalSolidList"/>
    <dgm:cxn modelId="{EA98F013-E5E4-4FDE-A684-CBF31FEE3DB4}" type="presParOf" srcId="{DA41FA49-AAFF-4821-AE3F-FE97950C8D5F}" destId="{19F39DBD-EB12-4666-B674-CF564FEA10D9}" srcOrd="3" destOrd="0" presId="urn:microsoft.com/office/officeart/2018/2/layout/IconVerticalSolidList"/>
    <dgm:cxn modelId="{4787F168-472C-4223-B848-F5EB25ED63AE}" type="presParOf" srcId="{ECA12CF3-7809-4C98-BD30-B3A91C33BBCB}" destId="{E678A75A-D5A4-4886-A508-46AB753931A8}" srcOrd="5" destOrd="0" presId="urn:microsoft.com/office/officeart/2018/2/layout/IconVerticalSolidList"/>
    <dgm:cxn modelId="{93595314-9E70-4117-9597-4C0D03C0E884}" type="presParOf" srcId="{ECA12CF3-7809-4C98-BD30-B3A91C33BBCB}" destId="{557FEE64-2332-4781-9F99-D03933E5F422}" srcOrd="6" destOrd="0" presId="urn:microsoft.com/office/officeart/2018/2/layout/IconVerticalSolidList"/>
    <dgm:cxn modelId="{EF66E722-101C-4CF7-94C4-E2749BBF3737}" type="presParOf" srcId="{557FEE64-2332-4781-9F99-D03933E5F422}" destId="{E284C532-5EC0-44F4-B890-13C1FB44C8B4}" srcOrd="0" destOrd="0" presId="urn:microsoft.com/office/officeart/2018/2/layout/IconVerticalSolidList"/>
    <dgm:cxn modelId="{46F35B68-C3A9-4903-8ECE-AA0A9F0079F0}" type="presParOf" srcId="{557FEE64-2332-4781-9F99-D03933E5F422}" destId="{D897C5DF-82D5-42D4-BC7A-FE48A2C13968}" srcOrd="1" destOrd="0" presId="urn:microsoft.com/office/officeart/2018/2/layout/IconVerticalSolidList"/>
    <dgm:cxn modelId="{4C5DF335-0452-4EA6-896A-93C92A6E8040}" type="presParOf" srcId="{557FEE64-2332-4781-9F99-D03933E5F422}" destId="{A9C87E4E-D5D2-4000-B818-C49AF6550665}" srcOrd="2" destOrd="0" presId="urn:microsoft.com/office/officeart/2018/2/layout/IconVerticalSolidList"/>
    <dgm:cxn modelId="{B65A5836-F839-4B3E-A9D9-8B884DBFC178}" type="presParOf" srcId="{557FEE64-2332-4781-9F99-D03933E5F422}" destId="{77498455-0C87-4B48-B001-26898272F836}" srcOrd="3" destOrd="0" presId="urn:microsoft.com/office/officeart/2018/2/layout/IconVerticalSolidList"/>
    <dgm:cxn modelId="{B40510A0-88FB-470A-8B41-D76968888DC7}" type="presParOf" srcId="{ECA12CF3-7809-4C98-BD30-B3A91C33BBCB}" destId="{5AC93BA4-B53F-403E-A7EA-0F9B7474DE54}" srcOrd="7" destOrd="0" presId="urn:microsoft.com/office/officeart/2018/2/layout/IconVerticalSolidList"/>
    <dgm:cxn modelId="{E97B08C7-9E1A-424B-9487-291F327CE2DA}" type="presParOf" srcId="{ECA12CF3-7809-4C98-BD30-B3A91C33BBCB}" destId="{59C3A8BA-E1C1-462D-9CC3-A4DE15954924}" srcOrd="8" destOrd="0" presId="urn:microsoft.com/office/officeart/2018/2/layout/IconVerticalSolidList"/>
    <dgm:cxn modelId="{21C84F6B-87AB-42B6-A161-410C3D5B8DA3}" type="presParOf" srcId="{59C3A8BA-E1C1-462D-9CC3-A4DE15954924}" destId="{92F6365A-08FC-4131-AA0B-43333622B42B}" srcOrd="0" destOrd="0" presId="urn:microsoft.com/office/officeart/2018/2/layout/IconVerticalSolidList"/>
    <dgm:cxn modelId="{08FC9B75-D797-43AD-A6EF-1C9A8E395AE7}" type="presParOf" srcId="{59C3A8BA-E1C1-462D-9CC3-A4DE15954924}" destId="{710F7AF8-02F7-4C3F-BF41-F3D333FE295E}" srcOrd="1" destOrd="0" presId="urn:microsoft.com/office/officeart/2018/2/layout/IconVerticalSolidList"/>
    <dgm:cxn modelId="{BF7BE7BC-DEAC-4743-A524-B4253ADF636D}" type="presParOf" srcId="{59C3A8BA-E1C1-462D-9CC3-A4DE15954924}" destId="{0E166650-7CEA-4DB1-BAAF-1EA5CA27B0AD}" srcOrd="2" destOrd="0" presId="urn:microsoft.com/office/officeart/2018/2/layout/IconVerticalSolidList"/>
    <dgm:cxn modelId="{5DC5A3C3-3E67-4B1A-B113-B3618CE438B9}" type="presParOf" srcId="{59C3A8BA-E1C1-462D-9CC3-A4DE15954924}" destId="{DEE262C5-E1DF-48D3-A4CC-1F168D491FB4}" srcOrd="3" destOrd="0" presId="urn:microsoft.com/office/officeart/2018/2/layout/IconVerticalSolidList"/>
    <dgm:cxn modelId="{D8875F39-08B3-4C05-B748-C98DC5DD07A0}" type="presParOf" srcId="{ECA12CF3-7809-4C98-BD30-B3A91C33BBCB}" destId="{AFAE0705-CCF7-4C40-86E8-2F6169B4B043}" srcOrd="9" destOrd="0" presId="urn:microsoft.com/office/officeart/2018/2/layout/IconVerticalSolidList"/>
    <dgm:cxn modelId="{7A8D7BEB-DD26-4ED9-A6B0-DEF2B3A00936}" type="presParOf" srcId="{ECA12CF3-7809-4C98-BD30-B3A91C33BBCB}" destId="{95FBD744-2813-43A6-A592-E76D6A84910B}" srcOrd="10" destOrd="0" presId="urn:microsoft.com/office/officeart/2018/2/layout/IconVerticalSolidList"/>
    <dgm:cxn modelId="{DABC4023-B30E-4678-BE19-B8615C4E519C}" type="presParOf" srcId="{95FBD744-2813-43A6-A592-E76D6A84910B}" destId="{5347DE82-6327-4E42-B588-6ED796E2D200}" srcOrd="0" destOrd="0" presId="urn:microsoft.com/office/officeart/2018/2/layout/IconVerticalSolidList"/>
    <dgm:cxn modelId="{9BC0A01B-C05A-45C5-8A49-6ECAC9CFCC21}" type="presParOf" srcId="{95FBD744-2813-43A6-A592-E76D6A84910B}" destId="{B2BE2595-FFBA-4815-93F0-F4218DFC74A0}" srcOrd="1" destOrd="0" presId="urn:microsoft.com/office/officeart/2018/2/layout/IconVerticalSolidList"/>
    <dgm:cxn modelId="{2E300E3F-00CD-40C1-8A52-894EF3DF5D30}" type="presParOf" srcId="{95FBD744-2813-43A6-A592-E76D6A84910B}" destId="{2C0253FB-69D4-483A-B7CD-8A061798236F}" srcOrd="2" destOrd="0" presId="urn:microsoft.com/office/officeart/2018/2/layout/IconVerticalSolidList"/>
    <dgm:cxn modelId="{673B369B-9D8A-461C-A4D2-C281C40FA975}" type="presParOf" srcId="{95FBD744-2813-43A6-A592-E76D6A84910B}" destId="{9D164F3B-169B-49F4-9E8A-1F9C859E864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511FF3-1E1A-4F7D-B2DD-98E0AB99243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C8014F6-ADF9-4E2B-AFA6-1DBCA474416F}">
      <dgm:prSet/>
      <dgm:spPr/>
      <dgm:t>
        <a:bodyPr/>
        <a:lstStyle/>
        <a:p>
          <a:r>
            <a:rPr lang="en-GB"/>
            <a:t>Organisations that are independent of government and not driven by profit. They exist to create social, environmental, or community benefit.</a:t>
          </a:r>
          <a:endParaRPr lang="en-US"/>
        </a:p>
      </dgm:t>
    </dgm:pt>
    <dgm:pt modelId="{9359C79E-34F0-4BE6-9275-EFF2B45F19A6}" type="parTrans" cxnId="{0304E900-C32F-48FF-851D-36D6A7ACA2FC}">
      <dgm:prSet/>
      <dgm:spPr/>
      <dgm:t>
        <a:bodyPr/>
        <a:lstStyle/>
        <a:p>
          <a:endParaRPr lang="en-US"/>
        </a:p>
      </dgm:t>
    </dgm:pt>
    <dgm:pt modelId="{165CFEFE-1C46-408E-B7FD-53AE3BCABA1E}" type="sibTrans" cxnId="{0304E900-C32F-48FF-851D-36D6A7ACA2FC}">
      <dgm:prSet/>
      <dgm:spPr/>
      <dgm:t>
        <a:bodyPr/>
        <a:lstStyle/>
        <a:p>
          <a:endParaRPr lang="en-US"/>
        </a:p>
      </dgm:t>
    </dgm:pt>
    <dgm:pt modelId="{B87E4B94-313A-484F-BA96-9400828B0D9A}">
      <dgm:prSet/>
      <dgm:spPr/>
      <dgm:t>
        <a:bodyPr/>
        <a:lstStyle/>
        <a:p>
          <a:r>
            <a:rPr lang="en-GB"/>
            <a:t>Purpose - To address social issues, support communities, and create positive change.</a:t>
          </a:r>
          <a:endParaRPr lang="en-US"/>
        </a:p>
      </dgm:t>
    </dgm:pt>
    <dgm:pt modelId="{365CDACE-FCF8-4AB9-A094-0177840D6F0E}" type="parTrans" cxnId="{479FD765-B6E6-4E4B-A461-3EB804E0DD2E}">
      <dgm:prSet/>
      <dgm:spPr/>
      <dgm:t>
        <a:bodyPr/>
        <a:lstStyle/>
        <a:p>
          <a:endParaRPr lang="en-US"/>
        </a:p>
      </dgm:t>
    </dgm:pt>
    <dgm:pt modelId="{3A54271D-95CB-4E0A-9FD4-035E1A9E3AAE}" type="sibTrans" cxnId="{479FD765-B6E6-4E4B-A461-3EB804E0DD2E}">
      <dgm:prSet/>
      <dgm:spPr/>
      <dgm:t>
        <a:bodyPr/>
        <a:lstStyle/>
        <a:p>
          <a:endParaRPr lang="en-US"/>
        </a:p>
      </dgm:t>
    </dgm:pt>
    <dgm:pt modelId="{7D680CE1-9E70-464F-A1CA-293B425B46D1}">
      <dgm:prSet/>
      <dgm:spPr/>
      <dgm:t>
        <a:bodyPr/>
        <a:lstStyle/>
        <a:p>
          <a:r>
            <a:rPr lang="en-GB"/>
            <a:t>Examples - Charities (e.g., Mind Cymru, Shelter Cymru), Community groups, Social enterprises (e.g., The Big Issue, Welsh social enterprises), Cooperatives, Non-profits and NGOs</a:t>
          </a:r>
          <a:endParaRPr lang="en-US"/>
        </a:p>
      </dgm:t>
    </dgm:pt>
    <dgm:pt modelId="{191E5244-F3F4-4A1C-A0CA-3E8560A260F4}" type="parTrans" cxnId="{548EF70C-8B49-40AE-9407-E0DF439D5B0E}">
      <dgm:prSet/>
      <dgm:spPr/>
      <dgm:t>
        <a:bodyPr/>
        <a:lstStyle/>
        <a:p>
          <a:endParaRPr lang="en-US"/>
        </a:p>
      </dgm:t>
    </dgm:pt>
    <dgm:pt modelId="{3F5C0CC0-711A-4CE5-949A-643676742EA5}" type="sibTrans" cxnId="{548EF70C-8B49-40AE-9407-E0DF439D5B0E}">
      <dgm:prSet/>
      <dgm:spPr/>
      <dgm:t>
        <a:bodyPr/>
        <a:lstStyle/>
        <a:p>
          <a:endParaRPr lang="en-US"/>
        </a:p>
      </dgm:t>
    </dgm:pt>
    <dgm:pt modelId="{374507A9-90AC-4661-BFBC-35AA2104745F}">
      <dgm:prSet/>
      <dgm:spPr/>
      <dgm:t>
        <a:bodyPr/>
        <a:lstStyle/>
        <a:p>
          <a:r>
            <a:rPr lang="en-GB"/>
            <a:t>Funding – Donations, Grants (e.g., National Lottery, Welsh Government), Trading income (for social enterprises), Fundraising</a:t>
          </a:r>
          <a:endParaRPr lang="en-US"/>
        </a:p>
      </dgm:t>
    </dgm:pt>
    <dgm:pt modelId="{83D5F349-73CD-4513-A83F-BBA14CF9D3FC}" type="parTrans" cxnId="{D04B6783-C892-4277-B61B-2E64FBCBACE0}">
      <dgm:prSet/>
      <dgm:spPr/>
      <dgm:t>
        <a:bodyPr/>
        <a:lstStyle/>
        <a:p>
          <a:endParaRPr lang="en-US"/>
        </a:p>
      </dgm:t>
    </dgm:pt>
    <dgm:pt modelId="{7DA59061-681F-46C9-BE79-4E8405BB24CE}" type="sibTrans" cxnId="{D04B6783-C892-4277-B61B-2E64FBCBACE0}">
      <dgm:prSet/>
      <dgm:spPr/>
      <dgm:t>
        <a:bodyPr/>
        <a:lstStyle/>
        <a:p>
          <a:endParaRPr lang="en-US"/>
        </a:p>
      </dgm:t>
    </dgm:pt>
    <dgm:pt modelId="{D11D4169-2BCA-45B6-96C1-FC57979A1917}">
      <dgm:prSet/>
      <dgm:spPr/>
      <dgm:t>
        <a:bodyPr/>
        <a:lstStyle/>
        <a:p>
          <a:r>
            <a:rPr lang="en-GB"/>
            <a:t>Accountability - To trustees or boards, To funders, To the communities they serve</a:t>
          </a:r>
          <a:endParaRPr lang="en-US"/>
        </a:p>
      </dgm:t>
    </dgm:pt>
    <dgm:pt modelId="{AB0D76AA-6990-49DA-A9F7-197D5EC64C68}" type="parTrans" cxnId="{BE6BD016-3C38-4146-866A-08CC087C0E2D}">
      <dgm:prSet/>
      <dgm:spPr/>
      <dgm:t>
        <a:bodyPr/>
        <a:lstStyle/>
        <a:p>
          <a:endParaRPr lang="en-US"/>
        </a:p>
      </dgm:t>
    </dgm:pt>
    <dgm:pt modelId="{7E184B79-36B4-47A0-99F3-F041365F6D2A}" type="sibTrans" cxnId="{BE6BD016-3C38-4146-866A-08CC087C0E2D}">
      <dgm:prSet/>
      <dgm:spPr/>
      <dgm:t>
        <a:bodyPr/>
        <a:lstStyle/>
        <a:p>
          <a:endParaRPr lang="en-US"/>
        </a:p>
      </dgm:t>
    </dgm:pt>
    <dgm:pt modelId="{22906D80-2E6B-45B2-A9A3-A5D517D49177}">
      <dgm:prSet/>
      <dgm:spPr/>
      <dgm:t>
        <a:bodyPr/>
        <a:lstStyle/>
        <a:p>
          <a:r>
            <a:rPr lang="en-GB"/>
            <a:t>Characteristics - Mission-driven, Strong focus on social impact, Often collaborative and community-based, Can be innovative but resource-limited</a:t>
          </a:r>
          <a:endParaRPr lang="en-US"/>
        </a:p>
      </dgm:t>
    </dgm:pt>
    <dgm:pt modelId="{10994FA1-2074-477C-82D3-2CE65142E705}" type="parTrans" cxnId="{7D942AB0-4E71-4191-A8BE-2026FAA0CE99}">
      <dgm:prSet/>
      <dgm:spPr/>
      <dgm:t>
        <a:bodyPr/>
        <a:lstStyle/>
        <a:p>
          <a:endParaRPr lang="en-US"/>
        </a:p>
      </dgm:t>
    </dgm:pt>
    <dgm:pt modelId="{19CD5087-0869-4B52-A73C-F1A3D33C73CD}" type="sibTrans" cxnId="{7D942AB0-4E71-4191-A8BE-2026FAA0CE99}">
      <dgm:prSet/>
      <dgm:spPr/>
      <dgm:t>
        <a:bodyPr/>
        <a:lstStyle/>
        <a:p>
          <a:endParaRPr lang="en-US"/>
        </a:p>
      </dgm:t>
    </dgm:pt>
    <dgm:pt modelId="{D869A9D6-D5C7-47AF-B188-C8C8C78E83D2}" type="pres">
      <dgm:prSet presAssocID="{F5511FF3-1E1A-4F7D-B2DD-98E0AB992432}" presName="root" presStyleCnt="0">
        <dgm:presLayoutVars>
          <dgm:dir/>
          <dgm:resizeHandles val="exact"/>
        </dgm:presLayoutVars>
      </dgm:prSet>
      <dgm:spPr/>
    </dgm:pt>
    <dgm:pt modelId="{24065601-EA5B-4115-AA75-13898E27DC3D}" type="pres">
      <dgm:prSet presAssocID="{9C8014F6-ADF9-4E2B-AFA6-1DBCA474416F}" presName="compNode" presStyleCnt="0"/>
      <dgm:spPr/>
    </dgm:pt>
    <dgm:pt modelId="{5072B895-018A-4126-ACF7-D95981719E8E}" type="pres">
      <dgm:prSet presAssocID="{9C8014F6-ADF9-4E2B-AFA6-1DBCA474416F}" presName="bgRect" presStyleLbl="bgShp" presStyleIdx="0" presStyleCnt="6"/>
      <dgm:spPr/>
    </dgm:pt>
    <dgm:pt modelId="{5663F101-A7BE-4F4E-9A32-31CE3D1612F3}" type="pres">
      <dgm:prSet presAssocID="{9C8014F6-ADF9-4E2B-AFA6-1DBCA474416F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5AFB56E2-F9AE-4977-990A-15EF9DF6ADBA}" type="pres">
      <dgm:prSet presAssocID="{9C8014F6-ADF9-4E2B-AFA6-1DBCA474416F}" presName="spaceRect" presStyleCnt="0"/>
      <dgm:spPr/>
    </dgm:pt>
    <dgm:pt modelId="{3DA6FDEA-DF7D-4D49-94C6-23044B0024B7}" type="pres">
      <dgm:prSet presAssocID="{9C8014F6-ADF9-4E2B-AFA6-1DBCA474416F}" presName="parTx" presStyleLbl="revTx" presStyleIdx="0" presStyleCnt="6">
        <dgm:presLayoutVars>
          <dgm:chMax val="0"/>
          <dgm:chPref val="0"/>
        </dgm:presLayoutVars>
      </dgm:prSet>
      <dgm:spPr/>
    </dgm:pt>
    <dgm:pt modelId="{1C989186-AEBD-479C-AA19-33C0BC58548A}" type="pres">
      <dgm:prSet presAssocID="{165CFEFE-1C46-408E-B7FD-53AE3BCABA1E}" presName="sibTrans" presStyleCnt="0"/>
      <dgm:spPr/>
    </dgm:pt>
    <dgm:pt modelId="{D6B20019-5D83-4841-ADD1-721B5826A68A}" type="pres">
      <dgm:prSet presAssocID="{B87E4B94-313A-484F-BA96-9400828B0D9A}" presName="compNode" presStyleCnt="0"/>
      <dgm:spPr/>
    </dgm:pt>
    <dgm:pt modelId="{759464DE-D87A-4B7C-8748-299192A0CF79}" type="pres">
      <dgm:prSet presAssocID="{B87E4B94-313A-484F-BA96-9400828B0D9A}" presName="bgRect" presStyleLbl="bgShp" presStyleIdx="1" presStyleCnt="6"/>
      <dgm:spPr/>
    </dgm:pt>
    <dgm:pt modelId="{60A6DF55-BB10-4B5E-BA58-7EE35418232A}" type="pres">
      <dgm:prSet presAssocID="{B87E4B94-313A-484F-BA96-9400828B0D9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ECC56097-4129-411A-9AF6-5197804E20E4}" type="pres">
      <dgm:prSet presAssocID="{B87E4B94-313A-484F-BA96-9400828B0D9A}" presName="spaceRect" presStyleCnt="0"/>
      <dgm:spPr/>
    </dgm:pt>
    <dgm:pt modelId="{1580F6C1-26F8-40D8-B765-3AA6A6AA3E66}" type="pres">
      <dgm:prSet presAssocID="{B87E4B94-313A-484F-BA96-9400828B0D9A}" presName="parTx" presStyleLbl="revTx" presStyleIdx="1" presStyleCnt="6">
        <dgm:presLayoutVars>
          <dgm:chMax val="0"/>
          <dgm:chPref val="0"/>
        </dgm:presLayoutVars>
      </dgm:prSet>
      <dgm:spPr/>
    </dgm:pt>
    <dgm:pt modelId="{41937DBA-B2D7-464D-99A2-C1D59BDD1578}" type="pres">
      <dgm:prSet presAssocID="{3A54271D-95CB-4E0A-9FD4-035E1A9E3AAE}" presName="sibTrans" presStyleCnt="0"/>
      <dgm:spPr/>
    </dgm:pt>
    <dgm:pt modelId="{F401E801-8C15-46AC-B58F-F4EA57DA808C}" type="pres">
      <dgm:prSet presAssocID="{7D680CE1-9E70-464F-A1CA-293B425B46D1}" presName="compNode" presStyleCnt="0"/>
      <dgm:spPr/>
    </dgm:pt>
    <dgm:pt modelId="{2D534D67-735A-4E29-AEB6-443296732B58}" type="pres">
      <dgm:prSet presAssocID="{7D680CE1-9E70-464F-A1CA-293B425B46D1}" presName="bgRect" presStyleLbl="bgShp" presStyleIdx="2" presStyleCnt="6"/>
      <dgm:spPr/>
    </dgm:pt>
    <dgm:pt modelId="{B58F08A4-A1C6-42D5-9EE0-27ED92D74229}" type="pres">
      <dgm:prSet presAssocID="{7D680CE1-9E70-464F-A1CA-293B425B46D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fighter"/>
        </a:ext>
      </dgm:extLst>
    </dgm:pt>
    <dgm:pt modelId="{47F3A56C-FCDD-4FAB-B0FC-D80815E1FE40}" type="pres">
      <dgm:prSet presAssocID="{7D680CE1-9E70-464F-A1CA-293B425B46D1}" presName="spaceRect" presStyleCnt="0"/>
      <dgm:spPr/>
    </dgm:pt>
    <dgm:pt modelId="{C64F298F-8C83-4327-B624-34C89A038EFE}" type="pres">
      <dgm:prSet presAssocID="{7D680CE1-9E70-464F-A1CA-293B425B46D1}" presName="parTx" presStyleLbl="revTx" presStyleIdx="2" presStyleCnt="6">
        <dgm:presLayoutVars>
          <dgm:chMax val="0"/>
          <dgm:chPref val="0"/>
        </dgm:presLayoutVars>
      </dgm:prSet>
      <dgm:spPr/>
    </dgm:pt>
    <dgm:pt modelId="{25516C21-221D-49F0-9398-3FFF72D2FE3B}" type="pres">
      <dgm:prSet presAssocID="{3F5C0CC0-711A-4CE5-949A-643676742EA5}" presName="sibTrans" presStyleCnt="0"/>
      <dgm:spPr/>
    </dgm:pt>
    <dgm:pt modelId="{8FA21018-ADF7-452A-9D35-0DDCD90B158E}" type="pres">
      <dgm:prSet presAssocID="{374507A9-90AC-4661-BFBC-35AA2104745F}" presName="compNode" presStyleCnt="0"/>
      <dgm:spPr/>
    </dgm:pt>
    <dgm:pt modelId="{AFAC21E4-8E8C-451C-AD3C-9C73F7D5D069}" type="pres">
      <dgm:prSet presAssocID="{374507A9-90AC-4661-BFBC-35AA2104745F}" presName="bgRect" presStyleLbl="bgShp" presStyleIdx="3" presStyleCnt="6"/>
      <dgm:spPr/>
    </dgm:pt>
    <dgm:pt modelId="{EB79D1D2-F269-4E9C-ACF2-E0BB0D6301CB}" type="pres">
      <dgm:prSet presAssocID="{374507A9-90AC-4661-BFBC-35AA2104745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D220783F-5CE2-46CB-93A3-426E8ED55113}" type="pres">
      <dgm:prSet presAssocID="{374507A9-90AC-4661-BFBC-35AA2104745F}" presName="spaceRect" presStyleCnt="0"/>
      <dgm:spPr/>
    </dgm:pt>
    <dgm:pt modelId="{F6D6E370-F68D-4CC6-BB31-09FA32E2F60E}" type="pres">
      <dgm:prSet presAssocID="{374507A9-90AC-4661-BFBC-35AA2104745F}" presName="parTx" presStyleLbl="revTx" presStyleIdx="3" presStyleCnt="6">
        <dgm:presLayoutVars>
          <dgm:chMax val="0"/>
          <dgm:chPref val="0"/>
        </dgm:presLayoutVars>
      </dgm:prSet>
      <dgm:spPr/>
    </dgm:pt>
    <dgm:pt modelId="{2DEC6E29-C1EB-483B-B672-15A4A43BD923}" type="pres">
      <dgm:prSet presAssocID="{7DA59061-681F-46C9-BE79-4E8405BB24CE}" presName="sibTrans" presStyleCnt="0"/>
      <dgm:spPr/>
    </dgm:pt>
    <dgm:pt modelId="{616450F5-A38E-4CD9-A79B-F8AFC39DF3A3}" type="pres">
      <dgm:prSet presAssocID="{D11D4169-2BCA-45B6-96C1-FC57979A1917}" presName="compNode" presStyleCnt="0"/>
      <dgm:spPr/>
    </dgm:pt>
    <dgm:pt modelId="{030884C5-B7A4-43D2-89F9-B6EF8C5086FA}" type="pres">
      <dgm:prSet presAssocID="{D11D4169-2BCA-45B6-96C1-FC57979A1917}" presName="bgRect" presStyleLbl="bgShp" presStyleIdx="4" presStyleCnt="6"/>
      <dgm:spPr/>
    </dgm:pt>
    <dgm:pt modelId="{A61C40D4-CFCE-42FB-8380-98BBC0D9CB15}" type="pres">
      <dgm:prSet presAssocID="{D11D4169-2BCA-45B6-96C1-FC57979A1917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F1DCAE0C-149E-4208-A67E-75A4A7256530}" type="pres">
      <dgm:prSet presAssocID="{D11D4169-2BCA-45B6-96C1-FC57979A1917}" presName="spaceRect" presStyleCnt="0"/>
      <dgm:spPr/>
    </dgm:pt>
    <dgm:pt modelId="{8DFE1043-6F4E-45E7-B7AD-31D56D2DA6A8}" type="pres">
      <dgm:prSet presAssocID="{D11D4169-2BCA-45B6-96C1-FC57979A1917}" presName="parTx" presStyleLbl="revTx" presStyleIdx="4" presStyleCnt="6">
        <dgm:presLayoutVars>
          <dgm:chMax val="0"/>
          <dgm:chPref val="0"/>
        </dgm:presLayoutVars>
      </dgm:prSet>
      <dgm:spPr/>
    </dgm:pt>
    <dgm:pt modelId="{B1281810-9AB1-4876-8C99-8DB96D44F48F}" type="pres">
      <dgm:prSet presAssocID="{7E184B79-36B4-47A0-99F3-F041365F6D2A}" presName="sibTrans" presStyleCnt="0"/>
      <dgm:spPr/>
    </dgm:pt>
    <dgm:pt modelId="{95BED008-8469-4474-92AF-57A2046D5DDD}" type="pres">
      <dgm:prSet presAssocID="{22906D80-2E6B-45B2-A9A3-A5D517D49177}" presName="compNode" presStyleCnt="0"/>
      <dgm:spPr/>
    </dgm:pt>
    <dgm:pt modelId="{350C21A7-634B-4185-ACDD-6A62A0C00F46}" type="pres">
      <dgm:prSet presAssocID="{22906D80-2E6B-45B2-A9A3-A5D517D49177}" presName="bgRect" presStyleLbl="bgShp" presStyleIdx="5" presStyleCnt="6"/>
      <dgm:spPr/>
    </dgm:pt>
    <dgm:pt modelId="{77A0F5B2-9258-44B5-B4B5-8C3D8B7EB331}" type="pres">
      <dgm:prSet presAssocID="{22906D80-2E6B-45B2-A9A3-A5D517D49177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FE0ECE9-BF49-4320-AF90-77579F565572}" type="pres">
      <dgm:prSet presAssocID="{22906D80-2E6B-45B2-A9A3-A5D517D49177}" presName="spaceRect" presStyleCnt="0"/>
      <dgm:spPr/>
    </dgm:pt>
    <dgm:pt modelId="{27197538-B801-48C2-A698-25658D893CED}" type="pres">
      <dgm:prSet presAssocID="{22906D80-2E6B-45B2-A9A3-A5D517D49177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0304E900-C32F-48FF-851D-36D6A7ACA2FC}" srcId="{F5511FF3-1E1A-4F7D-B2DD-98E0AB992432}" destId="{9C8014F6-ADF9-4E2B-AFA6-1DBCA474416F}" srcOrd="0" destOrd="0" parTransId="{9359C79E-34F0-4BE6-9275-EFF2B45F19A6}" sibTransId="{165CFEFE-1C46-408E-B7FD-53AE3BCABA1E}"/>
    <dgm:cxn modelId="{CAF8F104-5055-494A-A45E-73AEFB185832}" type="presOf" srcId="{22906D80-2E6B-45B2-A9A3-A5D517D49177}" destId="{27197538-B801-48C2-A698-25658D893CED}" srcOrd="0" destOrd="0" presId="urn:microsoft.com/office/officeart/2018/2/layout/IconVerticalSolidList"/>
    <dgm:cxn modelId="{548EF70C-8B49-40AE-9407-E0DF439D5B0E}" srcId="{F5511FF3-1E1A-4F7D-B2DD-98E0AB992432}" destId="{7D680CE1-9E70-464F-A1CA-293B425B46D1}" srcOrd="2" destOrd="0" parTransId="{191E5244-F3F4-4A1C-A0CA-3E8560A260F4}" sibTransId="{3F5C0CC0-711A-4CE5-949A-643676742EA5}"/>
    <dgm:cxn modelId="{BE6BD016-3C38-4146-866A-08CC087C0E2D}" srcId="{F5511FF3-1E1A-4F7D-B2DD-98E0AB992432}" destId="{D11D4169-2BCA-45B6-96C1-FC57979A1917}" srcOrd="4" destOrd="0" parTransId="{AB0D76AA-6990-49DA-A9F7-197D5EC64C68}" sibTransId="{7E184B79-36B4-47A0-99F3-F041365F6D2A}"/>
    <dgm:cxn modelId="{47634730-8D8D-4B68-BB00-1FAEA3AA3CC5}" type="presOf" srcId="{374507A9-90AC-4661-BFBC-35AA2104745F}" destId="{F6D6E370-F68D-4CC6-BB31-09FA32E2F60E}" srcOrd="0" destOrd="0" presId="urn:microsoft.com/office/officeart/2018/2/layout/IconVerticalSolidList"/>
    <dgm:cxn modelId="{479FD765-B6E6-4E4B-A461-3EB804E0DD2E}" srcId="{F5511FF3-1E1A-4F7D-B2DD-98E0AB992432}" destId="{B87E4B94-313A-484F-BA96-9400828B0D9A}" srcOrd="1" destOrd="0" parTransId="{365CDACE-FCF8-4AB9-A094-0177840D6F0E}" sibTransId="{3A54271D-95CB-4E0A-9FD4-035E1A9E3AAE}"/>
    <dgm:cxn modelId="{D04B6783-C892-4277-B61B-2E64FBCBACE0}" srcId="{F5511FF3-1E1A-4F7D-B2DD-98E0AB992432}" destId="{374507A9-90AC-4661-BFBC-35AA2104745F}" srcOrd="3" destOrd="0" parTransId="{83D5F349-73CD-4513-A83F-BBA14CF9D3FC}" sibTransId="{7DA59061-681F-46C9-BE79-4E8405BB24CE}"/>
    <dgm:cxn modelId="{63A3B18E-B372-4328-86FA-72D7A9B32198}" type="presOf" srcId="{F5511FF3-1E1A-4F7D-B2DD-98E0AB992432}" destId="{D869A9D6-D5C7-47AF-B188-C8C8C78E83D2}" srcOrd="0" destOrd="0" presId="urn:microsoft.com/office/officeart/2018/2/layout/IconVerticalSolidList"/>
    <dgm:cxn modelId="{90FF6EA4-A49D-4C37-AE7A-66F597DC723D}" type="presOf" srcId="{B87E4B94-313A-484F-BA96-9400828B0D9A}" destId="{1580F6C1-26F8-40D8-B765-3AA6A6AA3E66}" srcOrd="0" destOrd="0" presId="urn:microsoft.com/office/officeart/2018/2/layout/IconVerticalSolidList"/>
    <dgm:cxn modelId="{83C69FA6-0413-4CED-814D-815BCA27163F}" type="presOf" srcId="{D11D4169-2BCA-45B6-96C1-FC57979A1917}" destId="{8DFE1043-6F4E-45E7-B7AD-31D56D2DA6A8}" srcOrd="0" destOrd="0" presId="urn:microsoft.com/office/officeart/2018/2/layout/IconVerticalSolidList"/>
    <dgm:cxn modelId="{7D942AB0-4E71-4191-A8BE-2026FAA0CE99}" srcId="{F5511FF3-1E1A-4F7D-B2DD-98E0AB992432}" destId="{22906D80-2E6B-45B2-A9A3-A5D517D49177}" srcOrd="5" destOrd="0" parTransId="{10994FA1-2074-477C-82D3-2CE65142E705}" sibTransId="{19CD5087-0869-4B52-A73C-F1A3D33C73CD}"/>
    <dgm:cxn modelId="{FAC7A5D2-DA8C-4F39-83B0-4B7A1A85883B}" type="presOf" srcId="{7D680CE1-9E70-464F-A1CA-293B425B46D1}" destId="{C64F298F-8C83-4327-B624-34C89A038EFE}" srcOrd="0" destOrd="0" presId="urn:microsoft.com/office/officeart/2018/2/layout/IconVerticalSolidList"/>
    <dgm:cxn modelId="{9F282EE0-7B3E-4F7C-80B4-329EC6372991}" type="presOf" srcId="{9C8014F6-ADF9-4E2B-AFA6-1DBCA474416F}" destId="{3DA6FDEA-DF7D-4D49-94C6-23044B0024B7}" srcOrd="0" destOrd="0" presId="urn:microsoft.com/office/officeart/2018/2/layout/IconVerticalSolidList"/>
    <dgm:cxn modelId="{DFF91DF1-65E8-4958-80A1-A57B7E4A98AC}" type="presParOf" srcId="{D869A9D6-D5C7-47AF-B188-C8C8C78E83D2}" destId="{24065601-EA5B-4115-AA75-13898E27DC3D}" srcOrd="0" destOrd="0" presId="urn:microsoft.com/office/officeart/2018/2/layout/IconVerticalSolidList"/>
    <dgm:cxn modelId="{CB19C09B-63B9-4A1B-A426-B1159B6865D5}" type="presParOf" srcId="{24065601-EA5B-4115-AA75-13898E27DC3D}" destId="{5072B895-018A-4126-ACF7-D95981719E8E}" srcOrd="0" destOrd="0" presId="urn:microsoft.com/office/officeart/2018/2/layout/IconVerticalSolidList"/>
    <dgm:cxn modelId="{7D06D0D7-91BA-424B-8F4E-E50B5843539A}" type="presParOf" srcId="{24065601-EA5B-4115-AA75-13898E27DC3D}" destId="{5663F101-A7BE-4F4E-9A32-31CE3D1612F3}" srcOrd="1" destOrd="0" presId="urn:microsoft.com/office/officeart/2018/2/layout/IconVerticalSolidList"/>
    <dgm:cxn modelId="{E70A58F9-092E-4AA0-8E42-12F3799FFA6B}" type="presParOf" srcId="{24065601-EA5B-4115-AA75-13898E27DC3D}" destId="{5AFB56E2-F9AE-4977-990A-15EF9DF6ADBA}" srcOrd="2" destOrd="0" presId="urn:microsoft.com/office/officeart/2018/2/layout/IconVerticalSolidList"/>
    <dgm:cxn modelId="{59CF8E8D-79C0-4485-B1D9-2EB927A575E5}" type="presParOf" srcId="{24065601-EA5B-4115-AA75-13898E27DC3D}" destId="{3DA6FDEA-DF7D-4D49-94C6-23044B0024B7}" srcOrd="3" destOrd="0" presId="urn:microsoft.com/office/officeart/2018/2/layout/IconVerticalSolidList"/>
    <dgm:cxn modelId="{9F82E704-7FD7-459D-8410-FE334E26C869}" type="presParOf" srcId="{D869A9D6-D5C7-47AF-B188-C8C8C78E83D2}" destId="{1C989186-AEBD-479C-AA19-33C0BC58548A}" srcOrd="1" destOrd="0" presId="urn:microsoft.com/office/officeart/2018/2/layout/IconVerticalSolidList"/>
    <dgm:cxn modelId="{FA4CFF2F-CB9D-4F25-ABEC-1F3793903A1F}" type="presParOf" srcId="{D869A9D6-D5C7-47AF-B188-C8C8C78E83D2}" destId="{D6B20019-5D83-4841-ADD1-721B5826A68A}" srcOrd="2" destOrd="0" presId="urn:microsoft.com/office/officeart/2018/2/layout/IconVerticalSolidList"/>
    <dgm:cxn modelId="{7F48F6B3-983F-49F2-8114-10491CC10DF9}" type="presParOf" srcId="{D6B20019-5D83-4841-ADD1-721B5826A68A}" destId="{759464DE-D87A-4B7C-8748-299192A0CF79}" srcOrd="0" destOrd="0" presId="urn:microsoft.com/office/officeart/2018/2/layout/IconVerticalSolidList"/>
    <dgm:cxn modelId="{63077E39-5364-476E-B3F5-16A7A7257595}" type="presParOf" srcId="{D6B20019-5D83-4841-ADD1-721B5826A68A}" destId="{60A6DF55-BB10-4B5E-BA58-7EE35418232A}" srcOrd="1" destOrd="0" presId="urn:microsoft.com/office/officeart/2018/2/layout/IconVerticalSolidList"/>
    <dgm:cxn modelId="{B632F565-FFEC-4135-99B9-3CEBB107AFB0}" type="presParOf" srcId="{D6B20019-5D83-4841-ADD1-721B5826A68A}" destId="{ECC56097-4129-411A-9AF6-5197804E20E4}" srcOrd="2" destOrd="0" presId="urn:microsoft.com/office/officeart/2018/2/layout/IconVerticalSolidList"/>
    <dgm:cxn modelId="{B66EEBDF-568D-46FE-940A-9F84EDF4FDB2}" type="presParOf" srcId="{D6B20019-5D83-4841-ADD1-721B5826A68A}" destId="{1580F6C1-26F8-40D8-B765-3AA6A6AA3E66}" srcOrd="3" destOrd="0" presId="urn:microsoft.com/office/officeart/2018/2/layout/IconVerticalSolidList"/>
    <dgm:cxn modelId="{101965BB-34FC-4BEC-8D9B-0919116F2151}" type="presParOf" srcId="{D869A9D6-D5C7-47AF-B188-C8C8C78E83D2}" destId="{41937DBA-B2D7-464D-99A2-C1D59BDD1578}" srcOrd="3" destOrd="0" presId="urn:microsoft.com/office/officeart/2018/2/layout/IconVerticalSolidList"/>
    <dgm:cxn modelId="{225CF907-5E83-45A3-A58A-9185671AE732}" type="presParOf" srcId="{D869A9D6-D5C7-47AF-B188-C8C8C78E83D2}" destId="{F401E801-8C15-46AC-B58F-F4EA57DA808C}" srcOrd="4" destOrd="0" presId="urn:microsoft.com/office/officeart/2018/2/layout/IconVerticalSolidList"/>
    <dgm:cxn modelId="{D0CF27A7-7B31-4684-9120-095F711BDC72}" type="presParOf" srcId="{F401E801-8C15-46AC-B58F-F4EA57DA808C}" destId="{2D534D67-735A-4E29-AEB6-443296732B58}" srcOrd="0" destOrd="0" presId="urn:microsoft.com/office/officeart/2018/2/layout/IconVerticalSolidList"/>
    <dgm:cxn modelId="{D5F2A50F-9582-4FE7-93B4-E05BE0B5CBC4}" type="presParOf" srcId="{F401E801-8C15-46AC-B58F-F4EA57DA808C}" destId="{B58F08A4-A1C6-42D5-9EE0-27ED92D74229}" srcOrd="1" destOrd="0" presId="urn:microsoft.com/office/officeart/2018/2/layout/IconVerticalSolidList"/>
    <dgm:cxn modelId="{159FC127-B06D-4C47-8DAB-820AA3C28DC1}" type="presParOf" srcId="{F401E801-8C15-46AC-B58F-F4EA57DA808C}" destId="{47F3A56C-FCDD-4FAB-B0FC-D80815E1FE40}" srcOrd="2" destOrd="0" presId="urn:microsoft.com/office/officeart/2018/2/layout/IconVerticalSolidList"/>
    <dgm:cxn modelId="{C61BD89B-7070-47EE-9DCE-DB33DE679975}" type="presParOf" srcId="{F401E801-8C15-46AC-B58F-F4EA57DA808C}" destId="{C64F298F-8C83-4327-B624-34C89A038EFE}" srcOrd="3" destOrd="0" presId="urn:microsoft.com/office/officeart/2018/2/layout/IconVerticalSolidList"/>
    <dgm:cxn modelId="{0906ED66-4CDD-4046-AFDC-6FB29B5C730E}" type="presParOf" srcId="{D869A9D6-D5C7-47AF-B188-C8C8C78E83D2}" destId="{25516C21-221D-49F0-9398-3FFF72D2FE3B}" srcOrd="5" destOrd="0" presId="urn:microsoft.com/office/officeart/2018/2/layout/IconVerticalSolidList"/>
    <dgm:cxn modelId="{AACD31E2-F3D6-466C-8215-88399641BC9B}" type="presParOf" srcId="{D869A9D6-D5C7-47AF-B188-C8C8C78E83D2}" destId="{8FA21018-ADF7-452A-9D35-0DDCD90B158E}" srcOrd="6" destOrd="0" presId="urn:microsoft.com/office/officeart/2018/2/layout/IconVerticalSolidList"/>
    <dgm:cxn modelId="{D0E4565C-2C05-488B-A527-A010CFCC2EEE}" type="presParOf" srcId="{8FA21018-ADF7-452A-9D35-0DDCD90B158E}" destId="{AFAC21E4-8E8C-451C-AD3C-9C73F7D5D069}" srcOrd="0" destOrd="0" presId="urn:microsoft.com/office/officeart/2018/2/layout/IconVerticalSolidList"/>
    <dgm:cxn modelId="{280A8D4A-4ED1-431E-ABC7-B5B9F3AD0AC6}" type="presParOf" srcId="{8FA21018-ADF7-452A-9D35-0DDCD90B158E}" destId="{EB79D1D2-F269-4E9C-ACF2-E0BB0D6301CB}" srcOrd="1" destOrd="0" presId="urn:microsoft.com/office/officeart/2018/2/layout/IconVerticalSolidList"/>
    <dgm:cxn modelId="{8B552BAB-F4D5-44A8-8E60-D4DC7C5910FC}" type="presParOf" srcId="{8FA21018-ADF7-452A-9D35-0DDCD90B158E}" destId="{D220783F-5CE2-46CB-93A3-426E8ED55113}" srcOrd="2" destOrd="0" presId="urn:microsoft.com/office/officeart/2018/2/layout/IconVerticalSolidList"/>
    <dgm:cxn modelId="{8BB6DFB4-0654-4526-98D7-35E49F68D28A}" type="presParOf" srcId="{8FA21018-ADF7-452A-9D35-0DDCD90B158E}" destId="{F6D6E370-F68D-4CC6-BB31-09FA32E2F60E}" srcOrd="3" destOrd="0" presId="urn:microsoft.com/office/officeart/2018/2/layout/IconVerticalSolidList"/>
    <dgm:cxn modelId="{93583554-E08F-41E0-A59D-A7D4172681E4}" type="presParOf" srcId="{D869A9D6-D5C7-47AF-B188-C8C8C78E83D2}" destId="{2DEC6E29-C1EB-483B-B672-15A4A43BD923}" srcOrd="7" destOrd="0" presId="urn:microsoft.com/office/officeart/2018/2/layout/IconVerticalSolidList"/>
    <dgm:cxn modelId="{BE37D4C2-C67C-4F46-ABC2-6BFB1D274197}" type="presParOf" srcId="{D869A9D6-D5C7-47AF-B188-C8C8C78E83D2}" destId="{616450F5-A38E-4CD9-A79B-F8AFC39DF3A3}" srcOrd="8" destOrd="0" presId="urn:microsoft.com/office/officeart/2018/2/layout/IconVerticalSolidList"/>
    <dgm:cxn modelId="{D0828E88-F386-4007-B0A6-49954B89E774}" type="presParOf" srcId="{616450F5-A38E-4CD9-A79B-F8AFC39DF3A3}" destId="{030884C5-B7A4-43D2-89F9-B6EF8C5086FA}" srcOrd="0" destOrd="0" presId="urn:microsoft.com/office/officeart/2018/2/layout/IconVerticalSolidList"/>
    <dgm:cxn modelId="{C9F99A5B-6E93-4E58-9D2B-BD24F8E33572}" type="presParOf" srcId="{616450F5-A38E-4CD9-A79B-F8AFC39DF3A3}" destId="{A61C40D4-CFCE-42FB-8380-98BBC0D9CB15}" srcOrd="1" destOrd="0" presId="urn:microsoft.com/office/officeart/2018/2/layout/IconVerticalSolidList"/>
    <dgm:cxn modelId="{D9BEC7D5-4AF3-4273-A3CB-707B88F6B0BE}" type="presParOf" srcId="{616450F5-A38E-4CD9-A79B-F8AFC39DF3A3}" destId="{F1DCAE0C-149E-4208-A67E-75A4A7256530}" srcOrd="2" destOrd="0" presId="urn:microsoft.com/office/officeart/2018/2/layout/IconVerticalSolidList"/>
    <dgm:cxn modelId="{E1D84C46-543F-4ACB-8D8E-71C61583D9EE}" type="presParOf" srcId="{616450F5-A38E-4CD9-A79B-F8AFC39DF3A3}" destId="{8DFE1043-6F4E-45E7-B7AD-31D56D2DA6A8}" srcOrd="3" destOrd="0" presId="urn:microsoft.com/office/officeart/2018/2/layout/IconVerticalSolidList"/>
    <dgm:cxn modelId="{3835482F-DAA8-4F08-BFC7-23FF44316691}" type="presParOf" srcId="{D869A9D6-D5C7-47AF-B188-C8C8C78E83D2}" destId="{B1281810-9AB1-4876-8C99-8DB96D44F48F}" srcOrd="9" destOrd="0" presId="urn:microsoft.com/office/officeart/2018/2/layout/IconVerticalSolidList"/>
    <dgm:cxn modelId="{30721E6C-B4C8-417D-9C4A-CA9E82A070B6}" type="presParOf" srcId="{D869A9D6-D5C7-47AF-B188-C8C8C78E83D2}" destId="{95BED008-8469-4474-92AF-57A2046D5DDD}" srcOrd="10" destOrd="0" presId="urn:microsoft.com/office/officeart/2018/2/layout/IconVerticalSolidList"/>
    <dgm:cxn modelId="{25CC0346-7BB9-415F-9221-756F6684F292}" type="presParOf" srcId="{95BED008-8469-4474-92AF-57A2046D5DDD}" destId="{350C21A7-634B-4185-ACDD-6A62A0C00F46}" srcOrd="0" destOrd="0" presId="urn:microsoft.com/office/officeart/2018/2/layout/IconVerticalSolidList"/>
    <dgm:cxn modelId="{CDDDE6DB-D99B-4812-B9E6-9E057EB2C773}" type="presParOf" srcId="{95BED008-8469-4474-92AF-57A2046D5DDD}" destId="{77A0F5B2-9258-44B5-B4B5-8C3D8B7EB331}" srcOrd="1" destOrd="0" presId="urn:microsoft.com/office/officeart/2018/2/layout/IconVerticalSolidList"/>
    <dgm:cxn modelId="{0A267CFC-3271-4AEC-B55E-0E69CE802350}" type="presParOf" srcId="{95BED008-8469-4474-92AF-57A2046D5DDD}" destId="{2FE0ECE9-BF49-4320-AF90-77579F565572}" srcOrd="2" destOrd="0" presId="urn:microsoft.com/office/officeart/2018/2/layout/IconVerticalSolidList"/>
    <dgm:cxn modelId="{7A31E1EF-FD72-4120-9367-FFBE04EBF624}" type="presParOf" srcId="{95BED008-8469-4474-92AF-57A2046D5DDD}" destId="{27197538-B801-48C2-A698-25658D893CE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8ECFA-E6E2-4B9C-BCA8-E3048193C719}">
      <dsp:nvSpPr>
        <dsp:cNvPr id="0" name=""/>
        <dsp:cNvSpPr/>
      </dsp:nvSpPr>
      <dsp:spPr>
        <a:xfrm>
          <a:off x="0" y="4147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B4410-DE8A-4BE7-8017-963A99EAFC7F}">
      <dsp:nvSpPr>
        <dsp:cNvPr id="0" name=""/>
        <dsp:cNvSpPr/>
      </dsp:nvSpPr>
      <dsp:spPr>
        <a:xfrm>
          <a:off x="200392" y="153199"/>
          <a:ext cx="364705" cy="3643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B36A71-D8DC-4217-B92C-7934A6DC1FFC}">
      <dsp:nvSpPr>
        <dsp:cNvPr id="0" name=""/>
        <dsp:cNvSpPr/>
      </dsp:nvSpPr>
      <dsp:spPr>
        <a:xfrm>
          <a:off x="765490" y="4147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Businesses owned by individuals, shareholders, or companies. Their primary goal is profit.</a:t>
          </a:r>
          <a:endParaRPr lang="en-US" sz="1400" kern="1200"/>
        </a:p>
      </dsp:txBody>
      <dsp:txXfrm>
        <a:off x="765490" y="4147"/>
        <a:ext cx="6427739" cy="703857"/>
      </dsp:txXfrm>
    </dsp:sp>
    <dsp:sp modelId="{65D30100-5A6F-4951-899F-EA0C114780D6}">
      <dsp:nvSpPr>
        <dsp:cNvPr id="0" name=""/>
        <dsp:cNvSpPr/>
      </dsp:nvSpPr>
      <dsp:spPr>
        <a:xfrm>
          <a:off x="0" y="883969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5A8E41-C1F2-4880-A88B-8CC6056E8707}">
      <dsp:nvSpPr>
        <dsp:cNvPr id="0" name=""/>
        <dsp:cNvSpPr/>
      </dsp:nvSpPr>
      <dsp:spPr>
        <a:xfrm>
          <a:off x="200392" y="1033021"/>
          <a:ext cx="364705" cy="3643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A58F13-07A4-4B03-9B0D-61A33D40684C}">
      <dsp:nvSpPr>
        <dsp:cNvPr id="0" name=""/>
        <dsp:cNvSpPr/>
      </dsp:nvSpPr>
      <dsp:spPr>
        <a:xfrm>
          <a:off x="765490" y="883969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Purpose - To generate revenue and profit by selling goods or services.</a:t>
          </a:r>
          <a:endParaRPr lang="en-US" sz="1400" kern="1200"/>
        </a:p>
      </dsp:txBody>
      <dsp:txXfrm>
        <a:off x="765490" y="883969"/>
        <a:ext cx="6427739" cy="703857"/>
      </dsp:txXfrm>
    </dsp:sp>
    <dsp:sp modelId="{D3DAE4DB-6A07-491B-8F58-5ABF573AAAE6}">
      <dsp:nvSpPr>
        <dsp:cNvPr id="0" name=""/>
        <dsp:cNvSpPr/>
      </dsp:nvSpPr>
      <dsp:spPr>
        <a:xfrm>
          <a:off x="0" y="1763790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6E221A-C83B-4E5C-8049-5C4A19CE7DEF}">
      <dsp:nvSpPr>
        <dsp:cNvPr id="0" name=""/>
        <dsp:cNvSpPr/>
      </dsp:nvSpPr>
      <dsp:spPr>
        <a:xfrm>
          <a:off x="200392" y="1912842"/>
          <a:ext cx="364705" cy="3643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F39DBD-EB12-4666-B674-CF564FEA10D9}">
      <dsp:nvSpPr>
        <dsp:cNvPr id="0" name=""/>
        <dsp:cNvSpPr/>
      </dsp:nvSpPr>
      <dsp:spPr>
        <a:xfrm>
          <a:off x="765490" y="1763790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Examples - Small businesses and start-ups, Retailers (Tesco, ASDA), Banks and financial services, Manufacturing companies, Tech firms, Hospitality and tourism businesses</a:t>
          </a:r>
          <a:endParaRPr lang="en-US" sz="1400" kern="1200"/>
        </a:p>
      </dsp:txBody>
      <dsp:txXfrm>
        <a:off x="765490" y="1763790"/>
        <a:ext cx="6427739" cy="703857"/>
      </dsp:txXfrm>
    </dsp:sp>
    <dsp:sp modelId="{E284C532-5EC0-44F4-B890-13C1FB44C8B4}">
      <dsp:nvSpPr>
        <dsp:cNvPr id="0" name=""/>
        <dsp:cNvSpPr/>
      </dsp:nvSpPr>
      <dsp:spPr>
        <a:xfrm>
          <a:off x="0" y="2643612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97C5DF-82D5-42D4-BC7A-FE48A2C13968}">
      <dsp:nvSpPr>
        <dsp:cNvPr id="0" name=""/>
        <dsp:cNvSpPr/>
      </dsp:nvSpPr>
      <dsp:spPr>
        <a:xfrm>
          <a:off x="200392" y="2792664"/>
          <a:ext cx="364705" cy="3643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98455-0C87-4B48-B001-26898272F836}">
      <dsp:nvSpPr>
        <dsp:cNvPr id="0" name=""/>
        <dsp:cNvSpPr/>
      </dsp:nvSpPr>
      <dsp:spPr>
        <a:xfrm>
          <a:off x="765490" y="2643612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Funding - Sales and revenue, Private investment, Loans and venture capital</a:t>
          </a:r>
          <a:endParaRPr lang="en-US" sz="1400" kern="1200"/>
        </a:p>
      </dsp:txBody>
      <dsp:txXfrm>
        <a:off x="765490" y="2643612"/>
        <a:ext cx="6427739" cy="703857"/>
      </dsp:txXfrm>
    </dsp:sp>
    <dsp:sp modelId="{92F6365A-08FC-4131-AA0B-43333622B42B}">
      <dsp:nvSpPr>
        <dsp:cNvPr id="0" name=""/>
        <dsp:cNvSpPr/>
      </dsp:nvSpPr>
      <dsp:spPr>
        <a:xfrm>
          <a:off x="0" y="3523433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0F7AF8-02F7-4C3F-BF41-F3D333FE295E}">
      <dsp:nvSpPr>
        <dsp:cNvPr id="0" name=""/>
        <dsp:cNvSpPr/>
      </dsp:nvSpPr>
      <dsp:spPr>
        <a:xfrm>
          <a:off x="200392" y="3672485"/>
          <a:ext cx="364705" cy="3643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E262C5-E1DF-48D3-A4CC-1F168D491FB4}">
      <dsp:nvSpPr>
        <dsp:cNvPr id="0" name=""/>
        <dsp:cNvSpPr/>
      </dsp:nvSpPr>
      <dsp:spPr>
        <a:xfrm>
          <a:off x="765490" y="3523433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Accountability - To owners, shareholders, and customers</a:t>
          </a:r>
          <a:endParaRPr lang="en-US" sz="1400" kern="1200"/>
        </a:p>
      </dsp:txBody>
      <dsp:txXfrm>
        <a:off x="765490" y="3523433"/>
        <a:ext cx="6427739" cy="703857"/>
      </dsp:txXfrm>
    </dsp:sp>
    <dsp:sp modelId="{5347DE82-6327-4E42-B588-6ED796E2D200}">
      <dsp:nvSpPr>
        <dsp:cNvPr id="0" name=""/>
        <dsp:cNvSpPr/>
      </dsp:nvSpPr>
      <dsp:spPr>
        <a:xfrm>
          <a:off x="0" y="4403255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BE2595-FFBA-4815-93F0-F4218DFC74A0}">
      <dsp:nvSpPr>
        <dsp:cNvPr id="0" name=""/>
        <dsp:cNvSpPr/>
      </dsp:nvSpPr>
      <dsp:spPr>
        <a:xfrm>
          <a:off x="200392" y="4552307"/>
          <a:ext cx="364705" cy="36434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164F3B-169B-49F4-9E8A-1F9C859E864E}">
      <dsp:nvSpPr>
        <dsp:cNvPr id="0" name=""/>
        <dsp:cNvSpPr/>
      </dsp:nvSpPr>
      <dsp:spPr>
        <a:xfrm>
          <a:off x="765490" y="4403255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Characteristics - Competitive and fast-paced, Innovation-driven, Wide range of job roles and career progression, Profit is the key driver</a:t>
          </a:r>
          <a:endParaRPr lang="en-US" sz="1400" kern="1200"/>
        </a:p>
      </dsp:txBody>
      <dsp:txXfrm>
        <a:off x="765490" y="4403255"/>
        <a:ext cx="6427739" cy="7038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2B895-018A-4126-ACF7-D95981719E8E}">
      <dsp:nvSpPr>
        <dsp:cNvPr id="0" name=""/>
        <dsp:cNvSpPr/>
      </dsp:nvSpPr>
      <dsp:spPr>
        <a:xfrm>
          <a:off x="0" y="4147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63F101-A7BE-4F4E-9A32-31CE3D1612F3}">
      <dsp:nvSpPr>
        <dsp:cNvPr id="0" name=""/>
        <dsp:cNvSpPr/>
      </dsp:nvSpPr>
      <dsp:spPr>
        <a:xfrm>
          <a:off x="200392" y="153199"/>
          <a:ext cx="364705" cy="3643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A6FDEA-DF7D-4D49-94C6-23044B0024B7}">
      <dsp:nvSpPr>
        <dsp:cNvPr id="0" name=""/>
        <dsp:cNvSpPr/>
      </dsp:nvSpPr>
      <dsp:spPr>
        <a:xfrm>
          <a:off x="765490" y="4147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Organisations that are independent of government and not driven by profit. They exist to create social, environmental, or community benefit.</a:t>
          </a:r>
          <a:endParaRPr lang="en-US" sz="1400" kern="1200"/>
        </a:p>
      </dsp:txBody>
      <dsp:txXfrm>
        <a:off x="765490" y="4147"/>
        <a:ext cx="6427739" cy="703857"/>
      </dsp:txXfrm>
    </dsp:sp>
    <dsp:sp modelId="{759464DE-D87A-4B7C-8748-299192A0CF79}">
      <dsp:nvSpPr>
        <dsp:cNvPr id="0" name=""/>
        <dsp:cNvSpPr/>
      </dsp:nvSpPr>
      <dsp:spPr>
        <a:xfrm>
          <a:off x="0" y="883969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A6DF55-BB10-4B5E-BA58-7EE35418232A}">
      <dsp:nvSpPr>
        <dsp:cNvPr id="0" name=""/>
        <dsp:cNvSpPr/>
      </dsp:nvSpPr>
      <dsp:spPr>
        <a:xfrm>
          <a:off x="200392" y="1033021"/>
          <a:ext cx="364705" cy="3643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80F6C1-26F8-40D8-B765-3AA6A6AA3E66}">
      <dsp:nvSpPr>
        <dsp:cNvPr id="0" name=""/>
        <dsp:cNvSpPr/>
      </dsp:nvSpPr>
      <dsp:spPr>
        <a:xfrm>
          <a:off x="765490" y="883969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Purpose - To address social issues, support communities, and create positive change.</a:t>
          </a:r>
          <a:endParaRPr lang="en-US" sz="1400" kern="1200"/>
        </a:p>
      </dsp:txBody>
      <dsp:txXfrm>
        <a:off x="765490" y="883969"/>
        <a:ext cx="6427739" cy="703857"/>
      </dsp:txXfrm>
    </dsp:sp>
    <dsp:sp modelId="{2D534D67-735A-4E29-AEB6-443296732B58}">
      <dsp:nvSpPr>
        <dsp:cNvPr id="0" name=""/>
        <dsp:cNvSpPr/>
      </dsp:nvSpPr>
      <dsp:spPr>
        <a:xfrm>
          <a:off x="0" y="1763790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8F08A4-A1C6-42D5-9EE0-27ED92D74229}">
      <dsp:nvSpPr>
        <dsp:cNvPr id="0" name=""/>
        <dsp:cNvSpPr/>
      </dsp:nvSpPr>
      <dsp:spPr>
        <a:xfrm>
          <a:off x="200392" y="1912842"/>
          <a:ext cx="364705" cy="3643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4F298F-8C83-4327-B624-34C89A038EFE}">
      <dsp:nvSpPr>
        <dsp:cNvPr id="0" name=""/>
        <dsp:cNvSpPr/>
      </dsp:nvSpPr>
      <dsp:spPr>
        <a:xfrm>
          <a:off x="765490" y="1763790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Examples - Charities (e.g., Mind Cymru, Shelter Cymru), Community groups, Social enterprises (e.g., The Big Issue, Welsh social enterprises), Cooperatives, Non-profits and NGOs</a:t>
          </a:r>
          <a:endParaRPr lang="en-US" sz="1400" kern="1200"/>
        </a:p>
      </dsp:txBody>
      <dsp:txXfrm>
        <a:off x="765490" y="1763790"/>
        <a:ext cx="6427739" cy="703857"/>
      </dsp:txXfrm>
    </dsp:sp>
    <dsp:sp modelId="{AFAC21E4-8E8C-451C-AD3C-9C73F7D5D069}">
      <dsp:nvSpPr>
        <dsp:cNvPr id="0" name=""/>
        <dsp:cNvSpPr/>
      </dsp:nvSpPr>
      <dsp:spPr>
        <a:xfrm>
          <a:off x="0" y="2643612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79D1D2-F269-4E9C-ACF2-E0BB0D6301CB}">
      <dsp:nvSpPr>
        <dsp:cNvPr id="0" name=""/>
        <dsp:cNvSpPr/>
      </dsp:nvSpPr>
      <dsp:spPr>
        <a:xfrm>
          <a:off x="200392" y="2792664"/>
          <a:ext cx="364705" cy="3643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D6E370-F68D-4CC6-BB31-09FA32E2F60E}">
      <dsp:nvSpPr>
        <dsp:cNvPr id="0" name=""/>
        <dsp:cNvSpPr/>
      </dsp:nvSpPr>
      <dsp:spPr>
        <a:xfrm>
          <a:off x="765490" y="2643612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Funding – Donations, Grants (e.g., National Lottery, Welsh Government), Trading income (for social enterprises), Fundraising</a:t>
          </a:r>
          <a:endParaRPr lang="en-US" sz="1400" kern="1200"/>
        </a:p>
      </dsp:txBody>
      <dsp:txXfrm>
        <a:off x="765490" y="2643612"/>
        <a:ext cx="6427739" cy="703857"/>
      </dsp:txXfrm>
    </dsp:sp>
    <dsp:sp modelId="{030884C5-B7A4-43D2-89F9-B6EF8C5086FA}">
      <dsp:nvSpPr>
        <dsp:cNvPr id="0" name=""/>
        <dsp:cNvSpPr/>
      </dsp:nvSpPr>
      <dsp:spPr>
        <a:xfrm>
          <a:off x="0" y="3523433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1C40D4-CFCE-42FB-8380-98BBC0D9CB15}">
      <dsp:nvSpPr>
        <dsp:cNvPr id="0" name=""/>
        <dsp:cNvSpPr/>
      </dsp:nvSpPr>
      <dsp:spPr>
        <a:xfrm>
          <a:off x="200392" y="3672485"/>
          <a:ext cx="364705" cy="3643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FE1043-6F4E-45E7-B7AD-31D56D2DA6A8}">
      <dsp:nvSpPr>
        <dsp:cNvPr id="0" name=""/>
        <dsp:cNvSpPr/>
      </dsp:nvSpPr>
      <dsp:spPr>
        <a:xfrm>
          <a:off x="765490" y="3523433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Accountability - To trustees or boards, To funders, To the communities they serve</a:t>
          </a:r>
          <a:endParaRPr lang="en-US" sz="1400" kern="1200"/>
        </a:p>
      </dsp:txBody>
      <dsp:txXfrm>
        <a:off x="765490" y="3523433"/>
        <a:ext cx="6427739" cy="703857"/>
      </dsp:txXfrm>
    </dsp:sp>
    <dsp:sp modelId="{350C21A7-634B-4185-ACDD-6A62A0C00F46}">
      <dsp:nvSpPr>
        <dsp:cNvPr id="0" name=""/>
        <dsp:cNvSpPr/>
      </dsp:nvSpPr>
      <dsp:spPr>
        <a:xfrm>
          <a:off x="0" y="4403255"/>
          <a:ext cx="7216416" cy="6624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0F5B2-9258-44B5-B4B5-8C3D8B7EB331}">
      <dsp:nvSpPr>
        <dsp:cNvPr id="0" name=""/>
        <dsp:cNvSpPr/>
      </dsp:nvSpPr>
      <dsp:spPr>
        <a:xfrm>
          <a:off x="200392" y="4552307"/>
          <a:ext cx="364705" cy="36434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97538-B801-48C2-A698-25658D893CED}">
      <dsp:nvSpPr>
        <dsp:cNvPr id="0" name=""/>
        <dsp:cNvSpPr/>
      </dsp:nvSpPr>
      <dsp:spPr>
        <a:xfrm>
          <a:off x="765490" y="4403255"/>
          <a:ext cx="6427739" cy="703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492" tIns="74492" rIns="74492" bIns="744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Characteristics - Mission-driven, Strong focus on social impact, Often collaborative and community-based, Can be innovative but resource-limited</a:t>
          </a:r>
          <a:endParaRPr lang="en-US" sz="1400" kern="1200"/>
        </a:p>
      </dsp:txBody>
      <dsp:txXfrm>
        <a:off x="765490" y="4403255"/>
        <a:ext cx="6427739" cy="7038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29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354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792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288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179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001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456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4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31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28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5209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579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pic>
        <p:nvPicPr>
          <p:cNvPr id="4" name="Picture 3" descr="A person holding a globe">
            <a:extLst>
              <a:ext uri="{FF2B5EF4-FFF2-40B4-BE49-F238E27FC236}">
                <a16:creationId xmlns:a16="http://schemas.microsoft.com/office/drawing/2014/main" id="{768E55E8-1DE6-6572-477A-E3492076E8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23" b="4539"/>
          <a:stretch>
            <a:fillRect/>
          </a:stretch>
        </p:blipFill>
        <p:spPr>
          <a:xfrm>
            <a:off x="1" y="10"/>
            <a:ext cx="1219200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6136311-C81B-47C5-AE0A-5641A5A59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6600" y="1066800"/>
            <a:ext cx="4681728" cy="4724400"/>
          </a:xfrm>
          <a:prstGeom prst="rect">
            <a:avLst/>
          </a:prstGeom>
          <a:solidFill>
            <a:schemeClr val="bg1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randview Display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769AAB-7A8A-6DEB-9367-EFA974B07C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69722" y="1562101"/>
            <a:ext cx="3884568" cy="2738530"/>
          </a:xfrm>
        </p:spPr>
        <p:txBody>
          <a:bodyPr anchor="t">
            <a:normAutofit/>
          </a:bodyPr>
          <a:lstStyle/>
          <a:p>
            <a:r>
              <a:rPr lang="en-GB" sz="4800"/>
              <a:t>The world of Work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CC73A33-65FF-41A9-A3B0-006753CD10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9619035" y="3435440"/>
            <a:ext cx="0" cy="469087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3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FCC95-3E4D-799E-C8A9-04D072947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GB" dirty="0"/>
              <a:t>Three sectors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95C6AF-7964-A845-A578-AE7F3D6BBF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261" r="38455" b="-1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6DB3C-38B8-347B-75DB-BBBB623E86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Every economy is broadly divided into three sectors, each with different purposes, funding models, and accountability structures. </a:t>
            </a:r>
          </a:p>
          <a:p>
            <a:r>
              <a:rPr lang="en-GB" dirty="0"/>
              <a:t>Public Sector</a:t>
            </a:r>
          </a:p>
          <a:p>
            <a:r>
              <a:rPr lang="en-GB" dirty="0"/>
              <a:t>Private Sector</a:t>
            </a:r>
          </a:p>
          <a:p>
            <a:r>
              <a:rPr lang="en-GB" dirty="0"/>
              <a:t>Third Sector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4376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D1269C-8648-116E-8813-12C79B922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5852160" cy="1097280"/>
          </a:xfrm>
        </p:spPr>
        <p:txBody>
          <a:bodyPr anchor="t">
            <a:normAutofit/>
          </a:bodyPr>
          <a:lstStyle/>
          <a:p>
            <a:r>
              <a:rPr lang="en-GB" dirty="0"/>
              <a:t>Public Sector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53FE100-D0AB-4AE2-824B-60CFA31EC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6281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74FB1-0F5A-8C1B-C5CB-46D9C7175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633236"/>
            <a:ext cx="5852160" cy="366468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/>
              <a:t>Organisations owned, funded, and run by the government at national, regional, or local levels.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/>
              <a:t>Purpose - To provide essential services for the public good, not for profit.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/>
              <a:t>Examples - NHS Wales, Local councils (e.g., Carmarthenshire County Council), Police, fire, and emergency services, Public schools, colleges, and universities, DVLA, HMRC, Jobcentre Plus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/>
              <a:t>Funded by: Taxation, Government budgets, Public grants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/>
              <a:t>Accountability - To elected officials, To the public, Through legislation and regulation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/>
              <a:t>Characteristics - Stability and job security, strong focus on equality, fairness, and public value, often slower decision-making due to regulations</a:t>
            </a:r>
          </a:p>
        </p:txBody>
      </p:sp>
      <p:pic>
        <p:nvPicPr>
          <p:cNvPr id="5" name="Picture 4" descr="Large car parking lot from above">
            <a:extLst>
              <a:ext uri="{FF2B5EF4-FFF2-40B4-BE49-F238E27FC236}">
                <a16:creationId xmlns:a16="http://schemas.microsoft.com/office/drawing/2014/main" id="{B6FD775E-BC1D-E87A-733F-A43B139FA5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31" r="42575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40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4B71E-7A20-4CAC-50A1-EEE646B87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3000587" cy="4160520"/>
          </a:xfrm>
        </p:spPr>
        <p:txBody>
          <a:bodyPr anchor="t">
            <a:normAutofit/>
          </a:bodyPr>
          <a:lstStyle/>
          <a:p>
            <a:r>
              <a:rPr lang="en-GB" sz="3600"/>
              <a:t>Private Sector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3A2C6C-4D14-0732-D38B-5311245D25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0588336"/>
              </p:ext>
            </p:extLst>
          </p:nvPr>
        </p:nvGraphicFramePr>
        <p:xfrm>
          <a:off x="4303332" y="891606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5322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47F77E-FACF-9925-F76C-1D29F2F7A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794763"/>
            <a:ext cx="4057650" cy="2139081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Within the Private Sector there are a range of organisation sizes</a:t>
            </a:r>
          </a:p>
        </p:txBody>
      </p:sp>
      <p:pic>
        <p:nvPicPr>
          <p:cNvPr id="7" name="Graphic 6" descr="Store">
            <a:extLst>
              <a:ext uri="{FF2B5EF4-FFF2-40B4-BE49-F238E27FC236}">
                <a16:creationId xmlns:a16="http://schemas.microsoft.com/office/drawing/2014/main" id="{CA341B16-1E90-BBE1-0FAB-84926B223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836142"/>
            <a:ext cx="2592858" cy="2592858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209265E-E0D7-493B-97CE-2263D50C3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62720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A84D5-D903-851C-597A-01011AB14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14399"/>
            <a:ext cx="6096861" cy="5383519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900" b="1" dirty="0"/>
              <a:t>Micro‑businesses (Includes Entrepreneurship)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Fewer than 10 employees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Examples: local cafés, sole traders, freelancers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b="1" dirty="0"/>
              <a:t>Small businesses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10–49 employees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Examples: small agencies, local retailers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b="1" dirty="0"/>
              <a:t>Medium‑sized enterprises (SMEs)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50–249 employees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Often regionally significant employers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b="1" dirty="0"/>
              <a:t>Large enterprises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250+ employees</a:t>
            </a:r>
          </a:p>
          <a:p>
            <a:pPr>
              <a:lnSpc>
                <a:spcPct val="110000"/>
              </a:lnSpc>
            </a:pPr>
            <a:r>
              <a:rPr lang="en-GB" sz="1900" dirty="0"/>
              <a:t>Examples: national chains, multinational corporations</a:t>
            </a:r>
          </a:p>
        </p:txBody>
      </p:sp>
    </p:spTree>
    <p:extLst>
      <p:ext uri="{BB962C8B-B14F-4D97-AF65-F5344CB8AC3E}">
        <p14:creationId xmlns:p14="http://schemas.microsoft.com/office/powerpoint/2010/main" val="2787185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0AD716-2B7A-721B-8212-959DC8378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914399"/>
            <a:ext cx="3000587" cy="4160520"/>
          </a:xfrm>
        </p:spPr>
        <p:txBody>
          <a:bodyPr anchor="t">
            <a:normAutofit/>
          </a:bodyPr>
          <a:lstStyle/>
          <a:p>
            <a:r>
              <a:rPr lang="en-GB" sz="3600"/>
              <a:t>Third Sector – Voluntary, Community and social Enterprise Sector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2657A2-B38A-314A-76B3-899ADB4DE0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2797671"/>
              </p:ext>
            </p:extLst>
          </p:nvPr>
        </p:nvGraphicFramePr>
        <p:xfrm>
          <a:off x="4303332" y="891606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7070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A7120-3502-57F4-F5F3-C7214C7AB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BFE9BE-3415-EA87-6A39-A8EB3D86E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groups, take one of the economic sectors (Public, Private, Third).</a:t>
            </a:r>
          </a:p>
          <a:p>
            <a:pPr marL="0" indent="0">
              <a:buNone/>
            </a:pPr>
            <a:r>
              <a:rPr lang="en-GB" dirty="0"/>
              <a:t>From an employee perspective, create a list of advantages/disadvantages for working for an organisation in that sector.  Consider things like job security, progression opportunities and freedom.</a:t>
            </a:r>
          </a:p>
        </p:txBody>
      </p:sp>
    </p:spTree>
    <p:extLst>
      <p:ext uri="{BB962C8B-B14F-4D97-AF65-F5344CB8AC3E}">
        <p14:creationId xmlns:p14="http://schemas.microsoft.com/office/powerpoint/2010/main" val="2180452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7B51AE-B0F4-7958-08FF-8D35E8DED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794763"/>
            <a:ext cx="4057650" cy="2139081"/>
          </a:xfrm>
        </p:spPr>
        <p:txBody>
          <a:bodyPr anchor="t">
            <a:normAutofit/>
          </a:bodyPr>
          <a:lstStyle/>
          <a:p>
            <a:r>
              <a:rPr lang="en-GB" dirty="0"/>
              <a:t>Job Descriptions</a:t>
            </a:r>
          </a:p>
        </p:txBody>
      </p:sp>
      <p:pic>
        <p:nvPicPr>
          <p:cNvPr id="15" name="Graphic 14" descr="Recruitment Management">
            <a:extLst>
              <a:ext uri="{FF2B5EF4-FFF2-40B4-BE49-F238E27FC236}">
                <a16:creationId xmlns:a16="http://schemas.microsoft.com/office/drawing/2014/main" id="{F1CE3777-CA5F-5629-4A05-BB00DCCDD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232" y="836142"/>
            <a:ext cx="2592858" cy="2592858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209265E-E0D7-493B-97CE-2263D50C3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62720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215E9-5F95-9863-E5B2-572806D6B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14399"/>
            <a:ext cx="6096861" cy="538351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dirty="0"/>
              <a:t>A job description (JD) is an official outline of a role within an organisation. It describes the purpose, duties, responsibilities, and requirements of a job. Employers use it to communicate what the role involves and the skills needed to perform it successfully.</a:t>
            </a:r>
          </a:p>
        </p:txBody>
      </p:sp>
    </p:spTree>
    <p:extLst>
      <p:ext uri="{BB962C8B-B14F-4D97-AF65-F5344CB8AC3E}">
        <p14:creationId xmlns:p14="http://schemas.microsoft.com/office/powerpoint/2010/main" val="3596750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C1775-B8E2-12A5-4289-3FAF1BB48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B4A8B-CEE3-F459-8FA7-A0F2EF190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moodle I have added a range of job descriptions, review them all and conduct some research on your phones if you have a specific career path in mind.</a:t>
            </a:r>
          </a:p>
          <a:p>
            <a:pPr marL="0" indent="0">
              <a:buNone/>
            </a:pPr>
            <a:r>
              <a:rPr lang="en-GB" dirty="0"/>
              <a:t>Particularly look at the person specification, what is the company expecting from applicants.  </a:t>
            </a:r>
          </a:p>
          <a:p>
            <a:pPr marL="0" indent="0">
              <a:buNone/>
            </a:pPr>
            <a:r>
              <a:rPr lang="en-GB" dirty="0"/>
              <a:t>Once you have completed the above, construct an action plan that will help you develop the skills and experience needed to one day apply for that role.</a:t>
            </a:r>
          </a:p>
          <a:p>
            <a:pPr marL="0" indent="0">
              <a:buNone/>
            </a:pPr>
            <a:r>
              <a:rPr lang="en-GB" dirty="0"/>
              <a:t>We shall then discuss</a:t>
            </a:r>
          </a:p>
        </p:txBody>
      </p:sp>
    </p:spTree>
    <p:extLst>
      <p:ext uri="{BB962C8B-B14F-4D97-AF65-F5344CB8AC3E}">
        <p14:creationId xmlns:p14="http://schemas.microsoft.com/office/powerpoint/2010/main" val="3914598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BEF76-6995-9F4E-4F04-DEC602C57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547FA-E4BD-092D-CD6B-0C851FD1D0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groups, create one of the following job descriptions:</a:t>
            </a:r>
          </a:p>
          <a:p>
            <a:pPr marL="457200" indent="-457200">
              <a:buAutoNum type="arabicPeriod"/>
            </a:pPr>
            <a:r>
              <a:rPr lang="en-GB" dirty="0"/>
              <a:t>Marketing Trainee Manager</a:t>
            </a:r>
          </a:p>
          <a:p>
            <a:pPr marL="457200" indent="-457200">
              <a:buAutoNum type="arabicPeriod"/>
            </a:pPr>
            <a:r>
              <a:rPr lang="en-GB" dirty="0"/>
              <a:t>Assistant Finance Manager</a:t>
            </a:r>
          </a:p>
          <a:p>
            <a:pPr marL="457200" indent="-457200">
              <a:buAutoNum type="arabicPeriod"/>
            </a:pPr>
            <a:r>
              <a:rPr lang="en-GB" dirty="0"/>
              <a:t>Trainee HR Manager</a:t>
            </a:r>
          </a:p>
          <a:p>
            <a:pPr marL="0" indent="0">
              <a:buNone/>
            </a:pPr>
            <a:r>
              <a:rPr lang="en-GB" dirty="0"/>
              <a:t>The organisation is called JS Business Services and it is a SME based in Carmarthenshire that provide Business support services to new and start up business.  The range of services include book-keeping and accounting, Marketing, Health and Safety checks, HR Support.</a:t>
            </a:r>
          </a:p>
        </p:txBody>
      </p:sp>
    </p:spTree>
    <p:extLst>
      <p:ext uri="{BB962C8B-B14F-4D97-AF65-F5344CB8AC3E}">
        <p14:creationId xmlns:p14="http://schemas.microsoft.com/office/powerpoint/2010/main" val="2190863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44B1C1-F00D-AC53-249F-F3FBB0A4B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821" y="1371600"/>
            <a:ext cx="6034187" cy="1097280"/>
          </a:xfrm>
        </p:spPr>
        <p:txBody>
          <a:bodyPr>
            <a:normAutofit/>
          </a:bodyPr>
          <a:lstStyle/>
          <a:p>
            <a:r>
              <a:rPr lang="en-GB" dirty="0"/>
              <a:t>Lets get applying!</a:t>
            </a:r>
          </a:p>
        </p:txBody>
      </p:sp>
      <p:pic>
        <p:nvPicPr>
          <p:cNvPr id="5" name="Picture 4" descr="Old computer monitors">
            <a:extLst>
              <a:ext uri="{FF2B5EF4-FFF2-40B4-BE49-F238E27FC236}">
                <a16:creationId xmlns:a16="http://schemas.microsoft.com/office/drawing/2014/main" id="{6153EDAB-304A-6819-748F-163215B787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73" r="29976" b="-1"/>
          <a:stretch>
            <a:fillRect/>
          </a:stretch>
        </p:blipFill>
        <p:spPr>
          <a:xfrm>
            <a:off x="20" y="10"/>
            <a:ext cx="4857871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91422F5-4221-4812-AFD9-5479C6D60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580905" y="1031005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26079-0BFC-5DD4-B550-338FD9E541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6821" y="2633236"/>
            <a:ext cx="6034187" cy="36646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From your pre-lecture work you were asked to find one sector and three potential organisations to contact regarding a placement.</a:t>
            </a:r>
          </a:p>
          <a:p>
            <a:pPr marL="0" indent="0">
              <a:buNone/>
            </a:pPr>
            <a:r>
              <a:rPr lang="en-GB" dirty="0"/>
              <a:t>How would you like to contact them? (</a:t>
            </a:r>
            <a:r>
              <a:rPr lang="en-GB" dirty="0" err="1"/>
              <a:t>Linkedin</a:t>
            </a:r>
            <a:r>
              <a:rPr lang="en-GB" dirty="0"/>
              <a:t>, email, telephone)</a:t>
            </a:r>
          </a:p>
          <a:p>
            <a:pPr marL="0" indent="0">
              <a:buNone/>
            </a:pPr>
            <a:r>
              <a:rPr lang="en-GB" dirty="0"/>
              <a:t>What would be a good idea to include in your initial contact?</a:t>
            </a:r>
          </a:p>
          <a:p>
            <a:pPr marL="0" indent="0">
              <a:buNone/>
            </a:pPr>
            <a:r>
              <a:rPr lang="en-GB" dirty="0"/>
              <a:t>How should you follow up?</a:t>
            </a:r>
          </a:p>
        </p:txBody>
      </p:sp>
    </p:spTree>
    <p:extLst>
      <p:ext uri="{BB962C8B-B14F-4D97-AF65-F5344CB8AC3E}">
        <p14:creationId xmlns:p14="http://schemas.microsoft.com/office/powerpoint/2010/main" val="3122488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1B7ECB-4773-DA65-54F0-614C7E513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7528" y="1032764"/>
            <a:ext cx="4308672" cy="322404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Pre-placement skills audit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B71A72C1-2BF3-40AB-05A5-F1AC6E9904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45" r="6260"/>
          <a:stretch>
            <a:fillRect/>
          </a:stretch>
        </p:blipFill>
        <p:spPr>
          <a:xfrm>
            <a:off x="20" y="10"/>
            <a:ext cx="6931132" cy="685799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CA391F1-4B2C-521B-F6A5-52C74B303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75848" y="47115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737798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782</Words>
  <Application>Microsoft Office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Grandview Display</vt:lpstr>
      <vt:lpstr>DashVTI</vt:lpstr>
      <vt:lpstr>The world of Work</vt:lpstr>
      <vt:lpstr>Three sectors</vt:lpstr>
      <vt:lpstr>Public Sector</vt:lpstr>
      <vt:lpstr>Private Sector</vt:lpstr>
      <vt:lpstr>Within the Private Sector there are a range of organisation sizes</vt:lpstr>
      <vt:lpstr>Third Sector – Voluntary, Community and social Enterprise Sector</vt:lpstr>
      <vt:lpstr>Activity</vt:lpstr>
      <vt:lpstr>Job Descriptions</vt:lpstr>
      <vt:lpstr>Activity </vt:lpstr>
      <vt:lpstr>Activity  </vt:lpstr>
      <vt:lpstr>Lets get applying!</vt:lpstr>
      <vt:lpstr>Pre-placement skills audit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Shore</dc:creator>
  <cp:lastModifiedBy>Jessica Shore</cp:lastModifiedBy>
  <cp:revision>1</cp:revision>
  <dcterms:created xsi:type="dcterms:W3CDTF">2026-02-05T10:49:47Z</dcterms:created>
  <dcterms:modified xsi:type="dcterms:W3CDTF">2026-02-05T11:33:42Z</dcterms:modified>
</cp:coreProperties>
</file>