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56" r:id="rId5"/>
    <p:sldId id="257" r:id="rId6"/>
    <p:sldId id="319" r:id="rId7"/>
    <p:sldId id="276" r:id="rId8"/>
    <p:sldId id="302" r:id="rId9"/>
    <p:sldId id="303" r:id="rId10"/>
    <p:sldId id="304" r:id="rId11"/>
    <p:sldId id="305" r:id="rId12"/>
    <p:sldId id="313" r:id="rId13"/>
    <p:sldId id="314" r:id="rId14"/>
    <p:sldId id="315" r:id="rId15"/>
    <p:sldId id="316" r:id="rId16"/>
    <p:sldId id="317" r:id="rId17"/>
    <p:sldId id="307" r:id="rId18"/>
    <p:sldId id="318" r:id="rId19"/>
    <p:sldId id="308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235" autoAdjust="0"/>
  </p:normalViewPr>
  <p:slideViewPr>
    <p:cSldViewPr>
      <p:cViewPr varScale="1">
        <p:scale>
          <a:sx n="57" d="100"/>
          <a:sy n="57" d="100"/>
        </p:scale>
        <p:origin x="1776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5B0FAB-4EDA-4BE5-8E2B-F841D5966E5D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4F7143-3262-4712-BBAC-9EEC69AABB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309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Print:</a:t>
            </a:r>
          </a:p>
          <a:p>
            <a:r>
              <a:rPr lang="en-GB" dirty="0"/>
              <a:t>Global Union </a:t>
            </a:r>
            <a:r>
              <a:rPr lang="en-GB"/>
              <a:t>Federation Article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0996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the McKinsey Report on Globalisation on Moodle.</a:t>
            </a:r>
          </a:p>
          <a:p>
            <a:r>
              <a:rPr lang="en-GB" dirty="0"/>
              <a:t>See Gallup’s State of the Global Workforce Report on Moodle.</a:t>
            </a:r>
          </a:p>
          <a:p>
            <a:endParaRPr lang="en-GB" dirty="0"/>
          </a:p>
          <a:p>
            <a:r>
              <a:rPr lang="en-GB" dirty="0"/>
              <a:t>Neo –Liberal: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relating to or denoting a modified form of liberalism tending to favour free-market capitalism.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9042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en-GB" dirty="0"/>
              <a:t>- The reality is arguably a loss of control – migration for example – See BBC clip</a:t>
            </a:r>
          </a:p>
          <a:p>
            <a:pPr marL="228600" indent="-228600">
              <a:buAutoNum type="arabicPeriod"/>
            </a:pPr>
            <a:r>
              <a:rPr lang="en-GB" dirty="0"/>
              <a:t>The more labour is de-regulated the less it can be controlled through legislation /TU influence / standardisation of terms etc – it is more fluid.</a:t>
            </a:r>
          </a:p>
          <a:p>
            <a:pPr marL="228600" indent="-228600">
              <a:buAutoNum type="arabicPeriod"/>
            </a:pPr>
            <a:r>
              <a:rPr lang="en-GB" dirty="0"/>
              <a:t>This links to the points made in both the TU Podcast and the “Capitalism in Crisis” article.</a:t>
            </a:r>
          </a:p>
          <a:p>
            <a:pPr marL="228600" indent="-228600">
              <a:buAutoNum type="arabicPeriod"/>
            </a:pPr>
            <a:r>
              <a:rPr lang="en-GB" dirty="0"/>
              <a:t>P. 87 – Foreign owned MNC’s (Multi-national Corporations) have a number of distinctive traits; 1.More likely to look to introduce direct </a:t>
            </a:r>
            <a:r>
              <a:rPr lang="en-GB" dirty="0" err="1"/>
              <a:t>communicaton</a:t>
            </a:r>
            <a:r>
              <a:rPr lang="en-GB" dirty="0"/>
              <a:t> and employee involvement strategies, have a centralised HR function, and operate single-union bargaining approaches.  - By converge  - the text is referring to national ER systems having to come together to allow these MNC’s to operate with employees in the UK AND overseas.</a:t>
            </a:r>
          </a:p>
          <a:p>
            <a:pPr marL="228600" indent="-228600">
              <a:buAutoNum type="arabicPeriod"/>
            </a:pPr>
            <a:r>
              <a:rPr lang="en-GB" dirty="0"/>
              <a:t>P. 310 “Employment Relations a Critical and International Approach”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3467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These examples are dated – you will get more up to date examples in the business articles on Moodle for this week and from the Billion Dollar Question documentary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8763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Bacchetta</a:t>
            </a:r>
            <a:r>
              <a:rPr lang="en-GB" dirty="0"/>
              <a:t> et al p. 88/89 – Race to the Bottom – Strong growth in the global economy has not, so far led to corresponding improvement in working conditions and living standards for many.</a:t>
            </a:r>
          </a:p>
          <a:p>
            <a:r>
              <a:rPr lang="en-GB" dirty="0"/>
              <a:t>GM Vauxhall Case Study – P. 88 </a:t>
            </a:r>
          </a:p>
          <a:p>
            <a:r>
              <a:rPr lang="en-GB" dirty="0"/>
              <a:t>Dyson Disinvests case study p. 89 Gennard and Judge.</a:t>
            </a:r>
          </a:p>
          <a:p>
            <a:r>
              <a:rPr lang="en-GB" dirty="0"/>
              <a:t>Page 105 of “Employment Relations a Critical and International Approach” – Coca-Cola example.</a:t>
            </a:r>
          </a:p>
          <a:p>
            <a:endParaRPr lang="en-GB" dirty="0"/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Chapter 5: International Context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1.  Critique the term ‘globalisation’.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  Identify various varieties of capitalism and explain their main features.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answering these questions, students might usefully include reference to: sections 5.1 and 5.3.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6620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France and Germany Articles</a:t>
            </a:r>
          </a:p>
          <a:p>
            <a:r>
              <a:rPr lang="en-GB" dirty="0"/>
              <a:t>Andy Cook – Global Union Federation Article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619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Attenuate – reduce the force of competition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0624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Working Time Directive</a:t>
            </a:r>
          </a:p>
          <a:p>
            <a:r>
              <a:rPr lang="en-GB" dirty="0"/>
              <a:t>Agency Workers Directive</a:t>
            </a:r>
          </a:p>
          <a:p>
            <a:r>
              <a:rPr lang="en-GB" dirty="0"/>
              <a:t>Equal Pay Directive</a:t>
            </a:r>
          </a:p>
          <a:p>
            <a:r>
              <a:rPr lang="en-GB" dirty="0"/>
              <a:t>Part-time Workers Directive</a:t>
            </a:r>
          </a:p>
          <a:p>
            <a:r>
              <a:rPr lang="en-GB" dirty="0"/>
              <a:t>Health and Safety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2161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More rigorous employment law regulation in the UK than the U.S</a:t>
            </a:r>
          </a:p>
          <a:p>
            <a:r>
              <a:rPr lang="en-GB" dirty="0"/>
              <a:t>Netflix culture article</a:t>
            </a:r>
          </a:p>
          <a:p>
            <a:r>
              <a:rPr lang="en-GB" dirty="0"/>
              <a:t>Google Case Study.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2295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0A3C1F1-E3A2-4A44-9CC4-343335065CE5}" type="datetime1">
              <a:rPr lang="en-GB" smtClean="0"/>
              <a:t>11/02/2020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20391-B273-47E2-9E3A-61653DB257D7}" type="datetime1">
              <a:rPr lang="en-GB" smtClean="0"/>
              <a:t>11/02/2020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6F63A7-04C3-4B65-B6EC-4B9E49920748}" type="datetime1">
              <a:rPr lang="en-GB" smtClean="0"/>
              <a:t>11/02/2020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6F638-883A-4FBD-90B4-E46631906F62}" type="datetime1">
              <a:rPr lang="en-GB" smtClean="0"/>
              <a:t>11/02/2020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2008C-A2B9-4DD4-A6C3-610E671F0A9D}" type="datetime1">
              <a:rPr lang="en-GB" smtClean="0"/>
              <a:t>11/02/2020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93505-C28B-4790-AE7B-EC74EC512DB0}" type="datetime1">
              <a:rPr lang="en-GB" smtClean="0"/>
              <a:t>11/02/2020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3E65D-FFE9-46E4-B35E-C28716322361}" type="datetime1">
              <a:rPr lang="en-GB" smtClean="0"/>
              <a:t>11/02/2020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D2CAB-4857-4BDF-9757-809790191DA0}" type="datetime1">
              <a:rPr lang="en-GB" smtClean="0"/>
              <a:t>11/02/2020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4D6C2-A073-4AE3-AB50-FC4639938BBB}" type="datetime1">
              <a:rPr lang="en-GB" smtClean="0"/>
              <a:t>11/02/2020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8E5D7-F01F-47FA-9D04-78A950A98A39}" type="datetime1">
              <a:rPr lang="en-GB" smtClean="0"/>
              <a:t>11/02/2020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672DE-1F11-4524-8C23-F7AEBCB5113C}" type="datetime1">
              <a:rPr lang="en-GB" smtClean="0"/>
              <a:t>11/02/2020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829F61-BD3A-4F87-802F-55232DF5DE42}" type="datetime1">
              <a:rPr lang="en-GB" smtClean="0"/>
              <a:t>11/02/2020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havefunwithenglishintermediate.blogspot.com.es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4744"/>
            <a:ext cx="7772400" cy="1988641"/>
          </a:xfrm>
        </p:spPr>
        <p:txBody>
          <a:bodyPr>
            <a:normAutofit fontScale="90000"/>
          </a:bodyPr>
          <a:lstStyle/>
          <a:p>
            <a:r>
              <a:rPr lang="en-GB" dirty="0"/>
              <a:t>BA </a:t>
            </a:r>
            <a:br>
              <a:rPr lang="en-GB" dirty="0"/>
            </a:br>
            <a:r>
              <a:rPr lang="en-GB" dirty="0"/>
              <a:t>Employee Relations </a:t>
            </a:r>
            <a:br>
              <a:rPr lang="en-GB" dirty="0"/>
            </a:br>
            <a:r>
              <a:rPr lang="en-GB" dirty="0"/>
              <a:t>and Reward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55576" y="3284984"/>
            <a:ext cx="6400800" cy="1752600"/>
          </a:xfrm>
        </p:spPr>
        <p:txBody>
          <a:bodyPr>
            <a:normAutofit fontScale="77500" lnSpcReduction="20000"/>
          </a:bodyPr>
          <a:lstStyle/>
          <a:p>
            <a:r>
              <a:rPr lang="en-GB" sz="3500" b="1" dirty="0"/>
              <a:t>Deborah Rees</a:t>
            </a:r>
          </a:p>
          <a:p>
            <a:r>
              <a:rPr lang="en-GB" sz="4600" b="1" dirty="0"/>
              <a:t>Week 3</a:t>
            </a:r>
            <a:br>
              <a:rPr lang="en-GB" sz="4600" b="1" dirty="0"/>
            </a:br>
            <a:br>
              <a:rPr lang="en-GB" altLang="en-US" sz="1600" dirty="0"/>
            </a:br>
            <a:br>
              <a:rPr lang="en-GB" altLang="en-US" dirty="0"/>
            </a:b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AB8713-5AAC-4F01-9C64-D9799E7BF3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4"/>
          </a:xfrm>
        </p:spPr>
        <p:txBody>
          <a:bodyPr>
            <a:normAutofit/>
          </a:bodyPr>
          <a:lstStyle/>
          <a:p>
            <a:pPr fontAlgn="base" hangingPunct="0"/>
            <a:r>
              <a:rPr lang="en-GB" dirty="0"/>
              <a:t>Systematically evaluate the conceptual apparatus and theoretical debates informing employment relations and reward management.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D886DC-10D4-46F4-9A19-BDE3C57D61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Quiz Time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D886DC-10D4-46F4-9A19-BDE3C57D61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22A5DA8-324F-49E0-B563-6754E258DF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667000" y="1196752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883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4"/>
          </a:xfrm>
        </p:spPr>
        <p:txBody>
          <a:bodyPr>
            <a:normAutofit fontScale="85000" lnSpcReduction="10000"/>
          </a:bodyPr>
          <a:lstStyle/>
          <a:p>
            <a:pPr lvl="0"/>
            <a:r>
              <a:rPr lang="en-US" dirty="0"/>
              <a:t>The development of international and global trade and rise of emerging economies and markets</a:t>
            </a:r>
            <a:endParaRPr lang="en-GB" dirty="0"/>
          </a:p>
          <a:p>
            <a:pPr lvl="0"/>
            <a:r>
              <a:rPr lang="en-US" dirty="0"/>
              <a:t>Multinational corporations, international competition and the convergence of national employment relations systems </a:t>
            </a:r>
            <a:endParaRPr lang="en-GB" dirty="0"/>
          </a:p>
          <a:p>
            <a:pPr lvl="0"/>
            <a:r>
              <a:rPr lang="en-US" dirty="0"/>
              <a:t>The role of the European Union (EU) and the International </a:t>
            </a:r>
            <a:r>
              <a:rPr lang="en-US" dirty="0" err="1"/>
              <a:t>Labour</a:t>
            </a:r>
            <a:r>
              <a:rPr lang="en-US" dirty="0"/>
              <a:t> </a:t>
            </a:r>
            <a:r>
              <a:rPr lang="en-US" dirty="0" err="1"/>
              <a:t>Organisation</a:t>
            </a:r>
            <a:r>
              <a:rPr lang="en-US" dirty="0"/>
              <a:t> (ILO) and the Global Union Federation</a:t>
            </a:r>
            <a:endParaRPr lang="en-GB" dirty="0"/>
          </a:p>
          <a:p>
            <a:pPr lvl="0"/>
            <a:r>
              <a:rPr lang="en-US" dirty="0"/>
              <a:t>The potential of ‘soft regulation’ for improving </a:t>
            </a:r>
            <a:r>
              <a:rPr lang="en-US" dirty="0" err="1"/>
              <a:t>labour</a:t>
            </a:r>
            <a:r>
              <a:rPr lang="en-US" dirty="0"/>
              <a:t> standards in developing economies </a:t>
            </a:r>
            <a:endParaRPr lang="en-GB" dirty="0"/>
          </a:p>
          <a:p>
            <a:pPr lv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D886DC-10D4-46F4-9A19-BDE3C57D61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1354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What is ‘Globalisation’?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12986"/>
            <a:ext cx="8229600" cy="4564286"/>
          </a:xfrm>
        </p:spPr>
        <p:txBody>
          <a:bodyPr>
            <a:normAutofit lnSpcReduction="10000"/>
          </a:bodyPr>
          <a:lstStyle/>
          <a:p>
            <a:r>
              <a:rPr lang="en-GB" altLang="en-US" sz="2400" dirty="0"/>
              <a:t>Increased levels of international trade</a:t>
            </a:r>
          </a:p>
          <a:p>
            <a:r>
              <a:rPr lang="en-GB" altLang="en-US" sz="2400" dirty="0"/>
              <a:t>Growing importance of international financial markets and transactions</a:t>
            </a:r>
          </a:p>
          <a:p>
            <a:r>
              <a:rPr lang="en-GB" altLang="en-US" sz="2400" dirty="0"/>
              <a:t>Expansion of foreign industrial investment</a:t>
            </a:r>
          </a:p>
          <a:p>
            <a:r>
              <a:rPr lang="en-GB" altLang="en-US" sz="2400" dirty="0"/>
              <a:t>Power and influence of Multi-national Corporations (MNCs)</a:t>
            </a:r>
          </a:p>
          <a:p>
            <a:r>
              <a:rPr lang="en-GB" altLang="en-US" sz="2400" dirty="0"/>
              <a:t>Growing mobility of labour across international borders</a:t>
            </a:r>
          </a:p>
          <a:p>
            <a:r>
              <a:rPr lang="en-GB" altLang="en-US" sz="2400" dirty="0"/>
              <a:t>Concept of globalisation arguably used to justify (neo) liberal market model</a:t>
            </a:r>
          </a:p>
          <a:p>
            <a:pPr lvl="1"/>
            <a:r>
              <a:rPr lang="en-GB" altLang="en-US" sz="2000" i="1" dirty="0"/>
              <a:t>Liberalisation of markets</a:t>
            </a:r>
          </a:p>
          <a:p>
            <a:pPr lvl="1"/>
            <a:r>
              <a:rPr lang="en-GB" altLang="en-US" sz="2000" i="1" dirty="0"/>
              <a:t>Privatisation</a:t>
            </a:r>
          </a:p>
          <a:p>
            <a:pPr lvl="1"/>
            <a:r>
              <a:rPr lang="en-GB" altLang="en-US" sz="2000" i="1" dirty="0"/>
              <a:t>Reduced taxation</a:t>
            </a:r>
          </a:p>
          <a:p>
            <a:endParaRPr lang="en-GB" altLang="en-US" sz="3000" dirty="0"/>
          </a:p>
          <a:p>
            <a:pPr marL="0" indent="0">
              <a:buNone/>
            </a:pPr>
            <a:endParaRPr lang="en-GB" altLang="en-US" sz="3000" dirty="0"/>
          </a:p>
        </p:txBody>
      </p:sp>
    </p:spTree>
    <p:extLst>
      <p:ext uri="{BB962C8B-B14F-4D97-AF65-F5344CB8AC3E}">
        <p14:creationId xmlns:p14="http://schemas.microsoft.com/office/powerpoint/2010/main" val="23681655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solidFill>
                  <a:srgbClr val="002060"/>
                </a:solidFill>
              </a:rPr>
              <a:t>Implications for Employment Relations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418492"/>
            <a:ext cx="8291264" cy="4707671"/>
          </a:xfrm>
        </p:spPr>
        <p:txBody>
          <a:bodyPr/>
          <a:lstStyle/>
          <a:p>
            <a:r>
              <a:rPr lang="en-GB" sz="2400" dirty="0"/>
              <a:t>Globalisation has often been used to support arguments for labour market de-regulation and flexibility</a:t>
            </a:r>
          </a:p>
          <a:p>
            <a:r>
              <a:rPr lang="en-GB" sz="2400" dirty="0"/>
              <a:t>Threatens existing systems of employment regulation (Eaton, 2000)</a:t>
            </a:r>
          </a:p>
          <a:p>
            <a:pPr lvl="1"/>
            <a:r>
              <a:rPr lang="en-GB" sz="2000" i="1" dirty="0"/>
              <a:t>Legislation </a:t>
            </a:r>
          </a:p>
          <a:p>
            <a:pPr lvl="1"/>
            <a:r>
              <a:rPr lang="en-GB" sz="2000" i="1" dirty="0"/>
              <a:t>Trade union organisation</a:t>
            </a:r>
          </a:p>
          <a:p>
            <a:pPr lvl="1"/>
            <a:r>
              <a:rPr lang="en-GB" sz="2000" i="1" dirty="0"/>
              <a:t>Terms, conditions and standards</a:t>
            </a:r>
          </a:p>
          <a:p>
            <a:r>
              <a:rPr lang="en-GB" sz="2400" dirty="0"/>
              <a:t>Greater prosperity </a:t>
            </a:r>
            <a:r>
              <a:rPr lang="en-GB" sz="2400" dirty="0" err="1"/>
              <a:t>vs</a:t>
            </a:r>
            <a:r>
              <a:rPr lang="en-GB" sz="2400" dirty="0"/>
              <a:t> income inequality</a:t>
            </a:r>
          </a:p>
          <a:p>
            <a:r>
              <a:rPr lang="en-GB" sz="2400" dirty="0"/>
              <a:t>Tendency for ER systems to converge? (Turner and </a:t>
            </a:r>
            <a:r>
              <a:rPr lang="en-GB" sz="2400" dirty="0" err="1"/>
              <a:t>Windmuller</a:t>
            </a:r>
            <a:r>
              <a:rPr lang="en-GB" sz="2400" dirty="0"/>
              <a:t>, 1998)</a:t>
            </a:r>
          </a:p>
          <a:p>
            <a:pPr lvl="1"/>
            <a:r>
              <a:rPr lang="en-GB" sz="2000" i="1" dirty="0"/>
              <a:t>National systems remain resilient (Hall and Soskice, 2011)</a:t>
            </a:r>
          </a:p>
        </p:txBody>
      </p:sp>
    </p:spTree>
    <p:extLst>
      <p:ext uri="{BB962C8B-B14F-4D97-AF65-F5344CB8AC3E}">
        <p14:creationId xmlns:p14="http://schemas.microsoft.com/office/powerpoint/2010/main" val="21224188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Role of Multi-national </a:t>
            </a:r>
            <a:r>
              <a:rPr lang="en-US" sz="3600" dirty="0">
                <a:solidFill>
                  <a:srgbClr val="002060"/>
                </a:solidFill>
              </a:rPr>
              <a:t>C</a:t>
            </a:r>
            <a:r>
              <a:rPr lang="en-US" sz="36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ompanies</a:t>
            </a:r>
            <a:endParaRPr lang="en-GB" sz="36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320481"/>
          </a:xfrm>
        </p:spPr>
        <p:txBody>
          <a:bodyPr>
            <a:normAutofit fontScale="92500"/>
          </a:bodyPr>
          <a:lstStyle/>
          <a:p>
            <a:r>
              <a:rPr lang="en-GB" altLang="en-US" sz="2400" dirty="0"/>
              <a:t>Companies operating and investing beyond national base</a:t>
            </a:r>
          </a:p>
          <a:p>
            <a:r>
              <a:rPr lang="en-GB" altLang="en-US" sz="2400" dirty="0"/>
              <a:t>Global production chains and standardisation</a:t>
            </a:r>
          </a:p>
          <a:p>
            <a:r>
              <a:rPr lang="en-GB" altLang="en-US" sz="2400" dirty="0"/>
              <a:t>Potential for ‘co-</a:t>
            </a:r>
            <a:r>
              <a:rPr lang="en-GB" altLang="en-US" sz="2400" dirty="0" err="1"/>
              <a:t>ercive</a:t>
            </a:r>
            <a:r>
              <a:rPr lang="en-GB" altLang="en-US" sz="2400" dirty="0"/>
              <a:t> comparisons’ (Mueller and Purcell, 1992)</a:t>
            </a:r>
          </a:p>
          <a:p>
            <a:pPr lvl="1"/>
            <a:r>
              <a:rPr lang="en-GB" altLang="en-US" sz="2000" i="1" dirty="0"/>
              <a:t>Increased pressure on workers and unions – convergence</a:t>
            </a:r>
          </a:p>
          <a:p>
            <a:pPr lvl="1"/>
            <a:r>
              <a:rPr lang="en-GB" altLang="en-US" sz="2000" i="1" dirty="0"/>
              <a:t>Host-country effects still important </a:t>
            </a:r>
          </a:p>
          <a:p>
            <a:r>
              <a:rPr lang="en-GB" altLang="en-US" sz="2400" dirty="0"/>
              <a:t>‘Regime competition’ (</a:t>
            </a:r>
            <a:r>
              <a:rPr lang="en-GB" altLang="en-US" sz="2400" dirty="0" err="1"/>
              <a:t>Streeck</a:t>
            </a:r>
            <a:r>
              <a:rPr lang="en-GB" altLang="en-US" sz="2400" dirty="0"/>
              <a:t>, 1997)</a:t>
            </a:r>
          </a:p>
          <a:p>
            <a:pPr lvl="1"/>
            <a:r>
              <a:rPr lang="en-GB" altLang="en-US" sz="2000" i="1" dirty="0"/>
              <a:t>Power of MNCs can influence government policy to secure inward investment</a:t>
            </a:r>
            <a:endParaRPr lang="en-GB" altLang="en-US" sz="2400" dirty="0"/>
          </a:p>
          <a:p>
            <a:r>
              <a:rPr lang="en-GB" altLang="en-US" sz="2400" dirty="0"/>
              <a:t>But lower labour costs not necessarily prime issue for MNCs</a:t>
            </a:r>
          </a:p>
          <a:p>
            <a:pPr lvl="1"/>
            <a:r>
              <a:rPr lang="en-GB" altLang="en-US" sz="2000" i="1" dirty="0"/>
              <a:t>Access to product markets and skills</a:t>
            </a:r>
            <a:endParaRPr lang="en-GB" altLang="en-US" sz="2400" dirty="0"/>
          </a:p>
          <a:p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41241293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600" dirty="0" err="1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Globalisation</a:t>
            </a:r>
            <a:r>
              <a:rPr lang="en-US" sz="36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and International Standards</a:t>
            </a:r>
            <a:endParaRPr lang="en-GB" sz="36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320481"/>
          </a:xfrm>
        </p:spPr>
        <p:txBody>
          <a:bodyPr>
            <a:normAutofit fontScale="77500" lnSpcReduction="20000"/>
          </a:bodyPr>
          <a:lstStyle/>
          <a:p>
            <a:pPr>
              <a:spcBef>
                <a:spcPts val="0"/>
              </a:spcBef>
            </a:pPr>
            <a:r>
              <a:rPr lang="en-GB" dirty="0"/>
              <a:t>Impact of globalisation on developing economies</a:t>
            </a:r>
          </a:p>
          <a:p>
            <a:pPr lvl="1">
              <a:spcBef>
                <a:spcPts val="0"/>
              </a:spcBef>
            </a:pPr>
            <a:r>
              <a:rPr lang="en-GB" sz="2000" dirty="0"/>
              <a:t>Attraction of low labour costs, weak regulation and lack of trade union organisation</a:t>
            </a:r>
          </a:p>
          <a:p>
            <a:pPr>
              <a:spcBef>
                <a:spcPts val="0"/>
              </a:spcBef>
            </a:pPr>
            <a:r>
              <a:rPr lang="en-GB" dirty="0"/>
              <a:t>Some argue that globalisation has triggered a ‘race to the bottom’ (Frobel et al., 1980)</a:t>
            </a:r>
          </a:p>
          <a:p>
            <a:pPr>
              <a:spcBef>
                <a:spcPts val="0"/>
              </a:spcBef>
            </a:pPr>
            <a:r>
              <a:rPr lang="en-GB" dirty="0"/>
              <a:t>More prevalent in industries where labour costs key component of price</a:t>
            </a:r>
          </a:p>
          <a:p>
            <a:pPr lvl="1">
              <a:spcBef>
                <a:spcPts val="0"/>
              </a:spcBef>
            </a:pPr>
            <a:r>
              <a:rPr lang="en-GB" sz="2000" dirty="0"/>
              <a:t>Erosion of labour standards – ‘sweatshop’ conditions</a:t>
            </a:r>
          </a:p>
          <a:p>
            <a:pPr>
              <a:spcBef>
                <a:spcPts val="0"/>
              </a:spcBef>
            </a:pPr>
            <a:r>
              <a:rPr lang="en-GB" dirty="0"/>
              <a:t>Impact on developed economies</a:t>
            </a:r>
          </a:p>
          <a:p>
            <a:pPr lvl="1">
              <a:spcBef>
                <a:spcPts val="0"/>
              </a:spcBef>
            </a:pPr>
            <a:r>
              <a:rPr lang="en-GB" dirty="0"/>
              <a:t>Potential for significant inequality (</a:t>
            </a:r>
            <a:r>
              <a:rPr lang="en-GB" dirty="0" err="1"/>
              <a:t>Bacchetta</a:t>
            </a:r>
            <a:r>
              <a:rPr lang="en-GB" dirty="0"/>
              <a:t> et al., 2009)</a:t>
            </a:r>
          </a:p>
          <a:p>
            <a:pPr lvl="1">
              <a:spcBef>
                <a:spcPts val="0"/>
              </a:spcBef>
            </a:pPr>
            <a:r>
              <a:rPr lang="en-GB" dirty="0"/>
              <a:t>Significant evidence of poor working conditions, low wages and labour rights abuses common in some countries</a:t>
            </a:r>
          </a:p>
          <a:p>
            <a:pPr lvl="1">
              <a:spcBef>
                <a:spcPts val="0"/>
              </a:spcBef>
            </a:pPr>
            <a:r>
              <a:rPr lang="en-GB" dirty="0"/>
              <a:t>MNCs have been reluctant to allow independent scrutiny (Oxfam, 2010)</a:t>
            </a:r>
          </a:p>
          <a:p>
            <a:pPr lvl="1">
              <a:spcBef>
                <a:spcPts val="0"/>
              </a:spcBef>
            </a:pPr>
            <a:endParaRPr lang="en-GB" i="1" dirty="0"/>
          </a:p>
          <a:p>
            <a:pPr lvl="1">
              <a:spcBef>
                <a:spcPts val="0"/>
              </a:spcBef>
            </a:pPr>
            <a:endParaRPr lang="en-GB" sz="2000" i="1" dirty="0"/>
          </a:p>
          <a:p>
            <a:pPr>
              <a:spcBef>
                <a:spcPts val="0"/>
              </a:spcBef>
            </a:pPr>
            <a:endParaRPr lang="en-GB" sz="2000" i="1" dirty="0"/>
          </a:p>
        </p:txBody>
      </p:sp>
    </p:spTree>
    <p:extLst>
      <p:ext uri="{BB962C8B-B14F-4D97-AF65-F5344CB8AC3E}">
        <p14:creationId xmlns:p14="http://schemas.microsoft.com/office/powerpoint/2010/main" val="18502334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2060"/>
                </a:solidFill>
              </a:rPr>
              <a:t>Cost, Performance and Conflict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Poor labour conditions also have negative consequences for employers and their customers</a:t>
            </a:r>
          </a:p>
          <a:p>
            <a:pPr lvl="1"/>
            <a:r>
              <a:rPr lang="en-GB" dirty="0"/>
              <a:t>Concern over labour standards may have an adverse effect on brand reputation</a:t>
            </a:r>
          </a:p>
          <a:p>
            <a:pPr lvl="1"/>
            <a:r>
              <a:rPr lang="en-GB" dirty="0"/>
              <a:t>Negative impact on the employee commitment of staff working in developed economies</a:t>
            </a:r>
          </a:p>
          <a:p>
            <a:pPr lvl="1"/>
            <a:r>
              <a:rPr lang="en-GB" dirty="0"/>
              <a:t>Employment and income insecurity will make it difficult to sustain and improve productivity, performance and quality. </a:t>
            </a:r>
          </a:p>
          <a:p>
            <a:r>
              <a:rPr lang="en-GB" dirty="0"/>
              <a:t>Some evidence of conflict as workers seek to improve pay and conditions</a:t>
            </a:r>
          </a:p>
          <a:p>
            <a:pPr lvl="1"/>
            <a:r>
              <a:rPr lang="en-GB" dirty="0"/>
              <a:t>In China, in 2011 there were just 185 strikes or disputes there were around 1,400 in 2014 </a:t>
            </a:r>
            <a:r>
              <a:rPr lang="en-GB"/>
              <a:t>and more </a:t>
            </a:r>
            <a:r>
              <a:rPr lang="en-GB" dirty="0"/>
              <a:t>than 1,800 in 2015.</a:t>
            </a:r>
          </a:p>
          <a:p>
            <a:pPr lvl="1"/>
            <a:r>
              <a:rPr lang="en-GB" dirty="0"/>
              <a:t>Small but growing trend of ‘re-shoring’</a:t>
            </a:r>
          </a:p>
        </p:txBody>
      </p:sp>
    </p:spTree>
    <p:extLst>
      <p:ext uri="{BB962C8B-B14F-4D97-AF65-F5344CB8AC3E}">
        <p14:creationId xmlns:p14="http://schemas.microsoft.com/office/powerpoint/2010/main" val="34292383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Regulation - The Role of the EU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European legislation and the ‘Social Chapter’</a:t>
            </a:r>
          </a:p>
          <a:p>
            <a:r>
              <a:rPr lang="en-GB" dirty="0"/>
              <a:t>Social Chapter designed to attenuate impact of competition and set minimum standards</a:t>
            </a:r>
          </a:p>
          <a:p>
            <a:pPr lvl="1"/>
            <a:r>
              <a:rPr lang="en-US" i="1" dirty="0"/>
              <a:t>Protection of workers’ health and safety</a:t>
            </a:r>
            <a:endParaRPr lang="en-GB" dirty="0"/>
          </a:p>
          <a:p>
            <a:pPr lvl="1"/>
            <a:r>
              <a:rPr lang="en-US" i="1" dirty="0"/>
              <a:t>Working conditions</a:t>
            </a:r>
            <a:endParaRPr lang="en-GB" dirty="0"/>
          </a:p>
          <a:p>
            <a:pPr lvl="1"/>
            <a:r>
              <a:rPr lang="en-US" i="1" dirty="0"/>
              <a:t>Information and consultation with workers</a:t>
            </a:r>
            <a:endParaRPr lang="en-GB" dirty="0"/>
          </a:p>
          <a:p>
            <a:pPr lvl="1"/>
            <a:r>
              <a:rPr lang="en-US" i="1" dirty="0"/>
              <a:t>The integration of persons excluded from the </a:t>
            </a:r>
            <a:r>
              <a:rPr lang="en-US" i="1" dirty="0" err="1"/>
              <a:t>labour</a:t>
            </a:r>
            <a:r>
              <a:rPr lang="en-US" i="1" dirty="0"/>
              <a:t> market</a:t>
            </a:r>
            <a:endParaRPr lang="en-GB" dirty="0"/>
          </a:p>
          <a:p>
            <a:pPr lvl="1"/>
            <a:r>
              <a:rPr lang="en-US" i="1" dirty="0"/>
              <a:t>Equality between men and women</a:t>
            </a:r>
            <a:endParaRPr lang="en-GB" dirty="0"/>
          </a:p>
          <a:p>
            <a:r>
              <a:rPr lang="en-GB" dirty="0"/>
              <a:t>EU legislation set out in the form of directives which are then transposed into domestic legislation</a:t>
            </a:r>
          </a:p>
          <a:p>
            <a:r>
              <a:rPr lang="en-GB" dirty="0"/>
              <a:t>UK governments have adopted a minimalist approach to introduction of EU measures (Davis and </a:t>
            </a:r>
            <a:r>
              <a:rPr lang="en-GB" dirty="0" err="1"/>
              <a:t>Freedland</a:t>
            </a:r>
            <a:r>
              <a:rPr lang="en-GB" dirty="0"/>
              <a:t>, 2007)   </a:t>
            </a:r>
          </a:p>
        </p:txBody>
      </p:sp>
    </p:spTree>
    <p:extLst>
      <p:ext uri="{BB962C8B-B14F-4D97-AF65-F5344CB8AC3E}">
        <p14:creationId xmlns:p14="http://schemas.microsoft.com/office/powerpoint/2010/main" val="8141494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8650" y="404664"/>
            <a:ext cx="7886700" cy="4794738"/>
          </a:xfrm>
        </p:spPr>
        <p:txBody>
          <a:bodyPr>
            <a:normAutofit fontScale="90000"/>
          </a:bodyPr>
          <a:lstStyle/>
          <a:p>
            <a:r>
              <a:rPr lang="en-GB" sz="5400" dirty="0"/>
              <a:t>The UK government argues that much EU employment legislation places an unnecessary burden on business. Do you agree?</a:t>
            </a:r>
          </a:p>
        </p:txBody>
      </p:sp>
    </p:spTree>
    <p:extLst>
      <p:ext uri="{BB962C8B-B14F-4D97-AF65-F5344CB8AC3E}">
        <p14:creationId xmlns:p14="http://schemas.microsoft.com/office/powerpoint/2010/main" val="32994542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Regulation – the ILO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The International Labour Organisation is a UN agency set up in 1919</a:t>
            </a:r>
          </a:p>
          <a:p>
            <a:r>
              <a:rPr lang="en-GB" dirty="0"/>
              <a:t>Declaration on Fundamental Principles and Rights at Work</a:t>
            </a:r>
          </a:p>
          <a:p>
            <a:pPr lvl="1"/>
            <a:r>
              <a:rPr lang="en-GB" dirty="0"/>
              <a:t>The right of workers to associate freely and bargain collectively</a:t>
            </a:r>
          </a:p>
          <a:p>
            <a:pPr lvl="1"/>
            <a:r>
              <a:rPr lang="en-GB" dirty="0"/>
              <a:t>The end of forced and compulsory labour</a:t>
            </a:r>
          </a:p>
          <a:p>
            <a:pPr lvl="1"/>
            <a:r>
              <a:rPr lang="en-GB" dirty="0"/>
              <a:t>The end of child labour</a:t>
            </a:r>
          </a:p>
          <a:p>
            <a:pPr lvl="1"/>
            <a:r>
              <a:rPr lang="en-GB" dirty="0"/>
              <a:t>The end of unfair discrimination among workers</a:t>
            </a:r>
          </a:p>
          <a:p>
            <a:pPr lvl="0"/>
            <a:r>
              <a:rPr lang="en-GB" dirty="0"/>
              <a:t>These principles enacted through conventions which impose a legal obligation on signatories but are </a:t>
            </a:r>
            <a:r>
              <a:rPr lang="en-GB" b="1" dirty="0"/>
              <a:t>not binding</a:t>
            </a:r>
          </a:p>
          <a:p>
            <a:pPr lvl="1"/>
            <a:r>
              <a:rPr lang="en-GB" dirty="0"/>
              <a:t>ILO relies on collaboration with States to enforce standards</a:t>
            </a:r>
          </a:p>
        </p:txBody>
      </p:sp>
    </p:spTree>
    <p:extLst>
      <p:ext uri="{BB962C8B-B14F-4D97-AF65-F5344CB8AC3E}">
        <p14:creationId xmlns:p14="http://schemas.microsoft.com/office/powerpoint/2010/main" val="2513483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Labour Standards and ‘Soft Regulation’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Recent emphasis placed on ‘soft regulation’ through voluntary codes of practice</a:t>
            </a:r>
          </a:p>
          <a:p>
            <a:pPr lvl="1"/>
            <a:r>
              <a:rPr lang="en-GB" dirty="0"/>
              <a:t>“a formal statement specifying the ethical standards that a [multinational] company holds and applies to the factories of its suppliers or to its trade partners” (Ngai, 2005:102).  </a:t>
            </a:r>
          </a:p>
          <a:p>
            <a:pPr lvl="1"/>
            <a:r>
              <a:rPr lang="en-GB" dirty="0"/>
              <a:t>Driven by increasing concern over labour standards. and campaigns often involving trade unions and charities. </a:t>
            </a:r>
          </a:p>
          <a:p>
            <a:r>
              <a:rPr lang="en-GB" dirty="0"/>
              <a:t>In the UK, the Ethical Trading Initiative (ETI)</a:t>
            </a:r>
          </a:p>
          <a:p>
            <a:pPr lvl="1"/>
            <a:r>
              <a:rPr lang="en-GB" dirty="0"/>
              <a:t>a grouping of </a:t>
            </a:r>
            <a:r>
              <a:rPr lang="en-GB" i="1" dirty="0"/>
              <a:t>‘companies, trade unions and NGOs that promotes respect for workers' rights around the globe’. </a:t>
            </a:r>
          </a:p>
          <a:p>
            <a:r>
              <a:rPr lang="en-GB" dirty="0"/>
              <a:t>The ETI also has a base code of practice which reflects key ILO principles</a:t>
            </a:r>
          </a:p>
          <a:p>
            <a:r>
              <a:rPr lang="en-GB" dirty="0"/>
              <a:t>Most large MNCs now have codes with which suppliers have to comply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92419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453661"/>
          </a:xfrm>
        </p:spPr>
        <p:txBody>
          <a:bodyPr>
            <a:normAutofit/>
          </a:bodyPr>
          <a:lstStyle/>
          <a:p>
            <a:r>
              <a:rPr lang="en-US" sz="3600" dirty="0" err="1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Labour</a:t>
            </a:r>
            <a:r>
              <a:rPr lang="en-US" sz="36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Standards and Pressure for Change</a:t>
            </a:r>
            <a:endParaRPr lang="en-GB" sz="36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30216"/>
            <a:ext cx="8229600" cy="4303042"/>
          </a:xfrm>
        </p:spPr>
        <p:txBody>
          <a:bodyPr>
            <a:normAutofit fontScale="92500"/>
          </a:bodyPr>
          <a:lstStyle/>
          <a:p>
            <a:pPr>
              <a:spcBef>
                <a:spcPts val="0"/>
              </a:spcBef>
            </a:pPr>
            <a:r>
              <a:rPr lang="en-GB" sz="2600" dirty="0"/>
              <a:t>Pressures for change</a:t>
            </a:r>
          </a:p>
          <a:p>
            <a:pPr lvl="1">
              <a:spcBef>
                <a:spcPts val="0"/>
              </a:spcBef>
            </a:pPr>
            <a:r>
              <a:rPr lang="en-GB" sz="2200" i="1" dirty="0"/>
              <a:t>High profile impacts and negative publicity</a:t>
            </a:r>
          </a:p>
          <a:p>
            <a:pPr lvl="1">
              <a:spcBef>
                <a:spcPts val="0"/>
              </a:spcBef>
            </a:pPr>
            <a:r>
              <a:rPr lang="en-GB" sz="2200" i="1" dirty="0"/>
              <a:t>Activist and charity campaigns</a:t>
            </a:r>
          </a:p>
          <a:p>
            <a:pPr lvl="1">
              <a:spcBef>
                <a:spcPts val="0"/>
              </a:spcBef>
            </a:pPr>
            <a:r>
              <a:rPr lang="en-GB" sz="2200" i="1" dirty="0"/>
              <a:t>Increased importance of CSR and organisational ethics i.e. Ethical Trading Initiative</a:t>
            </a:r>
          </a:p>
          <a:p>
            <a:pPr lvl="1">
              <a:spcBef>
                <a:spcPts val="0"/>
              </a:spcBef>
            </a:pPr>
            <a:r>
              <a:rPr lang="en-GB" sz="2200" i="1" dirty="0"/>
              <a:t>Internal pressure –growing inequality, conflict and labour organisation </a:t>
            </a:r>
          </a:p>
          <a:p>
            <a:pPr lvl="1">
              <a:spcBef>
                <a:spcPts val="0"/>
              </a:spcBef>
            </a:pPr>
            <a:r>
              <a:rPr lang="en-GB" sz="2200" i="1" dirty="0"/>
              <a:t>Focus on quality and rising labour costs in developing countries</a:t>
            </a:r>
          </a:p>
          <a:p>
            <a:pPr>
              <a:spcBef>
                <a:spcPts val="0"/>
              </a:spcBef>
            </a:pPr>
            <a:r>
              <a:rPr lang="en-GB" sz="2600" dirty="0"/>
              <a:t>Barriers to progress</a:t>
            </a:r>
          </a:p>
          <a:p>
            <a:pPr lvl="1">
              <a:spcBef>
                <a:spcPts val="0"/>
              </a:spcBef>
            </a:pPr>
            <a:r>
              <a:rPr lang="en-GB" sz="2200" i="1" dirty="0"/>
              <a:t>Problem of monitoring (</a:t>
            </a:r>
            <a:r>
              <a:rPr lang="en-GB" sz="2200" i="1" dirty="0" err="1"/>
              <a:t>Ngai</a:t>
            </a:r>
            <a:r>
              <a:rPr lang="en-GB" sz="2200" i="1" dirty="0"/>
              <a:t>, 2005)</a:t>
            </a:r>
          </a:p>
          <a:p>
            <a:pPr lvl="1">
              <a:spcBef>
                <a:spcPts val="0"/>
              </a:spcBef>
            </a:pPr>
            <a:r>
              <a:rPr lang="en-GB" sz="2200" i="1" dirty="0"/>
              <a:t>Indirect impact of compliance – work intensification (Yu, 2008)</a:t>
            </a:r>
          </a:p>
          <a:p>
            <a:pPr lvl="1">
              <a:spcBef>
                <a:spcPts val="0"/>
              </a:spcBef>
            </a:pPr>
            <a:r>
              <a:rPr lang="en-GB" sz="2200" i="1" dirty="0"/>
              <a:t>Impact on outcomes but processes such as representation tend to be neglected</a:t>
            </a:r>
          </a:p>
          <a:p>
            <a:pPr>
              <a:spcBef>
                <a:spcPts val="0"/>
              </a:spcBef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062974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8650" y="404664"/>
            <a:ext cx="7886700" cy="4794738"/>
          </a:xfrm>
        </p:spPr>
        <p:txBody>
          <a:bodyPr>
            <a:normAutofit fontScale="90000"/>
          </a:bodyPr>
          <a:lstStyle/>
          <a:p>
            <a:r>
              <a:rPr lang="en-GB" sz="5400" dirty="0"/>
              <a:t>Read the google and Netflix case studies.</a:t>
            </a:r>
            <a:br>
              <a:rPr lang="en-GB" sz="5400" dirty="0"/>
            </a:br>
            <a:r>
              <a:rPr lang="en-GB" sz="5400" dirty="0"/>
              <a:t>What are the barriers to this type of flexible employment relationship in the </a:t>
            </a:r>
            <a:r>
              <a:rPr lang="en-GB" sz="5400" dirty="0" err="1"/>
              <a:t>uk</a:t>
            </a:r>
            <a:r>
              <a:rPr lang="en-GB" sz="5400" dirty="0"/>
              <a:t> employment system?</a:t>
            </a:r>
            <a:br>
              <a:rPr lang="en-GB" sz="5400" dirty="0"/>
            </a:br>
            <a:endParaRPr lang="en-GB" sz="5400" dirty="0"/>
          </a:p>
        </p:txBody>
      </p:sp>
    </p:spTree>
    <p:extLst>
      <p:ext uri="{BB962C8B-B14F-4D97-AF65-F5344CB8AC3E}">
        <p14:creationId xmlns:p14="http://schemas.microsoft.com/office/powerpoint/2010/main" val="41913635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2060"/>
                </a:solidFill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48862"/>
            <a:ext cx="7886700" cy="5071938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Increased mobility of capital and production has undermined the bargaining power of labour and placed downward pressure on wages and conditions</a:t>
            </a:r>
          </a:p>
          <a:p>
            <a:r>
              <a:rPr lang="en-GB" dirty="0"/>
              <a:t>Impact dependent on government stance – for some MNCs marketing positioning and skills more important</a:t>
            </a:r>
          </a:p>
          <a:p>
            <a:r>
              <a:rPr lang="en-GB" dirty="0"/>
              <a:t>In the UK, impact of EU regulation limited by minimalist stance of government</a:t>
            </a:r>
          </a:p>
          <a:p>
            <a:r>
              <a:rPr lang="en-GB" dirty="0"/>
              <a:t>Consequences for workers in developing economies more acute</a:t>
            </a:r>
          </a:p>
          <a:p>
            <a:r>
              <a:rPr lang="en-GB" dirty="0"/>
              <a:t>Growing pressure to address labour standards but more focus needed on providing effective labour representation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5919156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9" ma:contentTypeDescription="Create a new document." ma:contentTypeScope="" ma:versionID="142fd32927fab01806cdd50cf4adbc7b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c36eac7e71a9b171dd4dade9fcdf8e4b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f66716c4-314f-46c1-b01e-5a44c61897d8"/>
    <ds:schemaRef ds:uri="http://www.w3.org/XML/1998/namespace"/>
    <ds:schemaRef ds:uri="a908d394-d138-480e-87a3-ff44c37f991a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BFD2DBE-5C5E-4B5B-A7BE-01135E916FC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3041</TotalTime>
  <Words>1402</Words>
  <Application>Microsoft Office PowerPoint</Application>
  <PresentationFormat>On-screen Show (4:3)</PresentationFormat>
  <Paragraphs>151</Paragraphs>
  <Slides>16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Myriad Pro</vt:lpstr>
      <vt:lpstr>20140311PresentationUWTSDTemplate</vt:lpstr>
      <vt:lpstr>BA  Employee Relations  and Reward</vt:lpstr>
      <vt:lpstr>Learning Outcome 1</vt:lpstr>
      <vt:lpstr>Quiz Time</vt:lpstr>
      <vt:lpstr>Overview of Session</vt:lpstr>
      <vt:lpstr>What is ‘Globalisation’?</vt:lpstr>
      <vt:lpstr>Implications for Employment Relations</vt:lpstr>
      <vt:lpstr>Role of Multi-national Companies</vt:lpstr>
      <vt:lpstr>Globalisation and International Standards</vt:lpstr>
      <vt:lpstr>Cost, Performance and Conflict</vt:lpstr>
      <vt:lpstr>International Regulation - The Role of the EU</vt:lpstr>
      <vt:lpstr>The UK government argues that much EU employment legislation places an unnecessary burden on business. Do you agree?</vt:lpstr>
      <vt:lpstr>International Regulation – the ILO</vt:lpstr>
      <vt:lpstr>Labour Standards and ‘Soft Regulation’</vt:lpstr>
      <vt:lpstr>Labour Standards and Pressure for Change</vt:lpstr>
      <vt:lpstr>Read the google and Netflix case studies. What are the barriers to this type of flexible employment relationship in the uk employment system? 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Deborah</cp:lastModifiedBy>
  <cp:revision>68</cp:revision>
  <dcterms:created xsi:type="dcterms:W3CDTF">2015-04-14T15:21:28Z</dcterms:created>
  <dcterms:modified xsi:type="dcterms:W3CDTF">2020-02-11T13:19:02Z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