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25"/>
  </p:notesMasterIdLst>
  <p:sldIdLst>
    <p:sldId id="256" r:id="rId2"/>
    <p:sldId id="316" r:id="rId3"/>
    <p:sldId id="294" r:id="rId4"/>
    <p:sldId id="260" r:id="rId5"/>
    <p:sldId id="313" r:id="rId6"/>
    <p:sldId id="315" r:id="rId7"/>
    <p:sldId id="295" r:id="rId8"/>
    <p:sldId id="296" r:id="rId9"/>
    <p:sldId id="297" r:id="rId10"/>
    <p:sldId id="299" r:id="rId11"/>
    <p:sldId id="302" r:id="rId12"/>
    <p:sldId id="301" r:id="rId13"/>
    <p:sldId id="303" r:id="rId14"/>
    <p:sldId id="304" r:id="rId15"/>
    <p:sldId id="305" r:id="rId16"/>
    <p:sldId id="306" r:id="rId17"/>
    <p:sldId id="307" r:id="rId18"/>
    <p:sldId id="308" r:id="rId19"/>
    <p:sldId id="309" r:id="rId20"/>
    <p:sldId id="311" r:id="rId21"/>
    <p:sldId id="312" r:id="rId22"/>
    <p:sldId id="281" r:id="rId23"/>
    <p:sldId id="282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0" autoAdjust="0"/>
    <p:restoredTop sz="95226" autoAdjust="0"/>
  </p:normalViewPr>
  <p:slideViewPr>
    <p:cSldViewPr snapToGrid="0">
      <p:cViewPr varScale="1">
        <p:scale>
          <a:sx n="111" d="100"/>
          <a:sy n="111" d="100"/>
        </p:scale>
        <p:origin x="230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306AD1-9B68-41F6-B6D1-9FE3A9988D0D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81C3D8-4C25-4A42-801E-A0B59C503B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6431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AB9933-3C8F-4DF0-AEE2-94AA21EB2DEA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6597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9753CF5-CDA1-4740-A997-3BD063FB0651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2BF3D-B35A-43B6-9309-8013C2802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262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53CF5-CDA1-4740-A997-3BD063FB0651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2BF3D-B35A-43B6-9309-8013C2802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756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53CF5-CDA1-4740-A997-3BD063FB0651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2BF3D-B35A-43B6-9309-8013C2802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085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53CF5-CDA1-4740-A997-3BD063FB0651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2BF3D-B35A-43B6-9309-8013C2802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488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53CF5-CDA1-4740-A997-3BD063FB0651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2BF3D-B35A-43B6-9309-8013C2802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88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53CF5-CDA1-4740-A997-3BD063FB0651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2BF3D-B35A-43B6-9309-8013C2802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014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53CF5-CDA1-4740-A997-3BD063FB0651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2BF3D-B35A-43B6-9309-8013C2802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012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53CF5-CDA1-4740-A997-3BD063FB0651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2BF3D-B35A-43B6-9309-8013C2802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932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53CF5-CDA1-4740-A997-3BD063FB0651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2BF3D-B35A-43B6-9309-8013C2802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798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53CF5-CDA1-4740-A997-3BD063FB0651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2BF3D-B35A-43B6-9309-8013C2802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575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53CF5-CDA1-4740-A997-3BD063FB0651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2BF3D-B35A-43B6-9309-8013C2802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446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753CF5-CDA1-4740-A997-3BD063FB0651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2BF3D-B35A-43B6-9309-8013C2802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2938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mailto:londonassessments@uwtsd.ac.uk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Bart Plange</a:t>
            </a:r>
          </a:p>
          <a:p>
            <a:r>
              <a:rPr lang="en-GB" b="1" dirty="0">
                <a:solidFill>
                  <a:schemeClr val="tx1"/>
                </a:solidFill>
              </a:rPr>
              <a:t>Principal  Administrative Officer London Assessments Team </a:t>
            </a:r>
          </a:p>
        </p:txBody>
      </p:sp>
    </p:spTree>
    <p:extLst>
      <p:ext uri="{BB962C8B-B14F-4D97-AF65-F5344CB8AC3E}">
        <p14:creationId xmlns:p14="http://schemas.microsoft.com/office/powerpoint/2010/main" val="1853628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51014-177E-3E29-139A-19DE3560DE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B0F0"/>
                </a:solidFill>
                <a:latin typeface="Calibri" panose="020F0502020204030204" pitchFamily="34" charset="0"/>
                <a:ea typeface="DengXian" panose="02010600030101010101" pitchFamily="2" charset="-122"/>
              </a:rPr>
              <a:t>ASSESSMENT STAFF &amp;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D5486E-DB9F-B35C-9042-2B29728FDE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54347"/>
            <a:ext cx="8229600" cy="4162886"/>
          </a:xfrm>
        </p:spPr>
        <p:txBody>
          <a:bodyPr>
            <a:normAutofit fontScale="77500" lnSpcReduction="20000"/>
          </a:bodyPr>
          <a:lstStyle/>
          <a:p>
            <a:r>
              <a:rPr lang="en-GB" sz="2000" dirty="0">
                <a:latin typeface="Calibri" panose="020F0502020204030204" pitchFamily="34" charset="0"/>
                <a:ea typeface="DengXian" panose="02010600030101010101" pitchFamily="2" charset="-122"/>
              </a:rPr>
              <a:t>                            </a:t>
            </a:r>
            <a:r>
              <a:rPr lang="en-GB" sz="2000" b="1" dirty="0">
                <a:latin typeface="Calibri" panose="020F0502020204030204" pitchFamily="34" charset="0"/>
                <a:ea typeface="DengXian" panose="02010600030101010101" pitchFamily="2" charset="-122"/>
              </a:rPr>
              <a:t>       </a:t>
            </a:r>
            <a:endParaRPr lang="en-GB" sz="3600" b="1" dirty="0">
              <a:solidFill>
                <a:srgbClr val="00B0F0"/>
              </a:solidFill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</a:rPr>
              <a:t>Bart Plange – Principal Administrator(Assessment Officer)</a:t>
            </a:r>
          </a:p>
          <a:p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</a:rPr>
              <a:t>Jossett Hector-Senior Assessments Officer(Weekend)</a:t>
            </a:r>
          </a:p>
          <a:p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</a:rPr>
              <a:t>Matthew Kelleher– Assessments Officer</a:t>
            </a:r>
          </a:p>
          <a:p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</a:rPr>
              <a:t>Manuela Dineva - Assessments  Officer </a:t>
            </a:r>
          </a:p>
          <a:p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</a:rPr>
              <a:t>Eliane Mukeba -Assessment Officer</a:t>
            </a:r>
          </a:p>
          <a:p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</a:rPr>
              <a:t>Marin Zaharidov - Assessment Officer</a:t>
            </a:r>
          </a:p>
          <a:p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</a:rPr>
              <a:t>Anamika Roy – Assessment Officer</a:t>
            </a:r>
          </a:p>
          <a:p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</a:rPr>
              <a:t>Joshua Nkatiah- Assessment Officer (Weekend)</a:t>
            </a:r>
          </a:p>
          <a:p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</a:rPr>
              <a:t>Anita</a:t>
            </a:r>
            <a:r>
              <a:rPr lang="it-IT" dirty="0">
                <a:latin typeface="Calibri" panose="020F0502020204030204" pitchFamily="34" charset="0"/>
                <a:ea typeface="DengXian" panose="02010600030101010101" pitchFamily="2" charset="-122"/>
              </a:rPr>
              <a:t> Chiafi </a:t>
            </a:r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</a:rPr>
              <a:t>-Assessment Officer(Weekend)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3442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51668C-64E6-678C-3AB4-02AAE06C2D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17 WEEKS FOR ASSESSMENT CYCLE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46E2B13-A7C0-7A0E-8466-1F0C875614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05163" y="1438420"/>
            <a:ext cx="7633855" cy="4230254"/>
          </a:xfrm>
        </p:spPr>
      </p:pic>
    </p:spTree>
    <p:extLst>
      <p:ext uri="{BB962C8B-B14F-4D97-AF65-F5344CB8AC3E}">
        <p14:creationId xmlns:p14="http://schemas.microsoft.com/office/powerpoint/2010/main" val="2215392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THREE INTAKE IN EVERY YEAR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81763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GB" b="1" dirty="0"/>
              <a:t>        </a:t>
            </a:r>
            <a:r>
              <a:rPr lang="en-GB" sz="4000" b="1" dirty="0"/>
              <a:t>Starts </a:t>
            </a:r>
            <a:r>
              <a:rPr lang="en-GB" sz="4000" b="1" i="1" dirty="0"/>
              <a:t>Mid of the Months </a:t>
            </a:r>
            <a:br>
              <a:rPr lang="en-GB" dirty="0"/>
            </a:br>
            <a:br>
              <a:rPr lang="en-GB" dirty="0"/>
            </a:br>
            <a:r>
              <a:rPr lang="en-GB" sz="4600" b="1" dirty="0">
                <a:highlight>
                  <a:srgbClr val="FFFF00"/>
                </a:highlight>
              </a:rPr>
              <a:t>FEBRUARY, JUNE &amp; OCTOBER </a:t>
            </a:r>
          </a:p>
          <a:p>
            <a:pPr lvl="0"/>
            <a:endParaRPr lang="en-GB" dirty="0"/>
          </a:p>
          <a:p>
            <a:r>
              <a:rPr lang="en-GB" sz="4000" dirty="0"/>
              <a:t>There are </a:t>
            </a:r>
            <a:r>
              <a:rPr lang="en-GB" sz="4000" b="1" dirty="0"/>
              <a:t>10 weeks of teaching</a:t>
            </a:r>
            <a:r>
              <a:rPr lang="en-GB" sz="4000" dirty="0"/>
              <a:t> and </a:t>
            </a:r>
            <a:r>
              <a:rPr lang="en-GB" sz="4000" b="1" dirty="0"/>
              <a:t>2 weeks for Assessment and Exam</a:t>
            </a:r>
          </a:p>
          <a:p>
            <a:endParaRPr lang="en-GB" dirty="0"/>
          </a:p>
          <a:p>
            <a:r>
              <a:rPr lang="en-GB" b="1" dirty="0"/>
              <a:t>Apart from discussing the assessments (assignments), please refer students with assessment related queries to either email – </a:t>
            </a:r>
            <a:r>
              <a:rPr lang="en-GB" b="1" dirty="0">
                <a:hlinkClick r:id="rId2"/>
              </a:rPr>
              <a:t>londonassessments@uwtsd.ac.uk</a:t>
            </a:r>
            <a:r>
              <a:rPr lang="en-GB" b="1" dirty="0"/>
              <a:t> – or come to the assessment help desk on campus at the opening times:    8AM -12PM; 2PM -3:30PM.</a:t>
            </a:r>
          </a:p>
        </p:txBody>
      </p:sp>
    </p:spTree>
    <p:extLst>
      <p:ext uri="{BB962C8B-B14F-4D97-AF65-F5344CB8AC3E}">
        <p14:creationId xmlns:p14="http://schemas.microsoft.com/office/powerpoint/2010/main" val="1112615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5EE780-FD2B-8C9B-356E-159254795B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BEFORE TERM BEGINS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D3F3C2-C43C-CFE9-BAC6-8CCB67AED4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285750" lvl="1" indent="-285750">
              <a:lnSpc>
                <a:spcPct val="115000"/>
              </a:lnSpc>
              <a:spcAft>
                <a:spcPts val="0"/>
              </a:spcAft>
              <a:buSzPts val="1800"/>
              <a:buFont typeface="Wingdings" panose="05000000000000000000" pitchFamily="2" charset="2"/>
              <a:buChar char=""/>
            </a:pPr>
            <a:r>
              <a:rPr lang="en-GB" sz="3500" b="1" dirty="0"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MOODLE IS OUR MAIN VLE PLATFORM </a:t>
            </a:r>
          </a:p>
          <a:p>
            <a:pPr marL="285750" lvl="1" indent="-285750">
              <a:lnSpc>
                <a:spcPct val="115000"/>
              </a:lnSpc>
              <a:spcAft>
                <a:spcPts val="0"/>
              </a:spcAft>
              <a:buSzPts val="1800"/>
              <a:buFont typeface="Wingdings" panose="05000000000000000000" pitchFamily="2" charset="2"/>
              <a:buChar char=""/>
            </a:pPr>
            <a:endParaRPr lang="en-GB" sz="22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lvl="1" indent="-285750">
              <a:lnSpc>
                <a:spcPct val="115000"/>
              </a:lnSpc>
              <a:spcAft>
                <a:spcPts val="0"/>
              </a:spcAft>
              <a:buSzPts val="1800"/>
              <a:buFont typeface="Wingdings" panose="05000000000000000000" pitchFamily="2" charset="2"/>
              <a:buChar char=""/>
            </a:pPr>
            <a:r>
              <a:rPr lang="en-GB" sz="2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Check changes in Procedures and Regulations (on a yearly basis- Normally in Sep/Oct)</a:t>
            </a:r>
          </a:p>
          <a:p>
            <a:pPr marL="1143000" lvl="2" indent="-228600">
              <a:lnSpc>
                <a:spcPct val="115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so, updating of materials is required</a:t>
            </a:r>
          </a:p>
          <a:p>
            <a:pPr marL="1143000" lvl="2" indent="-228600">
              <a:lnSpc>
                <a:spcPct val="115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Make sure that Students’ Hall page on Moodle is updated with new information and current templates are uploaded</a:t>
            </a:r>
          </a:p>
          <a:p>
            <a:pPr marL="285750" lvl="1" indent="-285750">
              <a:lnSpc>
                <a:spcPct val="115000"/>
              </a:lnSpc>
              <a:spcAft>
                <a:spcPts val="0"/>
              </a:spcAft>
              <a:buSzPts val="1800"/>
              <a:buFont typeface="Wingdings" panose="05000000000000000000" pitchFamily="2" charset="2"/>
              <a:buChar char=""/>
            </a:pPr>
            <a:r>
              <a:rPr lang="en-GB" sz="2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Assessment internal induction and module information to new lecturers (this should include information about reading resources)-</a:t>
            </a:r>
            <a:br>
              <a:rPr lang="en-GB" sz="2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b="1" dirty="0"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ADD NEW LECTURES TO MODULES THEY ARE DOING </a:t>
            </a:r>
          </a:p>
          <a:p>
            <a:pPr marL="285750" lvl="1" indent="-285750">
              <a:lnSpc>
                <a:spcPct val="115000"/>
              </a:lnSpc>
              <a:spcAft>
                <a:spcPts val="0"/>
              </a:spcAft>
              <a:buSzPts val="1800"/>
              <a:buFont typeface="Wingdings" panose="05000000000000000000" pitchFamily="2" charset="2"/>
              <a:buChar char=""/>
            </a:pPr>
            <a:r>
              <a:rPr lang="en-GB" sz="2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Check Cohorts Running</a:t>
            </a: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2519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5CFBF-01C9-9634-393D-EB2116F2C8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BEFORE TERMS BEGINS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F3391-1F42-36E7-4442-76FE7BF013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5750" lvl="1" indent="-285750">
              <a:lnSpc>
                <a:spcPct val="115000"/>
              </a:lnSpc>
              <a:spcAft>
                <a:spcPts val="0"/>
              </a:spcAft>
              <a:buSzPts val="1800"/>
              <a:buFont typeface="Wingdings" panose="05000000000000000000" pitchFamily="2" charset="2"/>
              <a:buChar char=""/>
            </a:pP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Modules available on Moodle (applies to new modules only)</a:t>
            </a:r>
          </a:p>
          <a:p>
            <a:pPr marL="1143000" lvl="2" indent="-228600">
              <a:lnSpc>
                <a:spcPct val="115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not, ask Moodle Team (Dominique) to create Moodle shell add students to the Modules </a:t>
            </a:r>
          </a:p>
          <a:p>
            <a:pPr marL="1143000" lvl="2" indent="-228600">
              <a:lnSpc>
                <a:spcPct val="115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Before asking Dominique, ask Registry if they’ve been created in SITS</a:t>
            </a:r>
          </a:p>
          <a:p>
            <a:pPr marL="285750" lvl="1">
              <a:lnSpc>
                <a:spcPct val="115000"/>
              </a:lnSpc>
              <a:buSzPts val="1800"/>
              <a:buFont typeface="Wingdings" panose="05000000000000000000" pitchFamily="2" charset="2"/>
              <a:buChar char=""/>
            </a:pP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Assessment Control Document to summarise term requirements for Modules Handbooks / Descriptors and Assessment Briefs </a:t>
            </a:r>
          </a:p>
          <a:p>
            <a:pPr marL="1079500" indent="-184150">
              <a:lnSpc>
                <a:spcPct val="115000"/>
              </a:lnSpc>
              <a:spcAft>
                <a:spcPts val="0"/>
              </a:spcAft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Follow up on any Handbook issues related to assignments/exams throughout the Term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9691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B119D-17FE-C060-232E-8A53A0B3C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WEEK 1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0F311C-F7DF-03E0-0683-E5AA983B3E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/>
              <a:t>Assessment Briefs and Assessment submission deadline uploaded on Moodle and email sent to students copied to lecturers Module Leaders &amp; Program Managers</a:t>
            </a:r>
          </a:p>
          <a:p>
            <a:pPr marL="0" indent="0">
              <a:buNone/>
            </a:pPr>
            <a:endParaRPr lang="en-GB" sz="3600" dirty="0"/>
          </a:p>
          <a:p>
            <a:r>
              <a:rPr lang="en-GB" sz="2800" b="1" dirty="0">
                <a:highlight>
                  <a:srgbClr val="FFFF00"/>
                </a:highlight>
              </a:rPr>
              <a:t>ALL THESE ARE DONE BY ASSESSMENT TEAM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742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AB385-8934-7A9C-CD04-46389DC7B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b="1" dirty="0"/>
              <a:t>WEEK 2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76273E-1336-B411-F19E-043CD54116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DRAFT  &amp; FINAL TURNIT IN Submission links created BY ASSESSMENT TEAM on Moodle</a:t>
            </a:r>
          </a:p>
          <a:p>
            <a:endParaRPr lang="en-GB" b="1" dirty="0"/>
          </a:p>
          <a:p>
            <a:r>
              <a:rPr lang="en-GB" b="1" dirty="0"/>
              <a:t>Collation of ACADEMIC MISCONDUCT  files (LONDON)</a:t>
            </a:r>
          </a:p>
          <a:p>
            <a:pPr marL="0" indent="0">
              <a:buNone/>
            </a:pPr>
            <a:r>
              <a:rPr lang="en-GB" b="1" dirty="0"/>
              <a:t>     This done by Jason for London        </a:t>
            </a:r>
          </a:p>
          <a:p>
            <a:pPr marL="0" indent="0">
              <a:buNone/>
            </a:pPr>
            <a:r>
              <a:rPr lang="en-GB" b="1" dirty="0"/>
              <a:t>        Assessment Team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1189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B014F-9DA4-94B3-45C3-7B74A99583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WEEK 3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31B5B-422E-6E21-9463-7B2C4FDBF7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73018"/>
            <a:ext cx="8229600" cy="4344215"/>
          </a:xfrm>
        </p:spPr>
        <p:txBody>
          <a:bodyPr>
            <a:normAutofit fontScale="92500" lnSpcReduction="10000"/>
          </a:bodyPr>
          <a:lstStyle/>
          <a:p>
            <a:r>
              <a:rPr lang="en-GB" sz="3200" b="1" dirty="0"/>
              <a:t>PLAN for Assessment Workshops  for only new students </a:t>
            </a:r>
          </a:p>
          <a:p>
            <a:r>
              <a:rPr lang="en-GB" sz="3200" b="1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The aim of the workshop is to provide NEW Students with all relevant information such as</a:t>
            </a:r>
            <a:endParaRPr lang="en-GB" sz="3200" b="1" dirty="0"/>
          </a:p>
          <a:p>
            <a:pPr marL="342900" lvl="0" indent="-342900">
              <a:buFont typeface="Wingdings" panose="05000000000000000000" pitchFamily="2" charset="2"/>
              <a:buChar char=""/>
            </a:pPr>
            <a:r>
              <a:rPr lang="en-GB" sz="3200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 </a:t>
            </a:r>
            <a:r>
              <a:rPr lang="en-GB" sz="3200" dirty="0">
                <a:latin typeface="Calibri" panose="020F0502020204030204" pitchFamily="34" charset="0"/>
                <a:ea typeface="DengXian" panose="02010600030101010101" pitchFamily="2" charset="-122"/>
              </a:rPr>
              <a:t>How to </a:t>
            </a:r>
            <a:r>
              <a:rPr lang="en-GB" sz="3200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Submit Assessment </a:t>
            </a:r>
            <a:r>
              <a:rPr lang="en-GB" sz="3200" dirty="0">
                <a:latin typeface="Calibri" panose="020F0502020204030204" pitchFamily="34" charset="0"/>
                <a:ea typeface="DengXian" panose="02010600030101010101" pitchFamily="2" charset="-122"/>
              </a:rPr>
              <a:t>on </a:t>
            </a:r>
            <a:r>
              <a:rPr lang="en-GB" sz="3200" dirty="0" err="1">
                <a:latin typeface="Calibri" panose="020F0502020204030204" pitchFamily="34" charset="0"/>
                <a:ea typeface="DengXian" panose="02010600030101010101" pitchFamily="2" charset="-122"/>
              </a:rPr>
              <a:t>Turnit</a:t>
            </a:r>
            <a:r>
              <a:rPr lang="en-GB" sz="3200" dirty="0">
                <a:latin typeface="Calibri" panose="020F0502020204030204" pitchFamily="34" charset="0"/>
                <a:ea typeface="DengXian" panose="02010600030101010101" pitchFamily="2" charset="-122"/>
              </a:rPr>
              <a:t> in links (</a:t>
            </a:r>
            <a:r>
              <a:rPr lang="en-GB" sz="3200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Moodle)</a:t>
            </a:r>
          </a:p>
          <a:p>
            <a:pPr marL="342900" lvl="0" indent="-342900">
              <a:buFont typeface="Wingdings" panose="05000000000000000000" pitchFamily="2" charset="2"/>
              <a:buChar char=""/>
            </a:pPr>
            <a:r>
              <a:rPr lang="en-GB" sz="3200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Late Submissions and penalties</a:t>
            </a:r>
          </a:p>
          <a:p>
            <a:pPr marL="342900" lvl="0" indent="-342900">
              <a:buFont typeface="Wingdings" panose="05000000000000000000" pitchFamily="2" charset="2"/>
              <a:buChar char=""/>
            </a:pPr>
            <a:r>
              <a:rPr lang="en-GB" sz="3200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Extenuating Circumstances requests</a:t>
            </a:r>
          </a:p>
          <a:p>
            <a:pPr marL="342900" lvl="0" indent="-342900">
              <a:buFont typeface="Wingdings" panose="05000000000000000000" pitchFamily="2" charset="2"/>
              <a:buChar char=""/>
            </a:pPr>
            <a:r>
              <a:rPr lang="en-GB" sz="3200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What can go wrong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4245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9FCC54-1BF2-5D27-3B9E-443A207A1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WEEK 3 - Continue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037FAB-BC56-DBFD-E1AA-1F4DA3120B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9964"/>
            <a:ext cx="8229600" cy="4307269"/>
          </a:xfrm>
        </p:spPr>
        <p:txBody>
          <a:bodyPr>
            <a:normAutofit/>
          </a:bodyPr>
          <a:lstStyle/>
          <a:p>
            <a:endParaRPr lang="en-GB" b="1" dirty="0"/>
          </a:p>
          <a:p>
            <a:r>
              <a:rPr lang="en-GB" b="1" dirty="0"/>
              <a:t>RECEIVED INTERNAL MODERATORS  FROM QUALITY  WITH MODULES THEY ARE REQUIRED TO MODERATE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0046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F47686-0AA0-BB41-175D-760765039E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WEEK 4 &amp; 5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6F213-41A4-8F6B-A124-4407E8D1E9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Mid term assessments schedule begins </a:t>
            </a:r>
            <a:r>
              <a:rPr lang="en-GB" b="1" dirty="0">
                <a:highlight>
                  <a:srgbClr val="FFFF00"/>
                </a:highlight>
              </a:rPr>
              <a:t>(LONDON)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0322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ED225-8C86-AC4B-678E-6F7C93543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WEEK 5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4EFA4-78F2-6E11-1496-1D5F74DEEB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Ongoing Assessment submission for Mid Term Assessments . </a:t>
            </a:r>
            <a:br>
              <a:rPr lang="en-GB" dirty="0"/>
            </a:br>
            <a:endParaRPr lang="en-GB" dirty="0"/>
          </a:p>
          <a:p>
            <a:r>
              <a:rPr lang="en-GB" dirty="0"/>
              <a:t>Create Module Diets List for the following TERM – I.E  </a:t>
            </a:r>
            <a:r>
              <a:rPr lang="en-GB" b="1" dirty="0">
                <a:highlight>
                  <a:srgbClr val="FFFF00"/>
                </a:highlight>
              </a:rPr>
              <a:t>FEB 2024 TERM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2210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667A0-6D0E-0E06-2445-54C4A4ADE7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WEEK 6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65DE8C-1250-821A-CC03-D537C7255A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3200" dirty="0"/>
          </a:p>
          <a:p>
            <a:r>
              <a:rPr lang="en-GB" b="1" dirty="0"/>
              <a:t>Testing </a:t>
            </a:r>
            <a:r>
              <a:rPr lang="en-GB" sz="3200" b="1" dirty="0"/>
              <a:t>test all Module Diets – </a:t>
            </a:r>
          </a:p>
          <a:p>
            <a:pPr marL="0" indent="0">
              <a:buNone/>
            </a:pPr>
            <a:r>
              <a:rPr lang="en-GB" b="1" dirty="0"/>
              <a:t>  </a:t>
            </a:r>
            <a:r>
              <a:rPr lang="en-GB" sz="3200" b="1" dirty="0"/>
              <a:t>ALL DONE BY ASSESSMENT TEAM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6495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6A2FC-31AD-CE8F-FCF8-FD8BD44334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WEEK 7 &amp; 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9990AF-5315-F295-263D-7AF30012DF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3200" dirty="0"/>
          </a:p>
          <a:p>
            <a:r>
              <a:rPr lang="en-GB" sz="3200" b="1" dirty="0"/>
              <a:t>Assessment Workshops should  be completed for all new Students</a:t>
            </a:r>
          </a:p>
          <a:p>
            <a:endParaRPr lang="en-GB" sz="3200" b="1" dirty="0"/>
          </a:p>
          <a:p>
            <a:r>
              <a:rPr lang="en-GB" sz="3200" b="1" dirty="0"/>
              <a:t>Assessment Marksheets created </a:t>
            </a:r>
          </a:p>
          <a:p>
            <a:pPr marL="0" indent="0">
              <a:buNone/>
            </a:pPr>
            <a:r>
              <a:rPr lang="en-GB" b="1" dirty="0"/>
              <a:t>    </a:t>
            </a:r>
            <a:r>
              <a:rPr lang="en-GB" sz="3200" b="1" dirty="0"/>
              <a:t>BY ASSESSMENT TEAM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45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F82F3-5A6C-5834-CA93-844F307992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WEEK 9 &amp; 10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DFCB04-DE68-8975-D0B5-27E45942ED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b="1" dirty="0"/>
              <a:t>Assessment Presentation normally takes place around this weeks – Week 9 or Week 10</a:t>
            </a:r>
          </a:p>
          <a:p>
            <a:endParaRPr lang="en-GB" sz="3200" dirty="0"/>
          </a:p>
          <a:p>
            <a:r>
              <a:rPr lang="en-GB" b="1" dirty="0"/>
              <a:t>ALL PRESENTATIONS </a:t>
            </a:r>
            <a:r>
              <a:rPr lang="en-GB" b="1" u="sng" dirty="0"/>
              <a:t>MUST</a:t>
            </a:r>
            <a:r>
              <a:rPr lang="en-GB" b="1" dirty="0"/>
              <a:t>  RECORDED FOR MODERATOR  THE EXTERNAL EXAMINER(S)</a:t>
            </a:r>
          </a:p>
        </p:txBody>
      </p:sp>
    </p:spTree>
    <p:extLst>
      <p:ext uri="{BB962C8B-B14F-4D97-AF65-F5344CB8AC3E}">
        <p14:creationId xmlns:p14="http://schemas.microsoft.com/office/powerpoint/2010/main" val="1864759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BCA03-3DCE-3FA7-FE91-FAFEDB12C2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WEEK 11&amp;12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F32CA-5BFD-5863-7F14-44D471CAFF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5382"/>
            <a:ext cx="8229600" cy="4553527"/>
          </a:xfrm>
        </p:spPr>
        <p:txBody>
          <a:bodyPr>
            <a:normAutofit lnSpcReduction="10000"/>
          </a:bodyPr>
          <a:lstStyle/>
          <a:p>
            <a:r>
              <a:rPr lang="en-GB" sz="3200" b="1" dirty="0"/>
              <a:t>Main Assessment Submission period </a:t>
            </a:r>
          </a:p>
          <a:p>
            <a:pPr marL="0" indent="0">
              <a:buNone/>
            </a:pPr>
            <a:endParaRPr lang="en-GB" sz="3200" b="1" dirty="0"/>
          </a:p>
          <a:p>
            <a:r>
              <a:rPr lang="en-GB" sz="3200" i="1" dirty="0"/>
              <a:t>Assessment team available to provide support for students having difficulties submitting Assessments</a:t>
            </a:r>
          </a:p>
          <a:p>
            <a:endParaRPr lang="en-GB" sz="3200" i="1" dirty="0"/>
          </a:p>
          <a:p>
            <a:r>
              <a:rPr lang="en-GB" sz="3200" b="1" dirty="0"/>
              <a:t>Written Exams in Week 11</a:t>
            </a:r>
          </a:p>
          <a:p>
            <a:r>
              <a:rPr lang="en-GB" sz="3200" b="1" dirty="0"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LECTURERS ARE INFORMED NOT TO SHARE THE ACTUAL EXAM PAPER WITH STUDENTS</a:t>
            </a:r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6567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0EE4E-695F-B3D0-96F8-F8A47E1FD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4136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WEEK 13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806F0C-4C7A-E806-9870-A57F3335C9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82255"/>
            <a:ext cx="8229600" cy="4470400"/>
          </a:xfrm>
        </p:spPr>
        <p:txBody>
          <a:bodyPr>
            <a:normAutofit fontScale="62500" lnSpcReduction="20000"/>
          </a:bodyPr>
          <a:lstStyle/>
          <a:p>
            <a:r>
              <a:rPr lang="en-GB" sz="3200" b="1" dirty="0"/>
              <a:t>                 </a:t>
            </a:r>
            <a:r>
              <a:rPr lang="en-GB" sz="5100" b="1" dirty="0"/>
              <a:t>FIRST MARKING DEADLINE </a:t>
            </a:r>
          </a:p>
          <a:p>
            <a:endParaRPr lang="en-GB" sz="3200" b="1" dirty="0"/>
          </a:p>
          <a:p>
            <a:r>
              <a:rPr lang="en-GB" sz="4000" b="1" dirty="0"/>
              <a:t>ASSESSMENT TEAM WILL RELEASE MARKING TO LECTURERS WITH JOINING INSTRUCTIONS AND RETURN MARKING DEADLINES </a:t>
            </a:r>
          </a:p>
          <a:p>
            <a:endParaRPr lang="en-GB" sz="4000" b="1" dirty="0"/>
          </a:p>
          <a:p>
            <a:r>
              <a:rPr lang="en-GB" sz="4000" b="1" dirty="0"/>
              <a:t>ALL RUBRIC OR GRADE MARKING ARE DONE BY THE ASSESSMENT TEAM </a:t>
            </a:r>
          </a:p>
          <a:p>
            <a:endParaRPr lang="en-GB" sz="4000" b="1" dirty="0"/>
          </a:p>
          <a:p>
            <a:r>
              <a:rPr lang="en-GB" sz="4000" b="1" dirty="0"/>
              <a:t>PROVISIONAL RESULTS ARE RELEASED TO STUDENTS </a:t>
            </a:r>
            <a:r>
              <a:rPr lang="en-GB" sz="4000" b="1" u="sng" dirty="0">
                <a:highlight>
                  <a:srgbClr val="FFFF00"/>
                </a:highlight>
              </a:rPr>
              <a:t>20 WORKING DAYS</a:t>
            </a:r>
            <a:r>
              <a:rPr lang="en-GB" sz="4000" b="1" dirty="0">
                <a:highlight>
                  <a:srgbClr val="FFFF00"/>
                </a:highlight>
              </a:rPr>
              <a:t> </a:t>
            </a:r>
            <a:r>
              <a:rPr lang="en-GB" sz="4000" b="1" dirty="0"/>
              <a:t>AFTER THEY SUBMIT THEIR ASSESSMENTS </a:t>
            </a:r>
          </a:p>
          <a:p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9179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8433C-9AFE-3BA4-D3BA-BF00F40B23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WEEK 14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944101-9DAA-82C1-4518-5421B51E8A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Moderation due in</a:t>
            </a:r>
          </a:p>
          <a:p>
            <a:pPr marL="0" indent="0">
              <a:buNone/>
            </a:pPr>
            <a:endParaRPr lang="en-GB" sz="5400" b="1" dirty="0"/>
          </a:p>
          <a:p>
            <a:r>
              <a:rPr lang="en-GB" b="1" dirty="0"/>
              <a:t>ALL MODULES ARE MODERATED AND A SELECTION OF MODULES ARE SENT TO EXTERNAL EXAMINER EACH TERM </a:t>
            </a:r>
          </a:p>
          <a:p>
            <a:endParaRPr lang="en-GB" sz="54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0462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A4A1A-7ADD-F485-1CAC-8B7165F34D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1365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WEEK 15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03E8D0-E698-D72A-1A6F-9E5A5EF5C1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36073"/>
            <a:ext cx="8229600" cy="4525818"/>
          </a:xfrm>
        </p:spPr>
        <p:txBody>
          <a:bodyPr>
            <a:normAutofit fontScale="55000" lnSpcReduction="20000"/>
          </a:bodyPr>
          <a:lstStyle/>
          <a:p>
            <a:r>
              <a:rPr lang="en-GB" sz="4400" b="1" dirty="0"/>
              <a:t>Marks Entry on MYTSD of Assessment submissions exported from Moodle</a:t>
            </a:r>
          </a:p>
          <a:p>
            <a:pPr marL="0" indent="0">
              <a:buNone/>
            </a:pPr>
            <a:endParaRPr lang="en-GB" sz="4400" b="1" dirty="0"/>
          </a:p>
          <a:p>
            <a:r>
              <a:rPr lang="en-GB" sz="4400" b="1" dirty="0"/>
              <a:t>Materials from results sent to external examiner for review (ALL ON MOODLE)</a:t>
            </a:r>
          </a:p>
          <a:p>
            <a:endParaRPr lang="en-GB" b="1" dirty="0"/>
          </a:p>
          <a:p>
            <a:pPr marL="285750" lvl="1" indent="-285750">
              <a:lnSpc>
                <a:spcPct val="115000"/>
              </a:lnSpc>
              <a:spcAft>
                <a:spcPts val="0"/>
              </a:spcAft>
              <a:buSzPts val="1800"/>
              <a:buFont typeface="Wingdings" panose="05000000000000000000" pitchFamily="2" charset="2"/>
              <a:buChar char=""/>
            </a:pPr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Processing Marking 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143000" lvl="2" indent="-228600">
              <a:lnSpc>
                <a:spcPct val="115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Chasing up marking </a:t>
            </a:r>
          </a:p>
          <a:p>
            <a:pPr marL="1143000" lvl="2" indent="-228600">
              <a:lnSpc>
                <a:spcPct val="115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Follow up on deadlines using the Assessment Schedule spreadsheet</a:t>
            </a:r>
          </a:p>
          <a:p>
            <a:pPr marL="1143000" lvl="2" indent="-228600">
              <a:lnSpc>
                <a:spcPct val="115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First Marking</a:t>
            </a:r>
          </a:p>
          <a:p>
            <a:pPr marL="1143000" lvl="2" indent="-228600">
              <a:lnSpc>
                <a:spcPct val="115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Second Marking - Moderation</a:t>
            </a:r>
          </a:p>
          <a:p>
            <a:pPr marL="1143000" lvl="2" indent="-228600">
              <a:lnSpc>
                <a:spcPct val="115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External Marking</a:t>
            </a:r>
          </a:p>
          <a:p>
            <a:pPr marL="1143000" lvl="2" indent="-228600">
              <a:lnSpc>
                <a:spcPct val="115000"/>
              </a:lnSpc>
              <a:spcAft>
                <a:spcPts val="0"/>
              </a:spcAft>
              <a:buFont typeface="Wingdings" panose="05000000000000000000" pitchFamily="2" charset="2"/>
              <a:buChar char=""/>
            </a:pPr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Input Marks into SITs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7968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74238-B091-DAD3-0919-EAF20CDE5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WEEK 16 &amp;17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80313E-8410-0C25-7A7D-B98976063E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PMs Prepare Assessment Briefs for the New term </a:t>
            </a:r>
          </a:p>
          <a:p>
            <a:endParaRPr lang="en-GB" b="1" dirty="0"/>
          </a:p>
          <a:p>
            <a:r>
              <a:rPr lang="en-GB" b="1" dirty="0"/>
              <a:t>Assessment Briefs are ALL Internally verified sent to external examiner for (QUALITY TEAM –Bella)</a:t>
            </a:r>
          </a:p>
          <a:p>
            <a:endParaRPr lang="en-GB" dirty="0"/>
          </a:p>
          <a:p>
            <a:r>
              <a:rPr lang="en-GB" b="1" dirty="0"/>
              <a:t>Module Evaluation forms - last term's results</a:t>
            </a:r>
          </a:p>
          <a:p>
            <a:endParaRPr lang="en-GB" dirty="0"/>
          </a:p>
          <a:p>
            <a:r>
              <a:rPr lang="en-GB" dirty="0"/>
              <a:t>Pre – Exam Board </a:t>
            </a:r>
          </a:p>
          <a:p>
            <a:pPr marL="0" indent="0">
              <a:buNone/>
            </a:pPr>
            <a:r>
              <a:rPr lang="en-GB" b="1" dirty="0">
                <a:highlight>
                  <a:srgbClr val="FFFF00"/>
                </a:highlight>
              </a:rPr>
              <a:t>(to go through students profiles and ensure accurate results for the main exam board)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6293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64A04-AB74-F0CE-4344-F6A2FEFED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WEEK 17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ABF22D-A51E-3B69-0F30-02ACFC2C61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83855"/>
            <a:ext cx="8229600" cy="4233378"/>
          </a:xfrm>
        </p:spPr>
        <p:txBody>
          <a:bodyPr>
            <a:normAutofit fontScale="77500" lnSpcReduction="20000"/>
          </a:bodyPr>
          <a:lstStyle/>
          <a:p>
            <a:r>
              <a:rPr lang="en-GB" sz="3400" b="1" dirty="0"/>
              <a:t>EXAM BOARD. </a:t>
            </a:r>
            <a:r>
              <a:rPr lang="en-GB" sz="3400" dirty="0"/>
              <a:t>(Chair of the EB, EE(s), Academic Directors, PMs, Jason &amp; Assessment Team</a:t>
            </a:r>
          </a:p>
          <a:p>
            <a:r>
              <a:rPr lang="en-GB" sz="3400" dirty="0"/>
              <a:t>Results released to students </a:t>
            </a:r>
            <a:r>
              <a:rPr lang="en-GB" sz="3400" b="1" u="sng" dirty="0"/>
              <a:t>FRIDAY</a:t>
            </a:r>
            <a:r>
              <a:rPr lang="en-GB" sz="3400" dirty="0"/>
              <a:t> after the exam board via emails. </a:t>
            </a:r>
          </a:p>
          <a:p>
            <a:r>
              <a:rPr lang="en-GB" sz="3400" dirty="0"/>
              <a:t> </a:t>
            </a:r>
            <a:r>
              <a:rPr lang="en-GB" sz="3400" i="1" dirty="0"/>
              <a:t>Students who have been withdrawn</a:t>
            </a:r>
          </a:p>
          <a:p>
            <a:r>
              <a:rPr lang="en-GB" sz="3400" i="1" dirty="0"/>
              <a:t>Student who are repeating </a:t>
            </a:r>
          </a:p>
          <a:p>
            <a:r>
              <a:rPr lang="en-GB" sz="3400" i="1" dirty="0"/>
              <a:t>Students who are progressing/ not Progressing to next level.</a:t>
            </a:r>
          </a:p>
          <a:p>
            <a:r>
              <a:rPr lang="en-GB" sz="3400" i="1" dirty="0"/>
              <a:t>Students who have been awarded</a:t>
            </a:r>
          </a:p>
          <a:p>
            <a:r>
              <a:rPr lang="en-GB" sz="3400" i="1" dirty="0"/>
              <a:t>Students resit/rework</a:t>
            </a:r>
          </a:p>
          <a:p>
            <a:r>
              <a:rPr lang="en-GB" sz="3400" i="1" dirty="0"/>
              <a:t>Students referred for Academic Misconduct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9708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spcBef>
                <a:spcPct val="0"/>
              </a:spcBef>
              <a:buNone/>
            </a:pPr>
            <a:r>
              <a:rPr lang="en-GB" sz="6600" spc="-100" dirty="0">
                <a:solidFill>
                  <a:schemeClr val="tx2"/>
                </a:solidFill>
                <a:latin typeface="Calibri" panose="020F0502020204030204" pitchFamily="34" charset="0"/>
                <a:ea typeface="+mj-ea"/>
                <a:cs typeface="+mj-cs"/>
              </a:rPr>
              <a:t>Any Questions?</a:t>
            </a:r>
          </a:p>
          <a:p>
            <a:pPr marL="0" indent="0" algn="ctr">
              <a:spcBef>
                <a:spcPct val="0"/>
              </a:spcBef>
              <a:buNone/>
            </a:pPr>
            <a:endParaRPr lang="en-GB" sz="4000" spc="-1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pPr marL="0" indent="0" algn="ctr">
              <a:spcBef>
                <a:spcPct val="0"/>
              </a:spcBef>
              <a:buNone/>
            </a:pPr>
            <a:endParaRPr lang="en-GB" sz="4000" spc="-1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1400" y="2819400"/>
            <a:ext cx="1847850" cy="246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7226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0800" y="2438400"/>
            <a:ext cx="3565820" cy="2214562"/>
          </a:xfrm>
        </p:spPr>
      </p:pic>
    </p:spTree>
    <p:extLst>
      <p:ext uri="{BB962C8B-B14F-4D97-AF65-F5344CB8AC3E}">
        <p14:creationId xmlns:p14="http://schemas.microsoft.com/office/powerpoint/2010/main" val="1087979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939B659A-9D34-43E7-929A-11A21297D7BD}" vid="{6762F2F3-BC34-4B58-B40A-B7F9175D2D9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Theme</Template>
  <TotalTime>741</TotalTime>
  <Words>827</Words>
  <Application>Microsoft Office PowerPoint</Application>
  <PresentationFormat>On-screen Show (4:3)</PresentationFormat>
  <Paragraphs>125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Myriad Pro</vt:lpstr>
      <vt:lpstr>Wingdings</vt:lpstr>
      <vt:lpstr>UWTSD Theme</vt:lpstr>
      <vt:lpstr>Assessments</vt:lpstr>
      <vt:lpstr>ASSESSMENT STAFF &amp; ROLES</vt:lpstr>
      <vt:lpstr>17 WEEKS FOR ASSESSMENT CYCLE </vt:lpstr>
      <vt:lpstr>THREE INTAKE IN EVERY YEAR </vt:lpstr>
      <vt:lpstr>BEFORE TERM BEGINS </vt:lpstr>
      <vt:lpstr>BEFORE TERMS BEGINS </vt:lpstr>
      <vt:lpstr>WEEK 1</vt:lpstr>
      <vt:lpstr>WEEK 2</vt:lpstr>
      <vt:lpstr>WEEK 3</vt:lpstr>
      <vt:lpstr>WEEK 3 - Continue</vt:lpstr>
      <vt:lpstr>WEEK 4 &amp; 5</vt:lpstr>
      <vt:lpstr>WEEK 5</vt:lpstr>
      <vt:lpstr>WEEK 6 </vt:lpstr>
      <vt:lpstr>WEEK 7 &amp; 8</vt:lpstr>
      <vt:lpstr>WEEK 9 &amp; 10</vt:lpstr>
      <vt:lpstr>WEEK 11&amp;12</vt:lpstr>
      <vt:lpstr>WEEK 13</vt:lpstr>
      <vt:lpstr>WEEK 14</vt:lpstr>
      <vt:lpstr>WEEK 15</vt:lpstr>
      <vt:lpstr>WEEK 16 &amp;17</vt:lpstr>
      <vt:lpstr>WEEK 17</vt:lpstr>
      <vt:lpstr>PowerPoint Presentation</vt:lpstr>
      <vt:lpstr>PowerPoint Presentation</vt:lpstr>
    </vt:vector>
  </TitlesOfParts>
  <Company>Univerosty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Albert Fedillaga</dc:creator>
  <cp:lastModifiedBy>Bart Plange</cp:lastModifiedBy>
  <cp:revision>41</cp:revision>
  <dcterms:created xsi:type="dcterms:W3CDTF">2020-05-27T10:03:45Z</dcterms:created>
  <dcterms:modified xsi:type="dcterms:W3CDTF">2025-10-03T09:54:57Z</dcterms:modified>
</cp:coreProperties>
</file>