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4"/>
  </p:sldMasterIdLst>
  <p:notesMasterIdLst>
    <p:notesMasterId r:id="rId54"/>
  </p:notesMasterIdLst>
  <p:sldIdLst>
    <p:sldId id="256" r:id="rId5"/>
    <p:sldId id="389" r:id="rId6"/>
    <p:sldId id="302" r:id="rId7"/>
    <p:sldId id="390" r:id="rId8"/>
    <p:sldId id="391" r:id="rId9"/>
    <p:sldId id="310" r:id="rId10"/>
    <p:sldId id="311" r:id="rId11"/>
    <p:sldId id="312" r:id="rId12"/>
    <p:sldId id="313" r:id="rId13"/>
    <p:sldId id="314" r:id="rId14"/>
    <p:sldId id="392" r:id="rId15"/>
    <p:sldId id="393" r:id="rId16"/>
    <p:sldId id="394" r:id="rId17"/>
    <p:sldId id="395" r:id="rId18"/>
    <p:sldId id="396" r:id="rId19"/>
    <p:sldId id="397" r:id="rId20"/>
    <p:sldId id="398" r:id="rId21"/>
    <p:sldId id="399" r:id="rId22"/>
    <p:sldId id="400" r:id="rId23"/>
    <p:sldId id="401" r:id="rId24"/>
    <p:sldId id="402" r:id="rId25"/>
    <p:sldId id="403" r:id="rId26"/>
    <p:sldId id="404" r:id="rId27"/>
    <p:sldId id="406" r:id="rId28"/>
    <p:sldId id="405" r:id="rId29"/>
    <p:sldId id="421" r:id="rId30"/>
    <p:sldId id="407" r:id="rId31"/>
    <p:sldId id="408" r:id="rId32"/>
    <p:sldId id="305" r:id="rId33"/>
    <p:sldId id="307" r:id="rId34"/>
    <p:sldId id="409" r:id="rId35"/>
    <p:sldId id="410" r:id="rId36"/>
    <p:sldId id="411" r:id="rId37"/>
    <p:sldId id="412" r:id="rId38"/>
    <p:sldId id="413" r:id="rId39"/>
    <p:sldId id="414" r:id="rId40"/>
    <p:sldId id="415" r:id="rId41"/>
    <p:sldId id="416" r:id="rId42"/>
    <p:sldId id="417" r:id="rId43"/>
    <p:sldId id="418" r:id="rId44"/>
    <p:sldId id="419" r:id="rId45"/>
    <p:sldId id="422" r:id="rId46"/>
    <p:sldId id="423" r:id="rId47"/>
    <p:sldId id="303" r:id="rId48"/>
    <p:sldId id="304" r:id="rId49"/>
    <p:sldId id="315" r:id="rId50"/>
    <p:sldId id="316" r:id="rId51"/>
    <p:sldId id="317" r:id="rId52"/>
    <p:sldId id="318" r:id="rId5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00" autoAdjust="0"/>
    <p:restoredTop sz="94660"/>
  </p:normalViewPr>
  <p:slideViewPr>
    <p:cSldViewPr snapToGrid="0">
      <p:cViewPr varScale="1">
        <p:scale>
          <a:sx n="116" d="100"/>
          <a:sy n="116" d="100"/>
        </p:scale>
        <p:origin x="102" y="13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presProps" Target="presProp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tableStyles" Target="tableStyles.xml"/><Relationship Id="rId5" Type="http://schemas.openxmlformats.org/officeDocument/2006/relationships/slide" Target="slides/slide1.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viewProps" Target="viewProps.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microsoft.com/office/2016/11/relationships/changesInfo" Target="changesInfos/changesInfo1.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theme" Target="theme/theme1.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erys Davies" userId="61e71dc1-9594-4277-b52b-4420989f68ee" providerId="ADAL" clId="{54AC0429-253A-4B11-8E78-3AA912A2500B}"/>
    <pc:docChg chg="custSel modSld">
      <pc:chgData name="Cerys Davies" userId="61e71dc1-9594-4277-b52b-4420989f68ee" providerId="ADAL" clId="{54AC0429-253A-4B11-8E78-3AA912A2500B}" dt="2025-04-01T13:59:53.592" v="63" actId="14100"/>
      <pc:docMkLst>
        <pc:docMk/>
      </pc:docMkLst>
      <pc:sldChg chg="modSp mod">
        <pc:chgData name="Cerys Davies" userId="61e71dc1-9594-4277-b52b-4420989f68ee" providerId="ADAL" clId="{54AC0429-253A-4B11-8E78-3AA912A2500B}" dt="2025-04-01T13:52:31.878" v="5" actId="20577"/>
        <pc:sldMkLst>
          <pc:docMk/>
          <pc:sldMk cId="1665280526" sldId="256"/>
        </pc:sldMkLst>
        <pc:spChg chg="mod">
          <ac:chgData name="Cerys Davies" userId="61e71dc1-9594-4277-b52b-4420989f68ee" providerId="ADAL" clId="{54AC0429-253A-4B11-8E78-3AA912A2500B}" dt="2025-04-01T13:52:31.878" v="5" actId="20577"/>
          <ac:spMkLst>
            <pc:docMk/>
            <pc:sldMk cId="1665280526" sldId="256"/>
            <ac:spMk id="3" creationId="{B3C07B6A-DE2B-9CA1-97D5-CB2C65EFCC71}"/>
          </ac:spMkLst>
        </pc:spChg>
      </pc:sldChg>
      <pc:sldChg chg="modNotesTx">
        <pc:chgData name="Cerys Davies" userId="61e71dc1-9594-4277-b52b-4420989f68ee" providerId="ADAL" clId="{54AC0429-253A-4B11-8E78-3AA912A2500B}" dt="2025-04-01T13:52:40.601" v="6" actId="6549"/>
        <pc:sldMkLst>
          <pc:docMk/>
          <pc:sldMk cId="3404454228" sldId="302"/>
        </pc:sldMkLst>
      </pc:sldChg>
      <pc:sldChg chg="modSp mod">
        <pc:chgData name="Cerys Davies" userId="61e71dc1-9594-4277-b52b-4420989f68ee" providerId="ADAL" clId="{54AC0429-253A-4B11-8E78-3AA912A2500B}" dt="2025-04-01T13:59:25.415" v="58" actId="13926"/>
        <pc:sldMkLst>
          <pc:docMk/>
          <pc:sldMk cId="1514518485" sldId="303"/>
        </pc:sldMkLst>
        <pc:spChg chg="mod">
          <ac:chgData name="Cerys Davies" userId="61e71dc1-9594-4277-b52b-4420989f68ee" providerId="ADAL" clId="{54AC0429-253A-4B11-8E78-3AA912A2500B}" dt="2025-04-01T13:59:25.415" v="58" actId="13926"/>
          <ac:spMkLst>
            <pc:docMk/>
            <pc:sldMk cId="1514518485" sldId="303"/>
            <ac:spMk id="2" creationId="{00000000-0000-0000-0000-000000000000}"/>
          </ac:spMkLst>
        </pc:spChg>
      </pc:sldChg>
      <pc:sldChg chg="modSp mod">
        <pc:chgData name="Cerys Davies" userId="61e71dc1-9594-4277-b52b-4420989f68ee" providerId="ADAL" clId="{54AC0429-253A-4B11-8E78-3AA912A2500B}" dt="2025-04-01T13:59:30.231" v="59" actId="13926"/>
        <pc:sldMkLst>
          <pc:docMk/>
          <pc:sldMk cId="4042050926" sldId="304"/>
        </pc:sldMkLst>
        <pc:spChg chg="mod">
          <ac:chgData name="Cerys Davies" userId="61e71dc1-9594-4277-b52b-4420989f68ee" providerId="ADAL" clId="{54AC0429-253A-4B11-8E78-3AA912A2500B}" dt="2025-04-01T13:59:30.231" v="59" actId="13926"/>
          <ac:spMkLst>
            <pc:docMk/>
            <pc:sldMk cId="4042050926" sldId="304"/>
            <ac:spMk id="2" creationId="{00000000-0000-0000-0000-000000000000}"/>
          </ac:spMkLst>
        </pc:spChg>
      </pc:sldChg>
      <pc:sldChg chg="modSp mod modNotesTx">
        <pc:chgData name="Cerys Davies" userId="61e71dc1-9594-4277-b52b-4420989f68ee" providerId="ADAL" clId="{54AC0429-253A-4B11-8E78-3AA912A2500B}" dt="2025-04-01T13:57:15.142" v="30" actId="14100"/>
        <pc:sldMkLst>
          <pc:docMk/>
          <pc:sldMk cId="1584473616" sldId="307"/>
        </pc:sldMkLst>
        <pc:spChg chg="mod">
          <ac:chgData name="Cerys Davies" userId="61e71dc1-9594-4277-b52b-4420989f68ee" providerId="ADAL" clId="{54AC0429-253A-4B11-8E78-3AA912A2500B}" dt="2025-04-01T13:57:15.142" v="30" actId="14100"/>
          <ac:spMkLst>
            <pc:docMk/>
            <pc:sldMk cId="1584473616" sldId="307"/>
            <ac:spMk id="3" creationId="{00000000-0000-0000-0000-000000000000}"/>
          </ac:spMkLst>
        </pc:spChg>
      </pc:sldChg>
      <pc:sldChg chg="modSp mod">
        <pc:chgData name="Cerys Davies" userId="61e71dc1-9594-4277-b52b-4420989f68ee" providerId="ADAL" clId="{54AC0429-253A-4B11-8E78-3AA912A2500B}" dt="2025-04-01T13:53:36.177" v="13" actId="1076"/>
        <pc:sldMkLst>
          <pc:docMk/>
          <pc:sldMk cId="1903712603" sldId="311"/>
        </pc:sldMkLst>
        <pc:spChg chg="mod">
          <ac:chgData name="Cerys Davies" userId="61e71dc1-9594-4277-b52b-4420989f68ee" providerId="ADAL" clId="{54AC0429-253A-4B11-8E78-3AA912A2500B}" dt="2025-04-01T13:53:33.560" v="12" actId="1076"/>
          <ac:spMkLst>
            <pc:docMk/>
            <pc:sldMk cId="1903712603" sldId="311"/>
            <ac:spMk id="2" creationId="{4806A5C5-D433-49E3-A346-B80681E28F8B}"/>
          </ac:spMkLst>
        </pc:spChg>
        <pc:spChg chg="mod">
          <ac:chgData name="Cerys Davies" userId="61e71dc1-9594-4277-b52b-4420989f68ee" providerId="ADAL" clId="{54AC0429-253A-4B11-8E78-3AA912A2500B}" dt="2025-04-01T13:53:36.177" v="13" actId="1076"/>
          <ac:spMkLst>
            <pc:docMk/>
            <pc:sldMk cId="1903712603" sldId="311"/>
            <ac:spMk id="3" creationId="{2F309E54-0D8F-46D6-A677-2BB2A805F3F2}"/>
          </ac:spMkLst>
        </pc:spChg>
      </pc:sldChg>
      <pc:sldChg chg="modSp mod">
        <pc:chgData name="Cerys Davies" userId="61e71dc1-9594-4277-b52b-4420989f68ee" providerId="ADAL" clId="{54AC0429-253A-4B11-8E78-3AA912A2500B}" dt="2025-04-01T13:54:01.836" v="14" actId="113"/>
        <pc:sldMkLst>
          <pc:docMk/>
          <pc:sldMk cId="3397535830" sldId="313"/>
        </pc:sldMkLst>
        <pc:spChg chg="mod">
          <ac:chgData name="Cerys Davies" userId="61e71dc1-9594-4277-b52b-4420989f68ee" providerId="ADAL" clId="{54AC0429-253A-4B11-8E78-3AA912A2500B}" dt="2025-04-01T13:54:01.836" v="14" actId="113"/>
          <ac:spMkLst>
            <pc:docMk/>
            <pc:sldMk cId="3397535830" sldId="313"/>
            <ac:spMk id="2" creationId="{1A7A69D1-63F9-4E88-AA5B-C9782FAD865E}"/>
          </ac:spMkLst>
        </pc:spChg>
      </pc:sldChg>
      <pc:sldChg chg="modSp mod">
        <pc:chgData name="Cerys Davies" userId="61e71dc1-9594-4277-b52b-4420989f68ee" providerId="ADAL" clId="{54AC0429-253A-4B11-8E78-3AA912A2500B}" dt="2025-04-01T13:59:41.816" v="61" actId="14100"/>
        <pc:sldMkLst>
          <pc:docMk/>
          <pc:sldMk cId="482909636" sldId="315"/>
        </pc:sldMkLst>
        <pc:spChg chg="mod">
          <ac:chgData name="Cerys Davies" userId="61e71dc1-9594-4277-b52b-4420989f68ee" providerId="ADAL" clId="{54AC0429-253A-4B11-8E78-3AA912A2500B}" dt="2025-04-01T13:59:41.816" v="61" actId="14100"/>
          <ac:spMkLst>
            <pc:docMk/>
            <pc:sldMk cId="482909636" sldId="315"/>
            <ac:spMk id="3" creationId="{BAD14E85-1D35-4575-AA0C-9B45BFB9EC12}"/>
          </ac:spMkLst>
        </pc:spChg>
      </pc:sldChg>
      <pc:sldChg chg="modSp mod">
        <pc:chgData name="Cerys Davies" userId="61e71dc1-9594-4277-b52b-4420989f68ee" providerId="ADAL" clId="{54AC0429-253A-4B11-8E78-3AA912A2500B}" dt="2025-04-01T13:59:53.592" v="63" actId="14100"/>
        <pc:sldMkLst>
          <pc:docMk/>
          <pc:sldMk cId="1086773149" sldId="317"/>
        </pc:sldMkLst>
        <pc:spChg chg="mod">
          <ac:chgData name="Cerys Davies" userId="61e71dc1-9594-4277-b52b-4420989f68ee" providerId="ADAL" clId="{54AC0429-253A-4B11-8E78-3AA912A2500B}" dt="2025-04-01T13:59:53.592" v="63" actId="14100"/>
          <ac:spMkLst>
            <pc:docMk/>
            <pc:sldMk cId="1086773149" sldId="317"/>
            <ac:spMk id="3" creationId="{21C761E3-3A21-4FE7-B537-9224A9760278}"/>
          </ac:spMkLst>
        </pc:spChg>
      </pc:sldChg>
      <pc:sldChg chg="modSp mod">
        <pc:chgData name="Cerys Davies" userId="61e71dc1-9594-4277-b52b-4420989f68ee" providerId="ADAL" clId="{54AC0429-253A-4B11-8E78-3AA912A2500B}" dt="2025-04-01T13:53:11.036" v="8" actId="113"/>
        <pc:sldMkLst>
          <pc:docMk/>
          <pc:sldMk cId="4246979183" sldId="390"/>
        </pc:sldMkLst>
        <pc:spChg chg="mod">
          <ac:chgData name="Cerys Davies" userId="61e71dc1-9594-4277-b52b-4420989f68ee" providerId="ADAL" clId="{54AC0429-253A-4B11-8E78-3AA912A2500B}" dt="2025-04-01T13:53:11.036" v="8" actId="113"/>
          <ac:spMkLst>
            <pc:docMk/>
            <pc:sldMk cId="4246979183" sldId="390"/>
            <ac:spMk id="3" creationId="{313745F0-AAAA-F79A-072B-96DD303E7A1C}"/>
          </ac:spMkLst>
        </pc:spChg>
      </pc:sldChg>
      <pc:sldChg chg="modSp mod">
        <pc:chgData name="Cerys Davies" userId="61e71dc1-9594-4277-b52b-4420989f68ee" providerId="ADAL" clId="{54AC0429-253A-4B11-8E78-3AA912A2500B}" dt="2025-04-01T13:55:09.762" v="19" actId="6549"/>
        <pc:sldMkLst>
          <pc:docMk/>
          <pc:sldMk cId="670208525" sldId="395"/>
        </pc:sldMkLst>
        <pc:spChg chg="mod">
          <ac:chgData name="Cerys Davies" userId="61e71dc1-9594-4277-b52b-4420989f68ee" providerId="ADAL" clId="{54AC0429-253A-4B11-8E78-3AA912A2500B}" dt="2025-04-01T13:55:09.762" v="19" actId="6549"/>
          <ac:spMkLst>
            <pc:docMk/>
            <pc:sldMk cId="670208525" sldId="395"/>
            <ac:spMk id="3" creationId="{17039F66-E165-D9D4-3A59-91B5786AA762}"/>
          </ac:spMkLst>
        </pc:spChg>
      </pc:sldChg>
      <pc:sldChg chg="modSp mod">
        <pc:chgData name="Cerys Davies" userId="61e71dc1-9594-4277-b52b-4420989f68ee" providerId="ADAL" clId="{54AC0429-253A-4B11-8E78-3AA912A2500B}" dt="2025-04-01T13:55:55.332" v="22" actId="5793"/>
        <pc:sldMkLst>
          <pc:docMk/>
          <pc:sldMk cId="1407599146" sldId="404"/>
        </pc:sldMkLst>
        <pc:spChg chg="mod">
          <ac:chgData name="Cerys Davies" userId="61e71dc1-9594-4277-b52b-4420989f68ee" providerId="ADAL" clId="{54AC0429-253A-4B11-8E78-3AA912A2500B}" dt="2025-04-01T13:55:42.092" v="20" actId="1076"/>
          <ac:spMkLst>
            <pc:docMk/>
            <pc:sldMk cId="1407599146" sldId="404"/>
            <ac:spMk id="2" creationId="{E79D2354-E738-4B2C-2C34-8FD67C9FDAFF}"/>
          </ac:spMkLst>
        </pc:spChg>
        <pc:spChg chg="mod">
          <ac:chgData name="Cerys Davies" userId="61e71dc1-9594-4277-b52b-4420989f68ee" providerId="ADAL" clId="{54AC0429-253A-4B11-8E78-3AA912A2500B}" dt="2025-04-01T13:55:55.332" v="22" actId="5793"/>
          <ac:spMkLst>
            <pc:docMk/>
            <pc:sldMk cId="1407599146" sldId="404"/>
            <ac:spMk id="3" creationId="{85707D94-E382-D435-7D14-C44AC46120FE}"/>
          </ac:spMkLst>
        </pc:spChg>
      </pc:sldChg>
      <pc:sldChg chg="modSp mod">
        <pc:chgData name="Cerys Davies" userId="61e71dc1-9594-4277-b52b-4420989f68ee" providerId="ADAL" clId="{54AC0429-253A-4B11-8E78-3AA912A2500B}" dt="2025-04-01T13:56:19.571" v="24" actId="27636"/>
        <pc:sldMkLst>
          <pc:docMk/>
          <pc:sldMk cId="2657135616" sldId="408"/>
        </pc:sldMkLst>
        <pc:spChg chg="mod">
          <ac:chgData name="Cerys Davies" userId="61e71dc1-9594-4277-b52b-4420989f68ee" providerId="ADAL" clId="{54AC0429-253A-4B11-8E78-3AA912A2500B}" dt="2025-04-01T13:56:19.571" v="24" actId="27636"/>
          <ac:spMkLst>
            <pc:docMk/>
            <pc:sldMk cId="2657135616" sldId="408"/>
            <ac:spMk id="3" creationId="{F2CB0D35-C29E-1F3D-BB85-3A58B7976C49}"/>
          </ac:spMkLst>
        </pc:spChg>
      </pc:sldChg>
      <pc:sldChg chg="modNotesTx">
        <pc:chgData name="Cerys Davies" userId="61e71dc1-9594-4277-b52b-4420989f68ee" providerId="ADAL" clId="{54AC0429-253A-4B11-8E78-3AA912A2500B}" dt="2025-04-01T13:57:24.627" v="31" actId="6549"/>
        <pc:sldMkLst>
          <pc:docMk/>
          <pc:sldMk cId="2794527184" sldId="409"/>
        </pc:sldMkLst>
      </pc:sldChg>
      <pc:sldChg chg="modNotesTx">
        <pc:chgData name="Cerys Davies" userId="61e71dc1-9594-4277-b52b-4420989f68ee" providerId="ADAL" clId="{54AC0429-253A-4B11-8E78-3AA912A2500B}" dt="2025-04-01T13:57:33.485" v="32" actId="6549"/>
        <pc:sldMkLst>
          <pc:docMk/>
          <pc:sldMk cId="3405145230" sldId="410"/>
        </pc:sldMkLst>
      </pc:sldChg>
      <pc:sldChg chg="modSp mod">
        <pc:chgData name="Cerys Davies" userId="61e71dc1-9594-4277-b52b-4420989f68ee" providerId="ADAL" clId="{54AC0429-253A-4B11-8E78-3AA912A2500B}" dt="2025-04-01T13:58:20.753" v="39" actId="1076"/>
        <pc:sldMkLst>
          <pc:docMk/>
          <pc:sldMk cId="1255395810" sldId="416"/>
        </pc:sldMkLst>
        <pc:spChg chg="mod">
          <ac:chgData name="Cerys Davies" userId="61e71dc1-9594-4277-b52b-4420989f68ee" providerId="ADAL" clId="{54AC0429-253A-4B11-8E78-3AA912A2500B}" dt="2025-04-01T13:58:20.753" v="39" actId="1076"/>
          <ac:spMkLst>
            <pc:docMk/>
            <pc:sldMk cId="1255395810" sldId="416"/>
            <ac:spMk id="3" creationId="{3EC3AEAB-1598-9E2A-212A-7A9EC73AEC99}"/>
          </ac:spMkLst>
        </pc:spChg>
      </pc:sldChg>
      <pc:sldChg chg="modSp mod">
        <pc:chgData name="Cerys Davies" userId="61e71dc1-9594-4277-b52b-4420989f68ee" providerId="ADAL" clId="{54AC0429-253A-4B11-8E78-3AA912A2500B}" dt="2025-04-01T13:58:59.742" v="57" actId="14100"/>
        <pc:sldMkLst>
          <pc:docMk/>
          <pc:sldMk cId="1470396489" sldId="417"/>
        </pc:sldMkLst>
        <pc:spChg chg="mod">
          <ac:chgData name="Cerys Davies" userId="61e71dc1-9594-4277-b52b-4420989f68ee" providerId="ADAL" clId="{54AC0429-253A-4B11-8E78-3AA912A2500B}" dt="2025-04-01T13:58:42.879" v="53" actId="6549"/>
          <ac:spMkLst>
            <pc:docMk/>
            <pc:sldMk cId="1470396489" sldId="417"/>
            <ac:spMk id="2" creationId="{3DBD5023-D2E0-4E44-AAFB-B4060BBC2135}"/>
          </ac:spMkLst>
        </pc:spChg>
        <pc:spChg chg="mod">
          <ac:chgData name="Cerys Davies" userId="61e71dc1-9594-4277-b52b-4420989f68ee" providerId="ADAL" clId="{54AC0429-253A-4B11-8E78-3AA912A2500B}" dt="2025-04-01T13:58:59.742" v="57" actId="14100"/>
          <ac:spMkLst>
            <pc:docMk/>
            <pc:sldMk cId="1470396489" sldId="417"/>
            <ac:spMk id="3" creationId="{5365F77F-963F-63F8-7502-9DA1B4225246}"/>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7E2D72F-3E32-482C-A1D2-1F8B3711A31F}" type="datetimeFigureOut">
              <a:rPr lang="en-GB" smtClean="0"/>
              <a:t>01/04/2025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2559652-8C12-4FE2-AB1D-324B33413F2C}" type="slidenum">
              <a:rPr lang="en-GB" smtClean="0"/>
              <a:t>‹#›</a:t>
            </a:fld>
            <a:endParaRPr lang="en-GB"/>
          </a:p>
        </p:txBody>
      </p:sp>
    </p:spTree>
    <p:extLst>
      <p:ext uri="{BB962C8B-B14F-4D97-AF65-F5344CB8AC3E}">
        <p14:creationId xmlns:p14="http://schemas.microsoft.com/office/powerpoint/2010/main" val="415286822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8796F01-7154-41E0-B48B-A6921757531A}" type="slidenum">
              <a:rPr lang="en-GB" smtClean="0"/>
              <a:pPr/>
              <a:t>3</a:t>
            </a:fld>
            <a:endParaRPr lang="en-GB"/>
          </a:p>
        </p:txBody>
      </p:sp>
    </p:spTree>
    <p:extLst>
      <p:ext uri="{BB962C8B-B14F-4D97-AF65-F5344CB8AC3E}">
        <p14:creationId xmlns:p14="http://schemas.microsoft.com/office/powerpoint/2010/main" val="302443699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1218987" rtl="0" eaLnBrk="1" fontAlgn="auto" latinLnBrk="0" hangingPunct="1">
              <a:lnSpc>
                <a:spcPct val="100000"/>
              </a:lnSpc>
              <a:spcBef>
                <a:spcPts val="0"/>
              </a:spcBef>
              <a:spcAft>
                <a:spcPts val="0"/>
              </a:spcAft>
              <a:buClrTx/>
              <a:buSzTx/>
              <a:buFontTx/>
              <a:buNone/>
              <a:tabLst/>
              <a:defRPr/>
            </a:pPr>
            <a:r>
              <a:rPr lang="en-GB" b="0" i="0" dirty="0">
                <a:solidFill>
                  <a:srgbClr val="000000"/>
                </a:solidFill>
                <a:effectLst/>
                <a:latin typeface="Allerta"/>
              </a:rPr>
              <a:t>Before instructing an expert, you should give them brief details of the case, sufficient for them to confirm that there is no conflict of interests which prevents them from acting and that the area on which expert evidence is required falls within their field of expertise. As appropriate, check with them:</a:t>
            </a:r>
          </a:p>
          <a:p>
            <a:endParaRPr lang="en-GB" dirty="0"/>
          </a:p>
        </p:txBody>
      </p:sp>
      <p:sp>
        <p:nvSpPr>
          <p:cNvPr id="4" name="Slide Number Placeholder 3"/>
          <p:cNvSpPr>
            <a:spLocks noGrp="1"/>
          </p:cNvSpPr>
          <p:nvPr>
            <p:ph type="sldNum" sz="quarter" idx="5"/>
          </p:nvPr>
        </p:nvSpPr>
        <p:spPr/>
        <p:txBody>
          <a:bodyPr/>
          <a:lstStyle/>
          <a:p>
            <a:fld id="{B8796F01-7154-41E0-B48B-A6921757531A}" type="slidenum">
              <a:rPr lang="en-GB" smtClean="0"/>
              <a:pPr/>
              <a:t>10</a:t>
            </a:fld>
            <a:endParaRPr lang="en-GB"/>
          </a:p>
        </p:txBody>
      </p:sp>
    </p:spTree>
    <p:extLst>
      <p:ext uri="{BB962C8B-B14F-4D97-AF65-F5344CB8AC3E}">
        <p14:creationId xmlns:p14="http://schemas.microsoft.com/office/powerpoint/2010/main" val="62333644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8796F01-7154-41E0-B48B-A6921757531A}" type="slidenum">
              <a:rPr lang="en-GB" smtClean="0"/>
              <a:pPr/>
              <a:t>30</a:t>
            </a:fld>
            <a:endParaRPr lang="en-GB"/>
          </a:p>
        </p:txBody>
      </p:sp>
    </p:spTree>
    <p:extLst>
      <p:ext uri="{BB962C8B-B14F-4D97-AF65-F5344CB8AC3E}">
        <p14:creationId xmlns:p14="http://schemas.microsoft.com/office/powerpoint/2010/main" val="296889850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C011037-FCE1-9F2E-3862-6D1E553C4A0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102DE5F-BE79-423A-71CB-FBE3218A71E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6A3469B-D7FC-E959-DFCB-F3A339881940}"/>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7F485DC3-1965-BC8F-95F3-C8BA1DA32A70}"/>
              </a:ext>
            </a:extLst>
          </p:cNvPr>
          <p:cNvSpPr>
            <a:spLocks noGrp="1"/>
          </p:cNvSpPr>
          <p:nvPr>
            <p:ph type="sldNum" sz="quarter" idx="5"/>
          </p:nvPr>
        </p:nvSpPr>
        <p:spPr/>
        <p:txBody>
          <a:bodyPr/>
          <a:lstStyle/>
          <a:p>
            <a:fld id="{B8796F01-7154-41E0-B48B-A6921757531A}" type="slidenum">
              <a:rPr lang="en-GB" smtClean="0"/>
              <a:pPr/>
              <a:t>31</a:t>
            </a:fld>
            <a:endParaRPr lang="en-GB"/>
          </a:p>
        </p:txBody>
      </p:sp>
    </p:spTree>
    <p:extLst>
      <p:ext uri="{BB962C8B-B14F-4D97-AF65-F5344CB8AC3E}">
        <p14:creationId xmlns:p14="http://schemas.microsoft.com/office/powerpoint/2010/main" val="339046551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49E0F69-A13D-B4F0-80C8-BE004AF5DA4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C4EAC48-9EA1-0AEB-CEB7-7C1296A107D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36408B2-CC91-B620-F79C-0DD975F87669}"/>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A03368DE-762B-A01D-7DF4-E20CF71D16E9}"/>
              </a:ext>
            </a:extLst>
          </p:cNvPr>
          <p:cNvSpPr>
            <a:spLocks noGrp="1"/>
          </p:cNvSpPr>
          <p:nvPr>
            <p:ph type="sldNum" sz="quarter" idx="5"/>
          </p:nvPr>
        </p:nvSpPr>
        <p:spPr/>
        <p:txBody>
          <a:bodyPr/>
          <a:lstStyle/>
          <a:p>
            <a:fld id="{B8796F01-7154-41E0-B48B-A6921757531A}" type="slidenum">
              <a:rPr lang="en-GB" smtClean="0"/>
              <a:pPr/>
              <a:t>32</a:t>
            </a:fld>
            <a:endParaRPr lang="en-GB"/>
          </a:p>
        </p:txBody>
      </p:sp>
    </p:spTree>
    <p:extLst>
      <p:ext uri="{BB962C8B-B14F-4D97-AF65-F5344CB8AC3E}">
        <p14:creationId xmlns:p14="http://schemas.microsoft.com/office/powerpoint/2010/main" val="389093420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36BC5B4-7257-4A10-944F-CE34FB77A518}" type="datetimeFigureOut">
              <a:rPr lang="en-GB" smtClean="0"/>
              <a:t>01/04/2025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33112098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36BC5B4-7257-4A10-944F-CE34FB77A518}" type="datetimeFigureOut">
              <a:rPr lang="en-GB" smtClean="0"/>
              <a:t>01/04/2025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36362257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01/04/2025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144175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36BC5B4-7257-4A10-944F-CE34FB77A518}" type="datetimeFigureOut">
              <a:rPr lang="en-GB" smtClean="0"/>
              <a:t>01/04/2025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9699176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36BC5B4-7257-4A10-944F-CE34FB77A518}" type="datetimeFigureOut">
              <a:rPr lang="en-GB" smtClean="0"/>
              <a:t>01/04/2025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1968257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36BC5B4-7257-4A10-944F-CE34FB77A518}" type="datetimeFigureOut">
              <a:rPr lang="en-GB" smtClean="0"/>
              <a:t>01/04/2025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42557622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36BC5B4-7257-4A10-944F-CE34FB77A518}" type="datetimeFigureOut">
              <a:rPr lang="en-GB" smtClean="0"/>
              <a:t>01/04/2025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26017169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36BC5B4-7257-4A10-944F-CE34FB77A518}" type="datetimeFigureOut">
              <a:rPr lang="en-GB" smtClean="0"/>
              <a:t>01/04/2025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40071743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9EE4F4D-5756-4309-9E3A-CB2EC4973375}" type="slidenum">
              <a:rPr lang="en-GB" smtClean="0"/>
              <a:t>‹#›</a:t>
            </a:fld>
            <a:endParaRPr lang="en-GB"/>
          </a:p>
        </p:txBody>
      </p:sp>
      <p:sp>
        <p:nvSpPr>
          <p:cNvPr id="5" name="Date Placeholder 4"/>
          <p:cNvSpPr>
            <a:spLocks noGrp="1"/>
          </p:cNvSpPr>
          <p:nvPr>
            <p:ph type="dt" sz="half" idx="10"/>
          </p:nvPr>
        </p:nvSpPr>
        <p:spPr/>
        <p:txBody>
          <a:bodyPr/>
          <a:lstStyle/>
          <a:p>
            <a:fld id="{536BC5B4-7257-4A10-944F-CE34FB77A518}" type="datetimeFigureOut">
              <a:rPr lang="en-GB" smtClean="0"/>
              <a:t>01/04/2025</a:t>
            </a:fld>
            <a:endParaRPr lang="en-GB"/>
          </a:p>
        </p:txBody>
      </p:sp>
    </p:spTree>
    <p:extLst>
      <p:ext uri="{BB962C8B-B14F-4D97-AF65-F5344CB8AC3E}">
        <p14:creationId xmlns:p14="http://schemas.microsoft.com/office/powerpoint/2010/main" val="302464723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01/04/2025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838746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01/04/2025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8849411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01/04/2025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298954948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01/04/2025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45094105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01/04/2025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218469775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36BC5B4-7257-4A10-944F-CE34FB77A518}" type="datetimeFigureOut">
              <a:rPr lang="en-GB" smtClean="0"/>
              <a:t>01/04/2025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421207171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36BC5B4-7257-4A10-944F-CE34FB77A518}" type="datetimeFigureOut">
              <a:rPr lang="en-GB" smtClean="0"/>
              <a:t>01/04/2025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7965873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536BC5B4-7257-4A10-944F-CE34FB77A518}" type="datetimeFigureOut">
              <a:rPr lang="en-GB" smtClean="0"/>
              <a:t>01/04/2025</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B9EE4F4D-5756-4309-9E3A-CB2EC4973375}" type="slidenum">
              <a:rPr lang="en-GB" smtClean="0"/>
              <a:t>‹#›</a:t>
            </a:fld>
            <a:endParaRPr lang="en-GB"/>
          </a:p>
        </p:txBody>
      </p:sp>
    </p:spTree>
    <p:extLst>
      <p:ext uri="{BB962C8B-B14F-4D97-AF65-F5344CB8AC3E}">
        <p14:creationId xmlns:p14="http://schemas.microsoft.com/office/powerpoint/2010/main" val="2637168664"/>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hyperlink" Target="https://moodle.uwtsd.ac.uk/pluginfile.php/1011299/mod_scorm/content/12/scormcontent/index.html#/lessons/mZtiq0h0ifxSnO4NYPR95S0LhBwKmG9L"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hyperlink" Target="https://www.judiciary.uk/wp-content/uploads/2014/08/experts-guidance-cjc-aug-2014-amended-dec-8.pdf" TargetMode="Externa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0CC950-E77F-15A4-C7E0-E506331E160D}"/>
              </a:ext>
            </a:extLst>
          </p:cNvPr>
          <p:cNvSpPr>
            <a:spLocks noGrp="1"/>
          </p:cNvSpPr>
          <p:nvPr>
            <p:ph type="ctrTitle"/>
          </p:nvPr>
        </p:nvSpPr>
        <p:spPr>
          <a:xfrm>
            <a:off x="600293" y="1552955"/>
            <a:ext cx="9745701" cy="1646302"/>
          </a:xfrm>
        </p:spPr>
        <p:txBody>
          <a:bodyPr/>
          <a:lstStyle/>
          <a:p>
            <a:pPr algn="ctr"/>
            <a:r>
              <a:rPr lang="en-GB" sz="6000" b="1" dirty="0"/>
              <a:t> Expert Evidence</a:t>
            </a:r>
          </a:p>
        </p:txBody>
      </p:sp>
      <p:sp>
        <p:nvSpPr>
          <p:cNvPr id="3" name="Subtitle 2">
            <a:extLst>
              <a:ext uri="{FF2B5EF4-FFF2-40B4-BE49-F238E27FC236}">
                <a16:creationId xmlns:a16="http://schemas.microsoft.com/office/drawing/2014/main" id="{B3C07B6A-DE2B-9CA1-97D5-CB2C65EFCC71}"/>
              </a:ext>
            </a:extLst>
          </p:cNvPr>
          <p:cNvSpPr>
            <a:spLocks noGrp="1"/>
          </p:cNvSpPr>
          <p:nvPr>
            <p:ph type="subTitle" idx="1"/>
          </p:nvPr>
        </p:nvSpPr>
        <p:spPr/>
        <p:txBody>
          <a:bodyPr>
            <a:normAutofit fontScale="55000" lnSpcReduction="20000"/>
          </a:bodyPr>
          <a:lstStyle/>
          <a:p>
            <a:pPr algn="ctr"/>
            <a:r>
              <a:rPr lang="en-GB" sz="6000" b="1" dirty="0"/>
              <a:t>Chapter 14</a:t>
            </a:r>
          </a:p>
          <a:p>
            <a:pPr algn="ctr"/>
            <a:r>
              <a:rPr lang="en-GB" sz="6000" b="1" dirty="0"/>
              <a:t> </a:t>
            </a:r>
          </a:p>
        </p:txBody>
      </p:sp>
    </p:spTree>
    <p:extLst>
      <p:ext uri="{BB962C8B-B14F-4D97-AF65-F5344CB8AC3E}">
        <p14:creationId xmlns:p14="http://schemas.microsoft.com/office/powerpoint/2010/main" val="16652805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0CEA87-B124-4639-8E2C-CD07D706292D}"/>
              </a:ext>
            </a:extLst>
          </p:cNvPr>
          <p:cNvSpPr>
            <a:spLocks noGrp="1"/>
          </p:cNvSpPr>
          <p:nvPr>
            <p:ph type="title"/>
          </p:nvPr>
        </p:nvSpPr>
        <p:spPr>
          <a:xfrm>
            <a:off x="355281" y="272216"/>
            <a:ext cx="8596668" cy="780207"/>
          </a:xfrm>
        </p:spPr>
        <p:txBody>
          <a:bodyPr/>
          <a:lstStyle/>
          <a:p>
            <a:r>
              <a:rPr lang="en-GB" dirty="0"/>
              <a:t>AIMS</a:t>
            </a:r>
          </a:p>
        </p:txBody>
      </p:sp>
      <p:sp>
        <p:nvSpPr>
          <p:cNvPr id="3" name="Content Placeholder 2">
            <a:extLst>
              <a:ext uri="{FF2B5EF4-FFF2-40B4-BE49-F238E27FC236}">
                <a16:creationId xmlns:a16="http://schemas.microsoft.com/office/drawing/2014/main" id="{60CEB836-B77A-4FB9-B4FF-487ABA4076EE}"/>
              </a:ext>
            </a:extLst>
          </p:cNvPr>
          <p:cNvSpPr>
            <a:spLocks noGrp="1"/>
          </p:cNvSpPr>
          <p:nvPr>
            <p:ph idx="1"/>
          </p:nvPr>
        </p:nvSpPr>
        <p:spPr>
          <a:xfrm>
            <a:off x="355281" y="1108166"/>
            <a:ext cx="9095312" cy="5419155"/>
          </a:xfrm>
        </p:spPr>
        <p:txBody>
          <a:bodyPr>
            <a:normAutofit/>
          </a:bodyPr>
          <a:lstStyle/>
          <a:p>
            <a:pPr algn="l" fontAlgn="base">
              <a:buFont typeface="Arial" panose="020B0604020202020204" pitchFamily="34" charset="0"/>
              <a:buChar char="•"/>
            </a:pPr>
            <a:r>
              <a:rPr lang="en-US" sz="2000" b="0" i="0" dirty="0">
                <a:solidFill>
                  <a:srgbClr val="000000"/>
                </a:solidFill>
                <a:effectLst/>
              </a:rPr>
              <a:t>Identify when expert evidence is needed and may be used in a civil claim</a:t>
            </a:r>
          </a:p>
          <a:p>
            <a:pPr algn="l" fontAlgn="base">
              <a:buFont typeface="Arial" panose="020B0604020202020204" pitchFamily="34" charset="0"/>
              <a:buChar char="•"/>
            </a:pPr>
            <a:r>
              <a:rPr lang="en-US" sz="2000" b="0" i="0" dirty="0">
                <a:solidFill>
                  <a:srgbClr val="000000"/>
                </a:solidFill>
                <a:effectLst/>
              </a:rPr>
              <a:t>Explain how to find a suitable expert.</a:t>
            </a:r>
          </a:p>
          <a:p>
            <a:pPr algn="l" fontAlgn="base">
              <a:buFont typeface="Arial" panose="020B0604020202020204" pitchFamily="34" charset="0"/>
              <a:buChar char="•"/>
            </a:pPr>
            <a:r>
              <a:rPr lang="en-US" sz="2000" b="0" i="0" dirty="0">
                <a:solidFill>
                  <a:srgbClr val="000000"/>
                </a:solidFill>
                <a:effectLst/>
              </a:rPr>
              <a:t>Describe the requirements of the pre-action protocols in relation to experts.</a:t>
            </a:r>
          </a:p>
          <a:p>
            <a:pPr algn="l" fontAlgn="base">
              <a:buFont typeface="Arial" panose="020B0604020202020204" pitchFamily="34" charset="0"/>
              <a:buChar char="•"/>
            </a:pPr>
            <a:r>
              <a:rPr lang="en-US" sz="2000" b="0" i="0" dirty="0">
                <a:solidFill>
                  <a:srgbClr val="000000"/>
                </a:solidFill>
                <a:effectLst/>
              </a:rPr>
              <a:t>Explain the importance of the Rehabilitation Code in personal injury claims.</a:t>
            </a:r>
          </a:p>
          <a:p>
            <a:pPr algn="l" fontAlgn="base">
              <a:buFont typeface="Arial" panose="020B0604020202020204" pitchFamily="34" charset="0"/>
              <a:buChar char="•"/>
            </a:pPr>
            <a:r>
              <a:rPr lang="en-US" sz="2000" b="0" i="0" dirty="0">
                <a:solidFill>
                  <a:srgbClr val="000000"/>
                </a:solidFill>
                <a:effectLst/>
              </a:rPr>
              <a:t>Describe the expert’s overriding duty to the court.</a:t>
            </a:r>
          </a:p>
          <a:p>
            <a:pPr algn="l" fontAlgn="base">
              <a:buFont typeface="Arial" panose="020B0604020202020204" pitchFamily="34" charset="0"/>
              <a:buChar char="•"/>
            </a:pPr>
            <a:r>
              <a:rPr lang="en-US" sz="2000" b="0" i="0" dirty="0">
                <a:solidFill>
                  <a:srgbClr val="000000"/>
                </a:solidFill>
                <a:effectLst/>
              </a:rPr>
              <a:t>Explain the court restrictions on the use of expert evidence.</a:t>
            </a:r>
          </a:p>
          <a:p>
            <a:pPr algn="l" fontAlgn="base">
              <a:buFont typeface="Arial" panose="020B0604020202020204" pitchFamily="34" charset="0"/>
              <a:buChar char="•"/>
            </a:pPr>
            <a:r>
              <a:rPr lang="en-US" sz="2000" b="0" i="0" dirty="0">
                <a:solidFill>
                  <a:srgbClr val="000000"/>
                </a:solidFill>
                <a:effectLst/>
              </a:rPr>
              <a:t>Distinguish between single joint experts and unilateral experts.</a:t>
            </a:r>
          </a:p>
          <a:p>
            <a:pPr algn="l" fontAlgn="base">
              <a:buFont typeface="Arial" panose="020B0604020202020204" pitchFamily="34" charset="0"/>
              <a:buChar char="•"/>
            </a:pPr>
            <a:r>
              <a:rPr lang="en-US" sz="2000" b="0" i="0" dirty="0">
                <a:solidFill>
                  <a:srgbClr val="000000"/>
                </a:solidFill>
                <a:effectLst/>
              </a:rPr>
              <a:t>Explain how to instruct an expert witness.</a:t>
            </a:r>
          </a:p>
          <a:p>
            <a:pPr algn="l" fontAlgn="base">
              <a:buFont typeface="Arial" panose="020B0604020202020204" pitchFamily="34" charset="0"/>
              <a:buChar char="•"/>
            </a:pPr>
            <a:r>
              <a:rPr lang="en-US" sz="2000" b="0" i="0" dirty="0">
                <a:solidFill>
                  <a:srgbClr val="000000"/>
                </a:solidFill>
                <a:effectLst/>
              </a:rPr>
              <a:t>Describe the form and content of an expert’s report.</a:t>
            </a:r>
          </a:p>
          <a:p>
            <a:pPr algn="l" fontAlgn="base">
              <a:buFont typeface="Arial" panose="020B0604020202020204" pitchFamily="34" charset="0"/>
              <a:buChar char="•"/>
            </a:pPr>
            <a:r>
              <a:rPr lang="en-US" sz="2000" b="0" i="0" dirty="0">
                <a:solidFill>
                  <a:srgbClr val="000000"/>
                </a:solidFill>
                <a:effectLst/>
              </a:rPr>
              <a:t>Explain the court’s case management directions relating to expert evidence before and during the trial.</a:t>
            </a:r>
          </a:p>
          <a:p>
            <a:pPr marL="0" indent="0" fontAlgn="base">
              <a:buNone/>
            </a:pPr>
            <a:endParaRPr lang="en-US" u="none" strike="noStrike" dirty="0">
              <a:effectLst/>
              <a:hlinkClick r:id="rId2"/>
            </a:endParaRPr>
          </a:p>
          <a:p>
            <a:pPr algn="just"/>
            <a:endParaRPr lang="en-GB" dirty="0"/>
          </a:p>
        </p:txBody>
      </p:sp>
    </p:spTree>
    <p:extLst>
      <p:ext uri="{BB962C8B-B14F-4D97-AF65-F5344CB8AC3E}">
        <p14:creationId xmlns:p14="http://schemas.microsoft.com/office/powerpoint/2010/main" val="35565023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6802" y="281492"/>
            <a:ext cx="8596668" cy="753374"/>
          </a:xfrm>
        </p:spPr>
        <p:txBody>
          <a:bodyPr/>
          <a:lstStyle/>
          <a:p>
            <a:r>
              <a:rPr lang="en-GB" dirty="0"/>
              <a:t>		</a:t>
            </a:r>
            <a:r>
              <a:rPr lang="en-GB" altLang="en-US" dirty="0">
                <a:latin typeface="Calibri" panose="020F0502020204030204" pitchFamily="34" charset="0"/>
              </a:rPr>
              <a:t>Expert Evidence – when it is needed.</a:t>
            </a:r>
            <a:endParaRPr lang="en-GB" dirty="0"/>
          </a:p>
        </p:txBody>
      </p:sp>
      <p:sp>
        <p:nvSpPr>
          <p:cNvPr id="3" name="Content Placeholder 2"/>
          <p:cNvSpPr>
            <a:spLocks noGrp="1"/>
          </p:cNvSpPr>
          <p:nvPr>
            <p:ph idx="1"/>
          </p:nvPr>
        </p:nvSpPr>
        <p:spPr>
          <a:xfrm>
            <a:off x="608323" y="1407215"/>
            <a:ext cx="9381066" cy="5033842"/>
          </a:xfrm>
        </p:spPr>
        <p:txBody>
          <a:bodyPr>
            <a:normAutofit/>
          </a:bodyPr>
          <a:lstStyle/>
          <a:p>
            <a:r>
              <a:rPr lang="en-GB" altLang="en-US" sz="2400" dirty="0"/>
              <a:t>Expert evidence is dealt with under </a:t>
            </a:r>
            <a:r>
              <a:rPr lang="en-GB" altLang="en-US" sz="2400" u="sng" dirty="0"/>
              <a:t>CPR 35</a:t>
            </a:r>
            <a:r>
              <a:rPr lang="en-GB" altLang="en-US" sz="2400" dirty="0"/>
              <a:t>.</a:t>
            </a:r>
          </a:p>
          <a:p>
            <a:r>
              <a:rPr lang="en-US" sz="2400" b="0" i="0" dirty="0">
                <a:solidFill>
                  <a:srgbClr val="000000"/>
                </a:solidFill>
                <a:effectLst/>
              </a:rPr>
              <a:t>Expert evidence differs from witness evidence from witnesses of fact in several important aspects.</a:t>
            </a:r>
            <a:r>
              <a:rPr lang="en-GB" sz="2400" b="0" i="0" dirty="0">
                <a:solidFill>
                  <a:srgbClr val="000000"/>
                </a:solidFill>
                <a:effectLst/>
              </a:rPr>
              <a:t> ( see Table 14.2 in manual)</a:t>
            </a:r>
            <a:endParaRPr lang="en-GB" altLang="en-US" sz="2400" dirty="0"/>
          </a:p>
          <a:p>
            <a:r>
              <a:rPr lang="en-GB" altLang="en-US" sz="2400" u="sng" dirty="0"/>
              <a:t>CPR 35.1 </a:t>
            </a:r>
            <a:r>
              <a:rPr lang="en-GB" altLang="en-US" sz="2400" dirty="0"/>
              <a:t>states that </a:t>
            </a:r>
            <a:r>
              <a:rPr lang="en-GB" altLang="en-US" sz="2400" i="1" dirty="0"/>
              <a:t>‘Expert evidence shall be restricted to that which is reasonably required to resolve the proceedings.’</a:t>
            </a:r>
          </a:p>
          <a:p>
            <a:r>
              <a:rPr lang="en-GB" altLang="en-US" sz="2400" dirty="0"/>
              <a:t>Experts are to be independent.</a:t>
            </a:r>
          </a:p>
          <a:p>
            <a:r>
              <a:rPr lang="en-GB" altLang="en-US" sz="2400" dirty="0"/>
              <a:t>An experts primary duty is to assist the court as per </a:t>
            </a:r>
            <a:r>
              <a:rPr lang="en-GB" altLang="en-US" sz="2400" u="sng" dirty="0"/>
              <a:t>CPR 35.3 (1). </a:t>
            </a:r>
          </a:p>
          <a:p>
            <a:r>
              <a:rPr lang="en-GB" altLang="en-US" sz="2400" dirty="0"/>
              <a:t>No party can call an expert to give evidence or put in evidence from an expert without the court’s permission, as per </a:t>
            </a:r>
            <a:r>
              <a:rPr lang="en-GB" altLang="en-US" sz="2400" u="sng" dirty="0"/>
              <a:t>CPR 35.4(1).</a:t>
            </a:r>
          </a:p>
          <a:p>
            <a:endParaRPr lang="en-GB" dirty="0"/>
          </a:p>
        </p:txBody>
      </p:sp>
    </p:spTree>
    <p:extLst>
      <p:ext uri="{BB962C8B-B14F-4D97-AF65-F5344CB8AC3E}">
        <p14:creationId xmlns:p14="http://schemas.microsoft.com/office/powerpoint/2010/main" val="34044542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CCAF56-F800-4B29-8AC4-88FF9D1A6740}"/>
              </a:ext>
            </a:extLst>
          </p:cNvPr>
          <p:cNvSpPr>
            <a:spLocks noGrp="1"/>
          </p:cNvSpPr>
          <p:nvPr>
            <p:ph type="title"/>
          </p:nvPr>
        </p:nvSpPr>
        <p:spPr>
          <a:xfrm>
            <a:off x="591070" y="201434"/>
            <a:ext cx="8596668" cy="787728"/>
          </a:xfrm>
        </p:spPr>
        <p:txBody>
          <a:bodyPr/>
          <a:lstStyle/>
          <a:p>
            <a:r>
              <a:rPr lang="en-GB" dirty="0"/>
              <a:t>Example 1:</a:t>
            </a:r>
          </a:p>
        </p:txBody>
      </p:sp>
      <p:sp>
        <p:nvSpPr>
          <p:cNvPr id="3" name="Content Placeholder 2">
            <a:extLst>
              <a:ext uri="{FF2B5EF4-FFF2-40B4-BE49-F238E27FC236}">
                <a16:creationId xmlns:a16="http://schemas.microsoft.com/office/drawing/2014/main" id="{313745F0-AAAA-F79A-072B-96DD303E7A1C}"/>
              </a:ext>
            </a:extLst>
          </p:cNvPr>
          <p:cNvSpPr>
            <a:spLocks noGrp="1"/>
          </p:cNvSpPr>
          <p:nvPr>
            <p:ph idx="1"/>
          </p:nvPr>
        </p:nvSpPr>
        <p:spPr>
          <a:xfrm>
            <a:off x="516307" y="1035170"/>
            <a:ext cx="8713957" cy="5486400"/>
          </a:xfrm>
        </p:spPr>
        <p:txBody>
          <a:bodyPr>
            <a:noAutofit/>
          </a:bodyPr>
          <a:lstStyle/>
          <a:p>
            <a:pPr marL="0" indent="0" algn="l" fontAlgn="base">
              <a:buNone/>
            </a:pPr>
            <a:r>
              <a:rPr lang="en-US" sz="2000" b="0" i="0" dirty="0">
                <a:solidFill>
                  <a:srgbClr val="000000"/>
                </a:solidFill>
                <a:effectLst/>
              </a:rPr>
              <a:t>You represent Chloe, who sustained life-changing injuries, which she alleges to have been caused by the failure of Henry, a surgeon, to diagnose a serious medical condition.</a:t>
            </a:r>
          </a:p>
          <a:p>
            <a:pPr marL="0" indent="0" algn="l" fontAlgn="base">
              <a:buNone/>
            </a:pPr>
            <a:r>
              <a:rPr lang="en-US" sz="2000" b="0" i="0" dirty="0">
                <a:solidFill>
                  <a:srgbClr val="000000"/>
                </a:solidFill>
                <a:effectLst/>
              </a:rPr>
              <a:t>Expert evidence may be required in this clinical negligence case about </a:t>
            </a:r>
            <a:r>
              <a:rPr lang="en-US" sz="2000" b="1" i="0" dirty="0">
                <a:solidFill>
                  <a:srgbClr val="000000"/>
                </a:solidFill>
                <a:effectLst/>
              </a:rPr>
              <a:t>whether Henry was in breach of his duty </a:t>
            </a:r>
            <a:r>
              <a:rPr lang="en-US" sz="2000" b="0" i="0" dirty="0">
                <a:solidFill>
                  <a:srgbClr val="000000"/>
                </a:solidFill>
                <a:effectLst/>
              </a:rPr>
              <a:t>of care to Chloe by falling below the standard accepted as responsible practice by a competent body of professionals. Expert evidence may be separately required about </a:t>
            </a:r>
            <a:r>
              <a:rPr lang="en-US" sz="2000" b="1" i="0" dirty="0">
                <a:solidFill>
                  <a:srgbClr val="000000"/>
                </a:solidFill>
                <a:effectLst/>
              </a:rPr>
              <a:t>causation</a:t>
            </a:r>
            <a:r>
              <a:rPr lang="en-US" sz="2000" b="0" i="0" dirty="0">
                <a:solidFill>
                  <a:srgbClr val="000000"/>
                </a:solidFill>
                <a:effectLst/>
              </a:rPr>
              <a:t>: whether any breach of duty by Henry has caused or materially contributed to Chloe’s injuries.</a:t>
            </a:r>
          </a:p>
          <a:p>
            <a:pPr marL="0" indent="0" algn="l" fontAlgn="base">
              <a:buNone/>
            </a:pPr>
            <a:r>
              <a:rPr lang="en-US" sz="2000" b="0" i="0" dirty="0">
                <a:solidFill>
                  <a:srgbClr val="000000"/>
                </a:solidFill>
                <a:effectLst/>
              </a:rPr>
              <a:t>It may also be appropriate for expert evidence to be needed about components of the value of Chloe’s claim, such as whether her accommodation needs to be adapted to reflect her injuries, the costs of treatment, aids, equipment and appliances and the value of pension lost as a result of her inability to continue earning.</a:t>
            </a:r>
          </a:p>
        </p:txBody>
      </p:sp>
    </p:spTree>
    <p:extLst>
      <p:ext uri="{BB962C8B-B14F-4D97-AF65-F5344CB8AC3E}">
        <p14:creationId xmlns:p14="http://schemas.microsoft.com/office/powerpoint/2010/main" val="424697918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F9F7C3-B60E-424E-1500-E78CC27BBE86}"/>
              </a:ext>
            </a:extLst>
          </p:cNvPr>
          <p:cNvSpPr>
            <a:spLocks noGrp="1"/>
          </p:cNvSpPr>
          <p:nvPr>
            <p:ph type="title"/>
          </p:nvPr>
        </p:nvSpPr>
        <p:spPr/>
        <p:txBody>
          <a:bodyPr/>
          <a:lstStyle/>
          <a:p>
            <a:r>
              <a:rPr lang="en-GB" dirty="0"/>
              <a:t>Example 2:</a:t>
            </a:r>
            <a:br>
              <a:rPr lang="en-GB" dirty="0"/>
            </a:br>
            <a:endParaRPr lang="en-GB" dirty="0"/>
          </a:p>
        </p:txBody>
      </p:sp>
      <p:sp>
        <p:nvSpPr>
          <p:cNvPr id="3" name="Content Placeholder 2">
            <a:extLst>
              <a:ext uri="{FF2B5EF4-FFF2-40B4-BE49-F238E27FC236}">
                <a16:creationId xmlns:a16="http://schemas.microsoft.com/office/drawing/2014/main" id="{27BB1E03-4ED9-9A74-2DD3-79214C3679D7}"/>
              </a:ext>
            </a:extLst>
          </p:cNvPr>
          <p:cNvSpPr>
            <a:spLocks noGrp="1"/>
          </p:cNvSpPr>
          <p:nvPr>
            <p:ph idx="1"/>
          </p:nvPr>
        </p:nvSpPr>
        <p:spPr>
          <a:xfrm>
            <a:off x="550813" y="1488613"/>
            <a:ext cx="8596668" cy="4486617"/>
          </a:xfrm>
        </p:spPr>
        <p:txBody>
          <a:bodyPr>
            <a:noAutofit/>
          </a:bodyPr>
          <a:lstStyle/>
          <a:p>
            <a:pPr marL="0" indent="0" algn="l" fontAlgn="base">
              <a:buNone/>
            </a:pPr>
            <a:r>
              <a:rPr lang="en-US" sz="2800" b="0" i="0" dirty="0">
                <a:solidFill>
                  <a:srgbClr val="000000"/>
                </a:solidFill>
                <a:effectLst/>
              </a:rPr>
              <a:t>Adam is injured in a road traffic accident and is bringing a claim against Bethany.</a:t>
            </a:r>
          </a:p>
          <a:p>
            <a:pPr marL="0" indent="0" algn="l" fontAlgn="base">
              <a:buNone/>
            </a:pPr>
            <a:r>
              <a:rPr lang="en-US" sz="2800" b="0" i="0" dirty="0">
                <a:solidFill>
                  <a:srgbClr val="000000"/>
                </a:solidFill>
                <a:effectLst/>
              </a:rPr>
              <a:t>The opinion of a medical expert witness will be needed about the diagnosis of his injury, the effects of the injury, likely treatment and the future prognosis for the progression of his injury in the future. These are issues relevant to the likely value of Adam’s claim.</a:t>
            </a:r>
          </a:p>
          <a:p>
            <a:pPr marL="0" indent="0">
              <a:buNone/>
            </a:pPr>
            <a:br>
              <a:rPr lang="en-US" sz="2800" b="0" i="0" dirty="0">
                <a:solidFill>
                  <a:srgbClr val="000000"/>
                </a:solidFill>
                <a:effectLst/>
              </a:rPr>
            </a:br>
            <a:endParaRPr lang="en-GB" sz="2800" dirty="0"/>
          </a:p>
        </p:txBody>
      </p:sp>
    </p:spTree>
    <p:extLst>
      <p:ext uri="{BB962C8B-B14F-4D97-AF65-F5344CB8AC3E}">
        <p14:creationId xmlns:p14="http://schemas.microsoft.com/office/powerpoint/2010/main" val="348943661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197B97-180E-4349-A271-1B2B099FCB40}"/>
              </a:ext>
            </a:extLst>
          </p:cNvPr>
          <p:cNvSpPr>
            <a:spLocks noGrp="1"/>
          </p:cNvSpPr>
          <p:nvPr>
            <p:ph type="title"/>
          </p:nvPr>
        </p:nvSpPr>
        <p:spPr>
          <a:xfrm>
            <a:off x="424292" y="156238"/>
            <a:ext cx="8596668" cy="1320800"/>
          </a:xfrm>
        </p:spPr>
        <p:txBody>
          <a:bodyPr>
            <a:noAutofit/>
          </a:bodyPr>
          <a:lstStyle/>
          <a:p>
            <a:r>
              <a:rPr lang="en-GB" b="1" i="0" dirty="0">
                <a:effectLst/>
              </a:rPr>
              <a:t>The use of opinion evidence from expert witnesses</a:t>
            </a:r>
            <a:br>
              <a:rPr lang="en-GB" b="1" i="0" dirty="0">
                <a:effectLst/>
              </a:rPr>
            </a:br>
            <a:endParaRPr lang="en-GB" dirty="0"/>
          </a:p>
        </p:txBody>
      </p:sp>
      <p:sp>
        <p:nvSpPr>
          <p:cNvPr id="3" name="Content Placeholder 2">
            <a:extLst>
              <a:ext uri="{FF2B5EF4-FFF2-40B4-BE49-F238E27FC236}">
                <a16:creationId xmlns:a16="http://schemas.microsoft.com/office/drawing/2014/main" id="{89C23627-DC92-4646-A9A8-4B373B6FD3C9}"/>
              </a:ext>
            </a:extLst>
          </p:cNvPr>
          <p:cNvSpPr>
            <a:spLocks noGrp="1"/>
          </p:cNvSpPr>
          <p:nvPr>
            <p:ph idx="1"/>
          </p:nvPr>
        </p:nvSpPr>
        <p:spPr>
          <a:xfrm>
            <a:off x="424292" y="1568242"/>
            <a:ext cx="9352312" cy="4936075"/>
          </a:xfrm>
        </p:spPr>
        <p:txBody>
          <a:bodyPr>
            <a:normAutofit/>
          </a:bodyPr>
          <a:lstStyle/>
          <a:p>
            <a:pPr algn="just"/>
            <a:r>
              <a:rPr lang="en-GB" sz="2400" b="0" i="0" dirty="0">
                <a:solidFill>
                  <a:srgbClr val="000000"/>
                </a:solidFill>
                <a:effectLst/>
              </a:rPr>
              <a:t>The use of expert evidence in civil claims is an exception to the rule against opinion evidence. The expert witness can give an opinion to the court on matters which they may not have seen directly, but in which matters they are an “expert”.</a:t>
            </a:r>
          </a:p>
          <a:p>
            <a:pPr algn="just"/>
            <a:r>
              <a:rPr lang="en-GB" sz="2400" b="1" i="0" dirty="0">
                <a:solidFill>
                  <a:srgbClr val="000000"/>
                </a:solidFill>
                <a:effectLst/>
              </a:rPr>
              <a:t>s3 Civil Evidence Act 1972 (CEA 1972)</a:t>
            </a:r>
            <a:r>
              <a:rPr lang="en-GB" sz="2400" b="0" i="0" dirty="0">
                <a:solidFill>
                  <a:srgbClr val="000000"/>
                </a:solidFill>
                <a:effectLst/>
              </a:rPr>
              <a:t> sets out the test for calling an expert witness in civil proceedings:</a:t>
            </a:r>
          </a:p>
          <a:p>
            <a:pPr algn="just">
              <a:buFont typeface="Arial" panose="020B0604020202020204" pitchFamily="34" charset="0"/>
              <a:buChar char="•"/>
            </a:pPr>
            <a:r>
              <a:rPr lang="en-GB" sz="2400" b="0" i="0" dirty="0">
                <a:solidFill>
                  <a:srgbClr val="000000"/>
                </a:solidFill>
                <a:effectLst/>
              </a:rPr>
              <a:t>the expert may give their opinion </a:t>
            </a:r>
            <a:r>
              <a:rPr lang="en-GB" sz="2400" b="1" i="0" dirty="0">
                <a:solidFill>
                  <a:srgbClr val="000000"/>
                </a:solidFill>
                <a:effectLst/>
              </a:rPr>
              <a:t>on any relevant matter</a:t>
            </a:r>
            <a:r>
              <a:rPr lang="en-GB" sz="2400" b="0" i="0" dirty="0">
                <a:solidFill>
                  <a:srgbClr val="000000"/>
                </a:solidFill>
                <a:effectLst/>
              </a:rPr>
              <a:t>; and</a:t>
            </a:r>
          </a:p>
          <a:p>
            <a:pPr algn="just">
              <a:buFont typeface="Arial" panose="020B0604020202020204" pitchFamily="34" charset="0"/>
              <a:buChar char="•"/>
            </a:pPr>
            <a:r>
              <a:rPr lang="en-GB" sz="2400" b="0" i="0" dirty="0">
                <a:solidFill>
                  <a:srgbClr val="000000"/>
                </a:solidFill>
                <a:effectLst/>
              </a:rPr>
              <a:t>the expert must be </a:t>
            </a:r>
            <a:r>
              <a:rPr lang="en-GB" sz="2400" b="1" i="0" dirty="0">
                <a:solidFill>
                  <a:srgbClr val="000000"/>
                </a:solidFill>
                <a:effectLst/>
              </a:rPr>
              <a:t>qualified</a:t>
            </a:r>
            <a:r>
              <a:rPr lang="en-GB" sz="2400" b="0" i="0" dirty="0">
                <a:solidFill>
                  <a:srgbClr val="000000"/>
                </a:solidFill>
                <a:effectLst/>
              </a:rPr>
              <a:t> to give the opinion.</a:t>
            </a:r>
          </a:p>
          <a:p>
            <a:pPr algn="just"/>
            <a:r>
              <a:rPr lang="en-GB" sz="2400" b="0" i="0" dirty="0">
                <a:solidFill>
                  <a:srgbClr val="000000"/>
                </a:solidFill>
                <a:effectLst/>
              </a:rPr>
              <a:t>These are important matters to consider whenever seeking permission of the court to adduce expert evidence and in choosing an appropriate expert.</a:t>
            </a:r>
          </a:p>
          <a:p>
            <a:endParaRPr lang="en-GB" dirty="0"/>
          </a:p>
        </p:txBody>
      </p:sp>
    </p:spTree>
    <p:extLst>
      <p:ext uri="{BB962C8B-B14F-4D97-AF65-F5344CB8AC3E}">
        <p14:creationId xmlns:p14="http://schemas.microsoft.com/office/powerpoint/2010/main" val="18580810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06A5C5-D433-49E3-A346-B80681E28F8B}"/>
              </a:ext>
            </a:extLst>
          </p:cNvPr>
          <p:cNvSpPr>
            <a:spLocks noGrp="1"/>
          </p:cNvSpPr>
          <p:nvPr>
            <p:ph type="title"/>
          </p:nvPr>
        </p:nvSpPr>
        <p:spPr>
          <a:xfrm>
            <a:off x="64004" y="163902"/>
            <a:ext cx="9208537" cy="1023979"/>
          </a:xfrm>
        </p:spPr>
        <p:txBody>
          <a:bodyPr>
            <a:normAutofit fontScale="90000"/>
          </a:bodyPr>
          <a:lstStyle/>
          <a:p>
            <a:r>
              <a:rPr lang="en-GB" sz="3200" b="1" i="0" dirty="0">
                <a:effectLst/>
              </a:rPr>
              <a:t>The use of opinion evidence from expert witnesses</a:t>
            </a:r>
            <a:endParaRPr lang="en-GB" sz="3200" dirty="0"/>
          </a:p>
        </p:txBody>
      </p:sp>
      <p:sp>
        <p:nvSpPr>
          <p:cNvPr id="3" name="Content Placeholder 2">
            <a:extLst>
              <a:ext uri="{FF2B5EF4-FFF2-40B4-BE49-F238E27FC236}">
                <a16:creationId xmlns:a16="http://schemas.microsoft.com/office/drawing/2014/main" id="{2F309E54-0D8F-46D6-A677-2BB2A805F3F2}"/>
              </a:ext>
            </a:extLst>
          </p:cNvPr>
          <p:cNvSpPr>
            <a:spLocks noGrp="1"/>
          </p:cNvSpPr>
          <p:nvPr>
            <p:ph idx="1"/>
          </p:nvPr>
        </p:nvSpPr>
        <p:spPr>
          <a:xfrm>
            <a:off x="248033" y="1421049"/>
            <a:ext cx="8840478" cy="4918822"/>
          </a:xfrm>
        </p:spPr>
        <p:txBody>
          <a:bodyPr/>
          <a:lstStyle/>
          <a:p>
            <a:pPr algn="just"/>
            <a:r>
              <a:rPr lang="en-GB" sz="2000" b="0" i="0" dirty="0">
                <a:solidFill>
                  <a:srgbClr val="000000"/>
                </a:solidFill>
                <a:effectLst/>
              </a:rPr>
              <a:t>An expert witness can give evidence or their conclusions based on opinion, if four basic conditions are met in respect of their evidence.</a:t>
            </a:r>
          </a:p>
          <a:p>
            <a:pPr algn="l">
              <a:buFont typeface="Arial" panose="020B0604020202020204" pitchFamily="34" charset="0"/>
              <a:buChar char="•"/>
            </a:pPr>
            <a:r>
              <a:rPr lang="en-GB" sz="2000" b="0" i="0" dirty="0">
                <a:solidFill>
                  <a:srgbClr val="000000"/>
                </a:solidFill>
                <a:effectLst/>
              </a:rPr>
              <a:t>(1)   The opinion, inferences or conclusions depend on special knowledge, skill or training that is not within the ordinary experience of the judge.</a:t>
            </a:r>
          </a:p>
          <a:p>
            <a:pPr algn="l">
              <a:buFont typeface="Arial" panose="020B0604020202020204" pitchFamily="34" charset="0"/>
              <a:buChar char="•"/>
            </a:pPr>
            <a:r>
              <a:rPr lang="en-GB" sz="2000" b="0" i="0" dirty="0">
                <a:solidFill>
                  <a:srgbClr val="000000"/>
                </a:solidFill>
                <a:effectLst/>
              </a:rPr>
              <a:t>(2)   The expert is qualified as a true expert in the field of expertise.</a:t>
            </a:r>
          </a:p>
          <a:p>
            <a:pPr algn="l">
              <a:buFont typeface="Arial" panose="020B0604020202020204" pitchFamily="34" charset="0"/>
              <a:buChar char="•"/>
            </a:pPr>
            <a:r>
              <a:rPr lang="en-GB" sz="2000" b="0" i="0" dirty="0">
                <a:solidFill>
                  <a:srgbClr val="000000"/>
                </a:solidFill>
                <a:effectLst/>
              </a:rPr>
              <a:t>(3)   The expert can give evidence to a reasonable degree of certainty regarding their opinion, inferences or conclusions.</a:t>
            </a:r>
          </a:p>
          <a:p>
            <a:pPr algn="l">
              <a:buFont typeface="Arial" panose="020B0604020202020204" pitchFamily="34" charset="0"/>
              <a:buChar char="•"/>
            </a:pPr>
            <a:r>
              <a:rPr lang="en-GB" sz="2000" b="0" i="0" dirty="0">
                <a:solidFill>
                  <a:srgbClr val="000000"/>
                </a:solidFill>
                <a:effectLst/>
              </a:rPr>
              <a:t>(4)   The expert can demonstrate, or persuade from scientific fact, the basis of their opinion, inference or conclusions.</a:t>
            </a:r>
          </a:p>
          <a:p>
            <a:endParaRPr lang="en-GB" dirty="0"/>
          </a:p>
        </p:txBody>
      </p:sp>
    </p:spTree>
    <p:extLst>
      <p:ext uri="{BB962C8B-B14F-4D97-AF65-F5344CB8AC3E}">
        <p14:creationId xmlns:p14="http://schemas.microsoft.com/office/powerpoint/2010/main" val="19037126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CFB5C2-5676-40A5-8A76-E9A28B41BCBA}"/>
              </a:ext>
            </a:extLst>
          </p:cNvPr>
          <p:cNvSpPr>
            <a:spLocks noGrp="1"/>
          </p:cNvSpPr>
          <p:nvPr>
            <p:ph type="title"/>
          </p:nvPr>
        </p:nvSpPr>
        <p:spPr/>
        <p:txBody>
          <a:bodyPr/>
          <a:lstStyle/>
          <a:p>
            <a:r>
              <a:rPr lang="en-GB" dirty="0"/>
              <a:t>Who or What is an Expert? </a:t>
            </a:r>
          </a:p>
        </p:txBody>
      </p:sp>
      <p:sp>
        <p:nvSpPr>
          <p:cNvPr id="3" name="Content Placeholder 2">
            <a:extLst>
              <a:ext uri="{FF2B5EF4-FFF2-40B4-BE49-F238E27FC236}">
                <a16:creationId xmlns:a16="http://schemas.microsoft.com/office/drawing/2014/main" id="{E8B73560-AD16-430D-8A66-3239E07562D9}"/>
              </a:ext>
            </a:extLst>
          </p:cNvPr>
          <p:cNvSpPr>
            <a:spLocks noGrp="1"/>
          </p:cNvSpPr>
          <p:nvPr>
            <p:ph idx="1"/>
          </p:nvPr>
        </p:nvSpPr>
        <p:spPr>
          <a:xfrm>
            <a:off x="585319" y="1930400"/>
            <a:ext cx="8596668" cy="3880773"/>
          </a:xfrm>
        </p:spPr>
        <p:txBody>
          <a:bodyPr>
            <a:normAutofit/>
          </a:bodyPr>
          <a:lstStyle/>
          <a:p>
            <a:pPr algn="just"/>
            <a:r>
              <a:rPr lang="en-GB" sz="2800" b="0" i="0" dirty="0">
                <a:solidFill>
                  <a:srgbClr val="000000"/>
                </a:solidFill>
                <a:effectLst/>
              </a:rPr>
              <a:t>An expert can be anyone with knowledge or experience of a particular field or discipline beyond that to be expected of a layman.</a:t>
            </a:r>
          </a:p>
          <a:p>
            <a:pPr algn="just"/>
            <a:r>
              <a:rPr lang="en-GB" sz="2800" b="0" i="0" dirty="0">
                <a:solidFill>
                  <a:srgbClr val="000000"/>
                </a:solidFill>
                <a:effectLst/>
              </a:rPr>
              <a:t>The expertise of the expert is gauged not only from their professional training but also their suitable qualification from employment or experience in other ways, such as academic study, to give that evidence.</a:t>
            </a:r>
          </a:p>
          <a:p>
            <a:endParaRPr lang="en-GB" dirty="0"/>
          </a:p>
        </p:txBody>
      </p:sp>
    </p:spTree>
    <p:extLst>
      <p:ext uri="{BB962C8B-B14F-4D97-AF65-F5344CB8AC3E}">
        <p14:creationId xmlns:p14="http://schemas.microsoft.com/office/powerpoint/2010/main" val="389912657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7A69D1-63F9-4E88-AA5B-C9782FAD865E}"/>
              </a:ext>
            </a:extLst>
          </p:cNvPr>
          <p:cNvSpPr>
            <a:spLocks noGrp="1"/>
          </p:cNvSpPr>
          <p:nvPr>
            <p:ph type="title"/>
          </p:nvPr>
        </p:nvSpPr>
        <p:spPr>
          <a:xfrm>
            <a:off x="545063" y="270295"/>
            <a:ext cx="8596668" cy="707365"/>
          </a:xfrm>
        </p:spPr>
        <p:txBody>
          <a:bodyPr/>
          <a:lstStyle/>
          <a:p>
            <a:r>
              <a:rPr lang="en-GB" b="1" dirty="0"/>
              <a:t>Where do you find an Expert? </a:t>
            </a:r>
          </a:p>
        </p:txBody>
      </p:sp>
      <p:sp>
        <p:nvSpPr>
          <p:cNvPr id="3" name="Content Placeholder 2">
            <a:extLst>
              <a:ext uri="{FF2B5EF4-FFF2-40B4-BE49-F238E27FC236}">
                <a16:creationId xmlns:a16="http://schemas.microsoft.com/office/drawing/2014/main" id="{E1F9C0C8-03EE-469D-961D-1B2ACBDF87CE}"/>
              </a:ext>
            </a:extLst>
          </p:cNvPr>
          <p:cNvSpPr>
            <a:spLocks noGrp="1"/>
          </p:cNvSpPr>
          <p:nvPr>
            <p:ph idx="1"/>
          </p:nvPr>
        </p:nvSpPr>
        <p:spPr>
          <a:xfrm>
            <a:off x="372535" y="1102415"/>
            <a:ext cx="9248794" cy="5131608"/>
          </a:xfrm>
        </p:spPr>
        <p:txBody>
          <a:bodyPr>
            <a:normAutofit/>
          </a:bodyPr>
          <a:lstStyle/>
          <a:p>
            <a:pPr algn="just"/>
            <a:r>
              <a:rPr lang="en-GB" sz="2000" dirty="0">
                <a:effectLst/>
              </a:rPr>
              <a:t>The expert will ideally be a person who has some experience of being an expert witness, a person who will not be undermined or intimidated by the judicial process or by cross-examination.</a:t>
            </a:r>
          </a:p>
          <a:p>
            <a:pPr algn="just"/>
            <a:r>
              <a:rPr lang="en-GB" sz="2000" dirty="0">
                <a:effectLst/>
              </a:rPr>
              <a:t>Often found by recommendation from:</a:t>
            </a:r>
          </a:p>
          <a:p>
            <a:pPr algn="just">
              <a:buFont typeface="Arial" panose="020B0604020202020204" pitchFamily="34" charset="0"/>
              <a:buChar char="•"/>
            </a:pPr>
            <a:r>
              <a:rPr lang="en-GB" sz="2000" dirty="0">
                <a:effectLst/>
              </a:rPr>
              <a:t>colleagues;</a:t>
            </a:r>
          </a:p>
          <a:p>
            <a:pPr algn="just">
              <a:buFont typeface="Arial" panose="020B0604020202020204" pitchFamily="34" charset="0"/>
              <a:buChar char="•"/>
            </a:pPr>
            <a:r>
              <a:rPr lang="en-GB" sz="2000" dirty="0">
                <a:effectLst/>
              </a:rPr>
              <a:t>counsel;</a:t>
            </a:r>
          </a:p>
          <a:p>
            <a:pPr algn="just">
              <a:buFont typeface="Arial" panose="020B0604020202020204" pitchFamily="34" charset="0"/>
              <a:buChar char="•"/>
            </a:pPr>
            <a:r>
              <a:rPr lang="en-GB" sz="2000" dirty="0">
                <a:effectLst/>
              </a:rPr>
              <a:t>the client (who may have lists of experts previously used in other cases);</a:t>
            </a:r>
          </a:p>
          <a:p>
            <a:pPr algn="just">
              <a:buFont typeface="Arial" panose="020B0604020202020204" pitchFamily="34" charset="0"/>
              <a:buChar char="•"/>
            </a:pPr>
            <a:r>
              <a:rPr lang="en-GB" sz="2000" dirty="0">
                <a:effectLst/>
              </a:rPr>
              <a:t>databases held by organisations of other lawyers working in the relevant area, such as the Association of Personal Injury Lawyers; and</a:t>
            </a:r>
          </a:p>
          <a:p>
            <a:pPr algn="just">
              <a:buFont typeface="Arial" panose="020B0604020202020204" pitchFamily="34" charset="0"/>
              <a:buChar char="•"/>
            </a:pPr>
            <a:r>
              <a:rPr lang="en-GB" sz="2000" dirty="0">
                <a:effectLst/>
              </a:rPr>
              <a:t>organisations which train and accredit expert witnesses on the requirements of giving expert opinion evidence in disputes, such as The UK Register of Expert Witnesses, The Expert Witness Institute or The Academy of Experts.</a:t>
            </a:r>
          </a:p>
          <a:p>
            <a:endParaRPr lang="en-GB" dirty="0"/>
          </a:p>
        </p:txBody>
      </p:sp>
    </p:spTree>
    <p:extLst>
      <p:ext uri="{BB962C8B-B14F-4D97-AF65-F5344CB8AC3E}">
        <p14:creationId xmlns:p14="http://schemas.microsoft.com/office/powerpoint/2010/main" val="33975358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7F30B2-49BB-446A-B960-90876C92AC17}"/>
              </a:ext>
            </a:extLst>
          </p:cNvPr>
          <p:cNvSpPr>
            <a:spLocks noGrp="1"/>
          </p:cNvSpPr>
          <p:nvPr>
            <p:ph type="title"/>
          </p:nvPr>
        </p:nvSpPr>
        <p:spPr>
          <a:xfrm>
            <a:off x="395537" y="264544"/>
            <a:ext cx="9329308" cy="1320800"/>
          </a:xfrm>
        </p:spPr>
        <p:txBody>
          <a:bodyPr>
            <a:normAutofit fontScale="90000"/>
          </a:bodyPr>
          <a:lstStyle/>
          <a:p>
            <a:r>
              <a:rPr lang="en-GB" b="1" i="0" dirty="0">
                <a:effectLst/>
              </a:rPr>
              <a:t>What enquiries need to be made of </a:t>
            </a:r>
            <a:r>
              <a:rPr lang="en-GB" b="1" dirty="0"/>
              <a:t>the</a:t>
            </a:r>
            <a:r>
              <a:rPr lang="en-GB" b="1" i="0" dirty="0">
                <a:effectLst/>
              </a:rPr>
              <a:t> chosen expert?</a:t>
            </a:r>
            <a:br>
              <a:rPr lang="en-GB" b="1" i="0" dirty="0">
                <a:solidFill>
                  <a:srgbClr val="F0552B"/>
                </a:solidFill>
                <a:effectLst/>
                <a:latin typeface="Allerta"/>
              </a:rPr>
            </a:br>
            <a:endParaRPr lang="en-GB" dirty="0"/>
          </a:p>
        </p:txBody>
      </p:sp>
      <p:sp>
        <p:nvSpPr>
          <p:cNvPr id="3" name="Content Placeholder 2">
            <a:extLst>
              <a:ext uri="{FF2B5EF4-FFF2-40B4-BE49-F238E27FC236}">
                <a16:creationId xmlns:a16="http://schemas.microsoft.com/office/drawing/2014/main" id="{47117ECB-F07D-41BC-A4BC-B637FF3246E6}"/>
              </a:ext>
            </a:extLst>
          </p:cNvPr>
          <p:cNvSpPr>
            <a:spLocks noGrp="1"/>
          </p:cNvSpPr>
          <p:nvPr>
            <p:ph idx="1"/>
          </p:nvPr>
        </p:nvSpPr>
        <p:spPr>
          <a:xfrm>
            <a:off x="527809" y="1585344"/>
            <a:ext cx="9243044" cy="5085750"/>
          </a:xfrm>
        </p:spPr>
        <p:txBody>
          <a:bodyPr>
            <a:normAutofit fontScale="70000" lnSpcReduction="20000"/>
          </a:bodyPr>
          <a:lstStyle/>
          <a:p>
            <a:pPr algn="just">
              <a:buFont typeface="Arial" panose="020B0604020202020204" pitchFamily="34" charset="0"/>
              <a:buChar char="•"/>
            </a:pPr>
            <a:r>
              <a:rPr lang="en-GB" sz="2600" b="0" i="0" dirty="0">
                <a:solidFill>
                  <a:srgbClr val="000000"/>
                </a:solidFill>
                <a:effectLst/>
              </a:rPr>
              <a:t>Do they actually have the required experience for </a:t>
            </a:r>
            <a:r>
              <a:rPr lang="en-GB" sz="2600" dirty="0">
                <a:solidFill>
                  <a:srgbClr val="000000"/>
                </a:solidFill>
              </a:rPr>
              <a:t>the</a:t>
            </a:r>
            <a:r>
              <a:rPr lang="en-GB" sz="2600" b="0" i="0" dirty="0">
                <a:solidFill>
                  <a:srgbClr val="000000"/>
                </a:solidFill>
                <a:effectLst/>
              </a:rPr>
              <a:t> case (ensure up-to-date curriculum vitae, showing their experience and qualifications;</a:t>
            </a:r>
          </a:p>
          <a:p>
            <a:pPr algn="just">
              <a:buFont typeface="Arial" panose="020B0604020202020204" pitchFamily="34" charset="0"/>
              <a:buChar char="•"/>
            </a:pPr>
            <a:r>
              <a:rPr lang="en-GB" sz="2600" b="0" i="0" dirty="0">
                <a:solidFill>
                  <a:srgbClr val="000000"/>
                </a:solidFill>
                <a:effectLst/>
              </a:rPr>
              <a:t>Ensure no conflict of interest in engaging </a:t>
            </a:r>
            <a:r>
              <a:rPr lang="en-GB" sz="2600" dirty="0">
                <a:solidFill>
                  <a:srgbClr val="000000"/>
                </a:solidFill>
              </a:rPr>
              <a:t>the</a:t>
            </a:r>
            <a:r>
              <a:rPr lang="en-GB" sz="2600" b="0" i="0" dirty="0">
                <a:solidFill>
                  <a:srgbClr val="000000"/>
                </a:solidFill>
                <a:effectLst/>
              </a:rPr>
              <a:t> chosen expert (</a:t>
            </a:r>
            <a:r>
              <a:rPr lang="en-GB" sz="2600" b="0" i="0" dirty="0" err="1">
                <a:solidFill>
                  <a:srgbClr val="000000"/>
                </a:solidFill>
                <a:effectLst/>
              </a:rPr>
              <a:t>ie</a:t>
            </a:r>
            <a:r>
              <a:rPr lang="en-GB" sz="2600" b="0" i="0" dirty="0">
                <a:solidFill>
                  <a:srgbClr val="000000"/>
                </a:solidFill>
                <a:effectLst/>
              </a:rPr>
              <a:t> no conflict with </a:t>
            </a:r>
            <a:r>
              <a:rPr lang="en-GB" sz="2600" dirty="0">
                <a:solidFill>
                  <a:srgbClr val="000000"/>
                </a:solidFill>
              </a:rPr>
              <a:t>the</a:t>
            </a:r>
            <a:r>
              <a:rPr lang="en-GB" sz="2600" b="0" i="0" dirty="0">
                <a:solidFill>
                  <a:srgbClr val="000000"/>
                </a:solidFill>
                <a:effectLst/>
              </a:rPr>
              <a:t> client, other parties in the action, any other experts who have been engaged and the other parties’ legal representatives – so wil</a:t>
            </a:r>
            <a:r>
              <a:rPr lang="en-GB" sz="2600" dirty="0">
                <a:solidFill>
                  <a:srgbClr val="000000"/>
                </a:solidFill>
              </a:rPr>
              <a:t>l need names</a:t>
            </a:r>
            <a:r>
              <a:rPr lang="en-GB" sz="2600" b="0" i="0" dirty="0">
                <a:solidFill>
                  <a:srgbClr val="000000"/>
                </a:solidFill>
                <a:effectLst/>
              </a:rPr>
              <a:t>);</a:t>
            </a:r>
          </a:p>
          <a:p>
            <a:pPr algn="just">
              <a:buFont typeface="Arial" panose="020B0604020202020204" pitchFamily="34" charset="0"/>
              <a:buChar char="•"/>
            </a:pPr>
            <a:r>
              <a:rPr lang="en-GB" sz="2600" b="0" i="0" dirty="0">
                <a:solidFill>
                  <a:srgbClr val="000000"/>
                </a:solidFill>
                <a:effectLst/>
              </a:rPr>
              <a:t>Ensure they can do the work necessary, including considering the materials, making their enquiries, delivering their report, dealing with any questions and taking any further steps directed by the court and being available to attend court at trial if they are required to give oral evidence ( in accordance with the timetable.);</a:t>
            </a:r>
          </a:p>
          <a:p>
            <a:pPr algn="just">
              <a:buFont typeface="Arial" panose="020B0604020202020204" pitchFamily="34" charset="0"/>
              <a:buChar char="•"/>
            </a:pPr>
            <a:r>
              <a:rPr lang="en-GB" sz="2600" b="0" i="0" dirty="0">
                <a:solidFill>
                  <a:srgbClr val="000000"/>
                </a:solidFill>
                <a:effectLst/>
              </a:rPr>
              <a:t>the likely costs of the work needing to be done (this information may be required by the parties when completing DQs); and</a:t>
            </a:r>
          </a:p>
          <a:p>
            <a:pPr algn="just">
              <a:buFont typeface="Arial" panose="020B0604020202020204" pitchFamily="34" charset="0"/>
              <a:buChar char="•"/>
            </a:pPr>
            <a:r>
              <a:rPr lang="en-GB" sz="2600" b="0" i="0" dirty="0">
                <a:solidFill>
                  <a:srgbClr val="000000"/>
                </a:solidFill>
                <a:effectLst/>
              </a:rPr>
              <a:t>that they can provide you with references for:</a:t>
            </a:r>
          </a:p>
          <a:p>
            <a:pPr marL="457200" lvl="1" indent="0">
              <a:buNone/>
            </a:pPr>
            <a:r>
              <a:rPr lang="en-GB" sz="2600" b="0" i="0" dirty="0">
                <a:solidFill>
                  <a:srgbClr val="000000"/>
                </a:solidFill>
                <a:effectLst/>
              </a:rPr>
              <a:t>— details of the courts in which they have previously appeared;</a:t>
            </a:r>
          </a:p>
          <a:p>
            <a:pPr marL="457200" lvl="1" indent="0">
              <a:buNone/>
            </a:pPr>
            <a:r>
              <a:rPr lang="en-GB" sz="2600" b="0" i="0" dirty="0">
                <a:solidFill>
                  <a:srgbClr val="000000"/>
                </a:solidFill>
                <a:effectLst/>
              </a:rPr>
              <a:t>— details of the nature of the cases in which they have previously been engaged; and</a:t>
            </a:r>
          </a:p>
          <a:p>
            <a:pPr marL="457200" lvl="1" indent="0">
              <a:buNone/>
            </a:pPr>
            <a:r>
              <a:rPr lang="en-GB" sz="2600" b="0" i="0" dirty="0">
                <a:solidFill>
                  <a:srgbClr val="000000"/>
                </a:solidFill>
                <a:effectLst/>
              </a:rPr>
              <a:t>— information relating to their previous court experience, for example, whether they have been cross-examined.</a:t>
            </a:r>
          </a:p>
          <a:p>
            <a:endParaRPr lang="en-GB" dirty="0"/>
          </a:p>
        </p:txBody>
      </p:sp>
    </p:spTree>
    <p:extLst>
      <p:ext uri="{BB962C8B-B14F-4D97-AF65-F5344CB8AC3E}">
        <p14:creationId xmlns:p14="http://schemas.microsoft.com/office/powerpoint/2010/main" val="11041774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37F859-A13D-95BE-9CAE-F452E9AA2BAB}"/>
              </a:ext>
            </a:extLst>
          </p:cNvPr>
          <p:cNvSpPr>
            <a:spLocks noGrp="1"/>
          </p:cNvSpPr>
          <p:nvPr>
            <p:ph type="title"/>
          </p:nvPr>
        </p:nvSpPr>
        <p:spPr>
          <a:xfrm>
            <a:off x="596821" y="287547"/>
            <a:ext cx="8596668" cy="713117"/>
          </a:xfrm>
        </p:spPr>
        <p:txBody>
          <a:bodyPr/>
          <a:lstStyle/>
          <a:p>
            <a:r>
              <a:rPr lang="en-GB" dirty="0"/>
              <a:t>Expert with close connection to a party</a:t>
            </a:r>
          </a:p>
        </p:txBody>
      </p:sp>
      <p:sp>
        <p:nvSpPr>
          <p:cNvPr id="3" name="Content Placeholder 2">
            <a:extLst>
              <a:ext uri="{FF2B5EF4-FFF2-40B4-BE49-F238E27FC236}">
                <a16:creationId xmlns:a16="http://schemas.microsoft.com/office/drawing/2014/main" id="{AF9B7036-726A-9906-3E8B-061A19763FA6}"/>
              </a:ext>
            </a:extLst>
          </p:cNvPr>
          <p:cNvSpPr>
            <a:spLocks noGrp="1"/>
          </p:cNvSpPr>
          <p:nvPr>
            <p:ph idx="1"/>
          </p:nvPr>
        </p:nvSpPr>
        <p:spPr>
          <a:xfrm>
            <a:off x="533561" y="1068795"/>
            <a:ext cx="9179782" cy="5458526"/>
          </a:xfrm>
        </p:spPr>
        <p:txBody>
          <a:bodyPr>
            <a:normAutofit fontScale="55000" lnSpcReduction="20000"/>
          </a:bodyPr>
          <a:lstStyle/>
          <a:p>
            <a:pPr algn="l" fontAlgn="base" latinLnBrk="0"/>
            <a:r>
              <a:rPr lang="en-US" sz="3200" dirty="0">
                <a:solidFill>
                  <a:srgbClr val="000000"/>
                </a:solidFill>
              </a:rPr>
              <a:t>L</a:t>
            </a:r>
            <a:r>
              <a:rPr lang="en-US" sz="3200" b="0" i="0" dirty="0">
                <a:solidFill>
                  <a:srgbClr val="000000"/>
                </a:solidFill>
                <a:effectLst/>
              </a:rPr>
              <a:t>ogical that it would be inappropriate to use an expert who has a close connection with a party.</a:t>
            </a:r>
          </a:p>
          <a:p>
            <a:pPr algn="l" fontAlgn="base" latinLnBrk="0"/>
            <a:r>
              <a:rPr lang="en-US" sz="3200" b="0" i="0" dirty="0">
                <a:solidFill>
                  <a:srgbClr val="000000"/>
                </a:solidFill>
                <a:effectLst/>
              </a:rPr>
              <a:t> However, in certain circumstances this may not always be a bar to instructing the expert. In </a:t>
            </a:r>
            <a:r>
              <a:rPr lang="en-US" sz="3200" b="1" i="1" dirty="0">
                <a:solidFill>
                  <a:srgbClr val="000000"/>
                </a:solidFill>
                <a:effectLst/>
              </a:rPr>
              <a:t>Gallaher International Ltd v </a:t>
            </a:r>
            <a:r>
              <a:rPr lang="en-US" sz="3200" b="1" i="1" dirty="0" err="1">
                <a:solidFill>
                  <a:srgbClr val="000000"/>
                </a:solidFill>
                <a:effectLst/>
              </a:rPr>
              <a:t>Tlais</a:t>
            </a:r>
            <a:r>
              <a:rPr lang="en-US" sz="3200" b="1" i="1" dirty="0">
                <a:solidFill>
                  <a:srgbClr val="000000"/>
                </a:solidFill>
                <a:effectLst/>
              </a:rPr>
              <a:t> Enterprises Ltd [2007]</a:t>
            </a:r>
            <a:r>
              <a:rPr lang="en-US" sz="3200" b="0" i="0" dirty="0">
                <a:solidFill>
                  <a:srgbClr val="000000"/>
                </a:solidFill>
                <a:effectLst/>
              </a:rPr>
              <a:t>, Aikens J allowed the claimant’s employee to give expert evidence. The judge’s reasons included:</a:t>
            </a:r>
          </a:p>
          <a:p>
            <a:pPr algn="l" fontAlgn="base">
              <a:buFont typeface="Arial" panose="020B0604020202020204" pitchFamily="34" charset="0"/>
              <a:buChar char="•"/>
            </a:pPr>
            <a:r>
              <a:rPr lang="en-US" sz="3200" b="0" i="0" dirty="0">
                <a:solidFill>
                  <a:srgbClr val="000000"/>
                </a:solidFill>
                <a:effectLst/>
              </a:rPr>
              <a:t>the expert’s employment with the claimant was openly declared;</a:t>
            </a:r>
          </a:p>
          <a:p>
            <a:pPr algn="l" fontAlgn="base">
              <a:buFont typeface="Arial" panose="020B0604020202020204" pitchFamily="34" charset="0"/>
              <a:buChar char="•"/>
            </a:pPr>
            <a:r>
              <a:rPr lang="en-US" sz="3200" b="0" i="0" dirty="0">
                <a:solidFill>
                  <a:srgbClr val="000000"/>
                </a:solidFill>
                <a:effectLst/>
              </a:rPr>
              <a:t>the terms of engagement of the expert had been clearly defined within the provisions of the </a:t>
            </a:r>
            <a:r>
              <a:rPr lang="en-US" sz="3200" b="1" i="0" dirty="0">
                <a:solidFill>
                  <a:srgbClr val="000000"/>
                </a:solidFill>
                <a:effectLst/>
              </a:rPr>
              <a:t>CPR</a:t>
            </a:r>
            <a:r>
              <a:rPr lang="en-US" sz="3200" b="0" i="0" dirty="0">
                <a:solidFill>
                  <a:srgbClr val="000000"/>
                </a:solidFill>
                <a:effectLst/>
              </a:rPr>
              <a:t>;</a:t>
            </a:r>
          </a:p>
          <a:p>
            <a:pPr algn="l" fontAlgn="base">
              <a:buFont typeface="Arial" panose="020B0604020202020204" pitchFamily="34" charset="0"/>
              <a:buChar char="•"/>
            </a:pPr>
            <a:r>
              <a:rPr lang="en-US" sz="3200" b="0" i="0" dirty="0">
                <a:solidFill>
                  <a:srgbClr val="000000"/>
                </a:solidFill>
                <a:effectLst/>
              </a:rPr>
              <a:t>the claimant had done as much as it could to “isolate and separate” the expert from the affairs of the company in the litigation and their duties as an expert in the proceedings;</a:t>
            </a:r>
          </a:p>
          <a:p>
            <a:pPr algn="l" fontAlgn="base">
              <a:buFont typeface="Arial" panose="020B0604020202020204" pitchFamily="34" charset="0"/>
              <a:buChar char="•"/>
            </a:pPr>
            <a:r>
              <a:rPr lang="en-US" sz="3200" b="0" i="0" dirty="0">
                <a:solidFill>
                  <a:srgbClr val="000000"/>
                </a:solidFill>
                <a:effectLst/>
              </a:rPr>
              <a:t>the expert had relevant experience and was wholly aware of their duties to the court;</a:t>
            </a:r>
          </a:p>
          <a:p>
            <a:pPr algn="l" fontAlgn="base">
              <a:buFont typeface="Arial" panose="020B0604020202020204" pitchFamily="34" charset="0"/>
              <a:buChar char="•"/>
            </a:pPr>
            <a:r>
              <a:rPr lang="en-US" sz="3200" b="0" i="0" dirty="0">
                <a:solidFill>
                  <a:srgbClr val="000000"/>
                </a:solidFill>
                <a:effectLst/>
              </a:rPr>
              <a:t>experts with the particular field of expertise were scarce;</a:t>
            </a:r>
          </a:p>
          <a:p>
            <a:pPr algn="l" fontAlgn="base">
              <a:buFont typeface="Arial" panose="020B0604020202020204" pitchFamily="34" charset="0"/>
              <a:buChar char="•"/>
            </a:pPr>
            <a:r>
              <a:rPr lang="en-US" sz="3200" b="0" i="0" dirty="0">
                <a:solidFill>
                  <a:srgbClr val="000000"/>
                </a:solidFill>
                <a:effectLst/>
              </a:rPr>
              <a:t>the expert would be open to cross-examination; </a:t>
            </a:r>
          </a:p>
          <a:p>
            <a:pPr marL="0" indent="0" algn="l" fontAlgn="base">
              <a:buNone/>
            </a:pPr>
            <a:r>
              <a:rPr lang="en-US" sz="3200" b="0" i="0" dirty="0">
                <a:solidFill>
                  <a:srgbClr val="000000"/>
                </a:solidFill>
                <a:effectLst/>
              </a:rPr>
              <a:t>It was important to consider if the expert would still give the same opinion if instructed by the other party.</a:t>
            </a:r>
          </a:p>
          <a:p>
            <a:endParaRPr lang="en-GB" dirty="0"/>
          </a:p>
        </p:txBody>
      </p:sp>
    </p:spTree>
    <p:extLst>
      <p:ext uri="{BB962C8B-B14F-4D97-AF65-F5344CB8AC3E}">
        <p14:creationId xmlns:p14="http://schemas.microsoft.com/office/powerpoint/2010/main" val="117972213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8767A3-F033-69D7-642C-DB993820C15F}"/>
              </a:ext>
            </a:extLst>
          </p:cNvPr>
          <p:cNvSpPr>
            <a:spLocks noGrp="1"/>
          </p:cNvSpPr>
          <p:nvPr>
            <p:ph type="title"/>
          </p:nvPr>
        </p:nvSpPr>
        <p:spPr>
          <a:xfrm>
            <a:off x="483696" y="136263"/>
            <a:ext cx="8596668" cy="626853"/>
          </a:xfrm>
        </p:spPr>
        <p:txBody>
          <a:bodyPr>
            <a:normAutofit fontScale="90000"/>
          </a:bodyPr>
          <a:lstStyle/>
          <a:p>
            <a:r>
              <a:rPr lang="en-GB" dirty="0"/>
              <a:t>Evidence before proceedings are started</a:t>
            </a:r>
          </a:p>
        </p:txBody>
      </p:sp>
      <p:sp>
        <p:nvSpPr>
          <p:cNvPr id="3" name="Content Placeholder 2">
            <a:extLst>
              <a:ext uri="{FF2B5EF4-FFF2-40B4-BE49-F238E27FC236}">
                <a16:creationId xmlns:a16="http://schemas.microsoft.com/office/drawing/2014/main" id="{843C94FD-62B6-8FF9-9575-CE414929783C}"/>
              </a:ext>
            </a:extLst>
          </p:cNvPr>
          <p:cNvSpPr>
            <a:spLocks noGrp="1"/>
          </p:cNvSpPr>
          <p:nvPr>
            <p:ph idx="1"/>
          </p:nvPr>
        </p:nvSpPr>
        <p:spPr>
          <a:xfrm>
            <a:off x="483695" y="893155"/>
            <a:ext cx="8875457" cy="5722798"/>
          </a:xfrm>
        </p:spPr>
        <p:txBody>
          <a:bodyPr>
            <a:normAutofit/>
          </a:bodyPr>
          <a:lstStyle/>
          <a:p>
            <a:r>
              <a:rPr lang="en-US" b="0" i="0" dirty="0">
                <a:solidFill>
                  <a:srgbClr val="000000"/>
                </a:solidFill>
                <a:effectLst/>
              </a:rPr>
              <a:t>Relevant </a:t>
            </a:r>
            <a:r>
              <a:rPr lang="en-US" b="1" i="0" dirty="0">
                <a:solidFill>
                  <a:srgbClr val="000000"/>
                </a:solidFill>
                <a:effectLst/>
              </a:rPr>
              <a:t>pre-action protocols</a:t>
            </a:r>
            <a:r>
              <a:rPr lang="en-US" b="0" i="0" dirty="0">
                <a:solidFill>
                  <a:srgbClr val="000000"/>
                </a:solidFill>
                <a:effectLst/>
              </a:rPr>
              <a:t> and the </a:t>
            </a:r>
            <a:r>
              <a:rPr lang="en-US" b="1" i="0" dirty="0">
                <a:solidFill>
                  <a:srgbClr val="000000"/>
                </a:solidFill>
                <a:effectLst/>
              </a:rPr>
              <a:t>PD-PACAP</a:t>
            </a:r>
            <a:r>
              <a:rPr lang="en-US" b="0" i="0" dirty="0">
                <a:solidFill>
                  <a:srgbClr val="000000"/>
                </a:solidFill>
                <a:effectLst/>
              </a:rPr>
              <a:t> include guidelines for the use of expert evidence.  Aim is that parties should seek to agree whether expert evidence is needed to resolve the differences between them and if they do, the parties are encouraged to reach an agreement on the identity of the expert in some cases. </a:t>
            </a:r>
          </a:p>
          <a:p>
            <a:r>
              <a:rPr lang="en-US" b="0" i="0" dirty="0">
                <a:solidFill>
                  <a:srgbClr val="000000"/>
                </a:solidFill>
                <a:effectLst/>
              </a:rPr>
              <a:t>Requirements differ between specialist relevant protocols and the </a:t>
            </a:r>
            <a:r>
              <a:rPr lang="en-US" b="1" i="0" dirty="0">
                <a:solidFill>
                  <a:srgbClr val="000000"/>
                </a:solidFill>
                <a:effectLst/>
              </a:rPr>
              <a:t>PD-PACAP</a:t>
            </a:r>
            <a:r>
              <a:rPr lang="en-US" b="0" i="0" dirty="0">
                <a:solidFill>
                  <a:srgbClr val="000000"/>
                </a:solidFill>
                <a:effectLst/>
              </a:rPr>
              <a:t>.</a:t>
            </a:r>
          </a:p>
          <a:p>
            <a:r>
              <a:rPr lang="en-US" b="0" i="0" dirty="0">
                <a:solidFill>
                  <a:srgbClr val="000000"/>
                </a:solidFill>
                <a:effectLst/>
              </a:rPr>
              <a:t>The legal representative’s role will be to ensure that the client has been advised about choosing and engaging an expert and that the client understands the costs implications of engaging an expert. </a:t>
            </a:r>
          </a:p>
          <a:p>
            <a:r>
              <a:rPr lang="en-US" dirty="0">
                <a:solidFill>
                  <a:srgbClr val="000000"/>
                </a:solidFill>
              </a:rPr>
              <a:t>No </a:t>
            </a:r>
            <a:r>
              <a:rPr lang="en-US" b="0" i="0" dirty="0">
                <a:solidFill>
                  <a:srgbClr val="000000"/>
                </a:solidFill>
                <a:effectLst/>
              </a:rPr>
              <a:t>guarantee that the court will allow the client to recover from the opponent the costs and fees of retaining the services of an expert at the pre-action stage, even if the client is ultimately successful in their claim or </a:t>
            </a:r>
            <a:r>
              <a:rPr lang="en-US" b="0" i="0" dirty="0" err="1">
                <a:solidFill>
                  <a:srgbClr val="000000"/>
                </a:solidFill>
                <a:effectLst/>
              </a:rPr>
              <a:t>defence</a:t>
            </a:r>
            <a:r>
              <a:rPr lang="en-US" b="0" i="0" dirty="0">
                <a:solidFill>
                  <a:srgbClr val="000000"/>
                </a:solidFill>
                <a:effectLst/>
              </a:rPr>
              <a:t>. (court retains  discretion over the use of expert evidence and the recovery of costs).</a:t>
            </a:r>
          </a:p>
          <a:p>
            <a:pPr algn="l" fontAlgn="base"/>
            <a:r>
              <a:rPr lang="en-US" b="0" i="0" dirty="0">
                <a:solidFill>
                  <a:srgbClr val="000000"/>
                </a:solidFill>
                <a:effectLst/>
              </a:rPr>
              <a:t>In more specialist types of claims, the relevant protocol may restrict the parties’ freedom to select the identity of an expert witness to be instructed and the process for their engagement; for example, </a:t>
            </a:r>
            <a:r>
              <a:rPr lang="en-US" b="1" i="0" dirty="0">
                <a:solidFill>
                  <a:srgbClr val="000000"/>
                </a:solidFill>
                <a:effectLst/>
              </a:rPr>
              <a:t>RTA Protocol, paras 7.1 to 7.8B</a:t>
            </a:r>
            <a:r>
              <a:rPr lang="en-US" b="0" i="0" dirty="0">
                <a:solidFill>
                  <a:srgbClr val="000000"/>
                </a:solidFill>
                <a:effectLst/>
              </a:rPr>
              <a:t> are more prescriptive. </a:t>
            </a:r>
            <a:endParaRPr lang="en-GB" dirty="0"/>
          </a:p>
        </p:txBody>
      </p:sp>
    </p:spTree>
    <p:extLst>
      <p:ext uri="{BB962C8B-B14F-4D97-AF65-F5344CB8AC3E}">
        <p14:creationId xmlns:p14="http://schemas.microsoft.com/office/powerpoint/2010/main" val="212478685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BEEE6C-2628-CC17-D862-D744ABB02F43}"/>
              </a:ext>
            </a:extLst>
          </p:cNvPr>
          <p:cNvSpPr>
            <a:spLocks noGrp="1"/>
          </p:cNvSpPr>
          <p:nvPr>
            <p:ph type="title"/>
          </p:nvPr>
        </p:nvSpPr>
        <p:spPr>
          <a:xfrm>
            <a:off x="625576" y="258793"/>
            <a:ext cx="2410923" cy="724619"/>
          </a:xfrm>
        </p:spPr>
        <p:txBody>
          <a:bodyPr>
            <a:normAutofit fontScale="90000"/>
          </a:bodyPr>
          <a:lstStyle/>
          <a:p>
            <a:r>
              <a:rPr lang="en-GB" dirty="0"/>
              <a:t>Examples 1:</a:t>
            </a:r>
          </a:p>
        </p:txBody>
      </p:sp>
      <p:sp>
        <p:nvSpPr>
          <p:cNvPr id="3" name="Content Placeholder 2">
            <a:extLst>
              <a:ext uri="{FF2B5EF4-FFF2-40B4-BE49-F238E27FC236}">
                <a16:creationId xmlns:a16="http://schemas.microsoft.com/office/drawing/2014/main" id="{C6E51754-420C-385F-3F7E-B1D5F9611678}"/>
              </a:ext>
            </a:extLst>
          </p:cNvPr>
          <p:cNvSpPr>
            <a:spLocks noGrp="1"/>
          </p:cNvSpPr>
          <p:nvPr>
            <p:ph idx="1"/>
          </p:nvPr>
        </p:nvSpPr>
        <p:spPr>
          <a:xfrm>
            <a:off x="677333" y="983413"/>
            <a:ext cx="8956139" cy="5057950"/>
          </a:xfrm>
        </p:spPr>
        <p:txBody>
          <a:bodyPr/>
          <a:lstStyle/>
          <a:p>
            <a:pPr marL="0" indent="0" algn="l" fontAlgn="base">
              <a:buNone/>
            </a:pPr>
            <a:r>
              <a:rPr lang="en-US" sz="2400" b="0" i="0" dirty="0">
                <a:solidFill>
                  <a:srgbClr val="000000"/>
                </a:solidFill>
                <a:effectLst/>
              </a:rPr>
              <a:t>You represent Amol in a claim for damages for breach of contract by Crawford Engineering Ltd, to which the PD-PACAP applies. </a:t>
            </a:r>
            <a:r>
              <a:rPr lang="en-US" sz="2400" b="1" i="0" dirty="0">
                <a:solidFill>
                  <a:srgbClr val="000000"/>
                </a:solidFill>
                <a:effectLst/>
              </a:rPr>
              <a:t>Paragraph 7</a:t>
            </a:r>
            <a:r>
              <a:rPr lang="en-US" sz="2400" b="0" i="0" dirty="0">
                <a:solidFill>
                  <a:srgbClr val="000000"/>
                </a:solidFill>
                <a:effectLst/>
              </a:rPr>
              <a:t> concerns experts’ reports. It simply states that:</a:t>
            </a:r>
          </a:p>
          <a:p>
            <a:pPr marL="0" indent="0" algn="l" fontAlgn="base">
              <a:buNone/>
            </a:pPr>
            <a:r>
              <a:rPr lang="en-US" sz="2400" b="0" i="0" dirty="0">
                <a:solidFill>
                  <a:srgbClr val="000000"/>
                </a:solidFill>
                <a:effectLst/>
              </a:rPr>
              <a:t>Parties should be aware that the court must give permission before expert evidence can be relied upon (see r35.4(1)) and that the court may limit the fees recoverable. Many disputes can be resolved without expert advice or evidence. If it is necessary to obtain expert evidence, particularly in low value claims, the parties should consider using a single expert, jointly instructed by the parties, with the costs shared equally.</a:t>
            </a:r>
          </a:p>
          <a:p>
            <a:endParaRPr lang="en-GB" dirty="0"/>
          </a:p>
        </p:txBody>
      </p:sp>
    </p:spTree>
    <p:extLst>
      <p:ext uri="{BB962C8B-B14F-4D97-AF65-F5344CB8AC3E}">
        <p14:creationId xmlns:p14="http://schemas.microsoft.com/office/powerpoint/2010/main" val="302653149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A150A3-07D8-8009-E501-F3BEC883A92C}"/>
              </a:ext>
            </a:extLst>
          </p:cNvPr>
          <p:cNvSpPr>
            <a:spLocks noGrp="1"/>
          </p:cNvSpPr>
          <p:nvPr>
            <p:ph type="title"/>
          </p:nvPr>
        </p:nvSpPr>
        <p:spPr>
          <a:xfrm>
            <a:off x="510557" y="212785"/>
            <a:ext cx="2663964" cy="770626"/>
          </a:xfrm>
        </p:spPr>
        <p:txBody>
          <a:bodyPr/>
          <a:lstStyle/>
          <a:p>
            <a:r>
              <a:rPr lang="en-GB" dirty="0"/>
              <a:t>Example 2:</a:t>
            </a:r>
          </a:p>
        </p:txBody>
      </p:sp>
      <p:sp>
        <p:nvSpPr>
          <p:cNvPr id="3" name="Content Placeholder 2">
            <a:extLst>
              <a:ext uri="{FF2B5EF4-FFF2-40B4-BE49-F238E27FC236}">
                <a16:creationId xmlns:a16="http://schemas.microsoft.com/office/drawing/2014/main" id="{17039F66-E165-D9D4-3A59-91B5786AA762}"/>
              </a:ext>
            </a:extLst>
          </p:cNvPr>
          <p:cNvSpPr>
            <a:spLocks noGrp="1"/>
          </p:cNvSpPr>
          <p:nvPr>
            <p:ph idx="1"/>
          </p:nvPr>
        </p:nvSpPr>
        <p:spPr>
          <a:xfrm>
            <a:off x="510556" y="1046673"/>
            <a:ext cx="9219735" cy="5510113"/>
          </a:xfrm>
        </p:spPr>
        <p:txBody>
          <a:bodyPr>
            <a:normAutofit fontScale="47500" lnSpcReduction="20000"/>
          </a:bodyPr>
          <a:lstStyle/>
          <a:p>
            <a:pPr marL="0" indent="0" algn="l" fontAlgn="base">
              <a:lnSpc>
                <a:spcPct val="120000"/>
              </a:lnSpc>
              <a:buNone/>
            </a:pPr>
            <a:r>
              <a:rPr lang="en-US" sz="3300" b="0" i="0" dirty="0">
                <a:solidFill>
                  <a:srgbClr val="000000"/>
                </a:solidFill>
                <a:effectLst/>
              </a:rPr>
              <a:t>You represent Francois in a claim for damages for personal injury arising from a defective product manufactured by </a:t>
            </a:r>
            <a:r>
              <a:rPr lang="en-US" sz="3300" b="0" i="0" dirty="0" err="1">
                <a:solidFill>
                  <a:srgbClr val="000000"/>
                </a:solidFill>
                <a:effectLst/>
              </a:rPr>
              <a:t>Qualtrex</a:t>
            </a:r>
            <a:r>
              <a:rPr lang="en-US" sz="3300" b="0" i="0" dirty="0">
                <a:solidFill>
                  <a:srgbClr val="000000"/>
                </a:solidFill>
                <a:effectLst/>
              </a:rPr>
              <a:t> PLC, to which the </a:t>
            </a:r>
            <a:r>
              <a:rPr lang="en-US" sz="3300" b="1" i="0" dirty="0">
                <a:solidFill>
                  <a:srgbClr val="000000"/>
                </a:solidFill>
                <a:effectLst/>
              </a:rPr>
              <a:t>Pre-Action Protocol for Personal Injury Claims (PAPPIC)</a:t>
            </a:r>
            <a:r>
              <a:rPr lang="en-US" sz="3300" b="0" i="0" dirty="0">
                <a:solidFill>
                  <a:srgbClr val="000000"/>
                </a:solidFill>
                <a:effectLst/>
              </a:rPr>
              <a:t> applies. </a:t>
            </a:r>
            <a:r>
              <a:rPr lang="en-US" sz="3300" b="1" i="0" dirty="0">
                <a:solidFill>
                  <a:srgbClr val="000000"/>
                </a:solidFill>
                <a:effectLst/>
              </a:rPr>
              <a:t>PAPPIC paras 7.2 to 7.11</a:t>
            </a:r>
            <a:r>
              <a:rPr lang="en-US" sz="3300" b="0" i="0" dirty="0">
                <a:solidFill>
                  <a:srgbClr val="000000"/>
                </a:solidFill>
                <a:effectLst/>
              </a:rPr>
              <a:t> concern experts’ reports. These include the following, for claims likely to be allocated to the fast track.</a:t>
            </a:r>
          </a:p>
          <a:p>
            <a:pPr algn="l" fontAlgn="base">
              <a:lnSpc>
                <a:spcPct val="120000"/>
              </a:lnSpc>
              <a:buFont typeface="+mj-lt"/>
              <a:buAutoNum type="arabicPeriod"/>
            </a:pPr>
            <a:r>
              <a:rPr lang="en-US" sz="3300" b="0" i="0" dirty="0">
                <a:solidFill>
                  <a:srgbClr val="000000"/>
                </a:solidFill>
                <a:effectLst/>
              </a:rPr>
              <a:t>Encouraging the joint selection of and access to experts about the value of the claim; by requiring a claimant proposing to use an expert to give a list of nominations to the defendant and the defendant indicating any objections to the nominated experts, then the claimant instructing an expert to whom no objection has been identified in that timescale. If the defendant objects to all nominations, that defendant is free to instruct an expert of their choice, but the court will decide later, whether that defendant has behaved reasonably.</a:t>
            </a:r>
          </a:p>
          <a:p>
            <a:pPr algn="l" fontAlgn="base">
              <a:lnSpc>
                <a:spcPct val="120000"/>
              </a:lnSpc>
              <a:buFont typeface="+mj-lt"/>
              <a:buAutoNum type="arabicPeriod"/>
            </a:pPr>
            <a:r>
              <a:rPr lang="en-US" sz="3300" b="0" i="0" dirty="0">
                <a:solidFill>
                  <a:srgbClr val="000000"/>
                </a:solidFill>
                <a:effectLst/>
              </a:rPr>
              <a:t>The claimant </a:t>
            </a:r>
            <a:r>
              <a:rPr lang="en-US" sz="3300" b="0" i="0" dirty="0" err="1">
                <a:solidFill>
                  <a:srgbClr val="000000"/>
                </a:solidFill>
                <a:effectLst/>
              </a:rPr>
              <a:t>organises</a:t>
            </a:r>
            <a:r>
              <a:rPr lang="en-US" sz="3300" b="0" i="0" dirty="0">
                <a:solidFill>
                  <a:srgbClr val="000000"/>
                </a:solidFill>
                <a:effectLst/>
              </a:rPr>
              <a:t> access to relevant medical records by the expert.</a:t>
            </a:r>
          </a:p>
          <a:p>
            <a:pPr algn="l" fontAlgn="base">
              <a:lnSpc>
                <a:spcPct val="120000"/>
              </a:lnSpc>
              <a:buFont typeface="+mj-lt"/>
              <a:buAutoNum type="arabicPeriod"/>
            </a:pPr>
            <a:r>
              <a:rPr lang="en-US" sz="3300" b="0" i="0" dirty="0">
                <a:solidFill>
                  <a:srgbClr val="000000"/>
                </a:solidFill>
                <a:effectLst/>
              </a:rPr>
              <a:t>The defendant can agree to the report or raise questions to the medical expert</a:t>
            </a:r>
            <a:r>
              <a:rPr lang="en-US" sz="3300" dirty="0">
                <a:solidFill>
                  <a:srgbClr val="000000"/>
                </a:solidFill>
              </a:rPr>
              <a:t> </a:t>
            </a:r>
            <a:r>
              <a:rPr lang="en-US" sz="3300" b="0" i="0" dirty="0">
                <a:solidFill>
                  <a:srgbClr val="000000"/>
                </a:solidFill>
                <a:effectLst/>
              </a:rPr>
              <a:t>within 28 days of service of the report. The cost of the report is payable by the claimant, but the cost of the expert answering any questions will usually be borne by the party which asks the questions.</a:t>
            </a:r>
          </a:p>
          <a:p>
            <a:pPr algn="l" fontAlgn="base">
              <a:lnSpc>
                <a:spcPct val="120000"/>
              </a:lnSpc>
              <a:buFont typeface="+mj-lt"/>
              <a:buAutoNum type="arabicPeriod"/>
            </a:pPr>
            <a:r>
              <a:rPr lang="en-US" sz="3300" b="0" i="0" dirty="0">
                <a:solidFill>
                  <a:srgbClr val="000000"/>
                </a:solidFill>
                <a:effectLst/>
              </a:rPr>
              <a:t>In some cases, encouraging the joint selection of (and access to) experts on the issue of liability.</a:t>
            </a:r>
          </a:p>
          <a:p>
            <a:endParaRPr lang="en-GB" dirty="0"/>
          </a:p>
        </p:txBody>
      </p:sp>
    </p:spTree>
    <p:extLst>
      <p:ext uri="{BB962C8B-B14F-4D97-AF65-F5344CB8AC3E}">
        <p14:creationId xmlns:p14="http://schemas.microsoft.com/office/powerpoint/2010/main" val="67020852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040162-3B28-DAA3-FB7B-E83BC80233C8}"/>
              </a:ext>
            </a:extLst>
          </p:cNvPr>
          <p:cNvSpPr>
            <a:spLocks noGrp="1"/>
          </p:cNvSpPr>
          <p:nvPr>
            <p:ph type="title"/>
          </p:nvPr>
        </p:nvSpPr>
        <p:spPr>
          <a:xfrm>
            <a:off x="279300" y="233082"/>
            <a:ext cx="9246595" cy="756622"/>
          </a:xfrm>
        </p:spPr>
        <p:txBody>
          <a:bodyPr/>
          <a:lstStyle/>
          <a:p>
            <a:r>
              <a:rPr lang="en-GB" dirty="0"/>
              <a:t>The treating expert in personal injury cases</a:t>
            </a:r>
          </a:p>
        </p:txBody>
      </p:sp>
      <p:sp>
        <p:nvSpPr>
          <p:cNvPr id="3" name="Content Placeholder 2">
            <a:extLst>
              <a:ext uri="{FF2B5EF4-FFF2-40B4-BE49-F238E27FC236}">
                <a16:creationId xmlns:a16="http://schemas.microsoft.com/office/drawing/2014/main" id="{81D418F5-89F1-ABF5-1FB0-AFCBADF94396}"/>
              </a:ext>
            </a:extLst>
          </p:cNvPr>
          <p:cNvSpPr>
            <a:spLocks noGrp="1"/>
          </p:cNvSpPr>
          <p:nvPr>
            <p:ph idx="1"/>
          </p:nvPr>
        </p:nvSpPr>
        <p:spPr>
          <a:xfrm>
            <a:off x="333090" y="989704"/>
            <a:ext cx="8966896" cy="5481021"/>
          </a:xfrm>
        </p:spPr>
        <p:txBody>
          <a:bodyPr>
            <a:normAutofit/>
          </a:bodyPr>
          <a:lstStyle/>
          <a:p>
            <a:pPr algn="l" fontAlgn="base"/>
            <a:r>
              <a:rPr lang="en-US" sz="2400" b="0" i="0" dirty="0">
                <a:solidFill>
                  <a:srgbClr val="000000"/>
                </a:solidFill>
                <a:effectLst/>
              </a:rPr>
              <a:t>In personal injury cases, the claimant will often have been treated by a healthcare professional for their injuries or illness, either as part of NHS treatment or as part of treatment arranged for privately by the claimant.</a:t>
            </a:r>
          </a:p>
          <a:p>
            <a:pPr algn="l" fontAlgn="base"/>
            <a:r>
              <a:rPr lang="en-US" sz="2400" b="0" i="0" dirty="0">
                <a:solidFill>
                  <a:srgbClr val="000000"/>
                </a:solidFill>
                <a:effectLst/>
              </a:rPr>
              <a:t>Where the claimant has freedom to choose the identity of an expert to instruct (such as by being able to nominate them as a suitable expert in accordance with the PAP-PIC, these “treating experts” should not be considered as expert witnesses in litigation, without some careful consideration.</a:t>
            </a:r>
          </a:p>
          <a:p>
            <a:pPr algn="l" fontAlgn="base"/>
            <a:r>
              <a:rPr lang="en-US" sz="2400" dirty="0">
                <a:solidFill>
                  <a:srgbClr val="000000"/>
                </a:solidFill>
              </a:rPr>
              <a:t>Table 14.5 of the manual provides a table outlining the distinction between </a:t>
            </a:r>
            <a:r>
              <a:rPr lang="en-US" sz="2400" dirty="0" err="1">
                <a:solidFill>
                  <a:srgbClr val="000000"/>
                </a:solidFill>
              </a:rPr>
              <a:t>treatint</a:t>
            </a:r>
            <a:r>
              <a:rPr lang="en-US" sz="2400" dirty="0">
                <a:solidFill>
                  <a:srgbClr val="000000"/>
                </a:solidFill>
              </a:rPr>
              <a:t> experts and Part 35 expert witnesses.</a:t>
            </a:r>
            <a:endParaRPr lang="en-US" sz="2400" b="0" i="0" dirty="0">
              <a:solidFill>
                <a:srgbClr val="000000"/>
              </a:solidFill>
              <a:effectLst/>
            </a:endParaRPr>
          </a:p>
          <a:p>
            <a:endParaRPr lang="en-GB" dirty="0"/>
          </a:p>
        </p:txBody>
      </p:sp>
    </p:spTree>
    <p:extLst>
      <p:ext uri="{BB962C8B-B14F-4D97-AF65-F5344CB8AC3E}">
        <p14:creationId xmlns:p14="http://schemas.microsoft.com/office/powerpoint/2010/main" val="358912755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3B2159-9BDA-5AE3-9BD6-80B2266DF219}"/>
              </a:ext>
            </a:extLst>
          </p:cNvPr>
          <p:cNvSpPr>
            <a:spLocks noGrp="1"/>
          </p:cNvSpPr>
          <p:nvPr>
            <p:ph type="title"/>
          </p:nvPr>
        </p:nvSpPr>
        <p:spPr>
          <a:xfrm>
            <a:off x="361032" y="156238"/>
            <a:ext cx="8596668" cy="1320800"/>
          </a:xfrm>
        </p:spPr>
        <p:txBody>
          <a:bodyPr/>
          <a:lstStyle/>
          <a:p>
            <a:r>
              <a:rPr lang="en-GB" dirty="0"/>
              <a:t>Reports on immediate needs in personal injury cases</a:t>
            </a:r>
          </a:p>
        </p:txBody>
      </p:sp>
      <p:sp>
        <p:nvSpPr>
          <p:cNvPr id="3" name="Content Placeholder 2">
            <a:extLst>
              <a:ext uri="{FF2B5EF4-FFF2-40B4-BE49-F238E27FC236}">
                <a16:creationId xmlns:a16="http://schemas.microsoft.com/office/drawing/2014/main" id="{88A2B576-4C43-C107-465D-8829D475AD95}"/>
              </a:ext>
            </a:extLst>
          </p:cNvPr>
          <p:cNvSpPr>
            <a:spLocks noGrp="1"/>
          </p:cNvSpPr>
          <p:nvPr>
            <p:ph idx="1"/>
          </p:nvPr>
        </p:nvSpPr>
        <p:spPr>
          <a:xfrm>
            <a:off x="401289" y="1435971"/>
            <a:ext cx="9269836" cy="5099300"/>
          </a:xfrm>
        </p:spPr>
        <p:txBody>
          <a:bodyPr>
            <a:normAutofit/>
          </a:bodyPr>
          <a:lstStyle/>
          <a:p>
            <a:pPr algn="l" fontAlgn="base"/>
            <a:r>
              <a:rPr lang="en-US" sz="2000" b="0" i="0" dirty="0">
                <a:solidFill>
                  <a:srgbClr val="000000"/>
                </a:solidFill>
                <a:effectLst/>
              </a:rPr>
              <a:t>Where a claimant has been injured, it is in everyone’s interests to get the claimant into as recovered a state as possible, as quickly as possible. The </a:t>
            </a:r>
            <a:r>
              <a:rPr lang="en-US" sz="2000" b="1" i="0" dirty="0">
                <a:solidFill>
                  <a:srgbClr val="000000"/>
                </a:solidFill>
                <a:effectLst/>
              </a:rPr>
              <a:t>Rehabilitation Code (Code of Best Practice on Rehabilitation, Early Intervention and Medical Treatment in Personal Injury Claims)</a:t>
            </a:r>
            <a:r>
              <a:rPr lang="en-US" sz="2000" b="0" i="0" dirty="0">
                <a:solidFill>
                  <a:srgbClr val="000000"/>
                </a:solidFill>
                <a:effectLst/>
              </a:rPr>
              <a:t> is an approved framework for dealing with injury claims (promote the use of rehabilitation and early intervention in the compensation process so that the injured person makes the best and quickest possible medical, social and psychological recovery. </a:t>
            </a:r>
          </a:p>
          <a:p>
            <a:pPr algn="l" fontAlgn="base"/>
            <a:r>
              <a:rPr lang="en-US" sz="2000" b="0" i="0" dirty="0">
                <a:solidFill>
                  <a:srgbClr val="000000"/>
                </a:solidFill>
                <a:effectLst/>
              </a:rPr>
              <a:t>The Code encourages claimants’ lawyers and insurance companies representing defendants to co-operate as soon as possible after the claimant’s injury to arrange appropriate treatment</a:t>
            </a:r>
            <a:r>
              <a:rPr lang="en-US" sz="2000" dirty="0">
                <a:solidFill>
                  <a:srgbClr val="000000"/>
                </a:solidFill>
              </a:rPr>
              <a:t>, and</a:t>
            </a:r>
            <a:r>
              <a:rPr lang="en-US" sz="2000" b="0" i="0" dirty="0">
                <a:solidFill>
                  <a:srgbClr val="000000"/>
                </a:solidFill>
                <a:effectLst/>
              </a:rPr>
              <a:t> provides for an “independent assessment” either by a treating physician,  surgeon or agency suitably qualified or experienced in such matters. </a:t>
            </a:r>
          </a:p>
          <a:p>
            <a:pPr algn="l" fontAlgn="base"/>
            <a:r>
              <a:rPr lang="en-US" sz="2000" b="0" i="0" dirty="0">
                <a:solidFill>
                  <a:srgbClr val="000000"/>
                </a:solidFill>
                <a:effectLst/>
              </a:rPr>
              <a:t>The person that carries out an “immediate needs” assessment and prepares a report is not an expert witness governed by </a:t>
            </a:r>
            <a:r>
              <a:rPr lang="en-US" sz="2000" b="1" i="0" dirty="0">
                <a:solidFill>
                  <a:srgbClr val="000000"/>
                </a:solidFill>
                <a:effectLst/>
              </a:rPr>
              <a:t>Part 35.</a:t>
            </a:r>
            <a:endParaRPr lang="en-US" sz="2000" b="0" i="0" dirty="0">
              <a:solidFill>
                <a:srgbClr val="000000"/>
              </a:solidFill>
              <a:effectLst/>
            </a:endParaRPr>
          </a:p>
          <a:p>
            <a:endParaRPr lang="en-GB" dirty="0"/>
          </a:p>
        </p:txBody>
      </p:sp>
    </p:spTree>
    <p:extLst>
      <p:ext uri="{BB962C8B-B14F-4D97-AF65-F5344CB8AC3E}">
        <p14:creationId xmlns:p14="http://schemas.microsoft.com/office/powerpoint/2010/main" val="158258846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CB1CBB-FDFE-6DE4-51E9-E5628C10D8AF}"/>
              </a:ext>
            </a:extLst>
          </p:cNvPr>
          <p:cNvSpPr>
            <a:spLocks noGrp="1"/>
          </p:cNvSpPr>
          <p:nvPr>
            <p:ph type="title"/>
          </p:nvPr>
        </p:nvSpPr>
        <p:spPr>
          <a:xfrm>
            <a:off x="252405" y="97071"/>
            <a:ext cx="9773721" cy="1097028"/>
          </a:xfrm>
        </p:spPr>
        <p:txBody>
          <a:bodyPr>
            <a:normAutofit/>
          </a:bodyPr>
          <a:lstStyle/>
          <a:p>
            <a:r>
              <a:rPr lang="en-GB" sz="3200" dirty="0"/>
              <a:t>Reports on immediate needs in personal injury cases</a:t>
            </a:r>
          </a:p>
        </p:txBody>
      </p:sp>
      <p:sp>
        <p:nvSpPr>
          <p:cNvPr id="3" name="Content Placeholder 2">
            <a:extLst>
              <a:ext uri="{FF2B5EF4-FFF2-40B4-BE49-F238E27FC236}">
                <a16:creationId xmlns:a16="http://schemas.microsoft.com/office/drawing/2014/main" id="{4A1F98F3-774E-C436-456C-675B6A2E9E68}"/>
              </a:ext>
            </a:extLst>
          </p:cNvPr>
          <p:cNvSpPr>
            <a:spLocks noGrp="1"/>
          </p:cNvSpPr>
          <p:nvPr>
            <p:ph idx="1"/>
          </p:nvPr>
        </p:nvSpPr>
        <p:spPr>
          <a:xfrm>
            <a:off x="316951" y="1240370"/>
            <a:ext cx="9709175" cy="5359446"/>
          </a:xfrm>
        </p:spPr>
        <p:txBody>
          <a:bodyPr>
            <a:normAutofit/>
          </a:bodyPr>
          <a:lstStyle/>
          <a:p>
            <a:pPr algn="l" fontAlgn="base"/>
            <a:r>
              <a:rPr lang="en-US" sz="2000" b="0" i="0" dirty="0">
                <a:solidFill>
                  <a:srgbClr val="000000"/>
                </a:solidFill>
                <a:effectLst/>
              </a:rPr>
              <a:t>The assessment is carried out on a joint instruction basis. The report should cover:</a:t>
            </a:r>
          </a:p>
          <a:p>
            <a:pPr algn="l" fontAlgn="base">
              <a:buFont typeface="Arial" panose="020B0604020202020204" pitchFamily="34" charset="0"/>
              <a:buChar char="•"/>
            </a:pPr>
            <a:r>
              <a:rPr lang="en-US" sz="2000" b="0" i="0" dirty="0">
                <a:solidFill>
                  <a:srgbClr val="000000"/>
                </a:solidFill>
                <a:effectLst/>
              </a:rPr>
              <a:t>the claimant’s injuries and present condition;</a:t>
            </a:r>
          </a:p>
          <a:p>
            <a:pPr algn="l" fontAlgn="base">
              <a:buFont typeface="Arial" panose="020B0604020202020204" pitchFamily="34" charset="0"/>
              <a:buChar char="•"/>
            </a:pPr>
            <a:r>
              <a:rPr lang="en-US" sz="2000" b="0" i="0" dirty="0">
                <a:solidFill>
                  <a:srgbClr val="000000"/>
                </a:solidFill>
                <a:effectLst/>
              </a:rPr>
              <a:t>the claimant’s domestic circumstances;</a:t>
            </a:r>
          </a:p>
          <a:p>
            <a:pPr algn="l" fontAlgn="base">
              <a:buFont typeface="Arial" panose="020B0604020202020204" pitchFamily="34" charset="0"/>
              <a:buChar char="•"/>
            </a:pPr>
            <a:r>
              <a:rPr lang="en-US" sz="2000" b="0" i="0" dirty="0">
                <a:solidFill>
                  <a:srgbClr val="000000"/>
                </a:solidFill>
                <a:effectLst/>
              </a:rPr>
              <a:t>for what injuries intervention or rehabilitation is suggested; and</a:t>
            </a:r>
          </a:p>
          <a:p>
            <a:pPr algn="l" fontAlgn="base">
              <a:buFont typeface="Arial" panose="020B0604020202020204" pitchFamily="34" charset="0"/>
              <a:buChar char="•"/>
            </a:pPr>
            <a:r>
              <a:rPr lang="en-US" sz="2000" b="0" i="0" dirty="0">
                <a:solidFill>
                  <a:srgbClr val="000000"/>
                </a:solidFill>
                <a:effectLst/>
              </a:rPr>
              <a:t>the suggested intervention, and the likely cost and benefit.</a:t>
            </a:r>
          </a:p>
          <a:p>
            <a:pPr algn="l" fontAlgn="base"/>
            <a:r>
              <a:rPr lang="en-US" sz="2000" b="0" i="0" dirty="0">
                <a:solidFill>
                  <a:srgbClr val="000000"/>
                </a:solidFill>
                <a:effectLst/>
              </a:rPr>
              <a:t>The report does not deal with diagnosis, causation or long-term care requirements. It is an </a:t>
            </a:r>
            <a:r>
              <a:rPr lang="en-US" sz="2000" b="1" i="0" dirty="0">
                <a:solidFill>
                  <a:srgbClr val="000000"/>
                </a:solidFill>
                <a:effectLst/>
              </a:rPr>
              <a:t>immediate needs </a:t>
            </a:r>
            <a:r>
              <a:rPr lang="en-US" sz="2000" b="0" i="0" dirty="0">
                <a:solidFill>
                  <a:srgbClr val="000000"/>
                </a:solidFill>
                <a:effectLst/>
              </a:rPr>
              <a:t>report.</a:t>
            </a:r>
          </a:p>
          <a:p>
            <a:pPr algn="l" fontAlgn="base"/>
            <a:r>
              <a:rPr lang="en-US" sz="2000" b="0" i="0" dirty="0">
                <a:solidFill>
                  <a:srgbClr val="000000"/>
                </a:solidFill>
                <a:effectLst/>
              </a:rPr>
              <a:t>Supplemental to the Code is the </a:t>
            </a:r>
            <a:r>
              <a:rPr lang="en-US" sz="2000" b="1" i="0" dirty="0">
                <a:solidFill>
                  <a:srgbClr val="000000"/>
                </a:solidFill>
                <a:effectLst/>
              </a:rPr>
              <a:t>Serious Injury Guide</a:t>
            </a:r>
            <a:r>
              <a:rPr lang="en-US" sz="2000" b="0" i="0" dirty="0">
                <a:solidFill>
                  <a:srgbClr val="000000"/>
                </a:solidFill>
                <a:effectLst/>
              </a:rPr>
              <a:t>, developed between the Association of Personal Injury Lawyers, the Forum of Insurance Lawyers, and several major insurers, which is designed to assist with the conduct of complex personal injury claims worth £250,000 or more (encourages early notification, early disclosure, and a commitment to resolve liability issues within six months). </a:t>
            </a:r>
            <a:endParaRPr lang="en-GB" sz="2000" dirty="0"/>
          </a:p>
        </p:txBody>
      </p:sp>
    </p:spTree>
    <p:extLst>
      <p:ext uri="{BB962C8B-B14F-4D97-AF65-F5344CB8AC3E}">
        <p14:creationId xmlns:p14="http://schemas.microsoft.com/office/powerpoint/2010/main" val="42362002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F3DE24-29D3-D89D-B434-C8251FC649F5}"/>
              </a:ext>
            </a:extLst>
          </p:cNvPr>
          <p:cNvSpPr>
            <a:spLocks noGrp="1"/>
          </p:cNvSpPr>
          <p:nvPr>
            <p:ph type="title"/>
          </p:nvPr>
        </p:nvSpPr>
        <p:spPr>
          <a:xfrm>
            <a:off x="333089" y="206188"/>
            <a:ext cx="8596668" cy="1320800"/>
          </a:xfrm>
        </p:spPr>
        <p:txBody>
          <a:bodyPr/>
          <a:lstStyle/>
          <a:p>
            <a:r>
              <a:rPr lang="en-GB" dirty="0"/>
              <a:t>Expert evidence when proceedings are started</a:t>
            </a:r>
          </a:p>
        </p:txBody>
      </p:sp>
      <p:sp>
        <p:nvSpPr>
          <p:cNvPr id="3" name="Content Placeholder 2">
            <a:extLst>
              <a:ext uri="{FF2B5EF4-FFF2-40B4-BE49-F238E27FC236}">
                <a16:creationId xmlns:a16="http://schemas.microsoft.com/office/drawing/2014/main" id="{900F58DE-940E-C669-3141-4ECA80DA2D62}"/>
              </a:ext>
            </a:extLst>
          </p:cNvPr>
          <p:cNvSpPr>
            <a:spLocks noGrp="1"/>
          </p:cNvSpPr>
          <p:nvPr>
            <p:ph idx="1"/>
          </p:nvPr>
        </p:nvSpPr>
        <p:spPr>
          <a:xfrm>
            <a:off x="295437" y="1423691"/>
            <a:ext cx="9569326" cy="5009383"/>
          </a:xfrm>
        </p:spPr>
        <p:txBody>
          <a:bodyPr>
            <a:normAutofit lnSpcReduction="10000"/>
          </a:bodyPr>
          <a:lstStyle/>
          <a:p>
            <a:r>
              <a:rPr lang="en-US" sz="2000" b="0" i="0" dirty="0">
                <a:solidFill>
                  <a:srgbClr val="000000"/>
                </a:solidFill>
                <a:effectLst/>
              </a:rPr>
              <a:t>In personal injury claims, the claimant must attach to or serve with, their particulars of claim a medical report on which they rely when serving proceedings (</a:t>
            </a:r>
            <a:r>
              <a:rPr lang="en-US" sz="2000" b="1" i="0" dirty="0">
                <a:solidFill>
                  <a:srgbClr val="000000"/>
                </a:solidFill>
                <a:effectLst/>
              </a:rPr>
              <a:t>PD 16, para 4.3, 4.3A</a:t>
            </a:r>
            <a:r>
              <a:rPr lang="en-US" sz="2000" b="0" i="0" dirty="0">
                <a:solidFill>
                  <a:srgbClr val="000000"/>
                </a:solidFill>
                <a:effectLst/>
              </a:rPr>
              <a:t> and </a:t>
            </a:r>
            <a:r>
              <a:rPr lang="en-US" sz="2000" b="1" i="0" dirty="0">
                <a:solidFill>
                  <a:srgbClr val="000000"/>
                </a:solidFill>
                <a:effectLst/>
              </a:rPr>
              <a:t>4.3B</a:t>
            </a:r>
            <a:r>
              <a:rPr lang="en-US" sz="2000" b="0" i="0" dirty="0">
                <a:solidFill>
                  <a:srgbClr val="000000"/>
                </a:solidFill>
                <a:effectLst/>
              </a:rPr>
              <a:t>). Any further use of expert evidence in personal injury actions will be controlled by the court in the normal way.</a:t>
            </a:r>
          </a:p>
          <a:p>
            <a:pPr algn="l" fontAlgn="base"/>
            <a:r>
              <a:rPr lang="en-US" sz="2000" b="0" i="0" dirty="0">
                <a:solidFill>
                  <a:srgbClr val="000000"/>
                </a:solidFill>
                <a:effectLst/>
              </a:rPr>
              <a:t>If the dispute does not settle in the protocol stage and proceedings are issued, any future use of evidence will be strictly controlled by the court, rather than the parties.</a:t>
            </a:r>
          </a:p>
          <a:p>
            <a:pPr algn="l" fontAlgn="base"/>
            <a:r>
              <a:rPr lang="en-US" sz="2000" b="0" i="0" dirty="0">
                <a:solidFill>
                  <a:srgbClr val="000000"/>
                </a:solidFill>
                <a:effectLst/>
              </a:rPr>
              <a:t>Experts play a substantial part in litigation and the </a:t>
            </a:r>
            <a:r>
              <a:rPr lang="en-US" sz="2000" b="1" i="0" dirty="0">
                <a:solidFill>
                  <a:srgbClr val="000000"/>
                </a:solidFill>
                <a:effectLst/>
              </a:rPr>
              <a:t>CPR </a:t>
            </a:r>
            <a:r>
              <a:rPr lang="en-US" sz="2000" b="0" i="0" dirty="0">
                <a:solidFill>
                  <a:srgbClr val="000000"/>
                </a:solidFill>
                <a:effectLst/>
              </a:rPr>
              <a:t>provide very firm guiding principles to make the role of experts in litigation more consistently effective and fair.</a:t>
            </a:r>
          </a:p>
          <a:p>
            <a:pPr algn="l" fontAlgn="base"/>
            <a:r>
              <a:rPr lang="en-US" sz="2000" b="0" i="0" dirty="0">
                <a:solidFill>
                  <a:srgbClr val="000000"/>
                </a:solidFill>
                <a:effectLst/>
              </a:rPr>
              <a:t>The involvement of an expert witness in a dispute should accord with the overriding objective set out in </a:t>
            </a:r>
            <a:r>
              <a:rPr lang="en-US" sz="2000" b="1" i="0" dirty="0">
                <a:solidFill>
                  <a:srgbClr val="000000"/>
                </a:solidFill>
                <a:effectLst/>
              </a:rPr>
              <a:t>Part 1</a:t>
            </a:r>
            <a:r>
              <a:rPr lang="en-US" sz="2000" b="0" i="0" dirty="0">
                <a:solidFill>
                  <a:srgbClr val="000000"/>
                </a:solidFill>
                <a:effectLst/>
              </a:rPr>
              <a:t>, most notably for the court to do justice between parties in an action.</a:t>
            </a:r>
          </a:p>
          <a:p>
            <a:pPr algn="l" fontAlgn="base"/>
            <a:r>
              <a:rPr lang="en-US" sz="2000" b="1" i="0" dirty="0">
                <a:solidFill>
                  <a:srgbClr val="000000"/>
                </a:solidFill>
                <a:effectLst/>
              </a:rPr>
              <a:t>Part 35 </a:t>
            </a:r>
            <a:r>
              <a:rPr lang="en-US" sz="2000" b="0" i="0" dirty="0">
                <a:solidFill>
                  <a:srgbClr val="000000"/>
                </a:solidFill>
                <a:effectLst/>
              </a:rPr>
              <a:t>and </a:t>
            </a:r>
            <a:r>
              <a:rPr lang="en-US" sz="2000" b="1" i="0" dirty="0">
                <a:solidFill>
                  <a:srgbClr val="000000"/>
                </a:solidFill>
                <a:effectLst/>
              </a:rPr>
              <a:t>PD 35</a:t>
            </a:r>
            <a:r>
              <a:rPr lang="en-US" sz="2000" b="0" i="0" dirty="0">
                <a:solidFill>
                  <a:srgbClr val="000000"/>
                </a:solidFill>
                <a:effectLst/>
              </a:rPr>
              <a:t> govern the use of experts once litigation has commenced.</a:t>
            </a:r>
          </a:p>
          <a:p>
            <a:endParaRPr lang="en-GB" dirty="0"/>
          </a:p>
        </p:txBody>
      </p:sp>
    </p:spTree>
    <p:extLst>
      <p:ext uri="{BB962C8B-B14F-4D97-AF65-F5344CB8AC3E}">
        <p14:creationId xmlns:p14="http://schemas.microsoft.com/office/powerpoint/2010/main" val="258189526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972552-A8EF-793B-7D89-9478A6FF4B30}"/>
              </a:ext>
            </a:extLst>
          </p:cNvPr>
          <p:cNvSpPr>
            <a:spLocks noGrp="1"/>
          </p:cNvSpPr>
          <p:nvPr>
            <p:ph type="title"/>
          </p:nvPr>
        </p:nvSpPr>
        <p:spPr>
          <a:xfrm>
            <a:off x="487552" y="259976"/>
            <a:ext cx="8596668" cy="718970"/>
          </a:xfrm>
        </p:spPr>
        <p:txBody>
          <a:bodyPr/>
          <a:lstStyle/>
          <a:p>
            <a:r>
              <a:rPr lang="en-GB" dirty="0"/>
              <a:t>Expert’s overriding duty and Immunity</a:t>
            </a:r>
          </a:p>
        </p:txBody>
      </p:sp>
      <p:sp>
        <p:nvSpPr>
          <p:cNvPr id="3" name="Content Placeholder 2">
            <a:extLst>
              <a:ext uri="{FF2B5EF4-FFF2-40B4-BE49-F238E27FC236}">
                <a16:creationId xmlns:a16="http://schemas.microsoft.com/office/drawing/2014/main" id="{C5E10181-19AE-B46C-BBFA-FD272358A0DF}"/>
              </a:ext>
            </a:extLst>
          </p:cNvPr>
          <p:cNvSpPr>
            <a:spLocks noGrp="1"/>
          </p:cNvSpPr>
          <p:nvPr>
            <p:ph idx="1"/>
          </p:nvPr>
        </p:nvSpPr>
        <p:spPr>
          <a:xfrm>
            <a:off x="369217" y="1106915"/>
            <a:ext cx="9145277" cy="5369189"/>
          </a:xfrm>
        </p:spPr>
        <p:txBody>
          <a:bodyPr/>
          <a:lstStyle/>
          <a:p>
            <a:pPr algn="l" fontAlgn="base"/>
            <a:r>
              <a:rPr lang="en-US" sz="2400" b="0" i="0" dirty="0">
                <a:solidFill>
                  <a:srgbClr val="000000"/>
                </a:solidFill>
                <a:effectLst/>
                <a:latin typeface="Inter"/>
              </a:rPr>
              <a:t>The duties of an expert are clearly set out in </a:t>
            </a:r>
            <a:r>
              <a:rPr lang="en-US" sz="2400" b="1" i="0" dirty="0">
                <a:solidFill>
                  <a:srgbClr val="000000"/>
                </a:solidFill>
                <a:effectLst/>
                <a:latin typeface="inherit"/>
              </a:rPr>
              <a:t>r35.3</a:t>
            </a:r>
            <a:r>
              <a:rPr lang="en-US" sz="2400" b="0" i="0" dirty="0">
                <a:solidFill>
                  <a:srgbClr val="000000"/>
                </a:solidFill>
                <a:effectLst/>
                <a:latin typeface="Inter"/>
              </a:rPr>
              <a:t>. It is the duty of an expert to help the court on matters within their expertise (</a:t>
            </a:r>
            <a:r>
              <a:rPr lang="en-US" sz="2400" b="1" i="0" dirty="0">
                <a:solidFill>
                  <a:srgbClr val="000000"/>
                </a:solidFill>
                <a:effectLst/>
                <a:latin typeface="inherit"/>
              </a:rPr>
              <a:t>r35.3(1)</a:t>
            </a:r>
            <a:r>
              <a:rPr lang="en-US" sz="2400" b="0" i="0" dirty="0">
                <a:solidFill>
                  <a:srgbClr val="000000"/>
                </a:solidFill>
                <a:effectLst/>
                <a:latin typeface="Inter"/>
              </a:rPr>
              <a:t>).</a:t>
            </a:r>
          </a:p>
          <a:p>
            <a:pPr algn="l" fontAlgn="base"/>
            <a:r>
              <a:rPr lang="en-US" sz="2400" b="0" i="0" dirty="0">
                <a:solidFill>
                  <a:srgbClr val="000000"/>
                </a:solidFill>
                <a:effectLst/>
                <a:latin typeface="Inter"/>
              </a:rPr>
              <a:t>This duty overrides any obligation to the party instructing the expert or paying the expert’s fees (</a:t>
            </a:r>
            <a:r>
              <a:rPr lang="en-US" sz="2400" b="1" i="0" dirty="0">
                <a:solidFill>
                  <a:srgbClr val="000000"/>
                </a:solidFill>
                <a:effectLst/>
                <a:latin typeface="inherit"/>
              </a:rPr>
              <a:t>r35.3(2)</a:t>
            </a:r>
            <a:r>
              <a:rPr lang="en-US" sz="2400" b="0" i="0" dirty="0">
                <a:solidFill>
                  <a:srgbClr val="000000"/>
                </a:solidFill>
                <a:effectLst/>
                <a:latin typeface="Inter"/>
              </a:rPr>
              <a:t>).</a:t>
            </a:r>
          </a:p>
          <a:p>
            <a:pPr algn="l" fontAlgn="base"/>
            <a:r>
              <a:rPr lang="en-US" sz="2400" b="0" i="0" dirty="0">
                <a:solidFill>
                  <a:srgbClr val="000000"/>
                </a:solidFill>
                <a:effectLst/>
                <a:latin typeface="inherit"/>
              </a:rPr>
              <a:t>In </a:t>
            </a:r>
            <a:r>
              <a:rPr lang="en-US" sz="2400" b="1" i="1" dirty="0">
                <a:solidFill>
                  <a:srgbClr val="000000"/>
                </a:solidFill>
                <a:effectLst/>
                <a:latin typeface="inherit"/>
              </a:rPr>
              <a:t>Jones v </a:t>
            </a:r>
            <a:r>
              <a:rPr lang="en-US" sz="2400" b="1" i="1" dirty="0" err="1">
                <a:solidFill>
                  <a:srgbClr val="000000"/>
                </a:solidFill>
                <a:effectLst/>
                <a:latin typeface="inherit"/>
              </a:rPr>
              <a:t>Kaney</a:t>
            </a:r>
            <a:r>
              <a:rPr lang="en-US" sz="2400" b="1" i="1" dirty="0">
                <a:solidFill>
                  <a:srgbClr val="000000"/>
                </a:solidFill>
                <a:effectLst/>
                <a:latin typeface="inherit"/>
              </a:rPr>
              <a:t> [2011]</a:t>
            </a:r>
            <a:r>
              <a:rPr lang="en-US" sz="2400" b="0" i="0" dirty="0">
                <a:solidFill>
                  <a:srgbClr val="000000"/>
                </a:solidFill>
                <a:effectLst/>
                <a:latin typeface="inherit"/>
              </a:rPr>
              <a:t> the Supreme Court held by a majority that the principle of expert immunity from suit should be abolished; that in principle, expert witnesses may be sued in negligence if they breach a duty of care owed to those instructing them and cause loss as a consequence.</a:t>
            </a:r>
            <a:endParaRPr lang="en-US" sz="2400" b="0" i="0" dirty="0">
              <a:solidFill>
                <a:srgbClr val="000000"/>
              </a:solidFill>
              <a:effectLst/>
              <a:latin typeface="Inter"/>
            </a:endParaRPr>
          </a:p>
          <a:p>
            <a:pPr algn="l" fontAlgn="base"/>
            <a:r>
              <a:rPr lang="en-US" sz="2400" b="0" i="0" dirty="0">
                <a:solidFill>
                  <a:srgbClr val="000000"/>
                </a:solidFill>
                <a:effectLst/>
                <a:latin typeface="inherit"/>
              </a:rPr>
              <a:t>This may mean that experts are reluctant to express controversial views on complex difficult cases. It is also likely to mean that experts should obtain liability insurance even if they will only give expert evidence occasionally.</a:t>
            </a:r>
            <a:endParaRPr lang="en-US" sz="2400" b="0" i="0" dirty="0">
              <a:solidFill>
                <a:srgbClr val="000000"/>
              </a:solidFill>
              <a:effectLst/>
              <a:latin typeface="Inter"/>
            </a:endParaRPr>
          </a:p>
          <a:p>
            <a:endParaRPr lang="en-GB" dirty="0"/>
          </a:p>
        </p:txBody>
      </p:sp>
    </p:spTree>
    <p:extLst>
      <p:ext uri="{BB962C8B-B14F-4D97-AF65-F5344CB8AC3E}">
        <p14:creationId xmlns:p14="http://schemas.microsoft.com/office/powerpoint/2010/main" val="165862729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9A4783-C9E0-34CF-E46D-3FFF32700769}"/>
              </a:ext>
            </a:extLst>
          </p:cNvPr>
          <p:cNvSpPr>
            <a:spLocks noGrp="1"/>
          </p:cNvSpPr>
          <p:nvPr>
            <p:ph type="title"/>
          </p:nvPr>
        </p:nvSpPr>
        <p:spPr>
          <a:xfrm>
            <a:off x="224750" y="156238"/>
            <a:ext cx="9501836" cy="769664"/>
          </a:xfrm>
        </p:spPr>
        <p:txBody>
          <a:bodyPr/>
          <a:lstStyle/>
          <a:p>
            <a:r>
              <a:rPr lang="en-GB" dirty="0"/>
              <a:t>Expert evidence: permission and restrictions</a:t>
            </a:r>
          </a:p>
        </p:txBody>
      </p:sp>
      <p:sp>
        <p:nvSpPr>
          <p:cNvPr id="3" name="Content Placeholder 2">
            <a:extLst>
              <a:ext uri="{FF2B5EF4-FFF2-40B4-BE49-F238E27FC236}">
                <a16:creationId xmlns:a16="http://schemas.microsoft.com/office/drawing/2014/main" id="{7B316324-D9BB-B987-8B90-B91390C11CCD}"/>
              </a:ext>
            </a:extLst>
          </p:cNvPr>
          <p:cNvSpPr>
            <a:spLocks noGrp="1"/>
          </p:cNvSpPr>
          <p:nvPr>
            <p:ph idx="1"/>
          </p:nvPr>
        </p:nvSpPr>
        <p:spPr>
          <a:xfrm>
            <a:off x="349529" y="989866"/>
            <a:ext cx="8950457" cy="5410934"/>
          </a:xfrm>
        </p:spPr>
        <p:txBody>
          <a:bodyPr>
            <a:normAutofit/>
          </a:bodyPr>
          <a:lstStyle/>
          <a:p>
            <a:r>
              <a:rPr lang="en-US" sz="2400" b="0" i="0" dirty="0">
                <a:solidFill>
                  <a:srgbClr val="000000"/>
                </a:solidFill>
                <a:effectLst/>
              </a:rPr>
              <a:t>Use of expert evidence restricted to that which is reasonably needed to resolve the proceedings (</a:t>
            </a:r>
            <a:r>
              <a:rPr lang="en-US" sz="2400" b="1" i="0" dirty="0">
                <a:solidFill>
                  <a:srgbClr val="000000"/>
                </a:solidFill>
                <a:effectLst/>
              </a:rPr>
              <a:t>r35.1</a:t>
            </a:r>
            <a:r>
              <a:rPr lang="en-US" sz="2400" b="0" i="0" dirty="0">
                <a:solidFill>
                  <a:srgbClr val="000000"/>
                </a:solidFill>
                <a:effectLst/>
              </a:rPr>
              <a:t>).</a:t>
            </a:r>
          </a:p>
          <a:p>
            <a:r>
              <a:rPr lang="en-US" sz="2400" b="0" i="0" dirty="0" err="1">
                <a:solidFill>
                  <a:srgbClr val="000000"/>
                </a:solidFill>
                <a:effectLst/>
              </a:rPr>
              <a:t>Eg</a:t>
            </a:r>
            <a:r>
              <a:rPr lang="en-US" sz="2400" b="0" i="0" dirty="0">
                <a:solidFill>
                  <a:srgbClr val="000000"/>
                </a:solidFill>
                <a:effectLst/>
              </a:rPr>
              <a:t> medical expert evidence dealing with the nature of the claimant’s injuries and prognosis in personal injury cases or </a:t>
            </a:r>
            <a:r>
              <a:rPr lang="en-US" sz="2400" dirty="0">
                <a:solidFill>
                  <a:srgbClr val="000000"/>
                </a:solidFill>
              </a:rPr>
              <a:t>e</a:t>
            </a:r>
            <a:r>
              <a:rPr lang="en-US" sz="2400" b="0" i="0" dirty="0">
                <a:solidFill>
                  <a:srgbClr val="000000"/>
                </a:solidFill>
                <a:effectLst/>
              </a:rPr>
              <a:t>xpert accountancy evidence assessing the extent of any losses; Surveying and valuation evidence; or engineering evidence in defective building disputes etc.</a:t>
            </a:r>
          </a:p>
          <a:p>
            <a:pPr algn="l" fontAlgn="base"/>
            <a:r>
              <a:rPr lang="en-US" sz="2400" b="0" i="0" dirty="0">
                <a:solidFill>
                  <a:srgbClr val="000000"/>
                </a:solidFill>
                <a:effectLst/>
              </a:rPr>
              <a:t>Court’s permission required to put in evidence an expert’s report or to call an expert witness to give evidence at trial (</a:t>
            </a:r>
            <a:r>
              <a:rPr lang="en-US" sz="2400" b="1" i="0" dirty="0">
                <a:solidFill>
                  <a:srgbClr val="000000"/>
                </a:solidFill>
                <a:effectLst/>
              </a:rPr>
              <a:t>r35.4</a:t>
            </a:r>
            <a:r>
              <a:rPr lang="en-US" sz="2400" b="0" i="0" dirty="0">
                <a:solidFill>
                  <a:srgbClr val="000000"/>
                </a:solidFill>
                <a:effectLst/>
              </a:rPr>
              <a:t>) and so impossible to guarantee to a client that they will be permitted to rely on an expert whose report has been prepared at any point before the court actually gives permission.</a:t>
            </a:r>
          </a:p>
          <a:p>
            <a:pPr algn="l" fontAlgn="base"/>
            <a:endParaRPr lang="en-US" b="0" i="0" dirty="0">
              <a:solidFill>
                <a:srgbClr val="000000"/>
              </a:solidFill>
              <a:effectLst/>
              <a:latin typeface="Inter"/>
            </a:endParaRPr>
          </a:p>
          <a:p>
            <a:endParaRPr lang="en-GB" dirty="0"/>
          </a:p>
        </p:txBody>
      </p:sp>
    </p:spTree>
    <p:extLst>
      <p:ext uri="{BB962C8B-B14F-4D97-AF65-F5344CB8AC3E}">
        <p14:creationId xmlns:p14="http://schemas.microsoft.com/office/powerpoint/2010/main" val="19122735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36046D-4566-141E-07A4-0A8A18E92E8A}"/>
              </a:ext>
            </a:extLst>
          </p:cNvPr>
          <p:cNvSpPr>
            <a:spLocks noGrp="1"/>
          </p:cNvSpPr>
          <p:nvPr>
            <p:ph type="title"/>
          </p:nvPr>
        </p:nvSpPr>
        <p:spPr>
          <a:xfrm>
            <a:off x="418541" y="156238"/>
            <a:ext cx="9984916" cy="729407"/>
          </a:xfrm>
        </p:spPr>
        <p:txBody>
          <a:bodyPr>
            <a:normAutofit fontScale="90000"/>
          </a:bodyPr>
          <a:lstStyle/>
          <a:p>
            <a:r>
              <a:rPr lang="en-GB" dirty="0"/>
              <a:t>Early case management decisions on expert evidence</a:t>
            </a:r>
          </a:p>
        </p:txBody>
      </p:sp>
      <p:sp>
        <p:nvSpPr>
          <p:cNvPr id="3" name="Content Placeholder 2">
            <a:extLst>
              <a:ext uri="{FF2B5EF4-FFF2-40B4-BE49-F238E27FC236}">
                <a16:creationId xmlns:a16="http://schemas.microsoft.com/office/drawing/2014/main" id="{86F98CB4-458A-150A-5597-1C2B92C96701}"/>
              </a:ext>
            </a:extLst>
          </p:cNvPr>
          <p:cNvSpPr>
            <a:spLocks noGrp="1"/>
          </p:cNvSpPr>
          <p:nvPr>
            <p:ph idx="1"/>
          </p:nvPr>
        </p:nvSpPr>
        <p:spPr>
          <a:xfrm>
            <a:off x="418540" y="1044906"/>
            <a:ext cx="9354781" cy="5447909"/>
          </a:xfrm>
        </p:spPr>
        <p:txBody>
          <a:bodyPr>
            <a:normAutofit/>
          </a:bodyPr>
          <a:lstStyle/>
          <a:p>
            <a:pPr algn="l" fontAlgn="base"/>
            <a:r>
              <a:rPr lang="en-US" sz="2000" b="0" i="0" dirty="0">
                <a:solidFill>
                  <a:srgbClr val="000000"/>
                </a:solidFill>
                <a:effectLst/>
              </a:rPr>
              <a:t>Case management requires parties to complete and file at court a DQ (for example, </a:t>
            </a:r>
            <a:r>
              <a:rPr lang="en-US" sz="2000" b="1" i="0" dirty="0">
                <a:solidFill>
                  <a:srgbClr val="000000"/>
                </a:solidFill>
                <a:effectLst/>
              </a:rPr>
              <a:t>Form N181 Directions questionnaire (fast track, intermediate track and multi-track)</a:t>
            </a:r>
            <a:r>
              <a:rPr lang="en-US" sz="2000" b="0" i="0" dirty="0">
                <a:solidFill>
                  <a:srgbClr val="000000"/>
                </a:solidFill>
                <a:effectLst/>
              </a:rPr>
              <a:t>), with proposed case management directions, agreed if possible.</a:t>
            </a:r>
          </a:p>
          <a:p>
            <a:pPr algn="l" fontAlgn="base"/>
            <a:r>
              <a:rPr lang="en-US" sz="2000" b="0" i="0" dirty="0">
                <a:solidFill>
                  <a:srgbClr val="000000"/>
                </a:solidFill>
                <a:effectLst/>
              </a:rPr>
              <a:t>For expert evidence, the court will typically be invited to give case management directions which concern the issues which the parties have been asked to address about expert evidence in their DQs, that is:</a:t>
            </a:r>
          </a:p>
          <a:p>
            <a:pPr algn="l" fontAlgn="base">
              <a:buFont typeface="Arial" panose="020B0604020202020204" pitchFamily="34" charset="0"/>
              <a:buChar char="•"/>
            </a:pPr>
            <a:r>
              <a:rPr lang="en-US" sz="2000" b="0" i="0" dirty="0">
                <a:solidFill>
                  <a:srgbClr val="000000"/>
                </a:solidFill>
                <a:effectLst/>
              </a:rPr>
              <a:t>whether any party has permission to use expert evidence at the trial or final hearing; and</a:t>
            </a:r>
          </a:p>
          <a:p>
            <a:pPr algn="l" fontAlgn="base">
              <a:buFont typeface="Arial" panose="020B0604020202020204" pitchFamily="34" charset="0"/>
              <a:buChar char="•"/>
            </a:pPr>
            <a:r>
              <a:rPr lang="en-US" sz="2000" b="0" i="0" dirty="0">
                <a:solidFill>
                  <a:srgbClr val="000000"/>
                </a:solidFill>
                <a:effectLst/>
              </a:rPr>
              <a:t>whether any party has permission to use any further expert evidence (which has not yet been arranged) at the trial or final hearing, and if so:</a:t>
            </a:r>
          </a:p>
          <a:p>
            <a:pPr marL="0" indent="0" algn="l" fontAlgn="base">
              <a:buNone/>
            </a:pPr>
            <a:r>
              <a:rPr lang="en-US" sz="2000" b="0" i="0" dirty="0">
                <a:solidFill>
                  <a:srgbClr val="000000"/>
                </a:solidFill>
                <a:effectLst/>
              </a:rPr>
              <a:t>— the issues to be covered by the expert evidence;</a:t>
            </a:r>
          </a:p>
          <a:p>
            <a:pPr marL="0" indent="0" algn="l" fontAlgn="base">
              <a:buNone/>
            </a:pPr>
            <a:r>
              <a:rPr lang="en-US" sz="2000" b="0" i="0" dirty="0">
                <a:solidFill>
                  <a:srgbClr val="000000"/>
                </a:solidFill>
                <a:effectLst/>
              </a:rPr>
              <a:t>— the field(s) of expertise on which expert evidence is needed; and</a:t>
            </a:r>
          </a:p>
          <a:p>
            <a:pPr marL="0" indent="0" algn="l" fontAlgn="base">
              <a:buNone/>
            </a:pPr>
            <a:r>
              <a:rPr lang="en-US" sz="2000" b="0" i="0" dirty="0">
                <a:solidFill>
                  <a:srgbClr val="000000"/>
                </a:solidFill>
                <a:effectLst/>
              </a:rPr>
              <a:t>— whether any expert to be instructed is a single joint expert or each party should be given permission to instruct their own expert.</a:t>
            </a:r>
          </a:p>
          <a:p>
            <a:endParaRPr lang="en-GB" dirty="0"/>
          </a:p>
        </p:txBody>
      </p:sp>
    </p:spTree>
    <p:extLst>
      <p:ext uri="{BB962C8B-B14F-4D97-AF65-F5344CB8AC3E}">
        <p14:creationId xmlns:p14="http://schemas.microsoft.com/office/powerpoint/2010/main" val="385329692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368AB7-6B34-2AC1-03A6-4AAC98512431}"/>
              </a:ext>
            </a:extLst>
          </p:cNvPr>
          <p:cNvSpPr>
            <a:spLocks noGrp="1"/>
          </p:cNvSpPr>
          <p:nvPr>
            <p:ph type="title"/>
          </p:nvPr>
        </p:nvSpPr>
        <p:spPr>
          <a:xfrm>
            <a:off x="309273" y="218536"/>
            <a:ext cx="9329307" cy="730370"/>
          </a:xfrm>
        </p:spPr>
        <p:txBody>
          <a:bodyPr/>
          <a:lstStyle/>
          <a:p>
            <a:r>
              <a:rPr lang="en-GB" dirty="0"/>
              <a:t>Single joint experts and unilateral experts</a:t>
            </a:r>
          </a:p>
        </p:txBody>
      </p:sp>
      <p:sp>
        <p:nvSpPr>
          <p:cNvPr id="3" name="Content Placeholder 2">
            <a:extLst>
              <a:ext uri="{FF2B5EF4-FFF2-40B4-BE49-F238E27FC236}">
                <a16:creationId xmlns:a16="http://schemas.microsoft.com/office/drawing/2014/main" id="{F368A158-F147-513F-9C89-125407691114}"/>
              </a:ext>
            </a:extLst>
          </p:cNvPr>
          <p:cNvSpPr>
            <a:spLocks noGrp="1"/>
          </p:cNvSpPr>
          <p:nvPr>
            <p:ph idx="1"/>
          </p:nvPr>
        </p:nvSpPr>
        <p:spPr>
          <a:xfrm>
            <a:off x="395537" y="1108166"/>
            <a:ext cx="9071191" cy="5319528"/>
          </a:xfrm>
        </p:spPr>
        <p:txBody>
          <a:bodyPr>
            <a:normAutofit/>
          </a:bodyPr>
          <a:lstStyle/>
          <a:p>
            <a:r>
              <a:rPr lang="en-US" sz="2400" b="0" i="0" dirty="0">
                <a:solidFill>
                  <a:srgbClr val="000000"/>
                </a:solidFill>
                <a:effectLst/>
              </a:rPr>
              <a:t>In a dispute where the parties consider that expert evidence is reasonably necessary, the parties should also consider the way in which an expert is to be instructed. </a:t>
            </a:r>
          </a:p>
          <a:p>
            <a:r>
              <a:rPr lang="en-US" sz="2400" b="0" i="0" dirty="0">
                <a:solidFill>
                  <a:srgbClr val="000000"/>
                </a:solidFill>
                <a:effectLst/>
              </a:rPr>
              <a:t>Equally, where the court is minded to give permission to two or more parties to adduce expert evidence on a particular issue, the overriding objective and </a:t>
            </a:r>
            <a:r>
              <a:rPr lang="en-US" sz="2400" b="1" i="0" dirty="0">
                <a:solidFill>
                  <a:srgbClr val="000000"/>
                </a:solidFill>
                <a:effectLst/>
              </a:rPr>
              <a:t>r35.7(1) </a:t>
            </a:r>
            <a:r>
              <a:rPr lang="en-US" sz="2400" b="0" i="0" dirty="0">
                <a:solidFill>
                  <a:srgbClr val="000000"/>
                </a:solidFill>
                <a:effectLst/>
              </a:rPr>
              <a:t>place the court under a duty to consider whether the evidence on that issue is to be given by each party instructing their own expert (</a:t>
            </a:r>
            <a:r>
              <a:rPr lang="en-US" sz="2400" b="1" i="0" dirty="0">
                <a:solidFill>
                  <a:srgbClr val="000000"/>
                </a:solidFill>
                <a:effectLst/>
              </a:rPr>
              <a:t>unilateral experts</a:t>
            </a:r>
            <a:r>
              <a:rPr lang="en-US" sz="2400" b="0" i="0" dirty="0">
                <a:solidFill>
                  <a:srgbClr val="000000"/>
                </a:solidFill>
                <a:effectLst/>
              </a:rPr>
              <a:t>) or the parties jointly instructing a </a:t>
            </a:r>
            <a:r>
              <a:rPr lang="en-US" sz="2400" b="1" i="0" dirty="0">
                <a:solidFill>
                  <a:srgbClr val="000000"/>
                </a:solidFill>
                <a:effectLst/>
              </a:rPr>
              <a:t>single joint expert (SJE) </a:t>
            </a:r>
            <a:r>
              <a:rPr lang="en-US" sz="2400" b="0" i="0" dirty="0">
                <a:solidFill>
                  <a:srgbClr val="000000"/>
                </a:solidFill>
                <a:effectLst/>
              </a:rPr>
              <a:t>witness.</a:t>
            </a:r>
            <a:endParaRPr lang="en-US" sz="2400" dirty="0">
              <a:solidFill>
                <a:srgbClr val="000000"/>
              </a:solidFill>
            </a:endParaRPr>
          </a:p>
          <a:p>
            <a:r>
              <a:rPr lang="en-US" sz="2400" b="0" i="0" dirty="0">
                <a:solidFill>
                  <a:srgbClr val="000000"/>
                </a:solidFill>
                <a:effectLst/>
              </a:rPr>
              <a:t>The emphasis is on the use of SJEs, but there are differences between claims on the fast track, intermediate track and multi-track. ( see table 14.8A)</a:t>
            </a:r>
          </a:p>
          <a:p>
            <a:endParaRPr lang="en-GB" dirty="0"/>
          </a:p>
        </p:txBody>
      </p:sp>
    </p:spTree>
    <p:extLst>
      <p:ext uri="{BB962C8B-B14F-4D97-AF65-F5344CB8AC3E}">
        <p14:creationId xmlns:p14="http://schemas.microsoft.com/office/powerpoint/2010/main" val="337440309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9D2354-E738-4B2C-2C34-8FD67C9FDAFF}"/>
              </a:ext>
            </a:extLst>
          </p:cNvPr>
          <p:cNvSpPr>
            <a:spLocks noGrp="1"/>
          </p:cNvSpPr>
          <p:nvPr>
            <p:ph type="title"/>
          </p:nvPr>
        </p:nvSpPr>
        <p:spPr>
          <a:xfrm>
            <a:off x="410794" y="247426"/>
            <a:ext cx="8596668" cy="477328"/>
          </a:xfrm>
        </p:spPr>
        <p:txBody>
          <a:bodyPr>
            <a:normAutofit fontScale="90000"/>
          </a:bodyPr>
          <a:lstStyle/>
          <a:p>
            <a:r>
              <a:rPr lang="en-GB" dirty="0"/>
              <a:t>Single joint experts and unilateral experts</a:t>
            </a:r>
          </a:p>
        </p:txBody>
      </p:sp>
      <p:sp>
        <p:nvSpPr>
          <p:cNvPr id="3" name="Content Placeholder 2">
            <a:extLst>
              <a:ext uri="{FF2B5EF4-FFF2-40B4-BE49-F238E27FC236}">
                <a16:creationId xmlns:a16="http://schemas.microsoft.com/office/drawing/2014/main" id="{85707D94-E382-D435-7D14-C44AC46120FE}"/>
              </a:ext>
            </a:extLst>
          </p:cNvPr>
          <p:cNvSpPr>
            <a:spLocks noGrp="1"/>
          </p:cNvSpPr>
          <p:nvPr>
            <p:ph idx="1"/>
          </p:nvPr>
        </p:nvSpPr>
        <p:spPr>
          <a:xfrm>
            <a:off x="410794" y="981544"/>
            <a:ext cx="9868138" cy="5629030"/>
          </a:xfrm>
        </p:spPr>
        <p:txBody>
          <a:bodyPr>
            <a:normAutofit/>
          </a:bodyPr>
          <a:lstStyle/>
          <a:p>
            <a:pPr algn="l" fontAlgn="base"/>
            <a:r>
              <a:rPr lang="en-US" sz="2000" b="0" i="0" dirty="0">
                <a:solidFill>
                  <a:srgbClr val="000000"/>
                </a:solidFill>
                <a:effectLst/>
              </a:rPr>
              <a:t>The use of more than one expert </a:t>
            </a:r>
            <a:r>
              <a:rPr lang="en-US" sz="2000" b="1" i="0" dirty="0">
                <a:solidFill>
                  <a:srgbClr val="000000"/>
                </a:solidFill>
                <a:effectLst/>
              </a:rPr>
              <a:t>may</a:t>
            </a:r>
            <a:r>
              <a:rPr lang="en-US" sz="2000" b="0" i="0" dirty="0">
                <a:solidFill>
                  <a:srgbClr val="000000"/>
                </a:solidFill>
                <a:effectLst/>
              </a:rPr>
              <a:t> be justified if, having regard to the relevant issues:</a:t>
            </a:r>
          </a:p>
          <a:p>
            <a:pPr algn="l" fontAlgn="base">
              <a:buFont typeface="Arial" panose="020B0604020202020204" pitchFamily="34" charset="0"/>
              <a:buChar char="•"/>
            </a:pPr>
            <a:r>
              <a:rPr lang="en-US" sz="2000" b="0" i="0" dirty="0">
                <a:solidFill>
                  <a:srgbClr val="000000"/>
                </a:solidFill>
                <a:effectLst/>
              </a:rPr>
              <a:t>there are several </a:t>
            </a:r>
            <a:r>
              <a:rPr lang="en-US" sz="2000" b="0" i="0" dirty="0" err="1">
                <a:solidFill>
                  <a:srgbClr val="000000"/>
                </a:solidFill>
                <a:effectLst/>
              </a:rPr>
              <a:t>recognised</a:t>
            </a:r>
            <a:r>
              <a:rPr lang="en-US" sz="2000" b="0" i="0" dirty="0">
                <a:solidFill>
                  <a:srgbClr val="000000"/>
                </a:solidFill>
                <a:effectLst/>
              </a:rPr>
              <a:t> schools of thought;</a:t>
            </a:r>
          </a:p>
          <a:p>
            <a:pPr algn="l" fontAlgn="base">
              <a:buFont typeface="Arial" panose="020B0604020202020204" pitchFamily="34" charset="0"/>
              <a:buChar char="•"/>
            </a:pPr>
            <a:r>
              <a:rPr lang="en-US" sz="2000" b="0" i="0" dirty="0">
                <a:solidFill>
                  <a:srgbClr val="000000"/>
                </a:solidFill>
                <a:effectLst/>
              </a:rPr>
              <a:t>the issues are very complex;</a:t>
            </a:r>
          </a:p>
          <a:p>
            <a:pPr algn="l" fontAlgn="base">
              <a:buFont typeface="Arial" panose="020B0604020202020204" pitchFamily="34" charset="0"/>
              <a:buChar char="•"/>
            </a:pPr>
            <a:r>
              <a:rPr lang="en-US" sz="2000" b="0" i="0" dirty="0">
                <a:solidFill>
                  <a:srgbClr val="000000"/>
                </a:solidFill>
                <a:effectLst/>
              </a:rPr>
              <a:t>the issues are so important to the likely outcome of the case that the parties should be allowed to instruct their own experts;</a:t>
            </a:r>
          </a:p>
          <a:p>
            <a:pPr algn="l" fontAlgn="base">
              <a:buFont typeface="Arial" panose="020B0604020202020204" pitchFamily="34" charset="0"/>
              <a:buChar char="•"/>
            </a:pPr>
            <a:r>
              <a:rPr lang="en-US" sz="2000" b="0" i="0" dirty="0">
                <a:solidFill>
                  <a:srgbClr val="000000"/>
                </a:solidFill>
                <a:effectLst/>
              </a:rPr>
              <a:t>the value of the claim is sufficiently high that the appointment of separate experts would not be disproportionate;</a:t>
            </a:r>
          </a:p>
          <a:p>
            <a:pPr algn="l" fontAlgn="base">
              <a:buFont typeface="Arial" panose="020B0604020202020204" pitchFamily="34" charset="0"/>
              <a:buChar char="•"/>
            </a:pPr>
            <a:r>
              <a:rPr lang="en-US" sz="2000" b="0" i="0" dirty="0">
                <a:solidFill>
                  <a:srgbClr val="000000"/>
                </a:solidFill>
                <a:effectLst/>
              </a:rPr>
              <a:t>the parties had already appointed their own experts before proceedings began and it will be more cost-effective to continue using them than to appoint a new SJE; and</a:t>
            </a:r>
          </a:p>
          <a:p>
            <a:pPr algn="l" fontAlgn="base">
              <a:buFont typeface="Arial" panose="020B0604020202020204" pitchFamily="34" charset="0"/>
              <a:buChar char="•"/>
            </a:pPr>
            <a:r>
              <a:rPr lang="en-US" sz="2000" b="0" i="0" dirty="0">
                <a:solidFill>
                  <a:srgbClr val="000000"/>
                </a:solidFill>
                <a:effectLst/>
              </a:rPr>
              <a:t>the expert is being asked to report on difficult issues of liability and causation.</a:t>
            </a:r>
          </a:p>
          <a:p>
            <a:pPr marL="0" indent="0" algn="l" fontAlgn="base">
              <a:buNone/>
            </a:pPr>
            <a:r>
              <a:rPr lang="en-US" sz="2000" b="0" i="0" dirty="0">
                <a:solidFill>
                  <a:srgbClr val="000000"/>
                </a:solidFill>
                <a:effectLst/>
              </a:rPr>
              <a:t>There are advantages and disadvantages of each party using their own expert evidence, compared to the parties jointly instructing a single joint expert ( see next slide)</a:t>
            </a:r>
          </a:p>
          <a:p>
            <a:endParaRPr lang="en-GB" dirty="0"/>
          </a:p>
        </p:txBody>
      </p:sp>
    </p:spTree>
    <p:extLst>
      <p:ext uri="{BB962C8B-B14F-4D97-AF65-F5344CB8AC3E}">
        <p14:creationId xmlns:p14="http://schemas.microsoft.com/office/powerpoint/2010/main" val="140759914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3B801D00-7B26-15BF-CE06-083FD92B537F}"/>
              </a:ext>
            </a:extLst>
          </p:cNvPr>
          <p:cNvPicPr>
            <a:picLocks noChangeAspect="1"/>
          </p:cNvPicPr>
          <p:nvPr/>
        </p:nvPicPr>
        <p:blipFill>
          <a:blip r:embed="rId2"/>
          <a:stretch>
            <a:fillRect/>
          </a:stretch>
        </p:blipFill>
        <p:spPr>
          <a:xfrm>
            <a:off x="2074492" y="350807"/>
            <a:ext cx="5534006" cy="6273917"/>
          </a:xfrm>
          <a:prstGeom prst="rect">
            <a:avLst/>
          </a:prstGeom>
        </p:spPr>
      </p:pic>
    </p:spTree>
    <p:extLst>
      <p:ext uri="{BB962C8B-B14F-4D97-AF65-F5344CB8AC3E}">
        <p14:creationId xmlns:p14="http://schemas.microsoft.com/office/powerpoint/2010/main" val="291045246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37D672-12A4-662B-91AD-AC4796C0B67D}"/>
              </a:ext>
            </a:extLst>
          </p:cNvPr>
          <p:cNvSpPr>
            <a:spLocks noGrp="1"/>
          </p:cNvSpPr>
          <p:nvPr>
            <p:ph type="title"/>
          </p:nvPr>
        </p:nvSpPr>
        <p:spPr>
          <a:xfrm>
            <a:off x="430043" y="163902"/>
            <a:ext cx="8596668" cy="669985"/>
          </a:xfrm>
        </p:spPr>
        <p:txBody>
          <a:bodyPr/>
          <a:lstStyle/>
          <a:p>
            <a:r>
              <a:rPr lang="en-GB" dirty="0"/>
              <a:t>Single Joint Experts (SJE)</a:t>
            </a:r>
          </a:p>
        </p:txBody>
      </p:sp>
      <p:sp>
        <p:nvSpPr>
          <p:cNvPr id="3" name="Content Placeholder 2">
            <a:extLst>
              <a:ext uri="{FF2B5EF4-FFF2-40B4-BE49-F238E27FC236}">
                <a16:creationId xmlns:a16="http://schemas.microsoft.com/office/drawing/2014/main" id="{DFBB4896-BFED-7DFC-07E9-5D621E7F1BCD}"/>
              </a:ext>
            </a:extLst>
          </p:cNvPr>
          <p:cNvSpPr>
            <a:spLocks noGrp="1"/>
          </p:cNvSpPr>
          <p:nvPr>
            <p:ph idx="1"/>
          </p:nvPr>
        </p:nvSpPr>
        <p:spPr>
          <a:xfrm>
            <a:off x="325275" y="1008716"/>
            <a:ext cx="9044636" cy="5860211"/>
          </a:xfrm>
        </p:spPr>
        <p:txBody>
          <a:bodyPr>
            <a:normAutofit/>
          </a:bodyPr>
          <a:lstStyle/>
          <a:p>
            <a:r>
              <a:rPr lang="en-US" b="0" i="0" dirty="0">
                <a:solidFill>
                  <a:srgbClr val="000000"/>
                </a:solidFill>
                <a:effectLst/>
              </a:rPr>
              <a:t>The use of a SJE necessarily means that only one view is being expressed and often makes the opinion of the SJE determinative</a:t>
            </a:r>
            <a:r>
              <a:rPr lang="en-US" dirty="0">
                <a:solidFill>
                  <a:srgbClr val="000000"/>
                </a:solidFill>
              </a:rPr>
              <a:t>; </a:t>
            </a:r>
            <a:r>
              <a:rPr lang="en-US" dirty="0" err="1">
                <a:solidFill>
                  <a:srgbClr val="000000"/>
                </a:solidFill>
              </a:rPr>
              <a:t>i.e</a:t>
            </a:r>
            <a:r>
              <a:rPr lang="en-US" dirty="0">
                <a:solidFill>
                  <a:srgbClr val="000000"/>
                </a:solidFill>
              </a:rPr>
              <a:t> </a:t>
            </a:r>
            <a:r>
              <a:rPr lang="en-US" b="0" i="0" dirty="0">
                <a:solidFill>
                  <a:srgbClr val="000000"/>
                </a:solidFill>
                <a:effectLst/>
              </a:rPr>
              <a:t>once the report of the SJE is produced, settlement will often be achieved. There are safeguards in place within the </a:t>
            </a:r>
            <a:r>
              <a:rPr lang="en-US" b="1" i="0" dirty="0">
                <a:solidFill>
                  <a:srgbClr val="000000"/>
                </a:solidFill>
                <a:effectLst/>
              </a:rPr>
              <a:t>CPR</a:t>
            </a:r>
            <a:r>
              <a:rPr lang="en-US" b="0" i="0" dirty="0">
                <a:solidFill>
                  <a:srgbClr val="000000"/>
                </a:solidFill>
                <a:effectLst/>
              </a:rPr>
              <a:t> to ensure that the SJE’s views are not partisan, given their power.</a:t>
            </a:r>
          </a:p>
          <a:p>
            <a:pPr algn="l" fontAlgn="base">
              <a:buFont typeface="+mj-lt"/>
              <a:buAutoNum type="arabicPeriod"/>
            </a:pPr>
            <a:r>
              <a:rPr lang="en-US" dirty="0">
                <a:solidFill>
                  <a:srgbClr val="000000"/>
                </a:solidFill>
              </a:rPr>
              <a:t>C</a:t>
            </a:r>
            <a:r>
              <a:rPr lang="en-US" b="0" i="0" dirty="0">
                <a:solidFill>
                  <a:srgbClr val="000000"/>
                </a:solidFill>
                <a:effectLst/>
              </a:rPr>
              <a:t>onfirm the identity of an SJE agreed between the parties or where the parties cannot agree who should be the SJE, the court may, under </a:t>
            </a:r>
            <a:r>
              <a:rPr lang="en-US" b="1" i="0" dirty="0">
                <a:solidFill>
                  <a:srgbClr val="000000"/>
                </a:solidFill>
                <a:effectLst/>
              </a:rPr>
              <a:t>r35.7(2)</a:t>
            </a:r>
            <a:r>
              <a:rPr lang="en-US" dirty="0">
                <a:solidFill>
                  <a:srgbClr val="000000"/>
                </a:solidFill>
              </a:rPr>
              <a:t> </a:t>
            </a:r>
            <a:r>
              <a:rPr lang="en-US" b="0" i="0" dirty="0">
                <a:solidFill>
                  <a:srgbClr val="000000"/>
                </a:solidFill>
                <a:effectLst/>
              </a:rPr>
              <a:t>direct that the expert be selected in such manner as the court directs. </a:t>
            </a:r>
            <a:br>
              <a:rPr lang="en-US" dirty="0">
                <a:solidFill>
                  <a:srgbClr val="000000"/>
                </a:solidFill>
              </a:rPr>
            </a:br>
            <a:br>
              <a:rPr lang="en-US" dirty="0">
                <a:solidFill>
                  <a:srgbClr val="000000"/>
                </a:solidFill>
              </a:rPr>
            </a:br>
            <a:r>
              <a:rPr lang="en-US" b="0" i="0" dirty="0">
                <a:solidFill>
                  <a:srgbClr val="000000"/>
                </a:solidFill>
                <a:effectLst/>
              </a:rPr>
              <a:t>This could include directing the parties to apply, within a specified time, to a relevant identified external person or </a:t>
            </a:r>
            <a:r>
              <a:rPr lang="en-US" b="0" i="0" dirty="0" err="1">
                <a:solidFill>
                  <a:srgbClr val="000000"/>
                </a:solidFill>
                <a:effectLst/>
              </a:rPr>
              <a:t>organisation</a:t>
            </a:r>
            <a:r>
              <a:rPr lang="en-US" b="0" i="0" dirty="0">
                <a:solidFill>
                  <a:srgbClr val="000000"/>
                </a:solidFill>
                <a:effectLst/>
              </a:rPr>
              <a:t> (for example, the President of the Royal Institution of Chartered Surveyors) to nominate a suitable SJE.</a:t>
            </a:r>
          </a:p>
          <a:p>
            <a:pPr algn="l" fontAlgn="base">
              <a:buFont typeface="+mj-lt"/>
              <a:buAutoNum type="arabicPeriod"/>
            </a:pPr>
            <a:r>
              <a:rPr lang="en-US" dirty="0">
                <a:solidFill>
                  <a:srgbClr val="000000"/>
                </a:solidFill>
              </a:rPr>
              <a:t>S</a:t>
            </a:r>
            <a:r>
              <a:rPr lang="en-US" b="0" i="0" dirty="0">
                <a:solidFill>
                  <a:srgbClr val="000000"/>
                </a:solidFill>
                <a:effectLst/>
              </a:rPr>
              <a:t>et a date by which instructions are to be provided to the SJE; ideally, the letter of instruction to the SJE should be agreed between the parties by a specified date, to create a clearer list of the issues on which the expert is being asked to report.</a:t>
            </a:r>
          </a:p>
          <a:p>
            <a:pPr algn="l" fontAlgn="base">
              <a:buFont typeface="+mj-lt"/>
              <a:buAutoNum type="arabicPeriod"/>
            </a:pPr>
            <a:r>
              <a:rPr lang="en-US" dirty="0">
                <a:solidFill>
                  <a:srgbClr val="000000"/>
                </a:solidFill>
              </a:rPr>
              <a:t>S</a:t>
            </a:r>
            <a:r>
              <a:rPr lang="en-US" b="0" i="0" dirty="0">
                <a:solidFill>
                  <a:srgbClr val="000000"/>
                </a:solidFill>
                <a:effectLst/>
              </a:rPr>
              <a:t>et a date by which the claimant shall inform the court, in writing, that the SJE has been appointed</a:t>
            </a:r>
            <a:r>
              <a:rPr lang="en-US" b="0" i="0" dirty="0">
                <a:solidFill>
                  <a:srgbClr val="000000"/>
                </a:solidFill>
                <a:effectLst/>
                <a:latin typeface="inherit"/>
              </a:rPr>
              <a:t>.</a:t>
            </a:r>
          </a:p>
          <a:p>
            <a:pPr marL="0" indent="0">
              <a:buNone/>
            </a:pPr>
            <a:endParaRPr lang="en-GB" dirty="0"/>
          </a:p>
        </p:txBody>
      </p:sp>
    </p:spTree>
    <p:extLst>
      <p:ext uri="{BB962C8B-B14F-4D97-AF65-F5344CB8AC3E}">
        <p14:creationId xmlns:p14="http://schemas.microsoft.com/office/powerpoint/2010/main" val="17249709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8194D88-22DE-2E38-A05B-EB3454436BC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BE2FD7D-A634-1DF2-F99B-F64C63EBD4B0}"/>
              </a:ext>
            </a:extLst>
          </p:cNvPr>
          <p:cNvSpPr>
            <a:spLocks noGrp="1"/>
          </p:cNvSpPr>
          <p:nvPr>
            <p:ph type="title"/>
          </p:nvPr>
        </p:nvSpPr>
        <p:spPr>
          <a:xfrm>
            <a:off x="430043" y="163902"/>
            <a:ext cx="8596668" cy="669985"/>
          </a:xfrm>
        </p:spPr>
        <p:txBody>
          <a:bodyPr/>
          <a:lstStyle/>
          <a:p>
            <a:r>
              <a:rPr lang="en-GB" dirty="0"/>
              <a:t>Single Joint Experts (SJE)</a:t>
            </a:r>
          </a:p>
        </p:txBody>
      </p:sp>
      <p:sp>
        <p:nvSpPr>
          <p:cNvPr id="3" name="Content Placeholder 2">
            <a:extLst>
              <a:ext uri="{FF2B5EF4-FFF2-40B4-BE49-F238E27FC236}">
                <a16:creationId xmlns:a16="http://schemas.microsoft.com/office/drawing/2014/main" id="{581F904E-809D-E310-9093-8C15CEE748DE}"/>
              </a:ext>
            </a:extLst>
          </p:cNvPr>
          <p:cNvSpPr>
            <a:spLocks noGrp="1"/>
          </p:cNvSpPr>
          <p:nvPr>
            <p:ph idx="1"/>
          </p:nvPr>
        </p:nvSpPr>
        <p:spPr>
          <a:xfrm>
            <a:off x="556565" y="833887"/>
            <a:ext cx="9289050" cy="5860211"/>
          </a:xfrm>
        </p:spPr>
        <p:txBody>
          <a:bodyPr>
            <a:normAutofit/>
          </a:bodyPr>
          <a:lstStyle/>
          <a:p>
            <a:pPr algn="l" fontAlgn="base">
              <a:buFont typeface="+mj-lt"/>
              <a:buAutoNum type="arabicPeriod" startAt="4"/>
            </a:pPr>
            <a:r>
              <a:rPr lang="en-US" sz="2400" b="0" i="0" dirty="0">
                <a:solidFill>
                  <a:srgbClr val="000000"/>
                </a:solidFill>
                <a:effectLst/>
              </a:rPr>
              <a:t>Instruct or communicate with the SJE by telephone or in person and confirm in writing.</a:t>
            </a:r>
          </a:p>
          <a:p>
            <a:pPr algn="l" fontAlgn="base">
              <a:buFont typeface="+mj-lt"/>
              <a:buAutoNum type="arabicPeriod" startAt="4"/>
            </a:pPr>
            <a:r>
              <a:rPr lang="en-US" sz="2400" dirty="0">
                <a:solidFill>
                  <a:srgbClr val="000000"/>
                </a:solidFill>
              </a:rPr>
              <a:t>C</a:t>
            </a:r>
            <a:r>
              <a:rPr lang="en-US" sz="2400" b="0" i="0" dirty="0">
                <a:solidFill>
                  <a:srgbClr val="000000"/>
                </a:solidFill>
                <a:effectLst/>
              </a:rPr>
              <a:t>ommunications from the SJE should be addressed to all parties.</a:t>
            </a:r>
          </a:p>
          <a:p>
            <a:pPr algn="l" fontAlgn="base">
              <a:buFont typeface="+mj-lt"/>
              <a:buAutoNum type="arabicPeriod" startAt="4"/>
            </a:pPr>
            <a:r>
              <a:rPr lang="en-US" sz="2400" dirty="0">
                <a:solidFill>
                  <a:srgbClr val="000000"/>
                </a:solidFill>
              </a:rPr>
              <a:t>U</a:t>
            </a:r>
            <a:r>
              <a:rPr lang="en-US" sz="2400" b="0" i="0" dirty="0">
                <a:solidFill>
                  <a:srgbClr val="000000"/>
                </a:solidFill>
                <a:effectLst/>
              </a:rPr>
              <a:t>nless the parties agree in writing or the court orders otherwise, the expert’s fees and expenses:</a:t>
            </a:r>
          </a:p>
          <a:p>
            <a:pPr marL="742950" lvl="1" indent="-285750" algn="l" fontAlgn="base">
              <a:buFont typeface="+mj-lt"/>
              <a:buAutoNum type="arabicPeriod"/>
            </a:pPr>
            <a:r>
              <a:rPr lang="en-US" sz="2400" b="0" i="0" dirty="0">
                <a:solidFill>
                  <a:srgbClr val="000000"/>
                </a:solidFill>
                <a:effectLst/>
              </a:rPr>
              <a:t>shall be paid by the parties equally (or in the proportions agreed or ordered); and</a:t>
            </a:r>
          </a:p>
          <a:p>
            <a:pPr marL="742950" lvl="1" indent="-285750" algn="l" fontAlgn="base">
              <a:buFont typeface="+mj-lt"/>
              <a:buAutoNum type="arabicPeriod"/>
            </a:pPr>
            <a:r>
              <a:rPr lang="en-US" sz="2400" b="0" i="0" dirty="0">
                <a:solidFill>
                  <a:srgbClr val="000000"/>
                </a:solidFill>
                <a:effectLst/>
              </a:rPr>
              <a:t>shall not exceed a certain figure (which the court will set).</a:t>
            </a:r>
          </a:p>
          <a:p>
            <a:pPr marL="0" indent="0" algn="l" fontAlgn="base">
              <a:buNone/>
            </a:pPr>
            <a:r>
              <a:rPr lang="en-US" sz="2400" b="0" i="0" dirty="0">
                <a:solidFill>
                  <a:srgbClr val="000000"/>
                </a:solidFill>
                <a:effectLst/>
              </a:rPr>
              <a:t>The court will also give case management directions about the steps to be completed about the evidence of any expert witnesses.</a:t>
            </a:r>
          </a:p>
          <a:p>
            <a:endParaRPr lang="en-GB" dirty="0"/>
          </a:p>
        </p:txBody>
      </p:sp>
    </p:spTree>
    <p:extLst>
      <p:ext uri="{BB962C8B-B14F-4D97-AF65-F5344CB8AC3E}">
        <p14:creationId xmlns:p14="http://schemas.microsoft.com/office/powerpoint/2010/main" val="240519379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9C30E5-04FC-1FAE-F62E-8894BB8F6A5A}"/>
              </a:ext>
            </a:extLst>
          </p:cNvPr>
          <p:cNvSpPr>
            <a:spLocks noGrp="1"/>
          </p:cNvSpPr>
          <p:nvPr>
            <p:ph type="title"/>
          </p:nvPr>
        </p:nvSpPr>
        <p:spPr>
          <a:xfrm>
            <a:off x="286270" y="156238"/>
            <a:ext cx="9869896" cy="1320800"/>
          </a:xfrm>
        </p:spPr>
        <p:txBody>
          <a:bodyPr/>
          <a:lstStyle/>
          <a:p>
            <a:r>
              <a:rPr lang="en-GB" dirty="0"/>
              <a:t>Unilateral experts : each party instructing their own</a:t>
            </a:r>
          </a:p>
        </p:txBody>
      </p:sp>
      <p:sp>
        <p:nvSpPr>
          <p:cNvPr id="3" name="Content Placeholder 2">
            <a:extLst>
              <a:ext uri="{FF2B5EF4-FFF2-40B4-BE49-F238E27FC236}">
                <a16:creationId xmlns:a16="http://schemas.microsoft.com/office/drawing/2014/main" id="{3F306FD7-93E0-2CC8-2202-74D1BDBF697D}"/>
              </a:ext>
            </a:extLst>
          </p:cNvPr>
          <p:cNvSpPr>
            <a:spLocks noGrp="1"/>
          </p:cNvSpPr>
          <p:nvPr>
            <p:ph idx="1"/>
          </p:nvPr>
        </p:nvSpPr>
        <p:spPr>
          <a:xfrm>
            <a:off x="286270" y="1690061"/>
            <a:ext cx="9024474" cy="5167939"/>
          </a:xfrm>
        </p:spPr>
        <p:txBody>
          <a:bodyPr>
            <a:normAutofit/>
          </a:bodyPr>
          <a:lstStyle/>
          <a:p>
            <a:pPr algn="l" fontAlgn="base" latinLnBrk="0"/>
            <a:r>
              <a:rPr lang="en-US" sz="2000" b="0" i="0" dirty="0">
                <a:solidFill>
                  <a:srgbClr val="000000"/>
                </a:solidFill>
                <a:effectLst/>
              </a:rPr>
              <a:t>If the court concludes that expert evidence is reasonably necessary to resolve the proceedings but that the evidence should not be given by an SJE, the parties may each be granted permission to adduce evidence from an expert of their choosing. This usually happens in multi-track cases.</a:t>
            </a:r>
          </a:p>
          <a:p>
            <a:pPr algn="l" fontAlgn="base" latinLnBrk="0"/>
            <a:r>
              <a:rPr lang="en-US" sz="2000" b="0" i="0" dirty="0">
                <a:solidFill>
                  <a:srgbClr val="000000"/>
                </a:solidFill>
                <a:effectLst/>
              </a:rPr>
              <a:t>When exercising its case management directions to control evidence by permitting expert evidence from unilateral experts, the court will usually:</a:t>
            </a:r>
          </a:p>
          <a:p>
            <a:pPr algn="l" fontAlgn="base">
              <a:buFont typeface="Arial" panose="020B0604020202020204" pitchFamily="34" charset="0"/>
              <a:buChar char="•"/>
            </a:pPr>
            <a:r>
              <a:rPr lang="en-US" sz="2000" b="0" i="0" dirty="0">
                <a:solidFill>
                  <a:srgbClr val="000000"/>
                </a:solidFill>
                <a:effectLst/>
              </a:rPr>
              <a:t>set out the issues on which each party may jointly rely on a unilateral expert;</a:t>
            </a:r>
          </a:p>
          <a:p>
            <a:pPr algn="l" fontAlgn="base">
              <a:buFont typeface="Arial" panose="020B0604020202020204" pitchFamily="34" charset="0"/>
              <a:buChar char="•"/>
            </a:pPr>
            <a:r>
              <a:rPr lang="en-US" sz="2000" b="0" i="0" dirty="0">
                <a:solidFill>
                  <a:srgbClr val="000000"/>
                </a:solidFill>
                <a:effectLst/>
              </a:rPr>
              <a:t>confirm the identity of a unilateral expert proposed by a party in their DQ; and</a:t>
            </a:r>
          </a:p>
          <a:p>
            <a:pPr algn="l" fontAlgn="base">
              <a:buFont typeface="Arial" panose="020B0604020202020204" pitchFamily="34" charset="0"/>
              <a:buChar char="•"/>
            </a:pPr>
            <a:r>
              <a:rPr lang="en-US" sz="2000" b="0" i="0" dirty="0">
                <a:solidFill>
                  <a:srgbClr val="000000"/>
                </a:solidFill>
                <a:effectLst/>
              </a:rPr>
              <a:t>give case management directions about the steps to be completed about the evidence of any expert witnesses.</a:t>
            </a:r>
          </a:p>
          <a:p>
            <a:endParaRPr lang="en-GB" dirty="0"/>
          </a:p>
        </p:txBody>
      </p:sp>
    </p:spTree>
    <p:extLst>
      <p:ext uri="{BB962C8B-B14F-4D97-AF65-F5344CB8AC3E}">
        <p14:creationId xmlns:p14="http://schemas.microsoft.com/office/powerpoint/2010/main" val="90755094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142821-60C0-A8BF-B7E9-F5C5767CEBFE}"/>
              </a:ext>
            </a:extLst>
          </p:cNvPr>
          <p:cNvSpPr>
            <a:spLocks noGrp="1"/>
          </p:cNvSpPr>
          <p:nvPr>
            <p:ph type="title"/>
          </p:nvPr>
        </p:nvSpPr>
        <p:spPr>
          <a:xfrm>
            <a:off x="428013" y="103449"/>
            <a:ext cx="8596668" cy="762542"/>
          </a:xfrm>
        </p:spPr>
        <p:txBody>
          <a:bodyPr/>
          <a:lstStyle/>
          <a:p>
            <a:r>
              <a:rPr lang="en-GB" dirty="0"/>
              <a:t>Instructing an expert witness</a:t>
            </a:r>
          </a:p>
        </p:txBody>
      </p:sp>
      <p:sp>
        <p:nvSpPr>
          <p:cNvPr id="3" name="Content Placeholder 2">
            <a:extLst>
              <a:ext uri="{FF2B5EF4-FFF2-40B4-BE49-F238E27FC236}">
                <a16:creationId xmlns:a16="http://schemas.microsoft.com/office/drawing/2014/main" id="{F2CB0D35-C29E-1F3D-BB85-3A58B7976C49}"/>
              </a:ext>
            </a:extLst>
          </p:cNvPr>
          <p:cNvSpPr>
            <a:spLocks noGrp="1"/>
          </p:cNvSpPr>
          <p:nvPr>
            <p:ph idx="1"/>
          </p:nvPr>
        </p:nvSpPr>
        <p:spPr>
          <a:xfrm>
            <a:off x="363466" y="865991"/>
            <a:ext cx="9038717" cy="5577840"/>
          </a:xfrm>
        </p:spPr>
        <p:txBody>
          <a:bodyPr>
            <a:normAutofit fontScale="92500" lnSpcReduction="20000"/>
          </a:bodyPr>
          <a:lstStyle/>
          <a:p>
            <a:r>
              <a:rPr lang="en-GB" dirty="0"/>
              <a:t>Helpful guidance: </a:t>
            </a:r>
            <a:r>
              <a:rPr lang="en-US" dirty="0">
                <a:hlinkClick r:id="rId2"/>
              </a:rPr>
              <a:t>Guidance for the instruction of experts in civil claims</a:t>
            </a:r>
            <a:endParaRPr lang="en-US" dirty="0"/>
          </a:p>
          <a:p>
            <a:pPr algn="l" fontAlgn="base"/>
            <a:r>
              <a:rPr lang="en-GB" dirty="0"/>
              <a:t>Letter of instruction: </a:t>
            </a:r>
            <a:r>
              <a:rPr lang="en-US" b="0" i="0" dirty="0">
                <a:solidFill>
                  <a:srgbClr val="000000"/>
                </a:solidFill>
                <a:effectLst/>
              </a:rPr>
              <a:t>should include:</a:t>
            </a:r>
          </a:p>
          <a:p>
            <a:pPr algn="l" fontAlgn="base">
              <a:buFont typeface="Arial" panose="020B0604020202020204" pitchFamily="34" charset="0"/>
              <a:buChar char="•"/>
            </a:pPr>
            <a:r>
              <a:rPr lang="en-US" b="0" i="0" dirty="0">
                <a:solidFill>
                  <a:srgbClr val="000000"/>
                </a:solidFill>
                <a:effectLst/>
              </a:rPr>
              <a:t>basic information, such as names/addresses/contact details of those instructing the expert;</a:t>
            </a:r>
          </a:p>
          <a:p>
            <a:pPr algn="l" fontAlgn="base">
              <a:buFont typeface="Arial" panose="020B0604020202020204" pitchFamily="34" charset="0"/>
              <a:buChar char="•"/>
            </a:pPr>
            <a:r>
              <a:rPr lang="en-US" b="0" i="0" dirty="0">
                <a:solidFill>
                  <a:srgbClr val="000000"/>
                </a:solidFill>
                <a:effectLst/>
              </a:rPr>
              <a:t>key contact details – for example, of clients;</a:t>
            </a:r>
          </a:p>
          <a:p>
            <a:pPr algn="l" fontAlgn="base">
              <a:buFont typeface="Arial" panose="020B0604020202020204" pitchFamily="34" charset="0"/>
              <a:buChar char="•"/>
            </a:pPr>
            <a:r>
              <a:rPr lang="en-US" b="0" i="0" dirty="0">
                <a:solidFill>
                  <a:srgbClr val="000000"/>
                </a:solidFill>
                <a:effectLst/>
              </a:rPr>
              <a:t>guidance on who to contact in the first instance if queries or instructions need to be amended or clarified;</a:t>
            </a:r>
          </a:p>
          <a:p>
            <a:pPr algn="l" fontAlgn="base">
              <a:buFont typeface="Arial" panose="020B0604020202020204" pitchFamily="34" charset="0"/>
              <a:buChar char="•"/>
            </a:pPr>
            <a:r>
              <a:rPr lang="en-US" b="0" i="0" dirty="0">
                <a:solidFill>
                  <a:srgbClr val="000000"/>
                </a:solidFill>
                <a:effectLst/>
              </a:rPr>
              <a:t>a summary of the case and the purpose of the report or of the issues it should cover (this should include specific questions to address);</a:t>
            </a:r>
          </a:p>
          <a:p>
            <a:pPr algn="l" fontAlgn="base">
              <a:buFont typeface="Arial" panose="020B0604020202020204" pitchFamily="34" charset="0"/>
              <a:buChar char="•"/>
            </a:pPr>
            <a:r>
              <a:rPr lang="en-US" b="0" i="0" dirty="0">
                <a:solidFill>
                  <a:srgbClr val="000000"/>
                </a:solidFill>
                <a:effectLst/>
              </a:rPr>
              <a:t>a chronology, which should include a </a:t>
            </a:r>
            <a:r>
              <a:rPr lang="en-US" b="0" i="0" dirty="0" err="1">
                <a:solidFill>
                  <a:srgbClr val="000000"/>
                </a:solidFill>
                <a:effectLst/>
              </a:rPr>
              <a:t>programme</a:t>
            </a:r>
            <a:r>
              <a:rPr lang="en-US" b="0" i="0" dirty="0">
                <a:solidFill>
                  <a:srgbClr val="000000"/>
                </a:solidFill>
                <a:effectLst/>
              </a:rPr>
              <a:t> of the key dates of which the expert should be aware;</a:t>
            </a:r>
          </a:p>
          <a:p>
            <a:pPr algn="l" fontAlgn="base">
              <a:buFont typeface="Arial" panose="020B0604020202020204" pitchFamily="34" charset="0"/>
              <a:buChar char="•"/>
            </a:pPr>
            <a:r>
              <a:rPr lang="en-US" b="0" i="0" dirty="0">
                <a:solidFill>
                  <a:srgbClr val="000000"/>
                </a:solidFill>
                <a:effectLst/>
              </a:rPr>
              <a:t>documents and/or evidence;</a:t>
            </a:r>
          </a:p>
          <a:p>
            <a:pPr algn="l" fontAlgn="base">
              <a:buFont typeface="Arial" panose="020B0604020202020204" pitchFamily="34" charset="0"/>
              <a:buChar char="•"/>
            </a:pPr>
            <a:r>
              <a:rPr lang="en-US" b="0" i="0" dirty="0">
                <a:solidFill>
                  <a:srgbClr val="000000"/>
                </a:solidFill>
                <a:effectLst/>
              </a:rPr>
              <a:t>general points the expert should address - advice on the form of the report (but not, of course, its content);</a:t>
            </a:r>
          </a:p>
          <a:p>
            <a:pPr algn="l" fontAlgn="base">
              <a:buFont typeface="Arial" panose="020B0604020202020204" pitchFamily="34" charset="0"/>
              <a:buChar char="•"/>
            </a:pPr>
            <a:r>
              <a:rPr lang="en-US" b="0" i="0" dirty="0">
                <a:solidFill>
                  <a:srgbClr val="000000"/>
                </a:solidFill>
                <a:effectLst/>
              </a:rPr>
              <a:t>a reminder of the overriding duty to the court; and</a:t>
            </a:r>
          </a:p>
          <a:p>
            <a:pPr algn="l" fontAlgn="base">
              <a:buFont typeface="Arial" panose="020B0604020202020204" pitchFamily="34" charset="0"/>
              <a:buChar char="•"/>
            </a:pPr>
            <a:r>
              <a:rPr lang="en-US" b="0" i="0" dirty="0">
                <a:solidFill>
                  <a:srgbClr val="000000"/>
                </a:solidFill>
                <a:effectLst/>
              </a:rPr>
              <a:t>a request that the report be signed and contain a statement of truth.</a:t>
            </a:r>
          </a:p>
          <a:p>
            <a:pPr algn="l" fontAlgn="base"/>
            <a:r>
              <a:rPr lang="en-US" b="0" i="0" dirty="0">
                <a:solidFill>
                  <a:srgbClr val="000000"/>
                </a:solidFill>
                <a:effectLst/>
              </a:rPr>
              <a:t>Many practitioners also send a copy of </a:t>
            </a:r>
            <a:r>
              <a:rPr lang="en-US" b="1" i="0" dirty="0">
                <a:solidFill>
                  <a:srgbClr val="000000"/>
                </a:solidFill>
                <a:effectLst/>
              </a:rPr>
              <a:t>Part 35, PD 35</a:t>
            </a:r>
            <a:r>
              <a:rPr lang="en-US" b="0" i="0" dirty="0">
                <a:solidFill>
                  <a:srgbClr val="000000"/>
                </a:solidFill>
                <a:effectLst/>
              </a:rPr>
              <a:t>, and the </a:t>
            </a:r>
            <a:r>
              <a:rPr lang="en-US" b="1" i="0" dirty="0">
                <a:solidFill>
                  <a:srgbClr val="000000"/>
                </a:solidFill>
                <a:effectLst/>
                <a:hlinkClick r:id="rId2"/>
              </a:rPr>
              <a:t>Guidance for the Instruction of Experts in Civil Claims</a:t>
            </a:r>
            <a:r>
              <a:rPr lang="en-US" b="0" i="0" dirty="0">
                <a:solidFill>
                  <a:srgbClr val="000000"/>
                </a:solidFill>
                <a:effectLst/>
              </a:rPr>
              <a:t> to their experts.</a:t>
            </a:r>
          </a:p>
          <a:p>
            <a:endParaRPr lang="en-GB" dirty="0"/>
          </a:p>
        </p:txBody>
      </p:sp>
    </p:spTree>
    <p:extLst>
      <p:ext uri="{BB962C8B-B14F-4D97-AF65-F5344CB8AC3E}">
        <p14:creationId xmlns:p14="http://schemas.microsoft.com/office/powerpoint/2010/main" val="265713561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2020" y="156238"/>
            <a:ext cx="8596668" cy="1320800"/>
          </a:xfrm>
        </p:spPr>
        <p:txBody>
          <a:bodyPr/>
          <a:lstStyle/>
          <a:p>
            <a:r>
              <a:rPr lang="en-GB" dirty="0"/>
              <a:t>	Instructing a Single Joint Expert</a:t>
            </a:r>
          </a:p>
        </p:txBody>
      </p:sp>
      <p:sp>
        <p:nvSpPr>
          <p:cNvPr id="3" name="Content Placeholder 2"/>
          <p:cNvSpPr>
            <a:spLocks noGrp="1"/>
          </p:cNvSpPr>
          <p:nvPr>
            <p:ph idx="1"/>
          </p:nvPr>
        </p:nvSpPr>
        <p:spPr>
          <a:xfrm>
            <a:off x="568066" y="1148423"/>
            <a:ext cx="8596668" cy="4951163"/>
          </a:xfrm>
        </p:spPr>
        <p:txBody>
          <a:bodyPr>
            <a:normAutofit/>
          </a:bodyPr>
          <a:lstStyle/>
          <a:p>
            <a:r>
              <a:rPr lang="en-GB" altLang="en-US" sz="2400" dirty="0"/>
              <a:t>Under </a:t>
            </a:r>
            <a:r>
              <a:rPr lang="en-GB" altLang="en-US" sz="2400" u="sng" dirty="0"/>
              <a:t>CPR 35.7 (1), </a:t>
            </a:r>
            <a:r>
              <a:rPr lang="en-GB" altLang="en-US" sz="2400" dirty="0"/>
              <a:t>where two or more parties wish to submit expert evidence on a particular issue, the court may order evidence to be given by a single joint expert.</a:t>
            </a:r>
          </a:p>
          <a:p>
            <a:r>
              <a:rPr lang="en-GB" altLang="en-US" sz="2400" dirty="0"/>
              <a:t>Under </a:t>
            </a:r>
            <a:r>
              <a:rPr lang="en-GB" altLang="en-US" sz="2400" u="sng" dirty="0"/>
              <a:t>CPR 35.7 (2), </a:t>
            </a:r>
            <a:r>
              <a:rPr lang="en-GB" altLang="en-US" sz="2400" dirty="0"/>
              <a:t>where the parties cannot agree who should be the single joint expert, the court will select the expert.</a:t>
            </a:r>
          </a:p>
          <a:p>
            <a:r>
              <a:rPr lang="en-GB" altLang="en-US" sz="2400" dirty="0"/>
              <a:t>Under </a:t>
            </a:r>
            <a:r>
              <a:rPr lang="en-GB" altLang="en-US" sz="2400" u="sng" dirty="0"/>
              <a:t>CPR 35.8 (2), </a:t>
            </a:r>
            <a:r>
              <a:rPr lang="en-GB" altLang="en-US" sz="2400" dirty="0"/>
              <a:t>when a party gives instructions to a single joint expert, that party must, at the same time, send a copy of the instructions to the other relevant parties.</a:t>
            </a:r>
          </a:p>
          <a:p>
            <a:endParaRPr lang="en-GB" dirty="0"/>
          </a:p>
        </p:txBody>
      </p:sp>
    </p:spTree>
    <p:extLst>
      <p:ext uri="{BB962C8B-B14F-4D97-AF65-F5344CB8AC3E}">
        <p14:creationId xmlns:p14="http://schemas.microsoft.com/office/powerpoint/2010/main" val="415132457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9273" y="156238"/>
            <a:ext cx="8596668" cy="884683"/>
          </a:xfrm>
        </p:spPr>
        <p:txBody>
          <a:bodyPr/>
          <a:lstStyle/>
          <a:p>
            <a:r>
              <a:rPr lang="en-GB" dirty="0"/>
              <a:t>	Contents of the Experts Report</a:t>
            </a:r>
          </a:p>
        </p:txBody>
      </p:sp>
      <p:sp>
        <p:nvSpPr>
          <p:cNvPr id="3" name="Content Placeholder 2"/>
          <p:cNvSpPr>
            <a:spLocks noGrp="1"/>
          </p:cNvSpPr>
          <p:nvPr>
            <p:ph idx="1"/>
          </p:nvPr>
        </p:nvSpPr>
        <p:spPr>
          <a:xfrm>
            <a:off x="487553" y="970144"/>
            <a:ext cx="8596668" cy="5364753"/>
          </a:xfrm>
        </p:spPr>
        <p:txBody>
          <a:bodyPr>
            <a:noAutofit/>
          </a:bodyPr>
          <a:lstStyle/>
          <a:p>
            <a:r>
              <a:rPr lang="en-GB" altLang="en-US" sz="2400" dirty="0"/>
              <a:t>An expert’s report must comply with </a:t>
            </a:r>
            <a:r>
              <a:rPr lang="en-GB" altLang="en-US" sz="2400" u="sng" dirty="0"/>
              <a:t>CPR PD 35. </a:t>
            </a:r>
            <a:r>
              <a:rPr lang="en-GB" altLang="en-US" sz="2400" dirty="0"/>
              <a:t>This states that an experts report needs to:</a:t>
            </a:r>
          </a:p>
          <a:p>
            <a:pPr lvl="1"/>
            <a:r>
              <a:rPr lang="en-GB" altLang="en-US" sz="2400" dirty="0"/>
              <a:t>Be addressed to court,</a:t>
            </a:r>
          </a:p>
          <a:p>
            <a:pPr lvl="1"/>
            <a:r>
              <a:rPr lang="en-GB" altLang="en-US" sz="2400" dirty="0"/>
              <a:t>Set out the expert’s qualifications,</a:t>
            </a:r>
          </a:p>
          <a:p>
            <a:pPr lvl="1"/>
            <a:r>
              <a:rPr lang="en-GB" altLang="en-US" sz="2400" dirty="0"/>
              <a:t>State the substance of all material instructions,</a:t>
            </a:r>
          </a:p>
          <a:p>
            <a:pPr lvl="1"/>
            <a:r>
              <a:rPr lang="en-GB" altLang="en-US" sz="2400" dirty="0"/>
              <a:t>Detail any literature or source material used,</a:t>
            </a:r>
          </a:p>
          <a:p>
            <a:pPr lvl="1"/>
            <a:r>
              <a:rPr lang="en-GB" altLang="en-US" sz="2400" dirty="0"/>
              <a:t>Identify the person carrying out any relevant tests,</a:t>
            </a:r>
          </a:p>
          <a:p>
            <a:pPr lvl="1"/>
            <a:r>
              <a:rPr lang="en-GB" altLang="en-US" sz="2400" dirty="0"/>
              <a:t>Explain the range of opinion and give reasons for their own opinion,</a:t>
            </a:r>
          </a:p>
          <a:p>
            <a:pPr lvl="1"/>
            <a:r>
              <a:rPr lang="en-GB" altLang="en-US" sz="2400" dirty="0"/>
              <a:t>State that the expert understands his duty,</a:t>
            </a:r>
          </a:p>
          <a:p>
            <a:pPr lvl="1"/>
            <a:r>
              <a:rPr lang="en-GB" altLang="en-US" sz="2400" dirty="0"/>
              <a:t>Contain a statement of truth.</a:t>
            </a:r>
          </a:p>
        </p:txBody>
      </p:sp>
    </p:spTree>
    <p:extLst>
      <p:ext uri="{BB962C8B-B14F-4D97-AF65-F5344CB8AC3E}">
        <p14:creationId xmlns:p14="http://schemas.microsoft.com/office/powerpoint/2010/main" val="158447361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5D88EDB-BE85-A326-6340-EF6B8471691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AF95FB9-F47C-B659-392F-3801164B4DFD}"/>
              </a:ext>
            </a:extLst>
          </p:cNvPr>
          <p:cNvSpPr>
            <a:spLocks noGrp="1"/>
          </p:cNvSpPr>
          <p:nvPr>
            <p:ph type="title"/>
          </p:nvPr>
        </p:nvSpPr>
        <p:spPr>
          <a:xfrm>
            <a:off x="309273" y="156238"/>
            <a:ext cx="10514002" cy="677649"/>
          </a:xfrm>
        </p:spPr>
        <p:txBody>
          <a:bodyPr>
            <a:normAutofit fontScale="90000"/>
          </a:bodyPr>
          <a:lstStyle/>
          <a:p>
            <a:r>
              <a:rPr lang="en-GB" dirty="0"/>
              <a:t>Form and Contents of the Experts Report (PD 35 para 3)</a:t>
            </a:r>
          </a:p>
        </p:txBody>
      </p:sp>
      <p:sp>
        <p:nvSpPr>
          <p:cNvPr id="3" name="Content Placeholder 2">
            <a:extLst>
              <a:ext uri="{FF2B5EF4-FFF2-40B4-BE49-F238E27FC236}">
                <a16:creationId xmlns:a16="http://schemas.microsoft.com/office/drawing/2014/main" id="{AA4A209D-5D6B-F0D9-FA4C-1D27975FC931}"/>
              </a:ext>
            </a:extLst>
          </p:cNvPr>
          <p:cNvSpPr>
            <a:spLocks noGrp="1"/>
          </p:cNvSpPr>
          <p:nvPr>
            <p:ph idx="1"/>
          </p:nvPr>
        </p:nvSpPr>
        <p:spPr>
          <a:xfrm>
            <a:off x="487552" y="970144"/>
            <a:ext cx="9921655" cy="3880773"/>
          </a:xfrm>
        </p:spPr>
        <p:txBody>
          <a:bodyPr>
            <a:noAutofit/>
          </a:bodyPr>
          <a:lstStyle/>
          <a:p>
            <a:pPr algn="l" fontAlgn="base"/>
            <a:r>
              <a:rPr lang="en-US" sz="2400" b="0" i="0" dirty="0">
                <a:solidFill>
                  <a:srgbClr val="000000"/>
                </a:solidFill>
                <a:effectLst/>
              </a:rPr>
              <a:t>Expert report must detail the expert's qualifications; and</a:t>
            </a:r>
          </a:p>
          <a:p>
            <a:pPr algn="l" fontAlgn="base">
              <a:buFont typeface="Arial" panose="020B0604020202020204" pitchFamily="34" charset="0"/>
              <a:buChar char="•"/>
            </a:pPr>
            <a:r>
              <a:rPr lang="en-US" sz="2400" b="0" i="0" dirty="0">
                <a:solidFill>
                  <a:srgbClr val="000000"/>
                </a:solidFill>
                <a:effectLst/>
              </a:rPr>
              <a:t>give details of any literature or other material which has been relied on in making the report;</a:t>
            </a:r>
          </a:p>
          <a:p>
            <a:pPr algn="l" fontAlgn="base">
              <a:buFont typeface="Arial" panose="020B0604020202020204" pitchFamily="34" charset="0"/>
              <a:buChar char="•"/>
            </a:pPr>
            <a:r>
              <a:rPr lang="en-US" sz="2400" b="0" i="0" dirty="0">
                <a:solidFill>
                  <a:srgbClr val="000000"/>
                </a:solidFill>
                <a:effectLst/>
              </a:rPr>
              <a:t>contain a statement setting out the substance of all facts and instructions which are material to the opinions expressed in the report or upon which those opinions are based;</a:t>
            </a:r>
          </a:p>
          <a:p>
            <a:pPr algn="l" fontAlgn="base">
              <a:buFont typeface="Arial" panose="020B0604020202020204" pitchFamily="34" charset="0"/>
              <a:buChar char="•"/>
            </a:pPr>
            <a:r>
              <a:rPr lang="en-US" sz="2400" b="0" i="0" dirty="0">
                <a:solidFill>
                  <a:srgbClr val="000000"/>
                </a:solidFill>
                <a:effectLst/>
              </a:rPr>
              <a:t>make clear which of the facts stated in the report are within the expert’s own knowledge;</a:t>
            </a:r>
          </a:p>
          <a:p>
            <a:pPr algn="l" fontAlgn="base">
              <a:buFont typeface="Arial" panose="020B0604020202020204" pitchFamily="34" charset="0"/>
              <a:buChar char="•"/>
            </a:pPr>
            <a:r>
              <a:rPr lang="en-US" sz="2400" b="0" i="0" dirty="0">
                <a:solidFill>
                  <a:srgbClr val="000000"/>
                </a:solidFill>
                <a:effectLst/>
              </a:rPr>
              <a:t>say who carried out any examination, measurement, test, or experiment which the expert has used for the report, give the qualifications of that person, and say whether the test or experiment has been carried out under the expert’s supervision;</a:t>
            </a:r>
          </a:p>
          <a:p>
            <a:pPr marL="0" indent="0">
              <a:lnSpc>
                <a:spcPct val="70000"/>
              </a:lnSpc>
              <a:buNone/>
            </a:pPr>
            <a:endParaRPr lang="en-GB" altLang="en-US" sz="2800" dirty="0"/>
          </a:p>
        </p:txBody>
      </p:sp>
    </p:spTree>
    <p:extLst>
      <p:ext uri="{BB962C8B-B14F-4D97-AF65-F5344CB8AC3E}">
        <p14:creationId xmlns:p14="http://schemas.microsoft.com/office/powerpoint/2010/main" val="27945271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32BB7F2-46C9-CADF-0E8F-2CF51C8A76A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E3E055E-9516-E2CC-B84A-ED2E5C1E6D9A}"/>
              </a:ext>
            </a:extLst>
          </p:cNvPr>
          <p:cNvSpPr>
            <a:spLocks noGrp="1"/>
          </p:cNvSpPr>
          <p:nvPr>
            <p:ph type="title"/>
          </p:nvPr>
        </p:nvSpPr>
        <p:spPr>
          <a:xfrm>
            <a:off x="309273" y="156238"/>
            <a:ext cx="10514002" cy="677649"/>
          </a:xfrm>
        </p:spPr>
        <p:txBody>
          <a:bodyPr>
            <a:normAutofit fontScale="90000"/>
          </a:bodyPr>
          <a:lstStyle/>
          <a:p>
            <a:r>
              <a:rPr lang="en-GB" dirty="0"/>
              <a:t>Form and Contents of the Experts Report (PD 35 para 3)</a:t>
            </a:r>
          </a:p>
        </p:txBody>
      </p:sp>
      <p:sp>
        <p:nvSpPr>
          <p:cNvPr id="3" name="Content Placeholder 2">
            <a:extLst>
              <a:ext uri="{FF2B5EF4-FFF2-40B4-BE49-F238E27FC236}">
                <a16:creationId xmlns:a16="http://schemas.microsoft.com/office/drawing/2014/main" id="{FE81E025-69F5-DDEA-43C6-A1530EBBC01B}"/>
              </a:ext>
            </a:extLst>
          </p:cNvPr>
          <p:cNvSpPr>
            <a:spLocks noGrp="1"/>
          </p:cNvSpPr>
          <p:nvPr>
            <p:ph idx="1"/>
          </p:nvPr>
        </p:nvSpPr>
        <p:spPr>
          <a:xfrm>
            <a:off x="487552" y="970144"/>
            <a:ext cx="9921655" cy="5482414"/>
          </a:xfrm>
        </p:spPr>
        <p:txBody>
          <a:bodyPr>
            <a:noAutofit/>
          </a:bodyPr>
          <a:lstStyle/>
          <a:p>
            <a:pPr algn="l" fontAlgn="base">
              <a:buFont typeface="Arial" panose="020B0604020202020204" pitchFamily="34" charset="0"/>
              <a:buChar char="•"/>
            </a:pPr>
            <a:r>
              <a:rPr lang="en-US" sz="2400" b="0" i="0" dirty="0">
                <a:solidFill>
                  <a:srgbClr val="000000"/>
                </a:solidFill>
                <a:effectLst/>
              </a:rPr>
              <a:t>Where there is a range of opinion on the matters dealt with in the report, the report must –</a:t>
            </a:r>
          </a:p>
          <a:p>
            <a:pPr marL="742950" lvl="1" indent="-285750" algn="l" fontAlgn="base">
              <a:buFont typeface="Arial" panose="020B0604020202020204" pitchFamily="34" charset="0"/>
              <a:buChar char="•"/>
            </a:pPr>
            <a:r>
              <a:rPr lang="en-US" sz="2400" b="0" i="0" dirty="0" err="1">
                <a:solidFill>
                  <a:srgbClr val="000000"/>
                </a:solidFill>
                <a:effectLst/>
              </a:rPr>
              <a:t>summarise</a:t>
            </a:r>
            <a:r>
              <a:rPr lang="en-US" sz="2400" b="0" i="0" dirty="0">
                <a:solidFill>
                  <a:srgbClr val="000000"/>
                </a:solidFill>
                <a:effectLst/>
              </a:rPr>
              <a:t> the range of opinions;</a:t>
            </a:r>
          </a:p>
          <a:p>
            <a:pPr marL="742950" lvl="1" indent="-285750" algn="l" fontAlgn="base">
              <a:buFont typeface="Arial" panose="020B0604020202020204" pitchFamily="34" charset="0"/>
              <a:buChar char="•"/>
            </a:pPr>
            <a:r>
              <a:rPr lang="en-US" sz="2400" b="0" i="0" dirty="0">
                <a:solidFill>
                  <a:srgbClr val="000000"/>
                </a:solidFill>
                <a:effectLst/>
              </a:rPr>
              <a:t>give reasons for the expert's own opinion; and</a:t>
            </a:r>
          </a:p>
          <a:p>
            <a:pPr marL="742950" lvl="1" indent="-285750" algn="l" fontAlgn="base">
              <a:buFont typeface="Arial" panose="020B0604020202020204" pitchFamily="34" charset="0"/>
              <a:buChar char="•"/>
            </a:pPr>
            <a:r>
              <a:rPr lang="en-US" sz="2400" b="0" i="0" dirty="0">
                <a:solidFill>
                  <a:srgbClr val="000000"/>
                </a:solidFill>
                <a:effectLst/>
              </a:rPr>
              <a:t>contain a summary of the conclusions reached;</a:t>
            </a:r>
          </a:p>
          <a:p>
            <a:pPr algn="l" fontAlgn="base">
              <a:buFont typeface="Arial" panose="020B0604020202020204" pitchFamily="34" charset="0"/>
              <a:buChar char="•"/>
            </a:pPr>
            <a:r>
              <a:rPr lang="en-US" sz="2400" b="0" i="0" dirty="0">
                <a:solidFill>
                  <a:srgbClr val="000000"/>
                </a:solidFill>
                <a:effectLst/>
              </a:rPr>
              <a:t>if the expert is not able to give an opinion without qualification, state the qualification; and</a:t>
            </a:r>
          </a:p>
          <a:p>
            <a:pPr algn="l" fontAlgn="base">
              <a:buFont typeface="Arial" panose="020B0604020202020204" pitchFamily="34" charset="0"/>
              <a:buChar char="•"/>
            </a:pPr>
            <a:r>
              <a:rPr lang="en-US" sz="2400" b="0" i="0" dirty="0">
                <a:solidFill>
                  <a:srgbClr val="000000"/>
                </a:solidFill>
                <a:effectLst/>
              </a:rPr>
              <a:t>contain a statement that the expert –</a:t>
            </a:r>
          </a:p>
          <a:p>
            <a:pPr marL="742950" lvl="1" indent="-285750" algn="l" fontAlgn="base">
              <a:buFont typeface="Arial" panose="020B0604020202020204" pitchFamily="34" charset="0"/>
              <a:buChar char="•"/>
            </a:pPr>
            <a:r>
              <a:rPr lang="en-US" sz="2400" b="0" i="0" dirty="0">
                <a:solidFill>
                  <a:srgbClr val="000000"/>
                </a:solidFill>
                <a:effectLst/>
              </a:rPr>
              <a:t>understands their duty to the court;</a:t>
            </a:r>
          </a:p>
          <a:p>
            <a:pPr marL="742950" lvl="1" indent="-285750" algn="l" fontAlgn="base">
              <a:buFont typeface="Arial" panose="020B0604020202020204" pitchFamily="34" charset="0"/>
              <a:buChar char="•"/>
            </a:pPr>
            <a:r>
              <a:rPr lang="en-US" sz="2400" b="0" i="0" dirty="0">
                <a:solidFill>
                  <a:srgbClr val="000000"/>
                </a:solidFill>
                <a:effectLst/>
              </a:rPr>
              <a:t>has complied with that duty; and</a:t>
            </a:r>
          </a:p>
          <a:p>
            <a:pPr marL="742950" lvl="1" indent="-285750" algn="l" fontAlgn="base">
              <a:buFont typeface="Arial" panose="020B0604020202020204" pitchFamily="34" charset="0"/>
              <a:buChar char="•"/>
            </a:pPr>
            <a:r>
              <a:rPr lang="en-US" sz="2400" b="0" i="0" dirty="0">
                <a:solidFill>
                  <a:srgbClr val="000000"/>
                </a:solidFill>
                <a:effectLst/>
              </a:rPr>
              <a:t>is aware of the requirements of </a:t>
            </a:r>
            <a:r>
              <a:rPr lang="en-US" sz="2400" b="1" i="0" dirty="0">
                <a:solidFill>
                  <a:srgbClr val="000000"/>
                </a:solidFill>
                <a:effectLst/>
              </a:rPr>
              <a:t>Part 35, PD 35</a:t>
            </a:r>
            <a:r>
              <a:rPr lang="en-US" sz="2400" b="0" i="0" dirty="0">
                <a:solidFill>
                  <a:srgbClr val="000000"/>
                </a:solidFill>
                <a:effectLst/>
              </a:rPr>
              <a:t>, and the </a:t>
            </a:r>
            <a:r>
              <a:rPr lang="en-US" sz="2400" b="1" i="0" dirty="0">
                <a:solidFill>
                  <a:srgbClr val="000000"/>
                </a:solidFill>
                <a:effectLst/>
              </a:rPr>
              <a:t>Guidance for the Instruction of Experts in Civil Claims</a:t>
            </a:r>
            <a:r>
              <a:rPr lang="en-US" sz="2400" b="0" i="0" dirty="0">
                <a:solidFill>
                  <a:srgbClr val="000000"/>
                </a:solidFill>
                <a:effectLst/>
              </a:rPr>
              <a:t>.</a:t>
            </a:r>
          </a:p>
          <a:p>
            <a:pPr>
              <a:lnSpc>
                <a:spcPct val="70000"/>
              </a:lnSpc>
            </a:pPr>
            <a:endParaRPr lang="en-GB" altLang="en-US" sz="2800" dirty="0"/>
          </a:p>
        </p:txBody>
      </p:sp>
    </p:spTree>
    <p:extLst>
      <p:ext uri="{BB962C8B-B14F-4D97-AF65-F5344CB8AC3E}">
        <p14:creationId xmlns:p14="http://schemas.microsoft.com/office/powerpoint/2010/main" val="34051452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103FF8-93BE-4792-0E1E-A9B2BD4C1D1C}"/>
              </a:ext>
            </a:extLst>
          </p:cNvPr>
          <p:cNvSpPr>
            <a:spLocks noGrp="1"/>
          </p:cNvSpPr>
          <p:nvPr>
            <p:ph type="title"/>
          </p:nvPr>
        </p:nvSpPr>
        <p:spPr/>
        <p:txBody>
          <a:bodyPr/>
          <a:lstStyle/>
          <a:p>
            <a:r>
              <a:rPr lang="en-GB" dirty="0"/>
              <a:t>Disclosure </a:t>
            </a:r>
          </a:p>
        </p:txBody>
      </p:sp>
      <p:sp>
        <p:nvSpPr>
          <p:cNvPr id="3" name="Content Placeholder 2">
            <a:extLst>
              <a:ext uri="{FF2B5EF4-FFF2-40B4-BE49-F238E27FC236}">
                <a16:creationId xmlns:a16="http://schemas.microsoft.com/office/drawing/2014/main" id="{2521567E-6F54-E5F5-B03A-F0EFB6B0DD91}"/>
              </a:ext>
            </a:extLst>
          </p:cNvPr>
          <p:cNvSpPr>
            <a:spLocks noGrp="1"/>
          </p:cNvSpPr>
          <p:nvPr>
            <p:ph idx="1"/>
          </p:nvPr>
        </p:nvSpPr>
        <p:spPr>
          <a:xfrm>
            <a:off x="571957" y="1791746"/>
            <a:ext cx="8596668" cy="3880773"/>
          </a:xfrm>
        </p:spPr>
        <p:txBody>
          <a:bodyPr/>
          <a:lstStyle/>
          <a:p>
            <a:pPr algn="l" fontAlgn="base"/>
            <a:r>
              <a:rPr lang="en-US" sz="2400" b="0" i="0" dirty="0">
                <a:solidFill>
                  <a:srgbClr val="000000"/>
                </a:solidFill>
                <a:effectLst/>
              </a:rPr>
              <a:t>The substance of any instructions given to the expert, whether written or oral, must be included in the report under </a:t>
            </a:r>
            <a:r>
              <a:rPr lang="en-US" sz="2400" b="1" i="0" dirty="0">
                <a:solidFill>
                  <a:srgbClr val="000000"/>
                </a:solidFill>
                <a:effectLst/>
              </a:rPr>
              <a:t>r35.10(3)</a:t>
            </a:r>
            <a:r>
              <a:rPr lang="en-US" sz="2400" b="0" i="0" dirty="0">
                <a:solidFill>
                  <a:srgbClr val="000000"/>
                </a:solidFill>
                <a:effectLst/>
              </a:rPr>
              <a:t>.</a:t>
            </a:r>
          </a:p>
          <a:p>
            <a:pPr algn="l" fontAlgn="base"/>
            <a:r>
              <a:rPr lang="en-US" sz="2400" b="0" i="0" dirty="0">
                <a:solidFill>
                  <a:srgbClr val="000000"/>
                </a:solidFill>
                <a:effectLst/>
              </a:rPr>
              <a:t>Under </a:t>
            </a:r>
            <a:r>
              <a:rPr lang="en-US" sz="2400" b="1" i="0" dirty="0">
                <a:solidFill>
                  <a:srgbClr val="000000"/>
                </a:solidFill>
                <a:effectLst/>
              </a:rPr>
              <a:t>r35.10(4)</a:t>
            </a:r>
            <a:r>
              <a:rPr lang="en-US" sz="2400" b="0" i="0" dirty="0">
                <a:solidFill>
                  <a:srgbClr val="000000"/>
                </a:solidFill>
                <a:effectLst/>
              </a:rPr>
              <a:t> these instructions are </a:t>
            </a:r>
            <a:r>
              <a:rPr lang="en-US" sz="2400" b="1" i="0" dirty="0">
                <a:solidFill>
                  <a:srgbClr val="000000"/>
                </a:solidFill>
                <a:effectLst/>
              </a:rPr>
              <a:t>not </a:t>
            </a:r>
            <a:r>
              <a:rPr lang="en-US" sz="2400" b="0" i="0" dirty="0">
                <a:solidFill>
                  <a:srgbClr val="000000"/>
                </a:solidFill>
                <a:effectLst/>
              </a:rPr>
              <a:t>privileged but the court will </a:t>
            </a:r>
            <a:r>
              <a:rPr lang="en-US" sz="2400" b="1" i="0" dirty="0">
                <a:solidFill>
                  <a:srgbClr val="000000"/>
                </a:solidFill>
                <a:effectLst/>
              </a:rPr>
              <a:t>not </a:t>
            </a:r>
            <a:r>
              <a:rPr lang="en-US" sz="2400" b="0" i="0" dirty="0">
                <a:solidFill>
                  <a:srgbClr val="000000"/>
                </a:solidFill>
                <a:effectLst/>
              </a:rPr>
              <a:t>order disclosure of the instructions or permit any cross-examination upon the instructions </a:t>
            </a:r>
            <a:r>
              <a:rPr lang="en-US" sz="2400" b="1" i="0" dirty="0">
                <a:solidFill>
                  <a:srgbClr val="000000"/>
                </a:solidFill>
                <a:effectLst/>
              </a:rPr>
              <a:t>unless </a:t>
            </a:r>
            <a:r>
              <a:rPr lang="en-US" sz="2400" b="0" i="0" dirty="0">
                <a:solidFill>
                  <a:srgbClr val="000000"/>
                </a:solidFill>
                <a:effectLst/>
              </a:rPr>
              <a:t>it is satisfied that there are reasonable grounds to consider the statement of instructions in the report to be inaccurate or incomplete.</a:t>
            </a:r>
          </a:p>
          <a:p>
            <a:endParaRPr lang="en-GB" dirty="0"/>
          </a:p>
        </p:txBody>
      </p:sp>
    </p:spTree>
    <p:extLst>
      <p:ext uri="{BB962C8B-B14F-4D97-AF65-F5344CB8AC3E}">
        <p14:creationId xmlns:p14="http://schemas.microsoft.com/office/powerpoint/2010/main" val="108611639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92F149-291F-030F-28E1-7A3B86451D98}"/>
              </a:ext>
            </a:extLst>
          </p:cNvPr>
          <p:cNvSpPr>
            <a:spLocks noGrp="1"/>
          </p:cNvSpPr>
          <p:nvPr>
            <p:ph type="title"/>
          </p:nvPr>
        </p:nvSpPr>
        <p:spPr>
          <a:xfrm>
            <a:off x="522058" y="249219"/>
            <a:ext cx="8596668" cy="713590"/>
          </a:xfrm>
        </p:spPr>
        <p:txBody>
          <a:bodyPr/>
          <a:lstStyle/>
          <a:p>
            <a:r>
              <a:rPr lang="en-GB" dirty="0"/>
              <a:t>Statement of Truth</a:t>
            </a:r>
          </a:p>
        </p:txBody>
      </p:sp>
      <p:sp>
        <p:nvSpPr>
          <p:cNvPr id="3" name="Content Placeholder 2">
            <a:extLst>
              <a:ext uri="{FF2B5EF4-FFF2-40B4-BE49-F238E27FC236}">
                <a16:creationId xmlns:a16="http://schemas.microsoft.com/office/drawing/2014/main" id="{4AEFF3EB-375D-6ACB-D3B3-D53EE5610363}"/>
              </a:ext>
            </a:extLst>
          </p:cNvPr>
          <p:cNvSpPr>
            <a:spLocks noGrp="1"/>
          </p:cNvSpPr>
          <p:nvPr>
            <p:ph idx="1"/>
          </p:nvPr>
        </p:nvSpPr>
        <p:spPr>
          <a:xfrm>
            <a:off x="371451" y="1122853"/>
            <a:ext cx="8998459" cy="5038708"/>
          </a:xfrm>
        </p:spPr>
        <p:txBody>
          <a:bodyPr/>
          <a:lstStyle/>
          <a:p>
            <a:r>
              <a:rPr lang="en-US" sz="2000" b="0" i="0" dirty="0">
                <a:solidFill>
                  <a:srgbClr val="000000"/>
                </a:solidFill>
                <a:effectLst/>
              </a:rPr>
              <a:t>An expert's report must be verified by a statement of truth. </a:t>
            </a:r>
            <a:r>
              <a:rPr lang="en-US" sz="2000" b="1" i="0" dirty="0">
                <a:solidFill>
                  <a:srgbClr val="000000"/>
                </a:solidFill>
                <a:effectLst/>
              </a:rPr>
              <a:t>Part 22</a:t>
            </a:r>
            <a:r>
              <a:rPr lang="en-US" sz="2000" b="0" i="0" dirty="0">
                <a:solidFill>
                  <a:srgbClr val="000000"/>
                </a:solidFill>
                <a:effectLst/>
              </a:rPr>
              <a:t> deals with statements of truth. The expert’s statement of truth must be in the following form:</a:t>
            </a:r>
          </a:p>
          <a:p>
            <a:pPr algn="l" fontAlgn="base"/>
            <a:r>
              <a:rPr lang="en-US" sz="2000" b="0" i="1" dirty="0">
                <a:solidFill>
                  <a:srgbClr val="000000"/>
                </a:solidFill>
                <a:effectLst/>
              </a:rPr>
              <a:t>I confirm that I have made clear which facts and matters referred to in this report are within my own knowledge and which are not. Those that are within my own knowledge I confirm to be true. The opinions I have expressed represent my true and complete professional opinions on the matters to which they refer.</a:t>
            </a:r>
            <a:endParaRPr lang="en-US" sz="2000" b="0" i="0" dirty="0">
              <a:solidFill>
                <a:srgbClr val="000000"/>
              </a:solidFill>
              <a:effectLst/>
            </a:endParaRPr>
          </a:p>
          <a:p>
            <a:pPr algn="l" fontAlgn="base"/>
            <a:r>
              <a:rPr lang="en-US" sz="2000" b="0" i="1" dirty="0">
                <a:solidFill>
                  <a:srgbClr val="000000"/>
                </a:solidFill>
                <a:effectLst/>
              </a:rPr>
              <a:t>I understand that proceedings for contempt of court may be brought against anyone who makes, or causes to be made, a false statement in a document verified by a statement of truth without an honest belief in its truth.”</a:t>
            </a:r>
            <a:endParaRPr lang="en-US" sz="2000" b="0" i="0" dirty="0">
              <a:solidFill>
                <a:srgbClr val="000000"/>
              </a:solidFill>
              <a:effectLst/>
            </a:endParaRPr>
          </a:p>
          <a:p>
            <a:r>
              <a:rPr lang="en-US" sz="2000" b="1" i="0" dirty="0">
                <a:solidFill>
                  <a:srgbClr val="000000"/>
                </a:solidFill>
                <a:effectLst/>
              </a:rPr>
              <a:t>r32.14</a:t>
            </a:r>
            <a:r>
              <a:rPr lang="en-US" sz="2000" b="0" i="0" dirty="0">
                <a:solidFill>
                  <a:srgbClr val="000000"/>
                </a:solidFill>
                <a:effectLst/>
              </a:rPr>
              <a:t> sets out the consequences of verifying a document containing a false statement without an honest belief in its truth</a:t>
            </a:r>
            <a:r>
              <a:rPr lang="en-US" b="0" i="0" dirty="0">
                <a:solidFill>
                  <a:srgbClr val="000000"/>
                </a:solidFill>
                <a:effectLst/>
                <a:latin typeface="Inter"/>
              </a:rPr>
              <a:t>.</a:t>
            </a:r>
            <a:endParaRPr lang="en-GB" dirty="0"/>
          </a:p>
        </p:txBody>
      </p:sp>
    </p:spTree>
    <p:extLst>
      <p:ext uri="{BB962C8B-B14F-4D97-AF65-F5344CB8AC3E}">
        <p14:creationId xmlns:p14="http://schemas.microsoft.com/office/powerpoint/2010/main" val="158852141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FB2D59-A6D4-EFC9-187C-49BC8213E6E7}"/>
              </a:ext>
            </a:extLst>
          </p:cNvPr>
          <p:cNvSpPr>
            <a:spLocks noGrp="1"/>
          </p:cNvSpPr>
          <p:nvPr>
            <p:ph type="title"/>
          </p:nvPr>
        </p:nvSpPr>
        <p:spPr>
          <a:xfrm>
            <a:off x="677334" y="260713"/>
            <a:ext cx="8596668" cy="675202"/>
          </a:xfrm>
        </p:spPr>
        <p:txBody>
          <a:bodyPr/>
          <a:lstStyle/>
          <a:p>
            <a:r>
              <a:rPr lang="en-GB" dirty="0"/>
              <a:t>Case management and expert evidence</a:t>
            </a:r>
          </a:p>
        </p:txBody>
      </p:sp>
      <p:sp>
        <p:nvSpPr>
          <p:cNvPr id="3" name="Content Placeholder 2">
            <a:extLst>
              <a:ext uri="{FF2B5EF4-FFF2-40B4-BE49-F238E27FC236}">
                <a16:creationId xmlns:a16="http://schemas.microsoft.com/office/drawing/2014/main" id="{11FCC9D8-F8A7-2543-4F0B-6C7C2792E9A9}"/>
              </a:ext>
            </a:extLst>
          </p:cNvPr>
          <p:cNvSpPr>
            <a:spLocks noGrp="1"/>
          </p:cNvSpPr>
          <p:nvPr>
            <p:ph idx="1"/>
          </p:nvPr>
        </p:nvSpPr>
        <p:spPr>
          <a:xfrm>
            <a:off x="462181" y="1013818"/>
            <a:ext cx="8596668" cy="5583469"/>
          </a:xfrm>
        </p:spPr>
        <p:txBody>
          <a:bodyPr>
            <a:normAutofit/>
          </a:bodyPr>
          <a:lstStyle/>
          <a:p>
            <a:pPr algn="l" fontAlgn="base"/>
            <a:r>
              <a:rPr lang="en-US" sz="2400" b="0" i="0" dirty="0">
                <a:solidFill>
                  <a:srgbClr val="000000"/>
                </a:solidFill>
                <a:effectLst/>
              </a:rPr>
              <a:t>Case management directions to control a timetable for steps to be taken include;</a:t>
            </a:r>
          </a:p>
          <a:p>
            <a:pPr algn="l" fontAlgn="base">
              <a:buFont typeface="Arial" panose="020B0604020202020204" pitchFamily="34" charset="0"/>
              <a:buChar char="•"/>
            </a:pPr>
            <a:r>
              <a:rPr lang="en-US" sz="2400" b="0" i="0" dirty="0">
                <a:solidFill>
                  <a:srgbClr val="000000"/>
                </a:solidFill>
                <a:effectLst/>
              </a:rPr>
              <a:t>a date for an expert to be instructed;</a:t>
            </a:r>
          </a:p>
          <a:p>
            <a:pPr algn="l" fontAlgn="base">
              <a:buFont typeface="Arial" panose="020B0604020202020204" pitchFamily="34" charset="0"/>
              <a:buChar char="•"/>
            </a:pPr>
            <a:r>
              <a:rPr lang="en-US" sz="2400" b="0" i="0" dirty="0">
                <a:solidFill>
                  <a:srgbClr val="000000"/>
                </a:solidFill>
                <a:effectLst/>
              </a:rPr>
              <a:t>the date for a report to be disclosed. Where there are unilateral experts instructed by the parties, the parties will usually be directed to exchange all reports simultaneously.</a:t>
            </a:r>
          </a:p>
          <a:p>
            <a:pPr algn="l" fontAlgn="base">
              <a:buFont typeface="Arial" panose="020B0604020202020204" pitchFamily="34" charset="0"/>
              <a:buChar char="•"/>
            </a:pPr>
            <a:r>
              <a:rPr lang="en-US" sz="2400" b="0" i="0" dirty="0">
                <a:solidFill>
                  <a:srgbClr val="000000"/>
                </a:solidFill>
                <a:effectLst/>
              </a:rPr>
              <a:t>The dates for any questions to be raised to and answered by the expert (there is a process for parties to ask questions of experts to clarify their evidence).</a:t>
            </a:r>
            <a:r>
              <a:rPr lang="en-US" sz="2400" b="1" i="0" dirty="0">
                <a:solidFill>
                  <a:srgbClr val="000000"/>
                </a:solidFill>
                <a:effectLst/>
              </a:rPr>
              <a:t> r35.6</a:t>
            </a:r>
            <a:r>
              <a:rPr lang="en-US" sz="2400" b="0" i="0" dirty="0">
                <a:solidFill>
                  <a:srgbClr val="000000"/>
                </a:solidFill>
                <a:effectLst/>
              </a:rPr>
              <a:t> contains the relevant provisions:</a:t>
            </a:r>
          </a:p>
          <a:p>
            <a:endParaRPr lang="en-GB" dirty="0"/>
          </a:p>
        </p:txBody>
      </p:sp>
    </p:spTree>
    <p:extLst>
      <p:ext uri="{BB962C8B-B14F-4D97-AF65-F5344CB8AC3E}">
        <p14:creationId xmlns:p14="http://schemas.microsoft.com/office/powerpoint/2010/main" val="377575054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25EDDEE-357E-2F55-F15A-6CDC0044654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53EC668-0639-3BA6-7067-148A5B6C64E8}"/>
              </a:ext>
            </a:extLst>
          </p:cNvPr>
          <p:cNvSpPr>
            <a:spLocks noGrp="1"/>
          </p:cNvSpPr>
          <p:nvPr>
            <p:ph type="title"/>
          </p:nvPr>
        </p:nvSpPr>
        <p:spPr>
          <a:xfrm>
            <a:off x="458799" y="156238"/>
            <a:ext cx="8596668" cy="821422"/>
          </a:xfrm>
        </p:spPr>
        <p:txBody>
          <a:bodyPr/>
          <a:lstStyle/>
          <a:p>
            <a:r>
              <a:rPr lang="en-GB" dirty="0"/>
              <a:t>Case management and expert evidence</a:t>
            </a:r>
          </a:p>
        </p:txBody>
      </p:sp>
      <p:sp>
        <p:nvSpPr>
          <p:cNvPr id="3" name="Content Placeholder 2">
            <a:extLst>
              <a:ext uri="{FF2B5EF4-FFF2-40B4-BE49-F238E27FC236}">
                <a16:creationId xmlns:a16="http://schemas.microsoft.com/office/drawing/2014/main" id="{2E61D127-F717-4C94-455C-3E7E11DD245D}"/>
              </a:ext>
            </a:extLst>
          </p:cNvPr>
          <p:cNvSpPr>
            <a:spLocks noGrp="1"/>
          </p:cNvSpPr>
          <p:nvPr>
            <p:ph idx="1"/>
          </p:nvPr>
        </p:nvSpPr>
        <p:spPr>
          <a:xfrm>
            <a:off x="556564" y="977660"/>
            <a:ext cx="9227516" cy="5579126"/>
          </a:xfrm>
        </p:spPr>
        <p:txBody>
          <a:bodyPr>
            <a:normAutofit/>
          </a:bodyPr>
          <a:lstStyle/>
          <a:p>
            <a:pPr algn="l" fontAlgn="base">
              <a:buFont typeface="Arial" panose="020B0604020202020204" pitchFamily="34" charset="0"/>
              <a:buChar char="•"/>
            </a:pPr>
            <a:r>
              <a:rPr lang="en-US" b="0" i="0" dirty="0">
                <a:solidFill>
                  <a:srgbClr val="000000"/>
                </a:solidFill>
                <a:effectLst/>
              </a:rPr>
              <a:t>Any party may raise written questions to any expert witness (even a unilateral expert relied on by an opponent).</a:t>
            </a:r>
          </a:p>
          <a:p>
            <a:pPr algn="l" fontAlgn="base">
              <a:buFont typeface="Arial" panose="020B0604020202020204" pitchFamily="34" charset="0"/>
              <a:buChar char="•"/>
            </a:pPr>
            <a:r>
              <a:rPr lang="en-US" b="0" i="0" dirty="0">
                <a:solidFill>
                  <a:srgbClr val="000000"/>
                </a:solidFill>
                <a:effectLst/>
              </a:rPr>
              <a:t>Questions must be asked for the purpose of clarifying the report,  must be ‘proportionate’ and be put to the expert withing 28 days of receipt of the report</a:t>
            </a:r>
          </a:p>
          <a:p>
            <a:pPr algn="l" fontAlgn="base">
              <a:buFont typeface="Arial" panose="020B0604020202020204" pitchFamily="34" charset="0"/>
              <a:buChar char="•"/>
            </a:pPr>
            <a:r>
              <a:rPr lang="en-US" b="0" i="0" dirty="0">
                <a:solidFill>
                  <a:srgbClr val="000000"/>
                </a:solidFill>
                <a:effectLst/>
              </a:rPr>
              <a:t>Questions may be put to that expert once.</a:t>
            </a:r>
          </a:p>
          <a:p>
            <a:pPr algn="l" fontAlgn="base">
              <a:buFont typeface="Arial" panose="020B0604020202020204" pitchFamily="34" charset="0"/>
              <a:buChar char="•"/>
            </a:pPr>
            <a:r>
              <a:rPr lang="en-US" b="0" i="0" dirty="0">
                <a:solidFill>
                  <a:srgbClr val="000000"/>
                </a:solidFill>
                <a:effectLst/>
              </a:rPr>
              <a:t>A party raising questions should serve a copy of the questions on the other parties in the action.</a:t>
            </a:r>
          </a:p>
          <a:p>
            <a:pPr algn="l" fontAlgn="base">
              <a:buFont typeface="Arial" panose="020B0604020202020204" pitchFamily="34" charset="0"/>
              <a:buChar char="•"/>
            </a:pPr>
            <a:r>
              <a:rPr lang="en-US" b="0" i="0" dirty="0">
                <a:solidFill>
                  <a:srgbClr val="000000"/>
                </a:solidFill>
                <a:effectLst/>
              </a:rPr>
              <a:t>Any expert witness who receives any written question(s) about their report must supply an answer to the party raising the question (and, if the expert witness is an SJE, all other instructing parties) by a specified date (usually 28 days after the date of service of the questions).</a:t>
            </a:r>
          </a:p>
          <a:p>
            <a:pPr algn="l" fontAlgn="base">
              <a:buFont typeface="Arial" panose="020B0604020202020204" pitchFamily="34" charset="0"/>
              <a:buChar char="•"/>
            </a:pPr>
            <a:r>
              <a:rPr lang="en-US" b="0" i="0" dirty="0">
                <a:solidFill>
                  <a:srgbClr val="000000"/>
                </a:solidFill>
                <a:effectLst/>
              </a:rPr>
              <a:t>The party asking the questions must initially bear the costs of the expert in answering the questions.</a:t>
            </a:r>
          </a:p>
          <a:p>
            <a:r>
              <a:rPr lang="en-US" b="0" i="0" dirty="0">
                <a:solidFill>
                  <a:srgbClr val="000000"/>
                </a:solidFill>
                <a:effectLst/>
              </a:rPr>
              <a:t>If the expert fails to answer questions put to them, the court may direct that the expert’s evidence cannot be relied on and/or provide that the costs of that expert shall not be recoverable by the party who has engaged them.</a:t>
            </a:r>
          </a:p>
          <a:p>
            <a:endParaRPr lang="en-GB" dirty="0"/>
          </a:p>
        </p:txBody>
      </p:sp>
    </p:spTree>
    <p:extLst>
      <p:ext uri="{BB962C8B-B14F-4D97-AF65-F5344CB8AC3E}">
        <p14:creationId xmlns:p14="http://schemas.microsoft.com/office/powerpoint/2010/main" val="86507860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78F86D6-6FE3-FB32-450F-11181B430FE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C235264-ACE4-F932-358C-09405D792375}"/>
              </a:ext>
            </a:extLst>
          </p:cNvPr>
          <p:cNvSpPr>
            <a:spLocks noGrp="1"/>
          </p:cNvSpPr>
          <p:nvPr>
            <p:ph type="title"/>
          </p:nvPr>
        </p:nvSpPr>
        <p:spPr>
          <a:xfrm>
            <a:off x="458799" y="156238"/>
            <a:ext cx="8596668" cy="821422"/>
          </a:xfrm>
        </p:spPr>
        <p:txBody>
          <a:bodyPr/>
          <a:lstStyle/>
          <a:p>
            <a:r>
              <a:rPr lang="en-GB" dirty="0"/>
              <a:t>Case management and expert evidence</a:t>
            </a:r>
          </a:p>
        </p:txBody>
      </p:sp>
      <p:sp>
        <p:nvSpPr>
          <p:cNvPr id="3" name="Content Placeholder 2">
            <a:extLst>
              <a:ext uri="{FF2B5EF4-FFF2-40B4-BE49-F238E27FC236}">
                <a16:creationId xmlns:a16="http://schemas.microsoft.com/office/drawing/2014/main" id="{2CE15505-6CF7-339C-9D9B-103E6213A11C}"/>
              </a:ext>
            </a:extLst>
          </p:cNvPr>
          <p:cNvSpPr>
            <a:spLocks noGrp="1"/>
          </p:cNvSpPr>
          <p:nvPr>
            <p:ph idx="1"/>
          </p:nvPr>
        </p:nvSpPr>
        <p:spPr>
          <a:xfrm>
            <a:off x="389820" y="907736"/>
            <a:ext cx="9136076" cy="5654429"/>
          </a:xfrm>
        </p:spPr>
        <p:txBody>
          <a:bodyPr>
            <a:normAutofit/>
          </a:bodyPr>
          <a:lstStyle/>
          <a:p>
            <a:pPr algn="l" fontAlgn="base">
              <a:buFont typeface="Arial" panose="020B0604020202020204" pitchFamily="34" charset="0"/>
              <a:buChar char="•"/>
            </a:pPr>
            <a:r>
              <a:rPr lang="en-US" b="0" i="0" dirty="0">
                <a:solidFill>
                  <a:srgbClr val="000000"/>
                </a:solidFill>
                <a:effectLst/>
              </a:rPr>
              <a:t>Agreement of reports ( by the parties if possible) - If they can do so, then the experts will not need to attend trial to give oral evidence and be cross-examined about their evidence, and significant costs can be saved; and</a:t>
            </a:r>
          </a:p>
          <a:p>
            <a:pPr algn="l" fontAlgn="base">
              <a:buFont typeface="Arial" panose="020B0604020202020204" pitchFamily="34" charset="0"/>
              <a:buChar char="•"/>
            </a:pPr>
            <a:r>
              <a:rPr lang="en-US" b="0" i="0" dirty="0">
                <a:solidFill>
                  <a:srgbClr val="000000"/>
                </a:solidFill>
                <a:effectLst/>
              </a:rPr>
              <a:t>Meetings between experts: If the expert evidence is not agreed between the parties by the specified date, in a case where there are multiple experts, there is a process for experts instructed by each party to meet to discuss their reports.</a:t>
            </a:r>
          </a:p>
          <a:p>
            <a:pPr algn="l" fontAlgn="base">
              <a:buFont typeface="Arial" panose="020B0604020202020204" pitchFamily="34" charset="0"/>
              <a:buChar char="•"/>
            </a:pPr>
            <a:r>
              <a:rPr lang="en-US" b="0" i="0" dirty="0">
                <a:solidFill>
                  <a:srgbClr val="000000"/>
                </a:solidFill>
                <a:effectLst/>
              </a:rPr>
              <a:t>The meeting can be in person or by other means, such as video call. In practice, meetings often take place by telephone for convenience and to save costs. However, the parties’ legal representatives should not:</a:t>
            </a:r>
          </a:p>
          <a:p>
            <a:pPr marL="742950" lvl="1" indent="-285750" algn="l" fontAlgn="base">
              <a:buFont typeface="Arial" panose="020B0604020202020204" pitchFamily="34" charset="0"/>
              <a:buChar char="•"/>
            </a:pPr>
            <a:r>
              <a:rPr lang="en-US" b="0" i="0" dirty="0">
                <a:solidFill>
                  <a:srgbClr val="000000"/>
                </a:solidFill>
                <a:effectLst/>
              </a:rPr>
              <a:t>be present at the meeting of experts unless all parties and their experts have agreed, or the court orders their presence (</a:t>
            </a:r>
            <a:r>
              <a:rPr lang="en-US" b="1" i="0" dirty="0">
                <a:solidFill>
                  <a:srgbClr val="000000"/>
                </a:solidFill>
                <a:effectLst/>
              </a:rPr>
              <a:t>PD 35, para 9.4</a:t>
            </a:r>
            <a:r>
              <a:rPr lang="en-US" b="0" i="0" dirty="0">
                <a:solidFill>
                  <a:srgbClr val="000000"/>
                </a:solidFill>
                <a:effectLst/>
              </a:rPr>
              <a:t>);</a:t>
            </a:r>
          </a:p>
          <a:p>
            <a:pPr marL="742950" lvl="1" indent="-285750" algn="l" fontAlgn="base">
              <a:buFont typeface="Arial" panose="020B0604020202020204" pitchFamily="34" charset="0"/>
              <a:buChar char="•"/>
            </a:pPr>
            <a:r>
              <a:rPr lang="en-US" dirty="0">
                <a:solidFill>
                  <a:srgbClr val="000000"/>
                </a:solidFill>
              </a:rPr>
              <a:t>i</a:t>
            </a:r>
            <a:r>
              <a:rPr lang="en-US" b="0" i="0" dirty="0">
                <a:solidFill>
                  <a:srgbClr val="000000"/>
                </a:solidFill>
                <a:effectLst/>
              </a:rPr>
              <a:t>mproperly restrict these discussions between experts in such a way to avoid the experts being able to reach areas of agreement on areas within their competence; and</a:t>
            </a:r>
          </a:p>
          <a:p>
            <a:pPr marL="742950" lvl="1" indent="-285750" algn="l" fontAlgn="base">
              <a:buFont typeface="Arial" panose="020B0604020202020204" pitchFamily="34" charset="0"/>
              <a:buChar char="•"/>
            </a:pPr>
            <a:r>
              <a:rPr lang="en-US" b="0" i="0" dirty="0">
                <a:solidFill>
                  <a:srgbClr val="000000"/>
                </a:solidFill>
                <a:effectLst/>
              </a:rPr>
              <a:t>instruct the expert to submit any schedule of agreed issues for “approval: before it is </a:t>
            </a:r>
            <a:r>
              <a:rPr lang="en-US" b="0" i="0" dirty="0" err="1">
                <a:solidFill>
                  <a:srgbClr val="000000"/>
                </a:solidFill>
                <a:effectLst/>
              </a:rPr>
              <a:t>finalised</a:t>
            </a:r>
            <a:r>
              <a:rPr lang="en-US" b="0" i="0" dirty="0">
                <a:solidFill>
                  <a:srgbClr val="000000"/>
                </a:solidFill>
                <a:effectLst/>
              </a:rPr>
              <a:t>.</a:t>
            </a:r>
          </a:p>
          <a:p>
            <a:endParaRPr lang="en-GB" dirty="0"/>
          </a:p>
        </p:txBody>
      </p:sp>
    </p:spTree>
    <p:extLst>
      <p:ext uri="{BB962C8B-B14F-4D97-AF65-F5344CB8AC3E}">
        <p14:creationId xmlns:p14="http://schemas.microsoft.com/office/powerpoint/2010/main" val="260084745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EDB6C5E-6E60-2073-638D-8B56B846AD8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24A824E-6E1E-96D0-6D5E-AE70A68900AD}"/>
              </a:ext>
            </a:extLst>
          </p:cNvPr>
          <p:cNvSpPr>
            <a:spLocks noGrp="1"/>
          </p:cNvSpPr>
          <p:nvPr>
            <p:ph type="title"/>
          </p:nvPr>
        </p:nvSpPr>
        <p:spPr>
          <a:xfrm>
            <a:off x="458799" y="156238"/>
            <a:ext cx="8596668" cy="821422"/>
          </a:xfrm>
        </p:spPr>
        <p:txBody>
          <a:bodyPr/>
          <a:lstStyle/>
          <a:p>
            <a:r>
              <a:rPr lang="en-GB" dirty="0"/>
              <a:t>Case management and expert evidence</a:t>
            </a:r>
          </a:p>
        </p:txBody>
      </p:sp>
      <p:sp>
        <p:nvSpPr>
          <p:cNvPr id="3" name="Content Placeholder 2">
            <a:extLst>
              <a:ext uri="{FF2B5EF4-FFF2-40B4-BE49-F238E27FC236}">
                <a16:creationId xmlns:a16="http://schemas.microsoft.com/office/drawing/2014/main" id="{3EC3AEAB-1598-9E2A-212A-7A9EC73AEC99}"/>
              </a:ext>
            </a:extLst>
          </p:cNvPr>
          <p:cNvSpPr>
            <a:spLocks noGrp="1"/>
          </p:cNvSpPr>
          <p:nvPr>
            <p:ph idx="1"/>
          </p:nvPr>
        </p:nvSpPr>
        <p:spPr>
          <a:xfrm>
            <a:off x="556563" y="1224795"/>
            <a:ext cx="8760431" cy="5285117"/>
          </a:xfrm>
        </p:spPr>
        <p:txBody>
          <a:bodyPr>
            <a:normAutofit fontScale="77500" lnSpcReduction="20000"/>
          </a:bodyPr>
          <a:lstStyle/>
          <a:p>
            <a:pPr algn="l" fontAlgn="base">
              <a:lnSpc>
                <a:spcPct val="120000"/>
              </a:lnSpc>
            </a:pPr>
            <a:r>
              <a:rPr lang="en-US" sz="1900" b="0" i="0" dirty="0">
                <a:solidFill>
                  <a:srgbClr val="000000"/>
                </a:solidFill>
                <a:effectLst/>
              </a:rPr>
              <a:t>The meeting is “without prejudice”, that is the contents of the discussion cannot be relied on by any party as evidence in the dispute.</a:t>
            </a:r>
          </a:p>
          <a:p>
            <a:pPr algn="l" fontAlgn="base">
              <a:lnSpc>
                <a:spcPct val="120000"/>
              </a:lnSpc>
              <a:buFont typeface="Arial" panose="020B0604020202020204" pitchFamily="34" charset="0"/>
              <a:buChar char="•"/>
            </a:pPr>
            <a:r>
              <a:rPr lang="en-US" sz="1900" b="0" i="0" dirty="0">
                <a:solidFill>
                  <a:srgbClr val="000000"/>
                </a:solidFill>
                <a:effectLst/>
              </a:rPr>
              <a:t>The court will normally also direct that, under </a:t>
            </a:r>
            <a:r>
              <a:rPr lang="en-US" sz="1900" b="1" i="0" dirty="0">
                <a:solidFill>
                  <a:srgbClr val="000000"/>
                </a:solidFill>
                <a:effectLst/>
              </a:rPr>
              <a:t>r35.14</a:t>
            </a:r>
            <a:r>
              <a:rPr lang="en-US" sz="1900" b="0" i="0" dirty="0">
                <a:solidFill>
                  <a:srgbClr val="000000"/>
                </a:solidFill>
                <a:effectLst/>
              </a:rPr>
              <a:t>, following any discussion between experts, the expert witnesses should prepare for the court a joint statement which sets out:</a:t>
            </a:r>
          </a:p>
          <a:p>
            <a:pPr marL="742950" lvl="1" indent="-285750" algn="l" fontAlgn="base">
              <a:lnSpc>
                <a:spcPct val="120000"/>
              </a:lnSpc>
              <a:buFont typeface="Arial" panose="020B0604020202020204" pitchFamily="34" charset="0"/>
              <a:buChar char="•"/>
            </a:pPr>
            <a:r>
              <a:rPr lang="en-US" sz="1900" b="0" i="0" dirty="0">
                <a:solidFill>
                  <a:srgbClr val="000000"/>
                </a:solidFill>
                <a:effectLst/>
              </a:rPr>
              <a:t>the issues on which they agree;</a:t>
            </a:r>
          </a:p>
          <a:p>
            <a:pPr marL="742950" lvl="1" indent="-285750" algn="l" fontAlgn="base">
              <a:lnSpc>
                <a:spcPct val="120000"/>
              </a:lnSpc>
              <a:buFont typeface="Arial" panose="020B0604020202020204" pitchFamily="34" charset="0"/>
              <a:buChar char="•"/>
            </a:pPr>
            <a:r>
              <a:rPr lang="en-US" sz="1900" b="0" i="0" dirty="0">
                <a:solidFill>
                  <a:srgbClr val="000000"/>
                </a:solidFill>
                <a:effectLst/>
              </a:rPr>
              <a:t>any issue on which they disagree; and</a:t>
            </a:r>
          </a:p>
          <a:p>
            <a:pPr marL="742950" lvl="1" indent="-285750" algn="l" fontAlgn="base">
              <a:lnSpc>
                <a:spcPct val="120000"/>
              </a:lnSpc>
              <a:buFont typeface="Arial" panose="020B0604020202020204" pitchFamily="34" charset="0"/>
              <a:buChar char="•"/>
            </a:pPr>
            <a:r>
              <a:rPr lang="en-US" sz="1900" b="0" i="0" dirty="0">
                <a:solidFill>
                  <a:srgbClr val="000000"/>
                </a:solidFill>
                <a:effectLst/>
              </a:rPr>
              <a:t>where there are any areas of disagreement, the reasons for any disagreement.</a:t>
            </a:r>
          </a:p>
          <a:p>
            <a:pPr algn="l" fontAlgn="base">
              <a:lnSpc>
                <a:spcPct val="120000"/>
              </a:lnSpc>
            </a:pPr>
            <a:r>
              <a:rPr lang="en-US" sz="1900" b="0" i="0" dirty="0">
                <a:solidFill>
                  <a:srgbClr val="000000"/>
                </a:solidFill>
                <a:effectLst/>
              </a:rPr>
              <a:t>The report should be sent to all instructing parties by a specified date.</a:t>
            </a:r>
          </a:p>
          <a:p>
            <a:pPr algn="l" fontAlgn="base">
              <a:lnSpc>
                <a:spcPct val="120000"/>
              </a:lnSpc>
              <a:buFont typeface="Arial" panose="020B0604020202020204" pitchFamily="34" charset="0"/>
              <a:buChar char="•"/>
            </a:pPr>
            <a:r>
              <a:rPr lang="en-US" sz="1900" b="0" i="0" dirty="0">
                <a:solidFill>
                  <a:srgbClr val="000000"/>
                </a:solidFill>
                <a:effectLst/>
              </a:rPr>
              <a:t>Whether evidence at trial will be given by way of a written report rather than giving permission for the expert to be called to give evidence at trial (although the court may defer this decision until a later stage in the case, such as after the parties have filed PTCs).</a:t>
            </a:r>
          </a:p>
          <a:p>
            <a:pPr algn="l" fontAlgn="base">
              <a:lnSpc>
                <a:spcPct val="120000"/>
              </a:lnSpc>
              <a:buFont typeface="Arial" panose="020B0604020202020204" pitchFamily="34" charset="0"/>
              <a:buChar char="•"/>
            </a:pPr>
            <a:r>
              <a:rPr lang="en-US" sz="1900" b="0" i="0" dirty="0">
                <a:solidFill>
                  <a:srgbClr val="000000"/>
                </a:solidFill>
                <a:effectLst/>
              </a:rPr>
              <a:t>Service of the case management directions on the expert</a:t>
            </a:r>
          </a:p>
          <a:p>
            <a:pPr algn="l" fontAlgn="base">
              <a:lnSpc>
                <a:spcPct val="120000"/>
              </a:lnSpc>
            </a:pPr>
            <a:r>
              <a:rPr lang="en-US" sz="1900" b="0" i="0" dirty="0">
                <a:solidFill>
                  <a:srgbClr val="000000"/>
                </a:solidFill>
                <a:effectLst/>
              </a:rPr>
              <a:t>The claimant must serve a copy of the court’s case management directions including the timetable for steps to be taken, with any letter of instruction (</a:t>
            </a:r>
            <a:r>
              <a:rPr lang="en-US" sz="1900" b="1" i="0" dirty="0">
                <a:solidFill>
                  <a:srgbClr val="000000"/>
                </a:solidFill>
                <a:effectLst/>
              </a:rPr>
              <a:t>PD 35, para 8</a:t>
            </a:r>
            <a:r>
              <a:rPr lang="en-US" sz="1900" b="0" i="0" dirty="0">
                <a:solidFill>
                  <a:srgbClr val="000000"/>
                </a:solidFill>
                <a:effectLst/>
              </a:rPr>
              <a:t>).</a:t>
            </a:r>
          </a:p>
          <a:p>
            <a:pPr marL="0" indent="0">
              <a:buNone/>
            </a:pPr>
            <a:br>
              <a:rPr lang="en-US" b="0" i="0" dirty="0">
                <a:solidFill>
                  <a:srgbClr val="000000"/>
                </a:solidFill>
                <a:effectLst/>
              </a:rPr>
            </a:br>
            <a:endParaRPr lang="en-GB" dirty="0"/>
          </a:p>
        </p:txBody>
      </p:sp>
    </p:spTree>
    <p:extLst>
      <p:ext uri="{BB962C8B-B14F-4D97-AF65-F5344CB8AC3E}">
        <p14:creationId xmlns:p14="http://schemas.microsoft.com/office/powerpoint/2010/main" val="125539581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058CE76-FECF-682C-2331-4E1263ECBFC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DBD5023-D2E0-4E44-AAFB-B4060BBC2135}"/>
              </a:ext>
            </a:extLst>
          </p:cNvPr>
          <p:cNvSpPr>
            <a:spLocks noGrp="1"/>
          </p:cNvSpPr>
          <p:nvPr>
            <p:ph type="title"/>
          </p:nvPr>
        </p:nvSpPr>
        <p:spPr>
          <a:xfrm>
            <a:off x="458799" y="156238"/>
            <a:ext cx="8596668" cy="821422"/>
          </a:xfrm>
        </p:spPr>
        <p:txBody>
          <a:bodyPr/>
          <a:lstStyle/>
          <a:p>
            <a:r>
              <a:rPr lang="en-GB" dirty="0"/>
              <a:t>Costs of expert evidence</a:t>
            </a:r>
          </a:p>
        </p:txBody>
      </p:sp>
      <p:sp>
        <p:nvSpPr>
          <p:cNvPr id="3" name="Content Placeholder 2">
            <a:extLst>
              <a:ext uri="{FF2B5EF4-FFF2-40B4-BE49-F238E27FC236}">
                <a16:creationId xmlns:a16="http://schemas.microsoft.com/office/drawing/2014/main" id="{5365F77F-963F-63F8-7502-9DA1B4225246}"/>
              </a:ext>
            </a:extLst>
          </p:cNvPr>
          <p:cNvSpPr>
            <a:spLocks noGrp="1"/>
          </p:cNvSpPr>
          <p:nvPr>
            <p:ph idx="1"/>
          </p:nvPr>
        </p:nvSpPr>
        <p:spPr>
          <a:xfrm>
            <a:off x="400045" y="1416646"/>
            <a:ext cx="8167306" cy="4737020"/>
          </a:xfrm>
        </p:spPr>
        <p:txBody>
          <a:bodyPr>
            <a:normAutofit/>
          </a:bodyPr>
          <a:lstStyle/>
          <a:p>
            <a:pPr algn="l" fontAlgn="base"/>
            <a:r>
              <a:rPr lang="en-US" sz="2000" b="0" i="0" dirty="0">
                <a:solidFill>
                  <a:srgbClr val="000000"/>
                </a:solidFill>
                <a:effectLst/>
              </a:rPr>
              <a:t>The court will also consider the information given by the parties in their DQs about the estimated costs of using experts, when considering the parties’ costs budgets and undertaking any costs management (particularly in multi-track cases). This may happen at a CCMC or at a separate costs management hearing.</a:t>
            </a:r>
          </a:p>
          <a:p>
            <a:pPr algn="l" fontAlgn="base"/>
            <a:r>
              <a:rPr lang="en-US" sz="2000" b="0" i="0" dirty="0">
                <a:solidFill>
                  <a:srgbClr val="000000"/>
                </a:solidFill>
                <a:effectLst/>
              </a:rPr>
              <a:t>The court may, for example, set a limit on the amount of costs that may be incurred by a party in instructing an expert.</a:t>
            </a:r>
          </a:p>
          <a:p>
            <a:r>
              <a:rPr lang="en-US" sz="2000" b="0" i="0" dirty="0">
                <a:solidFill>
                  <a:srgbClr val="000000"/>
                </a:solidFill>
                <a:effectLst/>
              </a:rPr>
              <a:t>Experts are entitled (</a:t>
            </a:r>
            <a:r>
              <a:rPr lang="en-US" sz="2000" b="1" i="0" dirty="0">
                <a:solidFill>
                  <a:srgbClr val="000000"/>
                </a:solidFill>
                <a:effectLst/>
              </a:rPr>
              <a:t>r35.14</a:t>
            </a:r>
            <a:r>
              <a:rPr lang="en-US" sz="2000" b="0" i="0" dirty="0">
                <a:solidFill>
                  <a:srgbClr val="000000"/>
                </a:solidFill>
                <a:effectLst/>
              </a:rPr>
              <a:t>) to ask the court for directions to assist them in carrying out their responsibilities and duties to the court and where they feel they need assistance.</a:t>
            </a:r>
            <a:br>
              <a:rPr lang="en-US" sz="2000" b="0" i="0" dirty="0">
                <a:solidFill>
                  <a:srgbClr val="000000"/>
                </a:solidFill>
                <a:effectLst/>
              </a:rPr>
            </a:br>
            <a:endParaRPr lang="en-GB" sz="2000" dirty="0"/>
          </a:p>
        </p:txBody>
      </p:sp>
    </p:spTree>
    <p:extLst>
      <p:ext uri="{BB962C8B-B14F-4D97-AF65-F5344CB8AC3E}">
        <p14:creationId xmlns:p14="http://schemas.microsoft.com/office/powerpoint/2010/main" val="1470396489"/>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BAC406-C4CA-2C01-38DC-CA0491F21B13}"/>
              </a:ext>
            </a:extLst>
          </p:cNvPr>
          <p:cNvSpPr>
            <a:spLocks noGrp="1"/>
          </p:cNvSpPr>
          <p:nvPr>
            <p:ph type="title"/>
          </p:nvPr>
        </p:nvSpPr>
        <p:spPr>
          <a:xfrm>
            <a:off x="407040" y="161026"/>
            <a:ext cx="8596668" cy="701615"/>
          </a:xfrm>
        </p:spPr>
        <p:txBody>
          <a:bodyPr/>
          <a:lstStyle/>
          <a:p>
            <a:r>
              <a:rPr lang="en-GB" dirty="0"/>
              <a:t>Dealing with an uncooperative witness</a:t>
            </a:r>
          </a:p>
        </p:txBody>
      </p:sp>
      <p:sp>
        <p:nvSpPr>
          <p:cNvPr id="3" name="Content Placeholder 2">
            <a:extLst>
              <a:ext uri="{FF2B5EF4-FFF2-40B4-BE49-F238E27FC236}">
                <a16:creationId xmlns:a16="http://schemas.microsoft.com/office/drawing/2014/main" id="{66DBEAFE-805D-61C8-4AF0-3DFB0476CFD9}"/>
              </a:ext>
            </a:extLst>
          </p:cNvPr>
          <p:cNvSpPr>
            <a:spLocks noGrp="1"/>
          </p:cNvSpPr>
          <p:nvPr>
            <p:ph idx="1"/>
          </p:nvPr>
        </p:nvSpPr>
        <p:spPr>
          <a:xfrm>
            <a:off x="407040" y="1021902"/>
            <a:ext cx="8596668" cy="5384277"/>
          </a:xfrm>
        </p:spPr>
        <p:txBody>
          <a:bodyPr>
            <a:normAutofit fontScale="92500" lnSpcReduction="20000"/>
          </a:bodyPr>
          <a:lstStyle/>
          <a:p>
            <a:pPr algn="l" fontAlgn="base"/>
            <a:r>
              <a:rPr lang="en-US" sz="2400" b="0" i="0" dirty="0">
                <a:solidFill>
                  <a:srgbClr val="000000"/>
                </a:solidFill>
                <a:effectLst/>
              </a:rPr>
              <a:t>Where an expert appears to be unable or unwilling to comply with the case management directions applying to their evidence, either the expert or the parties should bring the matter back to court for further directions to be given for the way forward.</a:t>
            </a:r>
          </a:p>
          <a:p>
            <a:pPr algn="l" fontAlgn="base"/>
            <a:r>
              <a:rPr lang="en-US" sz="2400" b="0" i="0" dirty="0">
                <a:solidFill>
                  <a:srgbClr val="000000"/>
                </a:solidFill>
                <a:effectLst/>
              </a:rPr>
              <a:t>If an expert demonstrates that they are unable to assist in the case, they may need to be removed from the case, and alternative expert evidence arrangements put in place.</a:t>
            </a:r>
          </a:p>
          <a:p>
            <a:pPr algn="l" fontAlgn="base"/>
            <a:r>
              <a:rPr lang="en-US" sz="2400" b="0" i="0" dirty="0">
                <a:solidFill>
                  <a:srgbClr val="000000"/>
                </a:solidFill>
                <a:effectLst/>
              </a:rPr>
              <a:t>In extreme cases, where an expert instructed to prepare a report in a case refuses to comply with their responsibilities to the court and the parties incur additional costs as a result, it is possible for a party to apply to the court for an order joining the expert witness into the proceedings for the purpose of asking the court to make a non-party costs order under </a:t>
            </a:r>
            <a:r>
              <a:rPr lang="en-US" sz="2400" b="1" i="0" dirty="0">
                <a:solidFill>
                  <a:srgbClr val="000000"/>
                </a:solidFill>
                <a:effectLst/>
              </a:rPr>
              <a:t>s51 Senior Courts Act 1981</a:t>
            </a:r>
            <a:r>
              <a:rPr lang="en-US" sz="2400" b="0" i="0" dirty="0">
                <a:solidFill>
                  <a:srgbClr val="000000"/>
                </a:solidFill>
                <a:effectLst/>
              </a:rPr>
              <a:t> requiring the expert to pay the costs of any party which have been incurred as a result of the expert’s improper, unreasonable or negligent conduct. </a:t>
            </a:r>
          </a:p>
          <a:p>
            <a:endParaRPr lang="en-GB" dirty="0"/>
          </a:p>
        </p:txBody>
      </p:sp>
    </p:spTree>
    <p:extLst>
      <p:ext uri="{BB962C8B-B14F-4D97-AF65-F5344CB8AC3E}">
        <p14:creationId xmlns:p14="http://schemas.microsoft.com/office/powerpoint/2010/main" val="1968810498"/>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C23C79-F89D-B330-D6AE-89497972311D}"/>
              </a:ext>
            </a:extLst>
          </p:cNvPr>
          <p:cNvSpPr>
            <a:spLocks noGrp="1"/>
          </p:cNvSpPr>
          <p:nvPr>
            <p:ph type="title"/>
          </p:nvPr>
        </p:nvSpPr>
        <p:spPr>
          <a:xfrm>
            <a:off x="493303" y="195532"/>
            <a:ext cx="8596668" cy="649857"/>
          </a:xfrm>
        </p:spPr>
        <p:txBody>
          <a:bodyPr/>
          <a:lstStyle/>
          <a:p>
            <a:r>
              <a:rPr lang="en-GB" dirty="0"/>
              <a:t>Dealing with an unfavourable expert</a:t>
            </a:r>
          </a:p>
        </p:txBody>
      </p:sp>
      <p:sp>
        <p:nvSpPr>
          <p:cNvPr id="3" name="Content Placeholder 2">
            <a:extLst>
              <a:ext uri="{FF2B5EF4-FFF2-40B4-BE49-F238E27FC236}">
                <a16:creationId xmlns:a16="http://schemas.microsoft.com/office/drawing/2014/main" id="{A0C01C53-D4B5-46CD-AFEB-BFDC4A9ED1F6}"/>
              </a:ext>
            </a:extLst>
          </p:cNvPr>
          <p:cNvSpPr>
            <a:spLocks noGrp="1"/>
          </p:cNvSpPr>
          <p:nvPr>
            <p:ph idx="1"/>
          </p:nvPr>
        </p:nvSpPr>
        <p:spPr>
          <a:xfrm>
            <a:off x="435793" y="845389"/>
            <a:ext cx="9536545" cy="5750943"/>
          </a:xfrm>
        </p:spPr>
        <p:txBody>
          <a:bodyPr>
            <a:normAutofit/>
          </a:bodyPr>
          <a:lstStyle/>
          <a:p>
            <a:pPr algn="l" fontAlgn="base" latinLnBrk="0"/>
            <a:r>
              <a:rPr lang="en-US" b="0" i="0" dirty="0">
                <a:solidFill>
                  <a:srgbClr val="000000"/>
                </a:solidFill>
                <a:effectLst/>
              </a:rPr>
              <a:t>Expert evidence should be impartial; it can be difficult to deal with the expert who proves to be </a:t>
            </a:r>
            <a:r>
              <a:rPr lang="en-US" b="0" i="0" dirty="0" err="1">
                <a:solidFill>
                  <a:srgbClr val="000000"/>
                </a:solidFill>
                <a:effectLst/>
              </a:rPr>
              <a:t>unfavourable</a:t>
            </a:r>
            <a:r>
              <a:rPr lang="en-US" b="0" i="0" dirty="0">
                <a:solidFill>
                  <a:srgbClr val="000000"/>
                </a:solidFill>
                <a:effectLst/>
              </a:rPr>
              <a:t>, whether this is a single joint expert or an expert for one party only. Where this happens, party could:</a:t>
            </a:r>
          </a:p>
          <a:p>
            <a:pPr algn="l" fontAlgn="base">
              <a:buFont typeface="Arial" panose="020B0604020202020204" pitchFamily="34" charset="0"/>
              <a:buChar char="•"/>
            </a:pPr>
            <a:r>
              <a:rPr lang="en-US" b="0" i="0" dirty="0">
                <a:solidFill>
                  <a:srgbClr val="000000"/>
                </a:solidFill>
                <a:effectLst/>
              </a:rPr>
              <a:t>raise questions to an expert to clarify their report; or</a:t>
            </a:r>
          </a:p>
          <a:p>
            <a:pPr algn="l" fontAlgn="base">
              <a:buFont typeface="Arial" panose="020B0604020202020204" pitchFamily="34" charset="0"/>
              <a:buChar char="•"/>
            </a:pPr>
            <a:r>
              <a:rPr lang="en-US" b="0" i="0" dirty="0">
                <a:solidFill>
                  <a:srgbClr val="000000"/>
                </a:solidFill>
                <a:effectLst/>
              </a:rPr>
              <a:t>apply to the court for permission to obtain </a:t>
            </a:r>
            <a:r>
              <a:rPr lang="en-US" b="1" i="0" dirty="0">
                <a:solidFill>
                  <a:srgbClr val="000000"/>
                </a:solidFill>
                <a:effectLst/>
              </a:rPr>
              <a:t>an alternative expert </a:t>
            </a:r>
            <a:r>
              <a:rPr lang="en-US" b="0" i="0" dirty="0">
                <a:solidFill>
                  <a:srgbClr val="000000"/>
                </a:solidFill>
                <a:effectLst/>
              </a:rPr>
              <a:t>report or to appoint a new expert.</a:t>
            </a:r>
          </a:p>
          <a:p>
            <a:pPr algn="l" fontAlgn="base" latinLnBrk="0"/>
            <a:r>
              <a:rPr lang="en-US" b="0" i="0" dirty="0">
                <a:solidFill>
                  <a:srgbClr val="000000"/>
                </a:solidFill>
                <a:effectLst/>
              </a:rPr>
              <a:t>However, any application may well be opposed by other parties (where the evidence of the expert witness </a:t>
            </a:r>
            <a:r>
              <a:rPr lang="en-US" b="0" i="0" dirty="0" err="1">
                <a:solidFill>
                  <a:srgbClr val="000000"/>
                </a:solidFill>
                <a:effectLst/>
              </a:rPr>
              <a:t>favours</a:t>
            </a:r>
            <a:r>
              <a:rPr lang="en-US" b="0" i="0" dirty="0">
                <a:solidFill>
                  <a:srgbClr val="000000"/>
                </a:solidFill>
                <a:effectLst/>
              </a:rPr>
              <a:t> their case).</a:t>
            </a:r>
          </a:p>
          <a:p>
            <a:pPr algn="l" fontAlgn="base"/>
            <a:r>
              <a:rPr lang="en-US" b="0" i="0" dirty="0">
                <a:solidFill>
                  <a:srgbClr val="000000"/>
                </a:solidFill>
                <a:effectLst/>
              </a:rPr>
              <a:t>Even if the court were to grant permission to a party to obtain an alternative expert report, the court may make the permission conditional, by only allowing the party to have that permission to rely on any alternative expert evidence if, at the same time as disclosing that evidence, they also disclose the original </a:t>
            </a:r>
            <a:r>
              <a:rPr lang="en-US" b="0" i="0" dirty="0" err="1">
                <a:solidFill>
                  <a:srgbClr val="000000"/>
                </a:solidFill>
                <a:effectLst/>
              </a:rPr>
              <a:t>unfavourable</a:t>
            </a:r>
            <a:r>
              <a:rPr lang="en-US" b="0" i="0" dirty="0">
                <a:solidFill>
                  <a:srgbClr val="000000"/>
                </a:solidFill>
                <a:effectLst/>
              </a:rPr>
              <a:t> report.</a:t>
            </a:r>
          </a:p>
          <a:p>
            <a:pPr algn="l" fontAlgn="base" latinLnBrk="0"/>
            <a:r>
              <a:rPr lang="en-US" b="0" i="0" dirty="0">
                <a:solidFill>
                  <a:srgbClr val="000000"/>
                </a:solidFill>
                <a:effectLst/>
              </a:rPr>
              <a:t>Failing to disclose expert evidence: Where a party decides not to rely on expert evidence, even if they have permission to do so, there is no obligation to disclose that evidence. Any expert’s report which is prepared for the purpose of contemplated or pending civil actions for obtaining or giving legal advice is privileged and protected from inspection by the opponent under the principles of litigation privilege. </a:t>
            </a:r>
            <a:endParaRPr lang="en-GB" dirty="0"/>
          </a:p>
        </p:txBody>
      </p:sp>
    </p:spTree>
    <p:extLst>
      <p:ext uri="{BB962C8B-B14F-4D97-AF65-F5344CB8AC3E}">
        <p14:creationId xmlns:p14="http://schemas.microsoft.com/office/powerpoint/2010/main" val="2654127392"/>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7C4A0F-10EE-5E41-5135-446C66982EF5}"/>
              </a:ext>
            </a:extLst>
          </p:cNvPr>
          <p:cNvSpPr>
            <a:spLocks noGrp="1"/>
          </p:cNvSpPr>
          <p:nvPr>
            <p:ph type="title"/>
          </p:nvPr>
        </p:nvSpPr>
        <p:spPr>
          <a:xfrm>
            <a:off x="446044" y="152400"/>
            <a:ext cx="9391823" cy="762000"/>
          </a:xfrm>
        </p:spPr>
        <p:txBody>
          <a:bodyPr/>
          <a:lstStyle/>
          <a:p>
            <a:r>
              <a:rPr lang="en-GB" dirty="0"/>
              <a:t>Concurrent expert evidence ( “hot tubbing”)</a:t>
            </a:r>
          </a:p>
        </p:txBody>
      </p:sp>
      <p:sp>
        <p:nvSpPr>
          <p:cNvPr id="3" name="Content Placeholder 2">
            <a:extLst>
              <a:ext uri="{FF2B5EF4-FFF2-40B4-BE49-F238E27FC236}">
                <a16:creationId xmlns:a16="http://schemas.microsoft.com/office/drawing/2014/main" id="{5E4CE730-B8EF-6F45-0525-513B7C35DBC4}"/>
              </a:ext>
            </a:extLst>
          </p:cNvPr>
          <p:cNvSpPr>
            <a:spLocks noGrp="1"/>
          </p:cNvSpPr>
          <p:nvPr>
            <p:ph idx="1"/>
          </p:nvPr>
        </p:nvSpPr>
        <p:spPr>
          <a:xfrm>
            <a:off x="548241" y="1138612"/>
            <a:ext cx="9391823" cy="5445068"/>
          </a:xfrm>
        </p:spPr>
        <p:txBody>
          <a:bodyPr>
            <a:normAutofit/>
          </a:bodyPr>
          <a:lstStyle/>
          <a:p>
            <a:pPr algn="l" fontAlgn="base"/>
            <a:r>
              <a:rPr lang="en-US" b="0" i="0" dirty="0">
                <a:solidFill>
                  <a:srgbClr val="000000"/>
                </a:solidFill>
                <a:effectLst/>
              </a:rPr>
              <a:t>If parties </a:t>
            </a:r>
            <a:r>
              <a:rPr lang="en-US" dirty="0">
                <a:solidFill>
                  <a:srgbClr val="000000"/>
                </a:solidFill>
              </a:rPr>
              <a:t>have instructed separate experts, t</a:t>
            </a:r>
            <a:r>
              <a:rPr lang="en-US" b="0" i="0" dirty="0">
                <a:solidFill>
                  <a:srgbClr val="000000"/>
                </a:solidFill>
                <a:effectLst/>
              </a:rPr>
              <a:t>he court may direct that all experts from similar disciplines give their evidence orally and concurrently (</a:t>
            </a:r>
            <a:r>
              <a:rPr lang="en-US" b="1" i="0" dirty="0">
                <a:solidFill>
                  <a:srgbClr val="000000"/>
                </a:solidFill>
                <a:effectLst/>
              </a:rPr>
              <a:t>PD 35, para 11</a:t>
            </a:r>
            <a:r>
              <a:rPr lang="en-US" b="0" i="0" dirty="0">
                <a:solidFill>
                  <a:srgbClr val="000000"/>
                </a:solidFill>
                <a:effectLst/>
              </a:rPr>
              <a:t>). Known as “hot-tubbing”, this involves:</a:t>
            </a:r>
          </a:p>
          <a:p>
            <a:pPr algn="l" fontAlgn="base">
              <a:buFont typeface="Arial" panose="020B0604020202020204" pitchFamily="34" charset="0"/>
              <a:buChar char="•"/>
            </a:pPr>
            <a:r>
              <a:rPr lang="en-US" b="0" i="0" dirty="0">
                <a:solidFill>
                  <a:srgbClr val="000000"/>
                </a:solidFill>
                <a:effectLst/>
              </a:rPr>
              <a:t>Experts attend a hearing at the same time and are sworn in to give evidence.</a:t>
            </a:r>
          </a:p>
          <a:p>
            <a:pPr algn="l" fontAlgn="base">
              <a:buFont typeface="Arial" panose="020B0604020202020204" pitchFamily="34" charset="0"/>
              <a:buChar char="•"/>
            </a:pPr>
            <a:r>
              <a:rPr lang="en-US" b="0" i="0" dirty="0">
                <a:solidFill>
                  <a:srgbClr val="000000"/>
                </a:solidFill>
                <a:effectLst/>
              </a:rPr>
              <a:t>The judge hears evidence on each issue from each expert.</a:t>
            </a:r>
          </a:p>
          <a:p>
            <a:pPr algn="l" fontAlgn="base">
              <a:buFont typeface="Arial" panose="020B0604020202020204" pitchFamily="34" charset="0"/>
              <a:buChar char="•"/>
            </a:pPr>
            <a:r>
              <a:rPr lang="en-US" b="0" i="0" dirty="0">
                <a:solidFill>
                  <a:srgbClr val="000000"/>
                </a:solidFill>
                <a:effectLst/>
              </a:rPr>
              <a:t>The judge asks the experts a series of questions (which may be before the parties do so).</a:t>
            </a:r>
          </a:p>
          <a:p>
            <a:pPr algn="l" fontAlgn="base">
              <a:buFont typeface="Arial" panose="020B0604020202020204" pitchFamily="34" charset="0"/>
              <a:buChar char="•"/>
            </a:pPr>
            <a:r>
              <a:rPr lang="en-US" b="0" i="0" dirty="0">
                <a:solidFill>
                  <a:srgbClr val="000000"/>
                </a:solidFill>
                <a:effectLst/>
              </a:rPr>
              <a:t>The judge gives each expert the opportunity to comment.</a:t>
            </a:r>
          </a:p>
          <a:p>
            <a:pPr algn="l" fontAlgn="base">
              <a:buFont typeface="Arial" panose="020B0604020202020204" pitchFamily="34" charset="0"/>
              <a:buChar char="•"/>
            </a:pPr>
            <a:r>
              <a:rPr lang="en-US" b="0" i="0" dirty="0">
                <a:solidFill>
                  <a:srgbClr val="000000"/>
                </a:solidFill>
                <a:effectLst/>
              </a:rPr>
              <a:t>The parties’ representatives may then ask questions, but they will not be permitted to cover any ground already covered by the judge’s questions.</a:t>
            </a:r>
          </a:p>
          <a:p>
            <a:pPr algn="l" fontAlgn="base">
              <a:buFont typeface="Arial" panose="020B0604020202020204" pitchFamily="34" charset="0"/>
              <a:buChar char="•"/>
            </a:pPr>
            <a:r>
              <a:rPr lang="en-US" b="0" i="0" dirty="0">
                <a:solidFill>
                  <a:srgbClr val="000000"/>
                </a:solidFill>
                <a:effectLst/>
              </a:rPr>
              <a:t>The judge will then </a:t>
            </a:r>
            <a:r>
              <a:rPr lang="en-US" b="0" i="0" dirty="0" err="1">
                <a:solidFill>
                  <a:srgbClr val="000000"/>
                </a:solidFill>
                <a:effectLst/>
              </a:rPr>
              <a:t>summarise</a:t>
            </a:r>
            <a:r>
              <a:rPr lang="en-US" b="0" i="0" dirty="0">
                <a:solidFill>
                  <a:srgbClr val="000000"/>
                </a:solidFill>
                <a:effectLst/>
              </a:rPr>
              <a:t> the experts’ different positions on the issue.</a:t>
            </a:r>
            <a:br>
              <a:rPr lang="en-US" b="0" i="0" dirty="0">
                <a:solidFill>
                  <a:srgbClr val="000000"/>
                </a:solidFill>
                <a:effectLst/>
              </a:rPr>
            </a:br>
            <a:endParaRPr lang="en-US" b="0" i="0" dirty="0">
              <a:solidFill>
                <a:srgbClr val="000000"/>
              </a:solidFill>
              <a:effectLst/>
            </a:endParaRPr>
          </a:p>
          <a:p>
            <a:pPr algn="l" fontAlgn="base"/>
            <a:r>
              <a:rPr lang="en-US" b="0" i="0" dirty="0">
                <a:solidFill>
                  <a:srgbClr val="000000"/>
                </a:solidFill>
                <a:effectLst/>
              </a:rPr>
              <a:t>In this way, the judge can more easily and quickly form a view as to which expert evidence they prefer.</a:t>
            </a:r>
          </a:p>
          <a:p>
            <a:endParaRPr lang="en-GB" dirty="0"/>
          </a:p>
        </p:txBody>
      </p:sp>
    </p:spTree>
    <p:extLst>
      <p:ext uri="{BB962C8B-B14F-4D97-AF65-F5344CB8AC3E}">
        <p14:creationId xmlns:p14="http://schemas.microsoft.com/office/powerpoint/2010/main" val="211999212"/>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4F343B-A7EB-8ADF-5D5F-4CDD8420611D}"/>
              </a:ext>
            </a:extLst>
          </p:cNvPr>
          <p:cNvSpPr>
            <a:spLocks noGrp="1"/>
          </p:cNvSpPr>
          <p:nvPr>
            <p:ph type="title"/>
          </p:nvPr>
        </p:nvSpPr>
        <p:spPr>
          <a:xfrm>
            <a:off x="390022" y="156238"/>
            <a:ext cx="9171292" cy="742026"/>
          </a:xfrm>
        </p:spPr>
        <p:txBody>
          <a:bodyPr/>
          <a:lstStyle/>
          <a:p>
            <a:r>
              <a:rPr lang="en-GB" dirty="0"/>
              <a:t>Weight to be attached to expert evidence</a:t>
            </a:r>
          </a:p>
        </p:txBody>
      </p:sp>
      <p:sp>
        <p:nvSpPr>
          <p:cNvPr id="3" name="Content Placeholder 2">
            <a:extLst>
              <a:ext uri="{FF2B5EF4-FFF2-40B4-BE49-F238E27FC236}">
                <a16:creationId xmlns:a16="http://schemas.microsoft.com/office/drawing/2014/main" id="{87C3A20B-75A5-DB53-35E4-FB7A2C1A4EB4}"/>
              </a:ext>
            </a:extLst>
          </p:cNvPr>
          <p:cNvSpPr>
            <a:spLocks noGrp="1"/>
          </p:cNvSpPr>
          <p:nvPr>
            <p:ph idx="1"/>
          </p:nvPr>
        </p:nvSpPr>
        <p:spPr>
          <a:xfrm>
            <a:off x="655818" y="1074066"/>
            <a:ext cx="8596668" cy="5525750"/>
          </a:xfrm>
        </p:spPr>
        <p:txBody>
          <a:bodyPr>
            <a:normAutofit fontScale="92500" lnSpcReduction="10000"/>
          </a:bodyPr>
          <a:lstStyle/>
          <a:p>
            <a:r>
              <a:rPr lang="en-US" b="0" i="0" dirty="0">
                <a:solidFill>
                  <a:srgbClr val="000000"/>
                </a:solidFill>
                <a:effectLst/>
                <a:latin typeface="Inter"/>
              </a:rPr>
              <a:t>matter for the judge to determine. There are several factors that will determine the weight that the judge will attribute to the expert witness’s evidence. These include:</a:t>
            </a:r>
          </a:p>
          <a:p>
            <a:pPr algn="l" fontAlgn="base">
              <a:buFont typeface="Arial" panose="020B0604020202020204" pitchFamily="34" charset="0"/>
              <a:buChar char="•"/>
            </a:pPr>
            <a:r>
              <a:rPr lang="en-US" b="0" i="0" dirty="0">
                <a:solidFill>
                  <a:srgbClr val="000000"/>
                </a:solidFill>
                <a:effectLst/>
                <a:latin typeface="inherit"/>
              </a:rPr>
              <a:t>he status of the expert;</a:t>
            </a:r>
          </a:p>
          <a:p>
            <a:pPr algn="l" fontAlgn="base">
              <a:buFont typeface="Arial" panose="020B0604020202020204" pitchFamily="34" charset="0"/>
              <a:buChar char="•"/>
            </a:pPr>
            <a:r>
              <a:rPr lang="en-US" b="0" i="0" dirty="0">
                <a:solidFill>
                  <a:srgbClr val="000000"/>
                </a:solidFill>
                <a:effectLst/>
                <a:latin typeface="inherit"/>
              </a:rPr>
              <a:t>the expert’s qualifications;</a:t>
            </a:r>
          </a:p>
          <a:p>
            <a:pPr algn="l" fontAlgn="base">
              <a:buFont typeface="Arial" panose="020B0604020202020204" pitchFamily="34" charset="0"/>
              <a:buChar char="•"/>
            </a:pPr>
            <a:r>
              <a:rPr lang="en-US" b="0" i="0" dirty="0">
                <a:solidFill>
                  <a:srgbClr val="000000"/>
                </a:solidFill>
                <a:effectLst/>
                <a:latin typeface="inherit"/>
              </a:rPr>
              <a:t>the expert’s interests;</a:t>
            </a:r>
          </a:p>
          <a:p>
            <a:pPr algn="l" fontAlgn="base">
              <a:buFont typeface="Arial" panose="020B0604020202020204" pitchFamily="34" charset="0"/>
              <a:buChar char="•"/>
            </a:pPr>
            <a:r>
              <a:rPr lang="en-US" b="0" i="0" dirty="0">
                <a:solidFill>
                  <a:srgbClr val="000000"/>
                </a:solidFill>
                <a:effectLst/>
                <a:latin typeface="inherit"/>
              </a:rPr>
              <a:t>the experience of the expert;</a:t>
            </a:r>
          </a:p>
          <a:p>
            <a:pPr algn="l" fontAlgn="base">
              <a:buFont typeface="Arial" panose="020B0604020202020204" pitchFamily="34" charset="0"/>
              <a:buChar char="•"/>
            </a:pPr>
            <a:r>
              <a:rPr lang="en-US" b="0" i="0" dirty="0">
                <a:solidFill>
                  <a:srgbClr val="000000"/>
                </a:solidFill>
                <a:effectLst/>
                <a:latin typeface="inherit"/>
              </a:rPr>
              <a:t>the expert’s reputation;</a:t>
            </a:r>
          </a:p>
          <a:p>
            <a:pPr algn="l" fontAlgn="base">
              <a:buFont typeface="Arial" panose="020B0604020202020204" pitchFamily="34" charset="0"/>
              <a:buChar char="•"/>
            </a:pPr>
            <a:r>
              <a:rPr lang="en-US" b="0" i="0" dirty="0">
                <a:solidFill>
                  <a:srgbClr val="000000"/>
                </a:solidFill>
                <a:effectLst/>
                <a:latin typeface="inherit"/>
              </a:rPr>
              <a:t>the extent to which the expert back up their opinions with current scientific thinking; and</a:t>
            </a:r>
          </a:p>
          <a:p>
            <a:pPr algn="l" fontAlgn="base">
              <a:buFont typeface="Arial" panose="020B0604020202020204" pitchFamily="34" charset="0"/>
              <a:buChar char="•"/>
            </a:pPr>
            <a:r>
              <a:rPr lang="en-US" b="0" i="0" dirty="0">
                <a:solidFill>
                  <a:srgbClr val="000000"/>
                </a:solidFill>
                <a:effectLst/>
                <a:latin typeface="inherit"/>
              </a:rPr>
              <a:t>the degree to which they accept and </a:t>
            </a:r>
            <a:r>
              <a:rPr lang="en-US" b="0" i="0" dirty="0" err="1">
                <a:solidFill>
                  <a:srgbClr val="000000"/>
                </a:solidFill>
                <a:effectLst/>
                <a:latin typeface="inherit"/>
              </a:rPr>
              <a:t>analyse</a:t>
            </a:r>
            <a:r>
              <a:rPr lang="en-US" b="0" i="0" dirty="0">
                <a:solidFill>
                  <a:srgbClr val="000000"/>
                </a:solidFill>
                <a:effectLst/>
                <a:latin typeface="inherit"/>
              </a:rPr>
              <a:t> alternative views and conclusions.</a:t>
            </a:r>
          </a:p>
          <a:p>
            <a:pPr algn="l" fontAlgn="base"/>
            <a:r>
              <a:rPr lang="en-US" b="0" i="0" dirty="0">
                <a:solidFill>
                  <a:srgbClr val="000000"/>
                </a:solidFill>
                <a:effectLst/>
                <a:latin typeface="Inter"/>
              </a:rPr>
              <a:t>The expert’s opinion evidence will also be weighed against the evidence of fact of lay witnesses who have seen or had direct involvement in the issues of the case.</a:t>
            </a:r>
          </a:p>
          <a:p>
            <a:pPr algn="l" fontAlgn="base"/>
            <a:r>
              <a:rPr lang="en-US" b="0" i="0" dirty="0">
                <a:solidFill>
                  <a:srgbClr val="000000"/>
                </a:solidFill>
                <a:effectLst/>
                <a:latin typeface="Inter"/>
              </a:rPr>
              <a:t>It is always for the judge to decide if the alleged facts are true; they will do this by balancing the evidence they hear or read from both types of witness.</a:t>
            </a:r>
          </a:p>
          <a:p>
            <a:r>
              <a:rPr lang="en-US" b="0" i="0" dirty="0">
                <a:solidFill>
                  <a:srgbClr val="000000"/>
                </a:solidFill>
                <a:effectLst/>
                <a:latin typeface="Inter"/>
              </a:rPr>
              <a:t>The court is not required to accept the evidence of the expert over the evidence of witnesses of fact (who are giving evidence of what they have perceived). In </a:t>
            </a:r>
            <a:r>
              <a:rPr lang="en-US" b="1" i="1" dirty="0">
                <a:solidFill>
                  <a:srgbClr val="000000"/>
                </a:solidFill>
                <a:effectLst/>
                <a:latin typeface="inherit"/>
              </a:rPr>
              <a:t>Vann Oord UK Ltd and Another v </a:t>
            </a:r>
            <a:r>
              <a:rPr lang="en-US" b="1" i="1" dirty="0" err="1">
                <a:solidFill>
                  <a:srgbClr val="000000"/>
                </a:solidFill>
                <a:effectLst/>
                <a:latin typeface="inherit"/>
              </a:rPr>
              <a:t>Allseas</a:t>
            </a:r>
            <a:r>
              <a:rPr lang="en-US" b="1" i="1" dirty="0">
                <a:solidFill>
                  <a:srgbClr val="000000"/>
                </a:solidFill>
                <a:effectLst/>
                <a:latin typeface="inherit"/>
              </a:rPr>
              <a:t> UK Ltd [2015]</a:t>
            </a:r>
            <a:r>
              <a:rPr lang="en-US" b="0" i="0" dirty="0">
                <a:solidFill>
                  <a:srgbClr val="000000"/>
                </a:solidFill>
                <a:effectLst/>
                <a:latin typeface="Inter"/>
              </a:rPr>
              <a:t> the judge rejected the claimant’s quantum expert evidence in its entirety.</a:t>
            </a:r>
            <a:endParaRPr lang="en-GB" dirty="0"/>
          </a:p>
        </p:txBody>
      </p:sp>
    </p:spTree>
    <p:extLst>
      <p:ext uri="{BB962C8B-B14F-4D97-AF65-F5344CB8AC3E}">
        <p14:creationId xmlns:p14="http://schemas.microsoft.com/office/powerpoint/2010/main" val="900533892"/>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	Directions Regarding Experts</a:t>
            </a:r>
          </a:p>
        </p:txBody>
      </p:sp>
      <p:sp>
        <p:nvSpPr>
          <p:cNvPr id="3" name="Content Placeholder 2"/>
          <p:cNvSpPr>
            <a:spLocks noGrp="1"/>
          </p:cNvSpPr>
          <p:nvPr>
            <p:ph idx="1"/>
          </p:nvPr>
        </p:nvSpPr>
        <p:spPr/>
        <p:txBody>
          <a:bodyPr>
            <a:normAutofit fontScale="85000" lnSpcReduction="10000"/>
          </a:bodyPr>
          <a:lstStyle/>
          <a:p>
            <a:r>
              <a:rPr lang="en-GB" altLang="en-US" sz="2599" dirty="0">
                <a:latin typeface="Calibri" panose="020F0502020204030204" pitchFamily="34" charset="0"/>
              </a:rPr>
              <a:t>A party seeking permission to use an expert must provide an estimate of the cost of the proposed expert, identify the field of the expert and where practicable the name of the expert.</a:t>
            </a:r>
          </a:p>
          <a:p>
            <a:r>
              <a:rPr lang="en-GB" altLang="en-US" sz="2599" u="sng" dirty="0">
                <a:latin typeface="Calibri" panose="020F0502020204030204" pitchFamily="34" charset="0"/>
              </a:rPr>
              <a:t>Fast Track</a:t>
            </a:r>
            <a:r>
              <a:rPr lang="en-GB" altLang="en-US" sz="2599" dirty="0">
                <a:latin typeface="Calibri" panose="020F0502020204030204" pitchFamily="34" charset="0"/>
              </a:rPr>
              <a:t>:</a:t>
            </a:r>
          </a:p>
          <a:p>
            <a:pPr lvl="1"/>
            <a:r>
              <a:rPr lang="en-GB" altLang="en-US" sz="2599" dirty="0">
                <a:latin typeface="Calibri" panose="020F0502020204030204" pitchFamily="34" charset="0"/>
              </a:rPr>
              <a:t>Exchange of experts report within 14 weeks.</a:t>
            </a:r>
          </a:p>
          <a:p>
            <a:pPr lvl="1"/>
            <a:r>
              <a:rPr lang="en-GB" altLang="en-US" sz="2599" dirty="0">
                <a:latin typeface="Calibri" panose="020F0502020204030204" pitchFamily="34" charset="0"/>
              </a:rPr>
              <a:t>Evidence to be given by means of written report.</a:t>
            </a:r>
          </a:p>
          <a:p>
            <a:pPr lvl="1"/>
            <a:r>
              <a:rPr lang="en-GB" altLang="en-US" sz="2599" dirty="0">
                <a:latin typeface="Calibri" panose="020F0502020204030204" pitchFamily="34" charset="0"/>
              </a:rPr>
              <a:t>Experts limited, normally to only one expert on a particular issue.</a:t>
            </a:r>
          </a:p>
          <a:p>
            <a:r>
              <a:rPr lang="en-GB" altLang="en-US" sz="2599" u="sng" dirty="0">
                <a:latin typeface="Calibri" panose="020F0502020204030204" pitchFamily="34" charset="0"/>
              </a:rPr>
              <a:t>Multi Track  </a:t>
            </a:r>
          </a:p>
          <a:p>
            <a:pPr lvl="1"/>
            <a:r>
              <a:rPr lang="en-GB" altLang="en-US" sz="2599" dirty="0">
                <a:latin typeface="Calibri" panose="020F0502020204030204" pitchFamily="34" charset="0"/>
              </a:rPr>
              <a:t>Directions are tailored to meet needs of case. Directions are given at a CMC.</a:t>
            </a:r>
            <a:endParaRPr lang="en-GB" dirty="0"/>
          </a:p>
        </p:txBody>
      </p:sp>
    </p:spTree>
    <p:extLst>
      <p:ext uri="{BB962C8B-B14F-4D97-AF65-F5344CB8AC3E}">
        <p14:creationId xmlns:p14="http://schemas.microsoft.com/office/powerpoint/2010/main" val="15145184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	</a:t>
            </a:r>
            <a:r>
              <a:rPr lang="en-GB" altLang="en-US" dirty="0">
                <a:ea typeface="Arial" charset="0"/>
                <a:cs typeface="Arial" charset="0"/>
              </a:rPr>
              <a:t>Directions Regarding Experts 				Continued</a:t>
            </a:r>
            <a:endParaRPr lang="en-GB" dirty="0"/>
          </a:p>
        </p:txBody>
      </p:sp>
      <p:sp>
        <p:nvSpPr>
          <p:cNvPr id="3" name="Content Placeholder 2"/>
          <p:cNvSpPr>
            <a:spLocks noGrp="1"/>
          </p:cNvSpPr>
          <p:nvPr>
            <p:ph idx="1"/>
          </p:nvPr>
        </p:nvSpPr>
        <p:spPr/>
        <p:txBody>
          <a:bodyPr/>
          <a:lstStyle/>
          <a:p>
            <a:r>
              <a:rPr lang="en-GB" altLang="en-US" dirty="0">
                <a:latin typeface="Calibri" panose="020F0502020204030204" pitchFamily="34" charset="0"/>
              </a:rPr>
              <a:t>The court may direct a single joint expert.</a:t>
            </a:r>
          </a:p>
          <a:p>
            <a:r>
              <a:rPr lang="en-GB" altLang="en-US" dirty="0">
                <a:latin typeface="Calibri" panose="020F0502020204030204" pitchFamily="34" charset="0"/>
              </a:rPr>
              <a:t>It is for the court to determine how evidence to be given.</a:t>
            </a:r>
          </a:p>
          <a:p>
            <a:r>
              <a:rPr lang="en-GB" altLang="en-US" dirty="0">
                <a:latin typeface="Calibri" panose="020F0502020204030204" pitchFamily="34" charset="0"/>
              </a:rPr>
              <a:t>The court may limit the amount of a party's expert's fees and expenses that may be recovered from any other party.</a:t>
            </a:r>
          </a:p>
          <a:p>
            <a:r>
              <a:rPr lang="en-GB" altLang="en-US" dirty="0">
                <a:latin typeface="Calibri" panose="020F0502020204030204" pitchFamily="34" charset="0"/>
              </a:rPr>
              <a:t>Where each party has appointed their own expert, the exchange of the expert evidence will usually be simultaneous.</a:t>
            </a:r>
          </a:p>
          <a:p>
            <a:r>
              <a:rPr lang="en-GB" altLang="en-US" dirty="0">
                <a:latin typeface="Calibri" panose="020F0502020204030204" pitchFamily="34" charset="0"/>
              </a:rPr>
              <a:t>The court may direct discussions between experts.</a:t>
            </a:r>
          </a:p>
          <a:p>
            <a:endParaRPr lang="en-GB" dirty="0"/>
          </a:p>
        </p:txBody>
      </p:sp>
    </p:spTree>
    <p:extLst>
      <p:ext uri="{BB962C8B-B14F-4D97-AF65-F5344CB8AC3E}">
        <p14:creationId xmlns:p14="http://schemas.microsoft.com/office/powerpoint/2010/main" val="40420509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3C6DDA-FDE7-46BB-9C44-B67D54708BB5}"/>
              </a:ext>
            </a:extLst>
          </p:cNvPr>
          <p:cNvSpPr>
            <a:spLocks noGrp="1"/>
          </p:cNvSpPr>
          <p:nvPr>
            <p:ph type="title"/>
          </p:nvPr>
        </p:nvSpPr>
        <p:spPr/>
        <p:txBody>
          <a:bodyPr/>
          <a:lstStyle/>
          <a:p>
            <a:r>
              <a:rPr lang="en-GB" dirty="0"/>
              <a:t>Summary – Experts </a:t>
            </a:r>
          </a:p>
        </p:txBody>
      </p:sp>
      <p:sp>
        <p:nvSpPr>
          <p:cNvPr id="3" name="Content Placeholder 2">
            <a:extLst>
              <a:ext uri="{FF2B5EF4-FFF2-40B4-BE49-F238E27FC236}">
                <a16:creationId xmlns:a16="http://schemas.microsoft.com/office/drawing/2014/main" id="{BAD14E85-1D35-4575-AA0C-9B45BFB9EC12}"/>
              </a:ext>
            </a:extLst>
          </p:cNvPr>
          <p:cNvSpPr>
            <a:spLocks noGrp="1"/>
          </p:cNvSpPr>
          <p:nvPr>
            <p:ph idx="1"/>
          </p:nvPr>
        </p:nvSpPr>
        <p:spPr>
          <a:xfrm>
            <a:off x="467813" y="1648941"/>
            <a:ext cx="8503192" cy="4849004"/>
          </a:xfrm>
        </p:spPr>
        <p:txBody>
          <a:bodyPr>
            <a:normAutofit/>
          </a:bodyPr>
          <a:lstStyle/>
          <a:p>
            <a:pPr marL="0" indent="0" algn="l">
              <a:buNone/>
            </a:pPr>
            <a:r>
              <a:rPr lang="en-GB" sz="2000" b="0" i="0" dirty="0">
                <a:solidFill>
                  <a:srgbClr val="000000"/>
                </a:solidFill>
                <a:effectLst/>
              </a:rPr>
              <a:t>(1) Expert evidence is governed by </a:t>
            </a:r>
            <a:r>
              <a:rPr lang="en-GB" sz="2000" b="1" i="0" dirty="0">
                <a:solidFill>
                  <a:srgbClr val="000000"/>
                </a:solidFill>
                <a:effectLst/>
              </a:rPr>
              <a:t>Part 35</a:t>
            </a:r>
            <a:r>
              <a:rPr lang="en-GB" sz="2000" b="0" i="0" dirty="0">
                <a:solidFill>
                  <a:srgbClr val="000000"/>
                </a:solidFill>
                <a:effectLst/>
              </a:rPr>
              <a:t>. The court may direct that evidence is to be given by a single jointly instructed expert and this is the norm in the fast track. However, it remains possible for each party to instruct their own expert, and this is usual in the multi-track.</a:t>
            </a:r>
          </a:p>
          <a:p>
            <a:pPr marL="0" indent="0" algn="l">
              <a:buNone/>
            </a:pPr>
            <a:r>
              <a:rPr lang="en-GB" sz="2000" b="0" i="0" dirty="0">
                <a:solidFill>
                  <a:srgbClr val="000000"/>
                </a:solidFill>
                <a:effectLst/>
              </a:rPr>
              <a:t>(2) An expert’s primary duty is to the court and not to any of the parties.</a:t>
            </a:r>
          </a:p>
          <a:p>
            <a:pPr marL="0" indent="0" algn="l">
              <a:buNone/>
            </a:pPr>
            <a:r>
              <a:rPr lang="en-GB" sz="2000" b="0" i="0" dirty="0">
                <a:solidFill>
                  <a:srgbClr val="000000"/>
                </a:solidFill>
                <a:effectLst/>
              </a:rPr>
              <a:t>(3) The form and content of the expert’s report is provided for in </a:t>
            </a:r>
            <a:r>
              <a:rPr lang="en-GB" sz="2000" b="1" i="0" dirty="0">
                <a:solidFill>
                  <a:srgbClr val="000000"/>
                </a:solidFill>
                <a:effectLst/>
              </a:rPr>
              <a:t>Part 35</a:t>
            </a:r>
            <a:r>
              <a:rPr lang="en-GB" sz="2000" b="0" i="0" dirty="0">
                <a:solidFill>
                  <a:srgbClr val="000000"/>
                </a:solidFill>
                <a:effectLst/>
              </a:rPr>
              <a:t>.</a:t>
            </a:r>
          </a:p>
          <a:p>
            <a:pPr marL="0" indent="0" algn="l">
              <a:buNone/>
            </a:pPr>
            <a:r>
              <a:rPr lang="en-GB" sz="2000" b="0" i="0" dirty="0">
                <a:solidFill>
                  <a:srgbClr val="000000"/>
                </a:solidFill>
                <a:effectLst/>
              </a:rPr>
              <a:t> (4) The court can require experts to prepare a joint statement and can also direct for concurrent expert evidence to be taken.</a:t>
            </a:r>
          </a:p>
          <a:p>
            <a:endParaRPr lang="en-GB" dirty="0"/>
          </a:p>
        </p:txBody>
      </p:sp>
    </p:spTree>
    <p:extLst>
      <p:ext uri="{BB962C8B-B14F-4D97-AF65-F5344CB8AC3E}">
        <p14:creationId xmlns:p14="http://schemas.microsoft.com/office/powerpoint/2010/main" val="4829096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35FD0A-5A62-4748-AF35-D4BDA590D70B}"/>
              </a:ext>
            </a:extLst>
          </p:cNvPr>
          <p:cNvSpPr>
            <a:spLocks noGrp="1"/>
          </p:cNvSpPr>
          <p:nvPr>
            <p:ph type="title"/>
          </p:nvPr>
        </p:nvSpPr>
        <p:spPr/>
        <p:txBody>
          <a:bodyPr/>
          <a:lstStyle/>
          <a:p>
            <a:r>
              <a:rPr lang="en-GB" dirty="0"/>
              <a:t>Summary – Experts </a:t>
            </a:r>
          </a:p>
        </p:txBody>
      </p:sp>
      <p:sp>
        <p:nvSpPr>
          <p:cNvPr id="3" name="Content Placeholder 2">
            <a:extLst>
              <a:ext uri="{FF2B5EF4-FFF2-40B4-BE49-F238E27FC236}">
                <a16:creationId xmlns:a16="http://schemas.microsoft.com/office/drawing/2014/main" id="{69F5B9FE-F6B3-4C54-BA7B-111359FF8AAD}"/>
              </a:ext>
            </a:extLst>
          </p:cNvPr>
          <p:cNvSpPr>
            <a:spLocks noGrp="1"/>
          </p:cNvSpPr>
          <p:nvPr>
            <p:ph idx="1"/>
          </p:nvPr>
        </p:nvSpPr>
        <p:spPr>
          <a:xfrm>
            <a:off x="556563" y="1412966"/>
            <a:ext cx="9179783" cy="4907321"/>
          </a:xfrm>
        </p:spPr>
        <p:txBody>
          <a:bodyPr>
            <a:normAutofit/>
          </a:bodyPr>
          <a:lstStyle/>
          <a:p>
            <a:pPr marL="0" indent="0" algn="l">
              <a:buNone/>
            </a:pPr>
            <a:r>
              <a:rPr lang="en-GB" b="0" i="0" dirty="0">
                <a:solidFill>
                  <a:srgbClr val="000000"/>
                </a:solidFill>
                <a:effectLst/>
              </a:rPr>
              <a:t> (5) The key </a:t>
            </a:r>
            <a:r>
              <a:rPr lang="en-GB" b="1" i="0" dirty="0">
                <a:solidFill>
                  <a:srgbClr val="000000"/>
                </a:solidFill>
                <a:effectLst/>
              </a:rPr>
              <a:t>Part 35</a:t>
            </a:r>
            <a:r>
              <a:rPr lang="en-GB" b="0" i="0" dirty="0">
                <a:solidFill>
                  <a:srgbClr val="000000"/>
                </a:solidFill>
                <a:effectLst/>
              </a:rPr>
              <a:t> key provisions are:</a:t>
            </a:r>
          </a:p>
          <a:p>
            <a:pPr marL="457200" lvl="1" indent="0">
              <a:buNone/>
            </a:pPr>
            <a:r>
              <a:rPr lang="en-GB" b="0" i="0" dirty="0">
                <a:solidFill>
                  <a:srgbClr val="000000"/>
                </a:solidFill>
                <a:effectLst/>
              </a:rPr>
              <a:t>(a)   </a:t>
            </a:r>
            <a:r>
              <a:rPr lang="en-GB" b="1" i="0" dirty="0">
                <a:solidFill>
                  <a:srgbClr val="000000"/>
                </a:solidFill>
                <a:effectLst/>
              </a:rPr>
              <a:t>r35.1</a:t>
            </a:r>
            <a:r>
              <a:rPr lang="en-GB" b="0" i="0" dirty="0">
                <a:solidFill>
                  <a:srgbClr val="000000"/>
                </a:solidFill>
                <a:effectLst/>
              </a:rPr>
              <a:t> – expert evidence only when reasonably required.</a:t>
            </a:r>
          </a:p>
          <a:p>
            <a:pPr marL="457200" lvl="1" indent="0">
              <a:buNone/>
            </a:pPr>
            <a:r>
              <a:rPr lang="en-GB" b="0" i="0" dirty="0">
                <a:solidFill>
                  <a:srgbClr val="000000"/>
                </a:solidFill>
                <a:effectLst/>
              </a:rPr>
              <a:t>(b)   </a:t>
            </a:r>
            <a:r>
              <a:rPr lang="en-GB" b="1" i="0" dirty="0">
                <a:solidFill>
                  <a:srgbClr val="000000"/>
                </a:solidFill>
                <a:effectLst/>
              </a:rPr>
              <a:t>r35.3</a:t>
            </a:r>
            <a:r>
              <a:rPr lang="en-GB" b="0" i="0" dirty="0">
                <a:solidFill>
                  <a:srgbClr val="000000"/>
                </a:solidFill>
                <a:effectLst/>
              </a:rPr>
              <a:t> – expert’s duty to court prevails.</a:t>
            </a:r>
          </a:p>
          <a:p>
            <a:pPr marL="457200" lvl="1" indent="0">
              <a:buNone/>
            </a:pPr>
            <a:r>
              <a:rPr lang="en-GB" b="0" i="0" dirty="0">
                <a:solidFill>
                  <a:srgbClr val="000000"/>
                </a:solidFill>
                <a:effectLst/>
              </a:rPr>
              <a:t>(c)   </a:t>
            </a:r>
            <a:r>
              <a:rPr lang="en-GB" b="1" i="0" dirty="0">
                <a:solidFill>
                  <a:srgbClr val="000000"/>
                </a:solidFill>
                <a:effectLst/>
              </a:rPr>
              <a:t>r35.4</a:t>
            </a:r>
            <a:r>
              <a:rPr lang="en-GB" b="0" i="0" dirty="0">
                <a:solidFill>
                  <a:srgbClr val="000000"/>
                </a:solidFill>
                <a:effectLst/>
              </a:rPr>
              <a:t> – court control.</a:t>
            </a:r>
          </a:p>
          <a:p>
            <a:pPr marL="457200" lvl="1" indent="0">
              <a:buNone/>
            </a:pPr>
            <a:r>
              <a:rPr lang="en-GB" b="0" i="0" dirty="0">
                <a:solidFill>
                  <a:srgbClr val="000000"/>
                </a:solidFill>
                <a:effectLst/>
              </a:rPr>
              <a:t>(d)   </a:t>
            </a:r>
            <a:r>
              <a:rPr lang="en-GB" b="1" i="0" dirty="0">
                <a:solidFill>
                  <a:srgbClr val="000000"/>
                </a:solidFill>
                <a:effectLst/>
              </a:rPr>
              <a:t>r35.6</a:t>
            </a:r>
            <a:r>
              <a:rPr lang="en-GB" b="0" i="0" dirty="0">
                <a:solidFill>
                  <a:srgbClr val="000000"/>
                </a:solidFill>
                <a:effectLst/>
              </a:rPr>
              <a:t> – questions to experts.</a:t>
            </a:r>
          </a:p>
          <a:p>
            <a:pPr marL="457200" lvl="1" indent="0">
              <a:buNone/>
            </a:pPr>
            <a:r>
              <a:rPr lang="en-GB" b="0" i="0" dirty="0">
                <a:solidFill>
                  <a:srgbClr val="000000"/>
                </a:solidFill>
                <a:effectLst/>
              </a:rPr>
              <a:t>(e)   </a:t>
            </a:r>
            <a:r>
              <a:rPr lang="en-GB" b="1" i="0" dirty="0">
                <a:solidFill>
                  <a:srgbClr val="000000"/>
                </a:solidFill>
                <a:effectLst/>
              </a:rPr>
              <a:t>r35.7</a:t>
            </a:r>
            <a:r>
              <a:rPr lang="en-GB" b="0" i="0" dirty="0">
                <a:solidFill>
                  <a:srgbClr val="000000"/>
                </a:solidFill>
                <a:effectLst/>
              </a:rPr>
              <a:t> – single joint experts.</a:t>
            </a:r>
          </a:p>
          <a:p>
            <a:pPr marL="457200" lvl="1" indent="0">
              <a:buNone/>
            </a:pPr>
            <a:r>
              <a:rPr lang="en-GB" b="0" i="0" dirty="0">
                <a:solidFill>
                  <a:srgbClr val="000000"/>
                </a:solidFill>
                <a:effectLst/>
              </a:rPr>
              <a:t>(f)   </a:t>
            </a:r>
            <a:r>
              <a:rPr lang="en-GB" b="1" i="0" dirty="0">
                <a:solidFill>
                  <a:srgbClr val="000000"/>
                </a:solidFill>
                <a:effectLst/>
              </a:rPr>
              <a:t>r35.12</a:t>
            </a:r>
            <a:r>
              <a:rPr lang="en-GB" b="0" i="0" dirty="0">
                <a:solidFill>
                  <a:srgbClr val="000000"/>
                </a:solidFill>
                <a:effectLst/>
              </a:rPr>
              <a:t> – experts’ discussions.</a:t>
            </a:r>
          </a:p>
          <a:p>
            <a:pPr marL="457200" lvl="1" indent="0">
              <a:buNone/>
            </a:pPr>
            <a:r>
              <a:rPr lang="en-GB" b="0" i="0" dirty="0">
                <a:solidFill>
                  <a:srgbClr val="000000"/>
                </a:solidFill>
                <a:effectLst/>
              </a:rPr>
              <a:t>(g)   </a:t>
            </a:r>
            <a:r>
              <a:rPr lang="en-GB" b="1" i="0" dirty="0">
                <a:solidFill>
                  <a:srgbClr val="000000"/>
                </a:solidFill>
                <a:effectLst/>
              </a:rPr>
              <a:t>r35.14</a:t>
            </a:r>
            <a:r>
              <a:rPr lang="en-GB" b="0" i="0" dirty="0">
                <a:solidFill>
                  <a:srgbClr val="000000"/>
                </a:solidFill>
                <a:effectLst/>
              </a:rPr>
              <a:t> – experts applying to the court for directions.</a:t>
            </a:r>
          </a:p>
          <a:p>
            <a:pPr marL="0" indent="0" algn="l">
              <a:buNone/>
            </a:pPr>
            <a:r>
              <a:rPr lang="en-GB" b="0" i="0" dirty="0">
                <a:solidFill>
                  <a:srgbClr val="000000"/>
                </a:solidFill>
                <a:effectLst/>
              </a:rPr>
              <a:t>(6) Experts have a variety of roles (and uses) in litigation. Be sure to understand the distinctions.</a:t>
            </a:r>
          </a:p>
          <a:p>
            <a:endParaRPr lang="en-GB" dirty="0"/>
          </a:p>
        </p:txBody>
      </p:sp>
    </p:spTree>
    <p:extLst>
      <p:ext uri="{BB962C8B-B14F-4D97-AF65-F5344CB8AC3E}">
        <p14:creationId xmlns:p14="http://schemas.microsoft.com/office/powerpoint/2010/main" val="359376943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2752FB-71E1-4EA2-8A7C-9D75AB3EDBFE}"/>
              </a:ext>
            </a:extLst>
          </p:cNvPr>
          <p:cNvSpPr>
            <a:spLocks noGrp="1"/>
          </p:cNvSpPr>
          <p:nvPr>
            <p:ph type="title"/>
          </p:nvPr>
        </p:nvSpPr>
        <p:spPr/>
        <p:txBody>
          <a:bodyPr/>
          <a:lstStyle/>
          <a:p>
            <a:r>
              <a:rPr lang="en-GB" dirty="0"/>
              <a:t>Summary – Experts </a:t>
            </a:r>
          </a:p>
        </p:txBody>
      </p:sp>
      <p:sp>
        <p:nvSpPr>
          <p:cNvPr id="3" name="Content Placeholder 2">
            <a:extLst>
              <a:ext uri="{FF2B5EF4-FFF2-40B4-BE49-F238E27FC236}">
                <a16:creationId xmlns:a16="http://schemas.microsoft.com/office/drawing/2014/main" id="{21C761E3-3A21-4FE7-B537-9224A9760278}"/>
              </a:ext>
            </a:extLst>
          </p:cNvPr>
          <p:cNvSpPr>
            <a:spLocks noGrp="1"/>
          </p:cNvSpPr>
          <p:nvPr>
            <p:ph idx="1"/>
          </p:nvPr>
        </p:nvSpPr>
        <p:spPr>
          <a:xfrm>
            <a:off x="362773" y="1442809"/>
            <a:ext cx="8756514" cy="4904445"/>
          </a:xfrm>
        </p:spPr>
        <p:txBody>
          <a:bodyPr>
            <a:normAutofit/>
          </a:bodyPr>
          <a:lstStyle/>
          <a:p>
            <a:pPr marL="0" indent="0" algn="l">
              <a:buNone/>
            </a:pPr>
            <a:r>
              <a:rPr lang="en-GB" b="0" i="0" dirty="0">
                <a:solidFill>
                  <a:srgbClr val="000000"/>
                </a:solidFill>
                <a:effectLst/>
              </a:rPr>
              <a:t>(7) Expert evidence can be adduced in litigation only with the permission of the court. Essentially it will be permitted if it can be shown to be probative, useful and cogent and where the cost of obtaining it is proportionate.</a:t>
            </a:r>
          </a:p>
          <a:p>
            <a:pPr marL="0" indent="0" algn="l">
              <a:buNone/>
            </a:pPr>
            <a:r>
              <a:rPr lang="en-GB" b="0" i="0" dirty="0">
                <a:solidFill>
                  <a:srgbClr val="000000"/>
                </a:solidFill>
                <a:effectLst/>
              </a:rPr>
              <a:t>(8) The duties and obligations of the expert to the court take precedence over any obligations they may feel to the party who engages or is paying them.</a:t>
            </a:r>
          </a:p>
          <a:p>
            <a:pPr marL="0" indent="0" algn="l">
              <a:buNone/>
            </a:pPr>
            <a:r>
              <a:rPr lang="en-GB" b="0" i="0" dirty="0">
                <a:solidFill>
                  <a:srgbClr val="000000"/>
                </a:solidFill>
                <a:effectLst/>
              </a:rPr>
              <a:t>(9) Directions typically allow parties to send written questions to the expert with an obligation on the expert to provide written answers. These questions and answers will form part of the expert’s evidence.</a:t>
            </a:r>
          </a:p>
          <a:p>
            <a:pPr marL="0" indent="0" algn="l">
              <a:buNone/>
            </a:pPr>
            <a:r>
              <a:rPr lang="en-GB" b="0" i="0" dirty="0">
                <a:solidFill>
                  <a:srgbClr val="000000"/>
                </a:solidFill>
                <a:effectLst/>
              </a:rPr>
              <a:t>(10) A legal representative may influence and guide the expert on the form of their report but not its content or the conclusions reached by the expert. There must be complete transparency of communication between expert and legal representative.</a:t>
            </a:r>
          </a:p>
          <a:p>
            <a:pPr algn="l">
              <a:buFont typeface="Arial" panose="020B0604020202020204" pitchFamily="34" charset="0"/>
              <a:buChar char="•"/>
            </a:pPr>
            <a:endParaRPr lang="en-GB" dirty="0"/>
          </a:p>
        </p:txBody>
      </p:sp>
    </p:spTree>
    <p:extLst>
      <p:ext uri="{BB962C8B-B14F-4D97-AF65-F5344CB8AC3E}">
        <p14:creationId xmlns:p14="http://schemas.microsoft.com/office/powerpoint/2010/main" val="108677314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BEA945-46A7-4FAD-B9A4-78A1C3CA158F}"/>
              </a:ext>
            </a:extLst>
          </p:cNvPr>
          <p:cNvSpPr>
            <a:spLocks noGrp="1"/>
          </p:cNvSpPr>
          <p:nvPr>
            <p:ph type="title"/>
          </p:nvPr>
        </p:nvSpPr>
        <p:spPr>
          <a:xfrm>
            <a:off x="493304" y="189781"/>
            <a:ext cx="8596668" cy="747623"/>
          </a:xfrm>
        </p:spPr>
        <p:txBody>
          <a:bodyPr/>
          <a:lstStyle/>
          <a:p>
            <a:r>
              <a:rPr lang="en-GB" dirty="0"/>
              <a:t>Summary – Experts </a:t>
            </a:r>
          </a:p>
        </p:txBody>
      </p:sp>
      <p:sp>
        <p:nvSpPr>
          <p:cNvPr id="3" name="Content Placeholder 2">
            <a:extLst>
              <a:ext uri="{FF2B5EF4-FFF2-40B4-BE49-F238E27FC236}">
                <a16:creationId xmlns:a16="http://schemas.microsoft.com/office/drawing/2014/main" id="{3C672FAB-A89A-4FFC-BF7A-DD8943B6E684}"/>
              </a:ext>
            </a:extLst>
          </p:cNvPr>
          <p:cNvSpPr>
            <a:spLocks noGrp="1"/>
          </p:cNvSpPr>
          <p:nvPr>
            <p:ph idx="1"/>
          </p:nvPr>
        </p:nvSpPr>
        <p:spPr>
          <a:xfrm>
            <a:off x="424293" y="987396"/>
            <a:ext cx="9030258" cy="5045343"/>
          </a:xfrm>
        </p:spPr>
        <p:txBody>
          <a:bodyPr>
            <a:normAutofit/>
          </a:bodyPr>
          <a:lstStyle/>
          <a:p>
            <a:pPr marL="0" indent="0" algn="l">
              <a:buNone/>
            </a:pPr>
            <a:r>
              <a:rPr lang="en-GB" b="0" i="0" dirty="0">
                <a:solidFill>
                  <a:srgbClr val="000000"/>
                </a:solidFill>
                <a:effectLst/>
              </a:rPr>
              <a:t>(11) The trial judge is ultimately the person who decides which of two conflicting opinions they and they can reject expert opinion in favour of the evidence of witnesses of fact.</a:t>
            </a:r>
          </a:p>
          <a:p>
            <a:pPr marL="0" indent="0" algn="l">
              <a:buNone/>
            </a:pPr>
            <a:r>
              <a:rPr lang="en-GB" b="0" i="0" dirty="0">
                <a:solidFill>
                  <a:srgbClr val="000000"/>
                </a:solidFill>
                <a:effectLst/>
              </a:rPr>
              <a:t>(12) Handling experts and expert evidence takes considerable care and skill.</a:t>
            </a:r>
          </a:p>
          <a:p>
            <a:pPr marL="0" indent="0" algn="l">
              <a:buNone/>
            </a:pPr>
            <a:r>
              <a:rPr lang="en-GB" b="0" i="0" dirty="0">
                <a:solidFill>
                  <a:srgbClr val="000000"/>
                </a:solidFill>
                <a:effectLst/>
              </a:rPr>
              <a:t>(13) The role of an expert before the court is to give opinion evidence; an expert must be qualified to give their opinion.</a:t>
            </a:r>
          </a:p>
          <a:p>
            <a:pPr marL="0" indent="0" algn="l">
              <a:buNone/>
            </a:pPr>
            <a:r>
              <a:rPr lang="en-GB" b="0" i="0" dirty="0">
                <a:solidFill>
                  <a:srgbClr val="000000"/>
                </a:solidFill>
                <a:effectLst/>
              </a:rPr>
              <a:t>(14) In the DQ, the parties are expected to identify the need for expert evidence and the issues that the expert is required to address.</a:t>
            </a:r>
          </a:p>
          <a:p>
            <a:pPr marL="0" indent="0" algn="l">
              <a:buNone/>
            </a:pPr>
            <a:r>
              <a:rPr lang="en-GB" b="0" i="0" dirty="0">
                <a:solidFill>
                  <a:srgbClr val="000000"/>
                </a:solidFill>
                <a:effectLst/>
              </a:rPr>
              <a:t>(15) The court prefers the appointment of a single joint expert with provision to put questions to the expert. In complicated cases (for example, multi-track actions) the court may allow the parties to introduce more than one expert of the same discipline into the proceedings. The court has discretion to order a meeting of experts and to provide a written statement of agreed issues and issues in dispute.</a:t>
            </a:r>
          </a:p>
          <a:p>
            <a:pPr marL="0" indent="0" algn="l">
              <a:buNone/>
            </a:pPr>
            <a:r>
              <a:rPr lang="en-GB" b="0" i="0" dirty="0">
                <a:solidFill>
                  <a:srgbClr val="000000"/>
                </a:solidFill>
                <a:effectLst/>
              </a:rPr>
              <a:t>(16) Remember that an expert’s duty is to the court.</a:t>
            </a:r>
          </a:p>
          <a:p>
            <a:endParaRPr lang="en-GB" dirty="0"/>
          </a:p>
        </p:txBody>
      </p:sp>
    </p:spTree>
    <p:extLst>
      <p:ext uri="{BB962C8B-B14F-4D97-AF65-F5344CB8AC3E}">
        <p14:creationId xmlns:p14="http://schemas.microsoft.com/office/powerpoint/2010/main" val="815325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Facet">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8C5C159DBBD3BC47AF00505115A55CEB" ma:contentTypeVersion="12" ma:contentTypeDescription="Create a new document." ma:contentTypeScope="" ma:versionID="78c594e00067f950d8c8f6070082fffa">
  <xsd:schema xmlns:xsd="http://www.w3.org/2001/XMLSchema" xmlns:xs="http://www.w3.org/2001/XMLSchema" xmlns:p="http://schemas.microsoft.com/office/2006/metadata/properties" xmlns:ns3="041b216b-d67c-40f0-8fda-c03876662904" xmlns:ns4="aa0a0978-40ed-489e-9e56-6db48364def5" targetNamespace="http://schemas.microsoft.com/office/2006/metadata/properties" ma:root="true" ma:fieldsID="f7941d52e2699457c7a3072e45b81a80" ns3:_="" ns4:_="">
    <xsd:import namespace="041b216b-d67c-40f0-8fda-c03876662904"/>
    <xsd:import namespace="aa0a0978-40ed-489e-9e56-6db48364def5"/>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ObjectDetectorVersions" minOccurs="0"/>
                <xsd:element ref="ns3:_activity" minOccurs="0"/>
                <xsd:element ref="ns4:SharedWithUsers" minOccurs="0"/>
                <xsd:element ref="ns4:SharedWithDetails" minOccurs="0"/>
                <xsd:element ref="ns4:SharingHintHash" minOccurs="0"/>
                <xsd:element ref="ns3:MediaServiceSystemTags" minOccurs="0"/>
                <xsd:element ref="ns3:MediaServiceGenerationTime" minOccurs="0"/>
                <xsd:element ref="ns3:MediaServiceEventHashCode" minOccurs="0"/>
                <xsd:element ref="ns3: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41b216b-d67c-40f0-8fda-c0387666290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_activity" ma:index="12" nillable="true" ma:displayName="_activity" ma:hidden="true" ma:internalName="_activity">
      <xsd:simpleType>
        <xsd:restriction base="dms:Note"/>
      </xsd:simpleType>
    </xsd:element>
    <xsd:element name="MediaServiceSystemTags" ma:index="16" nillable="true" ma:displayName="MediaServiceSystemTags" ma:hidden="true" ma:internalName="MediaServiceSystemTags" ma:readOnly="true">
      <xsd:simpleType>
        <xsd:restriction base="dms:Note"/>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OCR" ma:index="19"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aa0a0978-40ed-489e-9e56-6db48364def5" elementFormDefault="qualified">
    <xsd:import namespace="http://schemas.microsoft.com/office/2006/documentManagement/types"/>
    <xsd:import namespace="http://schemas.microsoft.com/office/infopath/2007/PartnerControls"/>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element name="SharingHintHash" ma:index="15"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activity xmlns="041b216b-d67c-40f0-8fda-c03876662904" xsi:nil="true"/>
  </documentManagement>
</p:properties>
</file>

<file path=customXml/itemProps1.xml><?xml version="1.0" encoding="utf-8"?>
<ds:datastoreItem xmlns:ds="http://schemas.openxmlformats.org/officeDocument/2006/customXml" ds:itemID="{ADFE4F4B-FD93-48A4-86D4-810FF4F0BD90}">
  <ds:schemaRefs>
    <ds:schemaRef ds:uri="http://schemas.microsoft.com/sharepoint/v3/contenttype/forms"/>
  </ds:schemaRefs>
</ds:datastoreItem>
</file>

<file path=customXml/itemProps2.xml><?xml version="1.0" encoding="utf-8"?>
<ds:datastoreItem xmlns:ds="http://schemas.openxmlformats.org/officeDocument/2006/customXml" ds:itemID="{98B414BA-0A2C-4EE9-A1B8-D5F3F3FAC9F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41b216b-d67c-40f0-8fda-c03876662904"/>
    <ds:schemaRef ds:uri="aa0a0978-40ed-489e-9e56-6db48364def5"/>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23F0701E-60EF-4B4C-8D12-DB743092C380}">
  <ds:schemaRefs>
    <ds:schemaRef ds:uri="http://schemas.microsoft.com/office/2006/metadata/properties"/>
    <ds:schemaRef ds:uri="http://schemas.microsoft.com/office/2006/documentManagement/types"/>
    <ds:schemaRef ds:uri="http://purl.org/dc/terms/"/>
    <ds:schemaRef ds:uri="aa0a0978-40ed-489e-9e56-6db48364def5"/>
    <ds:schemaRef ds:uri="http://schemas.microsoft.com/office/infopath/2007/PartnerControls"/>
    <ds:schemaRef ds:uri="http://purl.org/dc/dcmitype/"/>
    <ds:schemaRef ds:uri="http://www.w3.org/XML/1998/namespace"/>
    <ds:schemaRef ds:uri="041b216b-d67c-40f0-8fda-c03876662904"/>
    <ds:schemaRef ds:uri="http://purl.org/dc/elements/1.1/"/>
    <ds:schemaRef ds:uri="http://schemas.openxmlformats.org/package/2006/metadata/core-properties"/>
  </ds:schemaRefs>
</ds:datastoreItem>
</file>

<file path=docProps/app.xml><?xml version="1.0" encoding="utf-8"?>
<Properties xmlns="http://schemas.openxmlformats.org/officeDocument/2006/extended-properties" xmlns:vt="http://schemas.openxmlformats.org/officeDocument/2006/docPropsVTypes">
  <Template/>
  <TotalTime>840</TotalTime>
  <Words>7034</Words>
  <Application>Microsoft Office PowerPoint</Application>
  <PresentationFormat>Widescreen</PresentationFormat>
  <Paragraphs>321</Paragraphs>
  <Slides>49</Slides>
  <Notes>5</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49</vt:i4>
      </vt:variant>
    </vt:vector>
  </HeadingPairs>
  <TitlesOfParts>
    <vt:vector size="58" baseType="lpstr">
      <vt:lpstr>Allerta</vt:lpstr>
      <vt:lpstr>inherit</vt:lpstr>
      <vt:lpstr>Inter</vt:lpstr>
      <vt:lpstr>Aptos</vt:lpstr>
      <vt:lpstr>Arial</vt:lpstr>
      <vt:lpstr>Calibri</vt:lpstr>
      <vt:lpstr>Trebuchet MS</vt:lpstr>
      <vt:lpstr>Wingdings 3</vt:lpstr>
      <vt:lpstr>Facet</vt:lpstr>
      <vt:lpstr> Expert Evidence</vt:lpstr>
      <vt:lpstr>AIMS</vt:lpstr>
      <vt:lpstr>  Expert Evidence – when it is needed.</vt:lpstr>
      <vt:lpstr>Example 1:</vt:lpstr>
      <vt:lpstr>Example 2: </vt:lpstr>
      <vt:lpstr>The use of opinion evidence from expert witnesses </vt:lpstr>
      <vt:lpstr>The use of opinion evidence from expert witnesses</vt:lpstr>
      <vt:lpstr>Who or What is an Expert? </vt:lpstr>
      <vt:lpstr>Where do you find an Expert? </vt:lpstr>
      <vt:lpstr>What enquiries need to be made of the chosen expert? </vt:lpstr>
      <vt:lpstr>Expert with close connection to a party</vt:lpstr>
      <vt:lpstr>Evidence before proceedings are started</vt:lpstr>
      <vt:lpstr>Examples 1:</vt:lpstr>
      <vt:lpstr>Example 2:</vt:lpstr>
      <vt:lpstr>The treating expert in personal injury cases</vt:lpstr>
      <vt:lpstr>Reports on immediate needs in personal injury cases</vt:lpstr>
      <vt:lpstr>Reports on immediate needs in personal injury cases</vt:lpstr>
      <vt:lpstr>Expert evidence when proceedings are started</vt:lpstr>
      <vt:lpstr>Expert’s overriding duty and Immunity</vt:lpstr>
      <vt:lpstr>Expert evidence: permission and restrictions</vt:lpstr>
      <vt:lpstr>Early case management decisions on expert evidence</vt:lpstr>
      <vt:lpstr>Single joint experts and unilateral experts</vt:lpstr>
      <vt:lpstr>Single joint experts and unilateral experts</vt:lpstr>
      <vt:lpstr>PowerPoint Presentation</vt:lpstr>
      <vt:lpstr>Single Joint Experts (SJE)</vt:lpstr>
      <vt:lpstr>Single Joint Experts (SJE)</vt:lpstr>
      <vt:lpstr>Unilateral experts : each party instructing their own</vt:lpstr>
      <vt:lpstr>Instructing an expert witness</vt:lpstr>
      <vt:lpstr> Instructing a Single Joint Expert</vt:lpstr>
      <vt:lpstr> Contents of the Experts Report</vt:lpstr>
      <vt:lpstr>Form and Contents of the Experts Report (PD 35 para 3)</vt:lpstr>
      <vt:lpstr>Form and Contents of the Experts Report (PD 35 para 3)</vt:lpstr>
      <vt:lpstr>Disclosure </vt:lpstr>
      <vt:lpstr>Statement of Truth</vt:lpstr>
      <vt:lpstr>Case management and expert evidence</vt:lpstr>
      <vt:lpstr>Case management and expert evidence</vt:lpstr>
      <vt:lpstr>Case management and expert evidence</vt:lpstr>
      <vt:lpstr>Case management and expert evidence</vt:lpstr>
      <vt:lpstr>Costs of expert evidence</vt:lpstr>
      <vt:lpstr>Dealing with an uncooperative witness</vt:lpstr>
      <vt:lpstr>Dealing with an unfavourable expert</vt:lpstr>
      <vt:lpstr>Concurrent expert evidence ( “hot tubbing”)</vt:lpstr>
      <vt:lpstr>Weight to be attached to expert evidence</vt:lpstr>
      <vt:lpstr> Directions Regarding Experts</vt:lpstr>
      <vt:lpstr> Directions Regarding Experts     Continued</vt:lpstr>
      <vt:lpstr>Summary – Experts </vt:lpstr>
      <vt:lpstr>Summary – Experts </vt:lpstr>
      <vt:lpstr>Summary – Experts </vt:lpstr>
      <vt:lpstr>Summary – Experts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Property and Private Client</dc:title>
  <dc:creator>Cerys Davies</dc:creator>
  <cp:lastModifiedBy>Cerys Davies</cp:lastModifiedBy>
  <cp:revision>13</cp:revision>
  <dcterms:created xsi:type="dcterms:W3CDTF">2024-02-03T18:13:02Z</dcterms:created>
  <dcterms:modified xsi:type="dcterms:W3CDTF">2025-04-01T14:00:02Z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0x0101008C5C159DBBD3BC47AF00505115A55CEB</vt:lpwstr>
  </property>
</Properties>
</file>