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274" r:id="rId8"/>
    <p:sldId id="336" r:id="rId9"/>
    <p:sldId id="365" r:id="rId10"/>
    <p:sldId id="273" r:id="rId11"/>
    <p:sldId id="261" r:id="rId12"/>
    <p:sldId id="337" r:id="rId13"/>
    <p:sldId id="366" r:id="rId14"/>
    <p:sldId id="363" r:id="rId15"/>
    <p:sldId id="265" r:id="rId16"/>
    <p:sldId id="367" r:id="rId17"/>
    <p:sldId id="266" r:id="rId18"/>
    <p:sldId id="26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C434EC-9246-1DE5-4CF0-BD0DB209BA21}" v="1358" dt="2026-02-13T21:45:57.996"/>
    <p1510:client id="{389513D5-FF82-B77D-3319-BBD0EEEB8E4E}" v="5" dt="2026-02-15T20:03:17.974"/>
    <p1510:client id="{E9CEA958-6113-E100-A656-D8D17D90D368}" v="684" dt="2026-02-14T19:22:51.3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rtem Kolesnyk (2506002)" userId="S::2506002@student.uwtsd.ac.uk::fa8c1461-8c02-4682-a76a-2d8812075813" providerId="AD" clId="Web-{389513D5-FF82-B77D-3319-BBD0EEEB8E4E}"/>
    <pc:docChg chg="modSld">
      <pc:chgData name="Artem Kolesnyk (2506002)" userId="S::2506002@student.uwtsd.ac.uk::fa8c1461-8c02-4682-a76a-2d8812075813" providerId="AD" clId="Web-{389513D5-FF82-B77D-3319-BBD0EEEB8E4E}" dt="2026-02-15T20:03:12.911" v="3" actId="20577"/>
      <pc:docMkLst>
        <pc:docMk/>
      </pc:docMkLst>
      <pc:sldChg chg="modSp">
        <pc:chgData name="Artem Kolesnyk (2506002)" userId="S::2506002@student.uwtsd.ac.uk::fa8c1461-8c02-4682-a76a-2d8812075813" providerId="AD" clId="Web-{389513D5-FF82-B77D-3319-BBD0EEEB8E4E}" dt="2026-02-15T20:03:12.911" v="3" actId="20577"/>
        <pc:sldMkLst>
          <pc:docMk/>
          <pc:sldMk cId="3258301802" sldId="266"/>
        </pc:sldMkLst>
        <pc:spChg chg="mod">
          <ac:chgData name="Artem Kolesnyk (2506002)" userId="S::2506002@student.uwtsd.ac.uk::fa8c1461-8c02-4682-a76a-2d8812075813" providerId="AD" clId="Web-{389513D5-FF82-B77D-3319-BBD0EEEB8E4E}" dt="2026-02-15T20:03:12.911" v="3" actId="20577"/>
          <ac:spMkLst>
            <pc:docMk/>
            <pc:sldMk cId="3258301802" sldId="266"/>
            <ac:spMk id="3" creationId="{E04C29E1-0FF6-7114-4118-5B68E71110F6}"/>
          </ac:spMkLst>
        </pc:spChg>
      </pc:sldChg>
    </pc:docChg>
  </pc:docChgLst>
  <pc:docChgLst>
    <pc:chgData name="Artem Kolesnyk (2506002)" userId="S::2506002@student.uwtsd.ac.uk::fa8c1461-8c02-4682-a76a-2d8812075813" providerId="AD" clId="Web-{FA2E30F0-89A4-3BE6-A7E8-3601697D75B9}"/>
    <pc:docChg chg="modSld">
      <pc:chgData name="Artem Kolesnyk (2506002)" userId="S::2506002@student.uwtsd.ac.uk::fa8c1461-8c02-4682-a76a-2d8812075813" providerId="AD" clId="Web-{FA2E30F0-89A4-3BE6-A7E8-3601697D75B9}" dt="2026-02-11T21:13:56.095" v="969" actId="1076"/>
      <pc:docMkLst>
        <pc:docMk/>
      </pc:docMkLst>
      <pc:sldChg chg="addSp modSp">
        <pc:chgData name="Artem Kolesnyk (2506002)" userId="S::2506002@student.uwtsd.ac.uk::fa8c1461-8c02-4682-a76a-2d8812075813" providerId="AD" clId="Web-{FA2E30F0-89A4-3BE6-A7E8-3601697D75B9}" dt="2026-02-11T21:13:56.095" v="969" actId="1076"/>
        <pc:sldMkLst>
          <pc:docMk/>
          <pc:sldMk cId="860344735" sldId="274"/>
        </pc:sldMkLst>
        <pc:spChg chg="mod">
          <ac:chgData name="Artem Kolesnyk (2506002)" userId="S::2506002@student.uwtsd.ac.uk::fa8c1461-8c02-4682-a76a-2d8812075813" providerId="AD" clId="Web-{FA2E30F0-89A4-3BE6-A7E8-3601697D75B9}" dt="2026-02-11T21:12:13.016" v="948" actId="1076"/>
          <ac:spMkLst>
            <pc:docMk/>
            <pc:sldMk cId="860344735" sldId="274"/>
            <ac:spMk id="2" creationId="{A4625D9A-89A8-7973-B86A-02BB98C95A4B}"/>
          </ac:spMkLst>
        </pc:spChg>
        <pc:spChg chg="mod">
          <ac:chgData name="Artem Kolesnyk (2506002)" userId="S::2506002@student.uwtsd.ac.uk::fa8c1461-8c02-4682-a76a-2d8812075813" providerId="AD" clId="Web-{FA2E30F0-89A4-3BE6-A7E8-3601697D75B9}" dt="2026-02-11T21:13:47.814" v="967" actId="1076"/>
          <ac:spMkLst>
            <pc:docMk/>
            <pc:sldMk cId="860344735" sldId="274"/>
            <ac:spMk id="3" creationId="{5A83545D-6FBE-2985-5F35-4C84283CFC53}"/>
          </ac:spMkLst>
        </pc:spChg>
        <pc:spChg chg="add mod">
          <ac:chgData name="Artem Kolesnyk (2506002)" userId="S::2506002@student.uwtsd.ac.uk::fa8c1461-8c02-4682-a76a-2d8812075813" providerId="AD" clId="Web-{FA2E30F0-89A4-3BE6-A7E8-3601697D75B9}" dt="2026-02-11T21:13:56.095" v="969" actId="1076"/>
          <ac:spMkLst>
            <pc:docMk/>
            <pc:sldMk cId="860344735" sldId="274"/>
            <ac:spMk id="6" creationId="{F2519ADE-2BD9-41C0-D28B-18E92B959B74}"/>
          </ac:spMkLst>
        </pc:spChg>
        <pc:graphicFrameChg chg="add mod modGraphic">
          <ac:chgData name="Artem Kolesnyk (2506002)" userId="S::2506002@student.uwtsd.ac.uk::fa8c1461-8c02-4682-a76a-2d8812075813" providerId="AD" clId="Web-{FA2E30F0-89A4-3BE6-A7E8-3601697D75B9}" dt="2026-02-11T21:13:53.220" v="968" actId="1076"/>
          <ac:graphicFrameMkLst>
            <pc:docMk/>
            <pc:sldMk cId="860344735" sldId="274"/>
            <ac:graphicFrameMk id="4" creationId="{22E7330B-11C7-1221-BF6A-3C11E9B0FA4D}"/>
          </ac:graphicFrameMkLst>
        </pc:graphicFrameChg>
      </pc:sldChg>
      <pc:sldChg chg="modSp">
        <pc:chgData name="Artem Kolesnyk (2506002)" userId="S::2506002@student.uwtsd.ac.uk::fa8c1461-8c02-4682-a76a-2d8812075813" providerId="AD" clId="Web-{FA2E30F0-89A4-3BE6-A7E8-3601697D75B9}" dt="2026-02-11T20:53:24.075" v="888"/>
        <pc:sldMkLst>
          <pc:docMk/>
          <pc:sldMk cId="2496961718" sldId="336"/>
        </pc:sldMkLst>
        <pc:spChg chg="mod">
          <ac:chgData name="Artem Kolesnyk (2506002)" userId="S::2506002@student.uwtsd.ac.uk::fa8c1461-8c02-4682-a76a-2d8812075813" providerId="AD" clId="Web-{FA2E30F0-89A4-3BE6-A7E8-3601697D75B9}" dt="2026-02-11T20:35:34.005" v="631" actId="20577"/>
          <ac:spMkLst>
            <pc:docMk/>
            <pc:sldMk cId="2496961718" sldId="336"/>
            <ac:spMk id="6" creationId="{BF06D522-2E79-CDE6-025D-40436EF041A1}"/>
          </ac:spMkLst>
        </pc:spChg>
        <pc:graphicFrameChg chg="mod modGraphic">
          <ac:chgData name="Artem Kolesnyk (2506002)" userId="S::2506002@student.uwtsd.ac.uk::fa8c1461-8c02-4682-a76a-2d8812075813" providerId="AD" clId="Web-{FA2E30F0-89A4-3BE6-A7E8-3601697D75B9}" dt="2026-02-11T20:53:24.075" v="888"/>
          <ac:graphicFrameMkLst>
            <pc:docMk/>
            <pc:sldMk cId="2496961718" sldId="336"/>
            <ac:graphicFrameMk id="5" creationId="{A2EE408F-2C4B-7EA4-C94A-EC225621176C}"/>
          </ac:graphicFrameMkLst>
        </pc:graphicFrameChg>
      </pc:sldChg>
    </pc:docChg>
  </pc:docChgLst>
  <pc:docChgLst>
    <pc:chgData name="Artem Kolesnyk (2506002)" userId="S::2506002@student.uwtsd.ac.uk::fa8c1461-8c02-4682-a76a-2d8812075813" providerId="AD" clId="Web-{4DE489A5-8927-9810-32EC-389323A3D77B}"/>
    <pc:docChg chg="modSld">
      <pc:chgData name="Artem Kolesnyk (2506002)" userId="S::2506002@student.uwtsd.ac.uk::fa8c1461-8c02-4682-a76a-2d8812075813" providerId="AD" clId="Web-{4DE489A5-8927-9810-32EC-389323A3D77B}" dt="2026-01-24T17:19:21.571" v="158"/>
      <pc:docMkLst>
        <pc:docMk/>
      </pc:docMkLst>
      <pc:sldChg chg="modSp">
        <pc:chgData name="Artem Kolesnyk (2506002)" userId="S::2506002@student.uwtsd.ac.uk::fa8c1461-8c02-4682-a76a-2d8812075813" providerId="AD" clId="Web-{4DE489A5-8927-9810-32EC-389323A3D77B}" dt="2026-01-24T17:19:21.571" v="158"/>
        <pc:sldMkLst>
          <pc:docMk/>
          <pc:sldMk cId="2496961718" sldId="336"/>
        </pc:sldMkLst>
        <pc:spChg chg="mod">
          <ac:chgData name="Artem Kolesnyk (2506002)" userId="S::2506002@student.uwtsd.ac.uk::fa8c1461-8c02-4682-a76a-2d8812075813" providerId="AD" clId="Web-{4DE489A5-8927-9810-32EC-389323A3D77B}" dt="2026-01-24T17:16:58.678" v="97" actId="20577"/>
          <ac:spMkLst>
            <pc:docMk/>
            <pc:sldMk cId="2496961718" sldId="336"/>
            <ac:spMk id="6" creationId="{BF06D522-2E79-CDE6-025D-40436EF041A1}"/>
          </ac:spMkLst>
        </pc:spChg>
        <pc:graphicFrameChg chg="mod modGraphic">
          <ac:chgData name="Artem Kolesnyk (2506002)" userId="S::2506002@student.uwtsd.ac.uk::fa8c1461-8c02-4682-a76a-2d8812075813" providerId="AD" clId="Web-{4DE489A5-8927-9810-32EC-389323A3D77B}" dt="2026-01-24T17:19:21.571" v="158"/>
          <ac:graphicFrameMkLst>
            <pc:docMk/>
            <pc:sldMk cId="2496961718" sldId="336"/>
            <ac:graphicFrameMk id="5" creationId="{A2EE408F-2C4B-7EA4-C94A-EC225621176C}"/>
          </ac:graphicFrameMkLst>
        </pc:graphicFrameChg>
      </pc:sldChg>
    </pc:docChg>
  </pc:docChgLst>
  <pc:docChgLst>
    <pc:chgData name="Artem Kolesnyk (2506002)" userId="S::2506002@student.uwtsd.ac.uk::fa8c1461-8c02-4682-a76a-2d8812075813" providerId="AD" clId="Web-{E9CEA958-6113-E100-A656-D8D17D90D368}"/>
    <pc:docChg chg="addSld delSld modSld">
      <pc:chgData name="Artem Kolesnyk (2506002)" userId="S::2506002@student.uwtsd.ac.uk::fa8c1461-8c02-4682-a76a-2d8812075813" providerId="AD" clId="Web-{E9CEA958-6113-E100-A656-D8D17D90D368}" dt="2026-02-14T19:22:51.317" v="582" actId="1076"/>
      <pc:docMkLst>
        <pc:docMk/>
      </pc:docMkLst>
      <pc:sldChg chg="del">
        <pc:chgData name="Artem Kolesnyk (2506002)" userId="S::2506002@student.uwtsd.ac.uk::fa8c1461-8c02-4682-a76a-2d8812075813" providerId="AD" clId="Web-{E9CEA958-6113-E100-A656-D8D17D90D368}" dt="2026-02-14T18:47:42.162" v="426"/>
        <pc:sldMkLst>
          <pc:docMk/>
          <pc:sldMk cId="2451324015" sldId="263"/>
        </pc:sldMkLst>
      </pc:sldChg>
      <pc:sldChg chg="modSp">
        <pc:chgData name="Artem Kolesnyk (2506002)" userId="S::2506002@student.uwtsd.ac.uk::fa8c1461-8c02-4682-a76a-2d8812075813" providerId="AD" clId="Web-{E9CEA958-6113-E100-A656-D8D17D90D368}" dt="2026-02-14T18:07:20.715" v="315" actId="20577"/>
        <pc:sldMkLst>
          <pc:docMk/>
          <pc:sldMk cId="1037257886" sldId="265"/>
        </pc:sldMkLst>
        <pc:spChg chg="mod">
          <ac:chgData name="Artem Kolesnyk (2506002)" userId="S::2506002@student.uwtsd.ac.uk::fa8c1461-8c02-4682-a76a-2d8812075813" providerId="AD" clId="Web-{E9CEA958-6113-E100-A656-D8D17D90D368}" dt="2026-02-14T18:04:58.755" v="296" actId="14100"/>
          <ac:spMkLst>
            <pc:docMk/>
            <pc:sldMk cId="1037257886" sldId="265"/>
            <ac:spMk id="2" creationId="{68A8AF1C-86E0-7043-44A2-DA950ED42D52}"/>
          </ac:spMkLst>
        </pc:spChg>
        <pc:spChg chg="mod">
          <ac:chgData name="Artem Kolesnyk (2506002)" userId="S::2506002@student.uwtsd.ac.uk::fa8c1461-8c02-4682-a76a-2d8812075813" providerId="AD" clId="Web-{E9CEA958-6113-E100-A656-D8D17D90D368}" dt="2026-02-14T18:07:20.715" v="315" actId="20577"/>
          <ac:spMkLst>
            <pc:docMk/>
            <pc:sldMk cId="1037257886" sldId="265"/>
            <ac:spMk id="3" creationId="{E04C29E1-0FF6-7114-4118-5B68E71110F6}"/>
          </ac:spMkLst>
        </pc:spChg>
      </pc:sldChg>
      <pc:sldChg chg="addSp delSp modSp">
        <pc:chgData name="Artem Kolesnyk (2506002)" userId="S::2506002@student.uwtsd.ac.uk::fa8c1461-8c02-4682-a76a-2d8812075813" providerId="AD" clId="Web-{E9CEA958-6113-E100-A656-D8D17D90D368}" dt="2026-02-14T19:21:34.957" v="570" actId="20577"/>
        <pc:sldMkLst>
          <pc:docMk/>
          <pc:sldMk cId="3258301802" sldId="266"/>
        </pc:sldMkLst>
        <pc:spChg chg="add del mod">
          <ac:chgData name="Artem Kolesnyk (2506002)" userId="S::2506002@student.uwtsd.ac.uk::fa8c1461-8c02-4682-a76a-2d8812075813" providerId="AD" clId="Web-{E9CEA958-6113-E100-A656-D8D17D90D368}" dt="2026-02-14T19:21:20.253" v="567" actId="1076"/>
          <ac:spMkLst>
            <pc:docMk/>
            <pc:sldMk cId="3258301802" sldId="266"/>
            <ac:spMk id="2" creationId="{68A8AF1C-86E0-7043-44A2-DA950ED42D52}"/>
          </ac:spMkLst>
        </pc:spChg>
        <pc:spChg chg="add del mod">
          <ac:chgData name="Artem Kolesnyk (2506002)" userId="S::2506002@student.uwtsd.ac.uk::fa8c1461-8c02-4682-a76a-2d8812075813" providerId="AD" clId="Web-{E9CEA958-6113-E100-A656-D8D17D90D368}" dt="2026-02-14T19:21:34.957" v="570" actId="20577"/>
          <ac:spMkLst>
            <pc:docMk/>
            <pc:sldMk cId="3258301802" sldId="266"/>
            <ac:spMk id="3" creationId="{E04C29E1-0FF6-7114-4118-5B68E71110F6}"/>
          </ac:spMkLst>
        </pc:spChg>
        <pc:spChg chg="add del mod">
          <ac:chgData name="Artem Kolesnyk (2506002)" userId="S::2506002@student.uwtsd.ac.uk::fa8c1461-8c02-4682-a76a-2d8812075813" providerId="AD" clId="Web-{E9CEA958-6113-E100-A656-D8D17D90D368}" dt="2026-02-14T19:21:15.613" v="564"/>
          <ac:spMkLst>
            <pc:docMk/>
            <pc:sldMk cId="3258301802" sldId="266"/>
            <ac:spMk id="5" creationId="{0B59E879-B05B-8B4A-1AAC-57FBDAB2D6EC}"/>
          </ac:spMkLst>
        </pc:spChg>
        <pc:spChg chg="add del mod">
          <ac:chgData name="Artem Kolesnyk (2506002)" userId="S::2506002@student.uwtsd.ac.uk::fa8c1461-8c02-4682-a76a-2d8812075813" providerId="AD" clId="Web-{E9CEA958-6113-E100-A656-D8D17D90D368}" dt="2026-02-14T19:21:15.613" v="563"/>
          <ac:spMkLst>
            <pc:docMk/>
            <pc:sldMk cId="3258301802" sldId="266"/>
            <ac:spMk id="7" creationId="{872A05EB-3B6E-3472-FAEC-2E3CADFB05B5}"/>
          </ac:spMkLst>
        </pc:spChg>
      </pc:sldChg>
      <pc:sldChg chg="modSp">
        <pc:chgData name="Artem Kolesnyk (2506002)" userId="S::2506002@student.uwtsd.ac.uk::fa8c1461-8c02-4682-a76a-2d8812075813" providerId="AD" clId="Web-{E9CEA958-6113-E100-A656-D8D17D90D368}" dt="2026-02-14T19:22:51.317" v="582" actId="1076"/>
        <pc:sldMkLst>
          <pc:docMk/>
          <pc:sldMk cId="3206334785" sldId="268"/>
        </pc:sldMkLst>
        <pc:spChg chg="mod">
          <ac:chgData name="Artem Kolesnyk (2506002)" userId="S::2506002@student.uwtsd.ac.uk::fa8c1461-8c02-4682-a76a-2d8812075813" providerId="AD" clId="Web-{E9CEA958-6113-E100-A656-D8D17D90D368}" dt="2026-02-14T19:22:50.363" v="581" actId="20577"/>
          <ac:spMkLst>
            <pc:docMk/>
            <pc:sldMk cId="3206334785" sldId="268"/>
            <ac:spMk id="3" creationId="{AB6873B1-82D2-71A9-F5A9-13A8B7E33DE2}"/>
          </ac:spMkLst>
        </pc:spChg>
        <pc:picChg chg="mod">
          <ac:chgData name="Artem Kolesnyk (2506002)" userId="S::2506002@student.uwtsd.ac.uk::fa8c1461-8c02-4682-a76a-2d8812075813" providerId="AD" clId="Web-{E9CEA958-6113-E100-A656-D8D17D90D368}" dt="2026-02-14T19:22:51.317" v="582" actId="1076"/>
          <ac:picMkLst>
            <pc:docMk/>
            <pc:sldMk cId="3206334785" sldId="268"/>
            <ac:picMk id="1026" creationId="{BC1C6B8B-3E57-B212-0064-3A197FA35436}"/>
          </ac:picMkLst>
        </pc:picChg>
      </pc:sldChg>
      <pc:sldChg chg="modSp">
        <pc:chgData name="Artem Kolesnyk (2506002)" userId="S::2506002@student.uwtsd.ac.uk::fa8c1461-8c02-4682-a76a-2d8812075813" providerId="AD" clId="Web-{E9CEA958-6113-E100-A656-D8D17D90D368}" dt="2026-02-14T17:35:06.262" v="164" actId="20577"/>
        <pc:sldMkLst>
          <pc:docMk/>
          <pc:sldMk cId="3321023050" sldId="271"/>
        </pc:sldMkLst>
        <pc:spChg chg="mod">
          <ac:chgData name="Artem Kolesnyk (2506002)" userId="S::2506002@student.uwtsd.ac.uk::fa8c1461-8c02-4682-a76a-2d8812075813" providerId="AD" clId="Web-{E9CEA958-6113-E100-A656-D8D17D90D368}" dt="2026-02-14T17:35:06.262" v="164" actId="20577"/>
          <ac:spMkLst>
            <pc:docMk/>
            <pc:sldMk cId="3321023050" sldId="271"/>
            <ac:spMk id="3" creationId="{04A3744F-9B08-5DB9-23DC-76B7A65F7E67}"/>
          </ac:spMkLst>
        </pc:spChg>
      </pc:sldChg>
      <pc:sldChg chg="modSp">
        <pc:chgData name="Artem Kolesnyk (2506002)" userId="S::2506002@student.uwtsd.ac.uk::fa8c1461-8c02-4682-a76a-2d8812075813" providerId="AD" clId="Web-{E9CEA958-6113-E100-A656-D8D17D90D368}" dt="2026-02-14T16:29:15.546" v="1" actId="20577"/>
        <pc:sldMkLst>
          <pc:docMk/>
          <pc:sldMk cId="1027608494" sldId="272"/>
        </pc:sldMkLst>
        <pc:spChg chg="mod">
          <ac:chgData name="Artem Kolesnyk (2506002)" userId="S::2506002@student.uwtsd.ac.uk::fa8c1461-8c02-4682-a76a-2d8812075813" providerId="AD" clId="Web-{E9CEA958-6113-E100-A656-D8D17D90D368}" dt="2026-02-14T16:29:15.546" v="1" actId="20577"/>
          <ac:spMkLst>
            <pc:docMk/>
            <pc:sldMk cId="1027608494" sldId="272"/>
            <ac:spMk id="2" creationId="{8A50C2D0-4F0F-32FA-368C-29CAACE5786E}"/>
          </ac:spMkLst>
        </pc:spChg>
      </pc:sldChg>
      <pc:sldChg chg="modSp">
        <pc:chgData name="Artem Kolesnyk (2506002)" userId="S::2506002@student.uwtsd.ac.uk::fa8c1461-8c02-4682-a76a-2d8812075813" providerId="AD" clId="Web-{E9CEA958-6113-E100-A656-D8D17D90D368}" dt="2026-02-14T19:17:41.656" v="513" actId="20577"/>
        <pc:sldMkLst>
          <pc:docMk/>
          <pc:sldMk cId="2661610389" sldId="273"/>
        </pc:sldMkLst>
        <pc:spChg chg="mod">
          <ac:chgData name="Artem Kolesnyk (2506002)" userId="S::2506002@student.uwtsd.ac.uk::fa8c1461-8c02-4682-a76a-2d8812075813" providerId="AD" clId="Web-{E9CEA958-6113-E100-A656-D8D17D90D368}" dt="2026-02-14T18:48:17.709" v="429" actId="1076"/>
          <ac:spMkLst>
            <pc:docMk/>
            <pc:sldMk cId="2661610389" sldId="273"/>
            <ac:spMk id="2" creationId="{F1DF348C-F75E-75E9-74BA-22A65FB9E02F}"/>
          </ac:spMkLst>
        </pc:spChg>
        <pc:spChg chg="mod">
          <ac:chgData name="Artem Kolesnyk (2506002)" userId="S::2506002@student.uwtsd.ac.uk::fa8c1461-8c02-4682-a76a-2d8812075813" providerId="AD" clId="Web-{E9CEA958-6113-E100-A656-D8D17D90D368}" dt="2026-02-14T19:17:41.656" v="513" actId="20577"/>
          <ac:spMkLst>
            <pc:docMk/>
            <pc:sldMk cId="2661610389" sldId="273"/>
            <ac:spMk id="3" creationId="{881B820E-B9B3-5CF2-E1AE-F54AA3FA003E}"/>
          </ac:spMkLst>
        </pc:spChg>
      </pc:sldChg>
      <pc:sldChg chg="modSp">
        <pc:chgData name="Artem Kolesnyk (2506002)" userId="S::2506002@student.uwtsd.ac.uk::fa8c1461-8c02-4682-a76a-2d8812075813" providerId="AD" clId="Web-{E9CEA958-6113-E100-A656-D8D17D90D368}" dt="2026-02-14T18:38:13.858" v="417" actId="20577"/>
        <pc:sldMkLst>
          <pc:docMk/>
          <pc:sldMk cId="860344735" sldId="274"/>
        </pc:sldMkLst>
        <pc:spChg chg="mod">
          <ac:chgData name="Artem Kolesnyk (2506002)" userId="S::2506002@student.uwtsd.ac.uk::fa8c1461-8c02-4682-a76a-2d8812075813" providerId="AD" clId="Web-{E9CEA958-6113-E100-A656-D8D17D90D368}" dt="2026-02-14T18:38:13.858" v="417" actId="20577"/>
          <ac:spMkLst>
            <pc:docMk/>
            <pc:sldMk cId="860344735" sldId="274"/>
            <ac:spMk id="6" creationId="{F2519ADE-2BD9-41C0-D28B-18E92B959B74}"/>
          </ac:spMkLst>
        </pc:spChg>
      </pc:sldChg>
      <pc:sldChg chg="modSp">
        <pc:chgData name="Artem Kolesnyk (2506002)" userId="S::2506002@student.uwtsd.ac.uk::fa8c1461-8c02-4682-a76a-2d8812075813" providerId="AD" clId="Web-{E9CEA958-6113-E100-A656-D8D17D90D368}" dt="2026-02-14T19:05:07.426" v="477" actId="20577"/>
        <pc:sldMkLst>
          <pc:docMk/>
          <pc:sldMk cId="2496961718" sldId="336"/>
        </pc:sldMkLst>
        <pc:spChg chg="mod">
          <ac:chgData name="Artem Kolesnyk (2506002)" userId="S::2506002@student.uwtsd.ac.uk::fa8c1461-8c02-4682-a76a-2d8812075813" providerId="AD" clId="Web-{E9CEA958-6113-E100-A656-D8D17D90D368}" dt="2026-02-14T19:05:07.426" v="477" actId="20577"/>
          <ac:spMkLst>
            <pc:docMk/>
            <pc:sldMk cId="2496961718" sldId="336"/>
            <ac:spMk id="6" creationId="{BF06D522-2E79-CDE6-025D-40436EF041A1}"/>
          </ac:spMkLst>
        </pc:spChg>
      </pc:sldChg>
      <pc:sldChg chg="modSp">
        <pc:chgData name="Artem Kolesnyk (2506002)" userId="S::2506002@student.uwtsd.ac.uk::fa8c1461-8c02-4682-a76a-2d8812075813" providerId="AD" clId="Web-{E9CEA958-6113-E100-A656-D8D17D90D368}" dt="2026-02-14T19:17:48.124" v="515" actId="20577"/>
        <pc:sldMkLst>
          <pc:docMk/>
          <pc:sldMk cId="2319079123" sldId="337"/>
        </pc:sldMkLst>
        <pc:spChg chg="mod">
          <ac:chgData name="Artem Kolesnyk (2506002)" userId="S::2506002@student.uwtsd.ac.uk::fa8c1461-8c02-4682-a76a-2d8812075813" providerId="AD" clId="Web-{E9CEA958-6113-E100-A656-D8D17D90D368}" dt="2026-02-14T16:31:53.205" v="4" actId="20577"/>
          <ac:spMkLst>
            <pc:docMk/>
            <pc:sldMk cId="2319079123" sldId="337"/>
            <ac:spMk id="3" creationId="{1B4D8426-20C5-630E-80E5-EAB06B11CCD5}"/>
          </ac:spMkLst>
        </pc:spChg>
        <pc:spChg chg="mod">
          <ac:chgData name="Artem Kolesnyk (2506002)" userId="S::2506002@student.uwtsd.ac.uk::fa8c1461-8c02-4682-a76a-2d8812075813" providerId="AD" clId="Web-{E9CEA958-6113-E100-A656-D8D17D90D368}" dt="2026-02-14T19:17:48.124" v="515" actId="20577"/>
          <ac:spMkLst>
            <pc:docMk/>
            <pc:sldMk cId="2319079123" sldId="337"/>
            <ac:spMk id="5" creationId="{4FE718F0-679C-850D-A5D4-2484229AD645}"/>
          </ac:spMkLst>
        </pc:spChg>
      </pc:sldChg>
      <pc:sldChg chg="addSp delSp modSp">
        <pc:chgData name="Artem Kolesnyk (2506002)" userId="S::2506002@student.uwtsd.ac.uk::fa8c1461-8c02-4682-a76a-2d8812075813" providerId="AD" clId="Web-{E9CEA958-6113-E100-A656-D8D17D90D368}" dt="2026-02-14T17:28:08.261" v="129" actId="20577"/>
        <pc:sldMkLst>
          <pc:docMk/>
          <pc:sldMk cId="642852813" sldId="363"/>
        </pc:sldMkLst>
        <pc:spChg chg="add">
          <ac:chgData name="Artem Kolesnyk (2506002)" userId="S::2506002@student.uwtsd.ac.uk::fa8c1461-8c02-4682-a76a-2d8812075813" providerId="AD" clId="Web-{E9CEA958-6113-E100-A656-D8D17D90D368}" dt="2026-02-14T17:27:30.277" v="128"/>
          <ac:spMkLst>
            <pc:docMk/>
            <pc:sldMk cId="642852813" sldId="363"/>
            <ac:spMk id="3" creationId="{AFE9C893-0E5A-0CA0-9C2C-4EC757F969C8}"/>
          </ac:spMkLst>
        </pc:spChg>
        <pc:spChg chg="mod">
          <ac:chgData name="Artem Kolesnyk (2506002)" userId="S::2506002@student.uwtsd.ac.uk::fa8c1461-8c02-4682-a76a-2d8812075813" providerId="AD" clId="Web-{E9CEA958-6113-E100-A656-D8D17D90D368}" dt="2026-02-14T16:33:25.644" v="31" actId="20577"/>
          <ac:spMkLst>
            <pc:docMk/>
            <pc:sldMk cId="642852813" sldId="363"/>
            <ac:spMk id="5" creationId="{180A04F2-4F22-A08C-F5B4-F30F002E227B}"/>
          </ac:spMkLst>
        </pc:spChg>
        <pc:spChg chg="del">
          <ac:chgData name="Artem Kolesnyk (2506002)" userId="S::2506002@student.uwtsd.ac.uk::fa8c1461-8c02-4682-a76a-2d8812075813" providerId="AD" clId="Web-{E9CEA958-6113-E100-A656-D8D17D90D368}" dt="2026-02-14T17:27:24.886" v="127"/>
          <ac:spMkLst>
            <pc:docMk/>
            <pc:sldMk cId="642852813" sldId="363"/>
            <ac:spMk id="9" creationId="{61E62149-100D-392D-3127-3D301273C6F0}"/>
          </ac:spMkLst>
        </pc:spChg>
        <pc:spChg chg="mod">
          <ac:chgData name="Artem Kolesnyk (2506002)" userId="S::2506002@student.uwtsd.ac.uk::fa8c1461-8c02-4682-a76a-2d8812075813" providerId="AD" clId="Web-{E9CEA958-6113-E100-A656-D8D17D90D368}" dt="2026-02-14T17:14:33.944" v="68" actId="20577"/>
          <ac:spMkLst>
            <pc:docMk/>
            <pc:sldMk cId="642852813" sldId="363"/>
            <ac:spMk id="22" creationId="{280A6708-DF3B-47D7-80AD-BED7584E4872}"/>
          </ac:spMkLst>
        </pc:spChg>
        <pc:spChg chg="mod">
          <ac:chgData name="Artem Kolesnyk (2506002)" userId="S::2506002@student.uwtsd.ac.uk::fa8c1461-8c02-4682-a76a-2d8812075813" providerId="AD" clId="Web-{E9CEA958-6113-E100-A656-D8D17D90D368}" dt="2026-02-14T17:14:26.366" v="65" actId="20577"/>
          <ac:spMkLst>
            <pc:docMk/>
            <pc:sldMk cId="642852813" sldId="363"/>
            <ac:spMk id="23" creationId="{8F167E83-1CE4-F3CA-7557-1CDDF3628DBE}"/>
          </ac:spMkLst>
        </pc:spChg>
        <pc:spChg chg="mod">
          <ac:chgData name="Artem Kolesnyk (2506002)" userId="S::2506002@student.uwtsd.ac.uk::fa8c1461-8c02-4682-a76a-2d8812075813" providerId="AD" clId="Web-{E9CEA958-6113-E100-A656-D8D17D90D368}" dt="2026-02-14T17:12:13.374" v="59" actId="20577"/>
          <ac:spMkLst>
            <pc:docMk/>
            <pc:sldMk cId="642852813" sldId="363"/>
            <ac:spMk id="24" creationId="{B2F0A62B-BCD1-8AD8-F315-6F09A31F7FFE}"/>
          </ac:spMkLst>
        </pc:spChg>
        <pc:spChg chg="mod">
          <ac:chgData name="Artem Kolesnyk (2506002)" userId="S::2506002@student.uwtsd.ac.uk::fa8c1461-8c02-4682-a76a-2d8812075813" providerId="AD" clId="Web-{E9CEA958-6113-E100-A656-D8D17D90D368}" dt="2026-02-14T17:12:20.436" v="61" actId="20577"/>
          <ac:spMkLst>
            <pc:docMk/>
            <pc:sldMk cId="642852813" sldId="363"/>
            <ac:spMk id="25" creationId="{2A30538D-67ED-A3A1-CFA1-39377D70B9B9}"/>
          </ac:spMkLst>
        </pc:spChg>
        <pc:spChg chg="mod">
          <ac:chgData name="Artem Kolesnyk (2506002)" userId="S::2506002@student.uwtsd.ac.uk::fa8c1461-8c02-4682-a76a-2d8812075813" providerId="AD" clId="Web-{E9CEA958-6113-E100-A656-D8D17D90D368}" dt="2026-02-14T17:26:48.683" v="126" actId="20577"/>
          <ac:spMkLst>
            <pc:docMk/>
            <pc:sldMk cId="642852813" sldId="363"/>
            <ac:spMk id="26" creationId="{19E1DBE5-167E-78C1-BCD0-8D2DCE9A4F68}"/>
          </ac:spMkLst>
        </pc:spChg>
        <pc:spChg chg="mod">
          <ac:chgData name="Artem Kolesnyk (2506002)" userId="S::2506002@student.uwtsd.ac.uk::fa8c1461-8c02-4682-a76a-2d8812075813" providerId="AD" clId="Web-{E9CEA958-6113-E100-A656-D8D17D90D368}" dt="2026-02-14T17:21:49.819" v="117" actId="20577"/>
          <ac:spMkLst>
            <pc:docMk/>
            <pc:sldMk cId="642852813" sldId="363"/>
            <ac:spMk id="27" creationId="{BDD08689-6B7D-0F8F-480D-F4AAD7FE2D5B}"/>
          </ac:spMkLst>
        </pc:spChg>
        <pc:spChg chg="mod">
          <ac:chgData name="Artem Kolesnyk (2506002)" userId="S::2506002@student.uwtsd.ac.uk::fa8c1461-8c02-4682-a76a-2d8812075813" providerId="AD" clId="Web-{E9CEA958-6113-E100-A656-D8D17D90D368}" dt="2026-02-14T17:17:24.248" v="94" actId="20577"/>
          <ac:spMkLst>
            <pc:docMk/>
            <pc:sldMk cId="642852813" sldId="363"/>
            <ac:spMk id="28" creationId="{44AB04F4-8499-0CBD-C2DD-C750D2568FD9}"/>
          </ac:spMkLst>
        </pc:spChg>
        <pc:spChg chg="mod">
          <ac:chgData name="Artem Kolesnyk (2506002)" userId="S::2506002@student.uwtsd.ac.uk::fa8c1461-8c02-4682-a76a-2d8812075813" providerId="AD" clId="Web-{E9CEA958-6113-E100-A656-D8D17D90D368}" dt="2026-02-14T17:28:08.261" v="129" actId="20577"/>
          <ac:spMkLst>
            <pc:docMk/>
            <pc:sldMk cId="642852813" sldId="363"/>
            <ac:spMk id="29" creationId="{327A92EC-E2CD-E0BC-131F-C601B5DE7C4F}"/>
          </ac:spMkLst>
        </pc:spChg>
        <pc:spChg chg="mod">
          <ac:chgData name="Artem Kolesnyk (2506002)" userId="S::2506002@student.uwtsd.ac.uk::fa8c1461-8c02-4682-a76a-2d8812075813" providerId="AD" clId="Web-{E9CEA958-6113-E100-A656-D8D17D90D368}" dt="2026-02-14T17:19:35.892" v="109" actId="20577"/>
          <ac:spMkLst>
            <pc:docMk/>
            <pc:sldMk cId="642852813" sldId="363"/>
            <ac:spMk id="30" creationId="{93894965-CBAF-C3E0-3A1E-98F25A8DA3BD}"/>
          </ac:spMkLst>
        </pc:spChg>
        <pc:spChg chg="mod">
          <ac:chgData name="Artem Kolesnyk (2506002)" userId="S::2506002@student.uwtsd.ac.uk::fa8c1461-8c02-4682-a76a-2d8812075813" providerId="AD" clId="Web-{E9CEA958-6113-E100-A656-D8D17D90D368}" dt="2026-02-14T17:21:42.194" v="114" actId="20577"/>
          <ac:spMkLst>
            <pc:docMk/>
            <pc:sldMk cId="642852813" sldId="363"/>
            <ac:spMk id="32" creationId="{5DB6A20C-CFF4-B26B-E98B-7BE2AD6107BC}"/>
          </ac:spMkLst>
        </pc:spChg>
        <pc:spChg chg="mod">
          <ac:chgData name="Artem Kolesnyk (2506002)" userId="S::2506002@student.uwtsd.ac.uk::fa8c1461-8c02-4682-a76a-2d8812075813" providerId="AD" clId="Web-{E9CEA958-6113-E100-A656-D8D17D90D368}" dt="2026-02-14T17:26:10.104" v="120" actId="20577"/>
          <ac:spMkLst>
            <pc:docMk/>
            <pc:sldMk cId="642852813" sldId="363"/>
            <ac:spMk id="35" creationId="{25280725-B1FF-C78B-7A5D-9000F381FF02}"/>
          </ac:spMkLst>
        </pc:spChg>
        <pc:spChg chg="mod">
          <ac:chgData name="Artem Kolesnyk (2506002)" userId="S::2506002@student.uwtsd.ac.uk::fa8c1461-8c02-4682-a76a-2d8812075813" providerId="AD" clId="Web-{E9CEA958-6113-E100-A656-D8D17D90D368}" dt="2026-02-14T17:19:57.752" v="112" actId="20577"/>
          <ac:spMkLst>
            <pc:docMk/>
            <pc:sldMk cId="642852813" sldId="363"/>
            <ac:spMk id="37" creationId="{B1E4133F-2751-3952-C07B-9EBB9CE035BD}"/>
          </ac:spMkLst>
        </pc:spChg>
        <pc:spChg chg="mod">
          <ac:chgData name="Artem Kolesnyk (2506002)" userId="S::2506002@student.uwtsd.ac.uk::fa8c1461-8c02-4682-a76a-2d8812075813" providerId="AD" clId="Web-{E9CEA958-6113-E100-A656-D8D17D90D368}" dt="2026-02-14T17:18:32.469" v="101" actId="20577"/>
          <ac:spMkLst>
            <pc:docMk/>
            <pc:sldMk cId="642852813" sldId="363"/>
            <ac:spMk id="39" creationId="{D9B946EB-160F-14E8-6E65-A3ACFE53BA8E}"/>
          </ac:spMkLst>
        </pc:spChg>
        <pc:spChg chg="mod">
          <ac:chgData name="Artem Kolesnyk (2506002)" userId="S::2506002@student.uwtsd.ac.uk::fa8c1461-8c02-4682-a76a-2d8812075813" providerId="AD" clId="Web-{E9CEA958-6113-E100-A656-D8D17D90D368}" dt="2026-02-14T17:18:24.281" v="99" actId="20577"/>
          <ac:spMkLst>
            <pc:docMk/>
            <pc:sldMk cId="642852813" sldId="363"/>
            <ac:spMk id="40" creationId="{1A129B97-8AB0-A07D-27D5-16E805A4DFB6}"/>
          </ac:spMkLst>
        </pc:spChg>
      </pc:sldChg>
      <pc:sldChg chg="addSp modSp">
        <pc:chgData name="Artem Kolesnyk (2506002)" userId="S::2506002@student.uwtsd.ac.uk::fa8c1461-8c02-4682-a76a-2d8812075813" providerId="AD" clId="Web-{E9CEA958-6113-E100-A656-D8D17D90D368}" dt="2026-02-14T18:38:44.608" v="422" actId="14100"/>
        <pc:sldMkLst>
          <pc:docMk/>
          <pc:sldMk cId="2693665648" sldId="365"/>
        </pc:sldMkLst>
        <pc:spChg chg="add mod">
          <ac:chgData name="Artem Kolesnyk (2506002)" userId="S::2506002@student.uwtsd.ac.uk::fa8c1461-8c02-4682-a76a-2d8812075813" providerId="AD" clId="Web-{E9CEA958-6113-E100-A656-D8D17D90D368}" dt="2026-02-14T18:38:30.139" v="419" actId="1076"/>
          <ac:spMkLst>
            <pc:docMk/>
            <pc:sldMk cId="2693665648" sldId="365"/>
            <ac:spMk id="37" creationId="{4448AE4C-9C4C-E378-5779-0CD32348F5BF}"/>
          </ac:spMkLst>
        </pc:spChg>
        <pc:graphicFrameChg chg="mod">
          <ac:chgData name="Artem Kolesnyk (2506002)" userId="S::2506002@student.uwtsd.ac.uk::fa8c1461-8c02-4682-a76a-2d8812075813" providerId="AD" clId="Web-{E9CEA958-6113-E100-A656-D8D17D90D368}" dt="2026-02-14T18:38:44.608" v="422" actId="14100"/>
          <ac:graphicFrameMkLst>
            <pc:docMk/>
            <pc:sldMk cId="2693665648" sldId="365"/>
            <ac:graphicFrameMk id="4" creationId="{E2B3D45B-7E27-9D7F-630C-15451236F0B1}"/>
          </ac:graphicFrameMkLst>
        </pc:graphicFrameChg>
      </pc:sldChg>
      <pc:sldChg chg="addSp delSp modSp new">
        <pc:chgData name="Artem Kolesnyk (2506002)" userId="S::2506002@student.uwtsd.ac.uk::fa8c1461-8c02-4682-a76a-2d8812075813" providerId="AD" clId="Web-{E9CEA958-6113-E100-A656-D8D17D90D368}" dt="2026-02-14T19:18:15.281" v="517" actId="1076"/>
        <pc:sldMkLst>
          <pc:docMk/>
          <pc:sldMk cId="2305078282" sldId="366"/>
        </pc:sldMkLst>
        <pc:spChg chg="mod">
          <ac:chgData name="Artem Kolesnyk (2506002)" userId="S::2506002@student.uwtsd.ac.uk::fa8c1461-8c02-4682-a76a-2d8812075813" providerId="AD" clId="Web-{E9CEA958-6113-E100-A656-D8D17D90D368}" dt="2026-02-14T16:35:42.536" v="45" actId="1076"/>
          <ac:spMkLst>
            <pc:docMk/>
            <pc:sldMk cId="2305078282" sldId="366"/>
            <ac:spMk id="2" creationId="{01B22B45-7B5B-B54E-11E9-67186FE41E64}"/>
          </ac:spMkLst>
        </pc:spChg>
        <pc:spChg chg="del mod">
          <ac:chgData name="Artem Kolesnyk (2506002)" userId="S::2506002@student.uwtsd.ac.uk::fa8c1461-8c02-4682-a76a-2d8812075813" providerId="AD" clId="Web-{E9CEA958-6113-E100-A656-D8D17D90D368}" dt="2026-02-14T16:34:22.113" v="34"/>
          <ac:spMkLst>
            <pc:docMk/>
            <pc:sldMk cId="2305078282" sldId="366"/>
            <ac:spMk id="3" creationId="{B94842F0-FC34-5C7C-AAA9-3F66B978D312}"/>
          </ac:spMkLst>
        </pc:spChg>
        <pc:spChg chg="add mod">
          <ac:chgData name="Artem Kolesnyk (2506002)" userId="S::2506002@student.uwtsd.ac.uk::fa8c1461-8c02-4682-a76a-2d8812075813" providerId="AD" clId="Web-{E9CEA958-6113-E100-A656-D8D17D90D368}" dt="2026-02-14T19:18:15.281" v="517" actId="1076"/>
          <ac:spMkLst>
            <pc:docMk/>
            <pc:sldMk cId="2305078282" sldId="366"/>
            <ac:spMk id="5" creationId="{C4EC1FAA-F969-BCDE-9BB2-9BA8AFEC0949}"/>
          </ac:spMkLst>
        </pc:spChg>
        <pc:picChg chg="add mod">
          <ac:chgData name="Artem Kolesnyk (2506002)" userId="S::2506002@student.uwtsd.ac.uk::fa8c1461-8c02-4682-a76a-2d8812075813" providerId="AD" clId="Web-{E9CEA958-6113-E100-A656-D8D17D90D368}" dt="2026-02-14T16:35:50.130" v="47" actId="1076"/>
          <ac:picMkLst>
            <pc:docMk/>
            <pc:sldMk cId="2305078282" sldId="366"/>
            <ac:picMk id="4" creationId="{4FA85810-8016-A440-0136-0536476DC440}"/>
          </ac:picMkLst>
        </pc:picChg>
      </pc:sldChg>
      <pc:sldChg chg="addSp delSp modSp new">
        <pc:chgData name="Artem Kolesnyk (2506002)" userId="S::2506002@student.uwtsd.ac.uk::fa8c1461-8c02-4682-a76a-2d8812075813" providerId="AD" clId="Web-{E9CEA958-6113-E100-A656-D8D17D90D368}" dt="2026-02-14T19:11:37.890" v="489" actId="1076"/>
        <pc:sldMkLst>
          <pc:docMk/>
          <pc:sldMk cId="1917091320" sldId="367"/>
        </pc:sldMkLst>
        <pc:spChg chg="mod">
          <ac:chgData name="Artem Kolesnyk (2506002)" userId="S::2506002@student.uwtsd.ac.uk::fa8c1461-8c02-4682-a76a-2d8812075813" providerId="AD" clId="Web-{E9CEA958-6113-E100-A656-D8D17D90D368}" dt="2026-02-14T19:11:37.890" v="489" actId="1076"/>
          <ac:spMkLst>
            <pc:docMk/>
            <pc:sldMk cId="1917091320" sldId="367"/>
            <ac:spMk id="2" creationId="{479C48FB-682A-62EF-2423-3E50DC07C93E}"/>
          </ac:spMkLst>
        </pc:spChg>
        <pc:spChg chg="del">
          <ac:chgData name="Artem Kolesnyk (2506002)" userId="S::2506002@student.uwtsd.ac.uk::fa8c1461-8c02-4682-a76a-2d8812075813" providerId="AD" clId="Web-{E9CEA958-6113-E100-A656-D8D17D90D368}" dt="2026-02-14T18:14:41.679" v="317"/>
          <ac:spMkLst>
            <pc:docMk/>
            <pc:sldMk cId="1917091320" sldId="367"/>
            <ac:spMk id="3" creationId="{A8D76623-7877-18B4-9A60-7C2177EA5CBF}"/>
          </ac:spMkLst>
        </pc:spChg>
        <pc:spChg chg="add mod">
          <ac:chgData name="Artem Kolesnyk (2506002)" userId="S::2506002@student.uwtsd.ac.uk::fa8c1461-8c02-4682-a76a-2d8812075813" providerId="AD" clId="Web-{E9CEA958-6113-E100-A656-D8D17D90D368}" dt="2026-02-14T18:53:27.743" v="456" actId="1076"/>
          <ac:spMkLst>
            <pc:docMk/>
            <pc:sldMk cId="1917091320" sldId="367"/>
            <ac:spMk id="5" creationId="{E59293AA-C4AA-86AE-8B54-6796B92441C7}"/>
          </ac:spMkLst>
        </pc:spChg>
      </pc:sldChg>
    </pc:docChg>
  </pc:docChgLst>
  <pc:docChgLst>
    <pc:chgData name="Artem Kolesnyk (2506002)" userId="S::2506002@student.uwtsd.ac.uk::fa8c1461-8c02-4682-a76a-2d8812075813" providerId="AD" clId="Web-{16CE3ACC-589D-D461-7ABC-FC31AAF71F18}"/>
    <pc:docChg chg="addSld delSld modSld sldOrd">
      <pc:chgData name="Artem Kolesnyk (2506002)" userId="S::2506002@student.uwtsd.ac.uk::fa8c1461-8c02-4682-a76a-2d8812075813" providerId="AD" clId="Web-{16CE3ACC-589D-D461-7ABC-FC31AAF71F18}" dt="2026-02-12T19:36:49.632" v="178" actId="20577"/>
      <pc:docMkLst>
        <pc:docMk/>
      </pc:docMkLst>
      <pc:sldChg chg="addSp delSp modSp">
        <pc:chgData name="Artem Kolesnyk (2506002)" userId="S::2506002@student.uwtsd.ac.uk::fa8c1461-8c02-4682-a76a-2d8812075813" providerId="AD" clId="Web-{16CE3ACC-589D-D461-7ABC-FC31AAF71F18}" dt="2026-02-12T19:20:02.966" v="57" actId="20577"/>
        <pc:sldMkLst>
          <pc:docMk/>
          <pc:sldMk cId="3321023050" sldId="271"/>
        </pc:sldMkLst>
        <pc:spChg chg="mod">
          <ac:chgData name="Artem Kolesnyk (2506002)" userId="S::2506002@student.uwtsd.ac.uk::fa8c1461-8c02-4682-a76a-2d8812075813" providerId="AD" clId="Web-{16CE3ACC-589D-D461-7ABC-FC31AAF71F18}" dt="2026-02-12T19:20:02.966" v="57" actId="20577"/>
          <ac:spMkLst>
            <pc:docMk/>
            <pc:sldMk cId="3321023050" sldId="271"/>
            <ac:spMk id="3" creationId="{04A3744F-9B08-5DB9-23DC-76B7A65F7E67}"/>
          </ac:spMkLst>
        </pc:spChg>
      </pc:sldChg>
      <pc:sldChg chg="ord">
        <pc:chgData name="Artem Kolesnyk (2506002)" userId="S::2506002@student.uwtsd.ac.uk::fa8c1461-8c02-4682-a76a-2d8812075813" providerId="AD" clId="Web-{16CE3ACC-589D-D461-7ABC-FC31AAF71F18}" dt="2026-02-12T19:21:55.466" v="60"/>
        <pc:sldMkLst>
          <pc:docMk/>
          <pc:sldMk cId="2661610389" sldId="273"/>
        </pc:sldMkLst>
      </pc:sldChg>
      <pc:sldChg chg="addSp delSp modSp">
        <pc:chgData name="Artem Kolesnyk (2506002)" userId="S::2506002@student.uwtsd.ac.uk::fa8c1461-8c02-4682-a76a-2d8812075813" providerId="AD" clId="Web-{16CE3ACC-589D-D461-7ABC-FC31AAF71F18}" dt="2026-02-12T19:17:40.074" v="33" actId="20577"/>
        <pc:sldMkLst>
          <pc:docMk/>
          <pc:sldMk cId="2496961718" sldId="336"/>
        </pc:sldMkLst>
        <pc:spChg chg="mod">
          <ac:chgData name="Artem Kolesnyk (2506002)" userId="S::2506002@student.uwtsd.ac.uk::fa8c1461-8c02-4682-a76a-2d8812075813" providerId="AD" clId="Web-{16CE3ACC-589D-D461-7ABC-FC31AAF71F18}" dt="2026-02-12T19:17:40.074" v="33" actId="20577"/>
          <ac:spMkLst>
            <pc:docMk/>
            <pc:sldMk cId="2496961718" sldId="336"/>
            <ac:spMk id="3" creationId="{FEBB8468-B35F-E392-2801-59B9C39538AD}"/>
          </ac:spMkLst>
        </pc:spChg>
        <pc:spChg chg="mod">
          <ac:chgData name="Artem Kolesnyk (2506002)" userId="S::2506002@student.uwtsd.ac.uk::fa8c1461-8c02-4682-a76a-2d8812075813" providerId="AD" clId="Web-{16CE3ACC-589D-D461-7ABC-FC31AAF71F18}" dt="2026-02-12T19:17:10.761" v="30" actId="1076"/>
          <ac:spMkLst>
            <pc:docMk/>
            <pc:sldMk cId="2496961718" sldId="336"/>
            <ac:spMk id="6" creationId="{BF06D522-2E79-CDE6-025D-40436EF041A1}"/>
          </ac:spMkLst>
        </pc:spChg>
        <pc:graphicFrameChg chg="mod modVis">
          <ac:chgData name="Artem Kolesnyk (2506002)" userId="S::2506002@student.uwtsd.ac.uk::fa8c1461-8c02-4682-a76a-2d8812075813" providerId="AD" clId="Web-{16CE3ACC-589D-D461-7ABC-FC31AAF71F18}" dt="2026-02-12T19:17:16.027" v="31" actId="1076"/>
          <ac:graphicFrameMkLst>
            <pc:docMk/>
            <pc:sldMk cId="2496961718" sldId="336"/>
            <ac:graphicFrameMk id="5" creationId="{A2EE408F-2C4B-7EA4-C94A-EC225621176C}"/>
          </ac:graphicFrameMkLst>
        </pc:graphicFrameChg>
      </pc:sldChg>
      <pc:sldChg chg="addSp delSp modSp add replId">
        <pc:chgData name="Artem Kolesnyk (2506002)" userId="S::2506002@student.uwtsd.ac.uk::fa8c1461-8c02-4682-a76a-2d8812075813" providerId="AD" clId="Web-{16CE3ACC-589D-D461-7ABC-FC31AAF71F18}" dt="2026-02-12T19:36:49.632" v="178" actId="20577"/>
        <pc:sldMkLst>
          <pc:docMk/>
          <pc:sldMk cId="2693665648" sldId="365"/>
        </pc:sldMkLst>
        <pc:spChg chg="mod">
          <ac:chgData name="Artem Kolesnyk (2506002)" userId="S::2506002@student.uwtsd.ac.uk::fa8c1461-8c02-4682-a76a-2d8812075813" providerId="AD" clId="Web-{16CE3ACC-589D-D461-7ABC-FC31AAF71F18}" dt="2026-02-12T19:23:14.857" v="68" actId="20577"/>
          <ac:spMkLst>
            <pc:docMk/>
            <pc:sldMk cId="2693665648" sldId="365"/>
            <ac:spMk id="6" creationId="{3D2FC9DA-6154-0443-719B-5218D5D97A15}"/>
          </ac:spMkLst>
        </pc:spChg>
        <pc:graphicFrameChg chg="add mod modGraphic">
          <ac:chgData name="Artem Kolesnyk (2506002)" userId="S::2506002@student.uwtsd.ac.uk::fa8c1461-8c02-4682-a76a-2d8812075813" providerId="AD" clId="Web-{16CE3ACC-589D-D461-7ABC-FC31AAF71F18}" dt="2026-02-12T19:36:49.632" v="178" actId="20577"/>
          <ac:graphicFrameMkLst>
            <pc:docMk/>
            <pc:sldMk cId="2693665648" sldId="365"/>
            <ac:graphicFrameMk id="4" creationId="{E2B3D45B-7E27-9D7F-630C-15451236F0B1}"/>
          </ac:graphicFrameMkLst>
        </pc:graphicFrameChg>
      </pc:sldChg>
    </pc:docChg>
  </pc:docChgLst>
  <pc:docChgLst>
    <pc:chgData name="Artem Kolesnyk (2506002)" userId="S::2506002@student.uwtsd.ac.uk::fa8c1461-8c02-4682-a76a-2d8812075813" providerId="AD" clId="Web-{AD912A92-A89E-3120-8B62-2A8D264850DA}"/>
    <pc:docChg chg="modSld">
      <pc:chgData name="Artem Kolesnyk (2506002)" userId="S::2506002@student.uwtsd.ac.uk::fa8c1461-8c02-4682-a76a-2d8812075813" providerId="AD" clId="Web-{AD912A92-A89E-3120-8B62-2A8D264850DA}" dt="2026-01-31T17:23:57.825" v="307" actId="20577"/>
      <pc:docMkLst>
        <pc:docMk/>
      </pc:docMkLst>
      <pc:sldChg chg="modSp">
        <pc:chgData name="Artem Kolesnyk (2506002)" userId="S::2506002@student.uwtsd.ac.uk::fa8c1461-8c02-4682-a76a-2d8812075813" providerId="AD" clId="Web-{AD912A92-A89E-3120-8B62-2A8D264850DA}" dt="2026-01-31T17:23:21.386" v="299"/>
        <pc:sldMkLst>
          <pc:docMk/>
          <pc:sldMk cId="764605052" sldId="261"/>
        </pc:sldMkLst>
        <pc:graphicFrameChg chg="mod modGraphic">
          <ac:chgData name="Artem Kolesnyk (2506002)" userId="S::2506002@student.uwtsd.ac.uk::fa8c1461-8c02-4682-a76a-2d8812075813" providerId="AD" clId="Web-{AD912A92-A89E-3120-8B62-2A8D264850DA}" dt="2026-01-31T17:23:21.386" v="299"/>
          <ac:graphicFrameMkLst>
            <pc:docMk/>
            <pc:sldMk cId="764605052" sldId="261"/>
            <ac:graphicFrameMk id="7" creationId="{108D2D3F-BBD3-F859-AF29-5BEF174F1637}"/>
          </ac:graphicFrameMkLst>
        </pc:graphicFrameChg>
      </pc:sldChg>
      <pc:sldChg chg="modSp">
        <pc:chgData name="Artem Kolesnyk (2506002)" userId="S::2506002@student.uwtsd.ac.uk::fa8c1461-8c02-4682-a76a-2d8812075813" providerId="AD" clId="Web-{AD912A92-A89E-3120-8B62-2A8D264850DA}" dt="2026-01-31T14:39:53.407" v="68" actId="20577"/>
        <pc:sldMkLst>
          <pc:docMk/>
          <pc:sldMk cId="1027608494" sldId="272"/>
        </pc:sldMkLst>
        <pc:spChg chg="mod">
          <ac:chgData name="Artem Kolesnyk (2506002)" userId="S::2506002@student.uwtsd.ac.uk::fa8c1461-8c02-4682-a76a-2d8812075813" providerId="AD" clId="Web-{AD912A92-A89E-3120-8B62-2A8D264850DA}" dt="2026-01-31T14:39:53.407" v="68" actId="20577"/>
          <ac:spMkLst>
            <pc:docMk/>
            <pc:sldMk cId="1027608494" sldId="272"/>
            <ac:spMk id="2" creationId="{8A50C2D0-4F0F-32FA-368C-29CAACE5786E}"/>
          </ac:spMkLst>
        </pc:spChg>
        <pc:spChg chg="mod">
          <ac:chgData name="Artem Kolesnyk (2506002)" userId="S::2506002@student.uwtsd.ac.uk::fa8c1461-8c02-4682-a76a-2d8812075813" providerId="AD" clId="Web-{AD912A92-A89E-3120-8B62-2A8D264850DA}" dt="2026-01-31T14:39:09.124" v="57" actId="20577"/>
          <ac:spMkLst>
            <pc:docMk/>
            <pc:sldMk cId="1027608494" sldId="272"/>
            <ac:spMk id="3" creationId="{E292113E-450D-CB08-601E-E45AB99509E7}"/>
          </ac:spMkLst>
        </pc:spChg>
      </pc:sldChg>
      <pc:sldChg chg="modSp">
        <pc:chgData name="Artem Kolesnyk (2506002)" userId="S::2506002@student.uwtsd.ac.uk::fa8c1461-8c02-4682-a76a-2d8812075813" providerId="AD" clId="Web-{AD912A92-A89E-3120-8B62-2A8D264850DA}" dt="2026-01-31T14:45:59.374" v="201" actId="20577"/>
        <pc:sldMkLst>
          <pc:docMk/>
          <pc:sldMk cId="860344735" sldId="274"/>
        </pc:sldMkLst>
        <pc:spChg chg="mod">
          <ac:chgData name="Artem Kolesnyk (2506002)" userId="S::2506002@student.uwtsd.ac.uk::fa8c1461-8c02-4682-a76a-2d8812075813" providerId="AD" clId="Web-{AD912A92-A89E-3120-8B62-2A8D264850DA}" dt="2026-01-31T14:40:11.971" v="70" actId="20577"/>
          <ac:spMkLst>
            <pc:docMk/>
            <pc:sldMk cId="860344735" sldId="274"/>
            <ac:spMk id="2" creationId="{A4625D9A-89A8-7973-B86A-02BB98C95A4B}"/>
          </ac:spMkLst>
        </pc:spChg>
        <pc:spChg chg="mod">
          <ac:chgData name="Artem Kolesnyk (2506002)" userId="S::2506002@student.uwtsd.ac.uk::fa8c1461-8c02-4682-a76a-2d8812075813" providerId="AD" clId="Web-{AD912A92-A89E-3120-8B62-2A8D264850DA}" dt="2026-01-31T14:45:59.374" v="201" actId="20577"/>
          <ac:spMkLst>
            <pc:docMk/>
            <pc:sldMk cId="860344735" sldId="274"/>
            <ac:spMk id="3" creationId="{5A83545D-6FBE-2985-5F35-4C84283CFC53}"/>
          </ac:spMkLst>
        </pc:spChg>
      </pc:sldChg>
    </pc:docChg>
  </pc:docChgLst>
  <pc:docChgLst>
    <pc:chgData name="Artem Kolesnyk (2506002)" userId="S::2506002@student.uwtsd.ac.uk::fa8c1461-8c02-4682-a76a-2d8812075813" providerId="AD" clId="Web-{B7EB79B0-62ED-DCF0-F014-B88CB02A6A27}"/>
    <pc:docChg chg="modSld">
      <pc:chgData name="Artem Kolesnyk (2506002)" userId="S::2506002@student.uwtsd.ac.uk::fa8c1461-8c02-4682-a76a-2d8812075813" providerId="AD" clId="Web-{B7EB79B0-62ED-DCF0-F014-B88CB02A6A27}" dt="2026-02-07T17:07:55.280" v="434" actId="20577"/>
      <pc:docMkLst>
        <pc:docMk/>
      </pc:docMkLst>
      <pc:sldChg chg="modSp">
        <pc:chgData name="Artem Kolesnyk (2506002)" userId="S::2506002@student.uwtsd.ac.uk::fa8c1461-8c02-4682-a76a-2d8812075813" providerId="AD" clId="Web-{B7EB79B0-62ED-DCF0-F014-B88CB02A6A27}" dt="2026-02-06T21:01:32.156" v="370" actId="20577"/>
        <pc:sldMkLst>
          <pc:docMk/>
          <pc:sldMk cId="3321023050" sldId="271"/>
        </pc:sldMkLst>
        <pc:spChg chg="mod">
          <ac:chgData name="Artem Kolesnyk (2506002)" userId="S::2506002@student.uwtsd.ac.uk::fa8c1461-8c02-4682-a76a-2d8812075813" providerId="AD" clId="Web-{B7EB79B0-62ED-DCF0-F014-B88CB02A6A27}" dt="2026-02-06T21:01:32.156" v="370" actId="20577"/>
          <ac:spMkLst>
            <pc:docMk/>
            <pc:sldMk cId="3321023050" sldId="271"/>
            <ac:spMk id="3" creationId="{04A3744F-9B08-5DB9-23DC-76B7A65F7E67}"/>
          </ac:spMkLst>
        </pc:spChg>
      </pc:sldChg>
      <pc:sldChg chg="modSp">
        <pc:chgData name="Artem Kolesnyk (2506002)" userId="S::2506002@student.uwtsd.ac.uk::fa8c1461-8c02-4682-a76a-2d8812075813" providerId="AD" clId="Web-{B7EB79B0-62ED-DCF0-F014-B88CB02A6A27}" dt="2026-02-06T21:00:55.030" v="366" actId="20577"/>
        <pc:sldMkLst>
          <pc:docMk/>
          <pc:sldMk cId="1027608494" sldId="272"/>
        </pc:sldMkLst>
        <pc:spChg chg="mod">
          <ac:chgData name="Artem Kolesnyk (2506002)" userId="S::2506002@student.uwtsd.ac.uk::fa8c1461-8c02-4682-a76a-2d8812075813" providerId="AD" clId="Web-{B7EB79B0-62ED-DCF0-F014-B88CB02A6A27}" dt="2026-02-05T20:32:50.573" v="101" actId="14100"/>
          <ac:spMkLst>
            <pc:docMk/>
            <pc:sldMk cId="1027608494" sldId="272"/>
            <ac:spMk id="2" creationId="{8A50C2D0-4F0F-32FA-368C-29CAACE5786E}"/>
          </ac:spMkLst>
        </pc:spChg>
        <pc:spChg chg="mod">
          <ac:chgData name="Artem Kolesnyk (2506002)" userId="S::2506002@student.uwtsd.ac.uk::fa8c1461-8c02-4682-a76a-2d8812075813" providerId="AD" clId="Web-{B7EB79B0-62ED-DCF0-F014-B88CB02A6A27}" dt="2026-02-06T21:00:55.030" v="366" actId="20577"/>
          <ac:spMkLst>
            <pc:docMk/>
            <pc:sldMk cId="1027608494" sldId="272"/>
            <ac:spMk id="3" creationId="{E292113E-450D-CB08-601E-E45AB99509E7}"/>
          </ac:spMkLst>
        </pc:spChg>
      </pc:sldChg>
      <pc:sldChg chg="modSp">
        <pc:chgData name="Artem Kolesnyk (2506002)" userId="S::2506002@student.uwtsd.ac.uk::fa8c1461-8c02-4682-a76a-2d8812075813" providerId="AD" clId="Web-{B7EB79B0-62ED-DCF0-F014-B88CB02A6A27}" dt="2026-02-06T21:02:12.922" v="376" actId="20577"/>
        <pc:sldMkLst>
          <pc:docMk/>
          <pc:sldMk cId="860344735" sldId="274"/>
        </pc:sldMkLst>
        <pc:spChg chg="mod">
          <ac:chgData name="Artem Kolesnyk (2506002)" userId="S::2506002@student.uwtsd.ac.uk::fa8c1461-8c02-4682-a76a-2d8812075813" providerId="AD" clId="Web-{B7EB79B0-62ED-DCF0-F014-B88CB02A6A27}" dt="2026-02-06T21:02:12.922" v="376" actId="20577"/>
          <ac:spMkLst>
            <pc:docMk/>
            <pc:sldMk cId="860344735" sldId="274"/>
            <ac:spMk id="2" creationId="{A4625D9A-89A8-7973-B86A-02BB98C95A4B}"/>
          </ac:spMkLst>
        </pc:spChg>
      </pc:sldChg>
      <pc:sldChg chg="modSp">
        <pc:chgData name="Artem Kolesnyk (2506002)" userId="S::2506002@student.uwtsd.ac.uk::fa8c1461-8c02-4682-a76a-2d8812075813" providerId="AD" clId="Web-{B7EB79B0-62ED-DCF0-F014-B88CB02A6A27}" dt="2026-02-07T14:22:13.606" v="382" actId="20577"/>
        <pc:sldMkLst>
          <pc:docMk/>
          <pc:sldMk cId="2319079123" sldId="337"/>
        </pc:sldMkLst>
        <pc:spChg chg="mod">
          <ac:chgData name="Artem Kolesnyk (2506002)" userId="S::2506002@student.uwtsd.ac.uk::fa8c1461-8c02-4682-a76a-2d8812075813" providerId="AD" clId="Web-{B7EB79B0-62ED-DCF0-F014-B88CB02A6A27}" dt="2026-02-07T14:22:13.606" v="382" actId="20577"/>
          <ac:spMkLst>
            <pc:docMk/>
            <pc:sldMk cId="2319079123" sldId="337"/>
            <ac:spMk id="2" creationId="{F6A380E8-2AC0-F0B7-9432-FB8903B92FD6}"/>
          </ac:spMkLst>
        </pc:spChg>
      </pc:sldChg>
      <pc:sldChg chg="modSp">
        <pc:chgData name="Artem Kolesnyk (2506002)" userId="S::2506002@student.uwtsd.ac.uk::fa8c1461-8c02-4682-a76a-2d8812075813" providerId="AD" clId="Web-{B7EB79B0-62ED-DCF0-F014-B88CB02A6A27}" dt="2026-02-07T17:07:55.280" v="434" actId="20577"/>
        <pc:sldMkLst>
          <pc:docMk/>
          <pc:sldMk cId="642852813" sldId="363"/>
        </pc:sldMkLst>
        <pc:spChg chg="mod">
          <ac:chgData name="Artem Kolesnyk (2506002)" userId="S::2506002@student.uwtsd.ac.uk::fa8c1461-8c02-4682-a76a-2d8812075813" providerId="AD" clId="Web-{B7EB79B0-62ED-DCF0-F014-B88CB02A6A27}" dt="2026-02-07T17:05:59.827" v="419" actId="20577"/>
          <ac:spMkLst>
            <pc:docMk/>
            <pc:sldMk cId="642852813" sldId="363"/>
            <ac:spMk id="22" creationId="{280A6708-DF3B-47D7-80AD-BED7584E4872}"/>
          </ac:spMkLst>
        </pc:spChg>
        <pc:spChg chg="mod">
          <ac:chgData name="Artem Kolesnyk (2506002)" userId="S::2506002@student.uwtsd.ac.uk::fa8c1461-8c02-4682-a76a-2d8812075813" providerId="AD" clId="Web-{B7EB79B0-62ED-DCF0-F014-B88CB02A6A27}" dt="2026-02-07T17:07:55.280" v="434" actId="20577"/>
          <ac:spMkLst>
            <pc:docMk/>
            <pc:sldMk cId="642852813" sldId="363"/>
            <ac:spMk id="23" creationId="{8F167E83-1CE4-F3CA-7557-1CDDF3628DBE}"/>
          </ac:spMkLst>
        </pc:spChg>
        <pc:spChg chg="mod">
          <ac:chgData name="Artem Kolesnyk (2506002)" userId="S::2506002@student.uwtsd.ac.uk::fa8c1461-8c02-4682-a76a-2d8812075813" providerId="AD" clId="Web-{B7EB79B0-62ED-DCF0-F014-B88CB02A6A27}" dt="2026-02-07T16:53:39.755" v="411" actId="20577"/>
          <ac:spMkLst>
            <pc:docMk/>
            <pc:sldMk cId="642852813" sldId="363"/>
            <ac:spMk id="24" creationId="{B2F0A62B-BCD1-8AD8-F315-6F09A31F7FFE}"/>
          </ac:spMkLst>
        </pc:spChg>
        <pc:spChg chg="mod">
          <ac:chgData name="Artem Kolesnyk (2506002)" userId="S::2506002@student.uwtsd.ac.uk::fa8c1461-8c02-4682-a76a-2d8812075813" providerId="AD" clId="Web-{B7EB79B0-62ED-DCF0-F014-B88CB02A6A27}" dt="2026-02-07T16:52:29.442" v="410" actId="20577"/>
          <ac:spMkLst>
            <pc:docMk/>
            <pc:sldMk cId="642852813" sldId="363"/>
            <ac:spMk id="25" creationId="{2A30538D-67ED-A3A1-CFA1-39377D70B9B9}"/>
          </ac:spMkLst>
        </pc:spChg>
        <pc:spChg chg="mod">
          <ac:chgData name="Artem Kolesnyk (2506002)" userId="S::2506002@student.uwtsd.ac.uk::fa8c1461-8c02-4682-a76a-2d8812075813" providerId="AD" clId="Web-{B7EB79B0-62ED-DCF0-F014-B88CB02A6A27}" dt="2026-02-07T16:51:03.098" v="384" actId="20577"/>
          <ac:spMkLst>
            <pc:docMk/>
            <pc:sldMk cId="642852813" sldId="363"/>
            <ac:spMk id="38" creationId="{CE1BD776-63C4-D3EE-069C-C9BBE2DC4B45}"/>
          </ac:spMkLst>
        </pc:spChg>
        <pc:spChg chg="mod">
          <ac:chgData name="Artem Kolesnyk (2506002)" userId="S::2506002@student.uwtsd.ac.uk::fa8c1461-8c02-4682-a76a-2d8812075813" providerId="AD" clId="Web-{B7EB79B0-62ED-DCF0-F014-B88CB02A6A27}" dt="2026-02-07T17:06:47.311" v="433" actId="20577"/>
          <ac:spMkLst>
            <pc:docMk/>
            <pc:sldMk cId="642852813" sldId="363"/>
            <ac:spMk id="39" creationId="{D9B946EB-160F-14E8-6E65-A3ACFE53BA8E}"/>
          </ac:spMkLst>
        </pc:spChg>
      </pc:sldChg>
    </pc:docChg>
  </pc:docChgLst>
  <pc:docChgLst>
    <pc:chgData name="Artem Kolesnyk (2506002)" userId="S::2506002@student.uwtsd.ac.uk::fa8c1461-8c02-4682-a76a-2d8812075813" providerId="AD" clId="Web-{C5115579-C936-56E5-7999-BAE3F301A8F3}"/>
    <pc:docChg chg="modSld">
      <pc:chgData name="Artem Kolesnyk (2506002)" userId="S::2506002@student.uwtsd.ac.uk::fa8c1461-8c02-4682-a76a-2d8812075813" providerId="AD" clId="Web-{C5115579-C936-56E5-7999-BAE3F301A8F3}" dt="2026-02-12T21:31:44.757" v="649"/>
      <pc:docMkLst>
        <pc:docMk/>
      </pc:docMkLst>
      <pc:sldChg chg="modSp">
        <pc:chgData name="Artem Kolesnyk (2506002)" userId="S::2506002@student.uwtsd.ac.uk::fa8c1461-8c02-4682-a76a-2d8812075813" providerId="AD" clId="Web-{C5115579-C936-56E5-7999-BAE3F301A8F3}" dt="2026-02-12T21:31:44.757" v="649"/>
        <pc:sldMkLst>
          <pc:docMk/>
          <pc:sldMk cId="764605052" sldId="261"/>
        </pc:sldMkLst>
        <pc:spChg chg="mod">
          <ac:chgData name="Artem Kolesnyk (2506002)" userId="S::2506002@student.uwtsd.ac.uk::fa8c1461-8c02-4682-a76a-2d8812075813" providerId="AD" clId="Web-{C5115579-C936-56E5-7999-BAE3F301A8F3}" dt="2026-02-12T21:24:32.236" v="522" actId="20577"/>
          <ac:spMkLst>
            <pc:docMk/>
            <pc:sldMk cId="764605052" sldId="261"/>
            <ac:spMk id="2" creationId="{68A8AF1C-86E0-7043-44A2-DA950ED42D52}"/>
          </ac:spMkLst>
        </pc:spChg>
        <pc:graphicFrameChg chg="mod modGraphic">
          <ac:chgData name="Artem Kolesnyk (2506002)" userId="S::2506002@student.uwtsd.ac.uk::fa8c1461-8c02-4682-a76a-2d8812075813" providerId="AD" clId="Web-{C5115579-C936-56E5-7999-BAE3F301A8F3}" dt="2026-02-12T21:31:44.757" v="649"/>
          <ac:graphicFrameMkLst>
            <pc:docMk/>
            <pc:sldMk cId="764605052" sldId="261"/>
            <ac:graphicFrameMk id="7" creationId="{108D2D3F-BBD3-F859-AF29-5BEF174F1637}"/>
          </ac:graphicFrameMkLst>
        </pc:graphicFrameChg>
      </pc:sldChg>
      <pc:sldChg chg="delSp modSp">
        <pc:chgData name="Artem Kolesnyk (2506002)" userId="S::2506002@student.uwtsd.ac.uk::fa8c1461-8c02-4682-a76a-2d8812075813" providerId="AD" clId="Web-{C5115579-C936-56E5-7999-BAE3F301A8F3}" dt="2026-02-12T21:23:12.407" v="469" actId="20577"/>
        <pc:sldMkLst>
          <pc:docMk/>
          <pc:sldMk cId="2661610389" sldId="273"/>
        </pc:sldMkLst>
        <pc:spChg chg="mod">
          <ac:chgData name="Artem Kolesnyk (2506002)" userId="S::2506002@student.uwtsd.ac.uk::fa8c1461-8c02-4682-a76a-2d8812075813" providerId="AD" clId="Web-{C5115579-C936-56E5-7999-BAE3F301A8F3}" dt="2026-02-12T21:18:26.246" v="442" actId="20577"/>
          <ac:spMkLst>
            <pc:docMk/>
            <pc:sldMk cId="2661610389" sldId="273"/>
            <ac:spMk id="2" creationId="{F1DF348C-F75E-75E9-74BA-22A65FB9E02F}"/>
          </ac:spMkLst>
        </pc:spChg>
        <pc:spChg chg="mod">
          <ac:chgData name="Artem Kolesnyk (2506002)" userId="S::2506002@student.uwtsd.ac.uk::fa8c1461-8c02-4682-a76a-2d8812075813" providerId="AD" clId="Web-{C5115579-C936-56E5-7999-BAE3F301A8F3}" dt="2026-02-12T21:23:12.407" v="469" actId="20577"/>
          <ac:spMkLst>
            <pc:docMk/>
            <pc:sldMk cId="2661610389" sldId="273"/>
            <ac:spMk id="3" creationId="{881B820E-B9B3-5CF2-E1AE-F54AA3FA003E}"/>
          </ac:spMkLst>
        </pc:spChg>
      </pc:sldChg>
      <pc:sldChg chg="modSp">
        <pc:chgData name="Artem Kolesnyk (2506002)" userId="S::2506002@student.uwtsd.ac.uk::fa8c1461-8c02-4682-a76a-2d8812075813" providerId="AD" clId="Web-{C5115579-C936-56E5-7999-BAE3F301A8F3}" dt="2026-02-12T20:24:06.922" v="127" actId="20577"/>
        <pc:sldMkLst>
          <pc:docMk/>
          <pc:sldMk cId="860344735" sldId="274"/>
        </pc:sldMkLst>
        <pc:spChg chg="mod">
          <ac:chgData name="Artem Kolesnyk (2506002)" userId="S::2506002@student.uwtsd.ac.uk::fa8c1461-8c02-4682-a76a-2d8812075813" providerId="AD" clId="Web-{C5115579-C936-56E5-7999-BAE3F301A8F3}" dt="2026-02-12T20:24:06.922" v="127" actId="20577"/>
          <ac:spMkLst>
            <pc:docMk/>
            <pc:sldMk cId="860344735" sldId="274"/>
            <ac:spMk id="6" creationId="{F2519ADE-2BD9-41C0-D28B-18E92B959B74}"/>
          </ac:spMkLst>
        </pc:spChg>
        <pc:graphicFrameChg chg="modGraphic">
          <ac:chgData name="Artem Kolesnyk (2506002)" userId="S::2506002@student.uwtsd.ac.uk::fa8c1461-8c02-4682-a76a-2d8812075813" providerId="AD" clId="Web-{C5115579-C936-56E5-7999-BAE3F301A8F3}" dt="2026-02-12T19:49:42.510" v="46"/>
          <ac:graphicFrameMkLst>
            <pc:docMk/>
            <pc:sldMk cId="860344735" sldId="274"/>
            <ac:graphicFrameMk id="4" creationId="{22E7330B-11C7-1221-BF6A-3C11E9B0FA4D}"/>
          </ac:graphicFrameMkLst>
        </pc:graphicFrameChg>
      </pc:sldChg>
      <pc:sldChg chg="modSp">
        <pc:chgData name="Artem Kolesnyk (2506002)" userId="S::2506002@student.uwtsd.ac.uk::fa8c1461-8c02-4682-a76a-2d8812075813" providerId="AD" clId="Web-{C5115579-C936-56E5-7999-BAE3F301A8F3}" dt="2026-02-12T19:39:13.877" v="32" actId="20577"/>
        <pc:sldMkLst>
          <pc:docMk/>
          <pc:sldMk cId="2693665648" sldId="365"/>
        </pc:sldMkLst>
        <pc:graphicFrameChg chg="modGraphic">
          <ac:chgData name="Artem Kolesnyk (2506002)" userId="S::2506002@student.uwtsd.ac.uk::fa8c1461-8c02-4682-a76a-2d8812075813" providerId="AD" clId="Web-{C5115579-C936-56E5-7999-BAE3F301A8F3}" dt="2026-02-12T19:39:13.877" v="32" actId="20577"/>
          <ac:graphicFrameMkLst>
            <pc:docMk/>
            <pc:sldMk cId="2693665648" sldId="365"/>
            <ac:graphicFrameMk id="4" creationId="{E2B3D45B-7E27-9D7F-630C-15451236F0B1}"/>
          </ac:graphicFrameMkLst>
        </pc:graphicFrameChg>
      </pc:sldChg>
    </pc:docChg>
  </pc:docChgLst>
  <pc:docChgLst>
    <pc:chgData name="Artem Kolesnyk (2506002)" userId="S::2506002@student.uwtsd.ac.uk::fa8c1461-8c02-4682-a76a-2d8812075813" providerId="AD" clId="Web-{13C434EC-9246-1DE5-4CF0-BD0DB209BA21}"/>
    <pc:docChg chg="modSld">
      <pc:chgData name="Artem Kolesnyk (2506002)" userId="S::2506002@student.uwtsd.ac.uk::fa8c1461-8c02-4682-a76a-2d8812075813" providerId="AD" clId="Web-{13C434EC-9246-1DE5-4CF0-BD0DB209BA21}" dt="2026-02-13T21:45:57.339" v="1331" actId="20577"/>
      <pc:docMkLst>
        <pc:docMk/>
      </pc:docMkLst>
      <pc:sldChg chg="modSp">
        <pc:chgData name="Artem Kolesnyk (2506002)" userId="S::2506002@student.uwtsd.ac.uk::fa8c1461-8c02-4682-a76a-2d8812075813" providerId="AD" clId="Web-{13C434EC-9246-1DE5-4CF0-BD0DB209BA21}" dt="2026-02-13T21:14:43.777" v="1145" actId="20577"/>
        <pc:sldMkLst>
          <pc:docMk/>
          <pc:sldMk cId="764605052" sldId="261"/>
        </pc:sldMkLst>
        <pc:spChg chg="mod">
          <ac:chgData name="Artem Kolesnyk (2506002)" userId="S::2506002@student.uwtsd.ac.uk::fa8c1461-8c02-4682-a76a-2d8812075813" providerId="AD" clId="Web-{13C434EC-9246-1DE5-4CF0-BD0DB209BA21}" dt="2026-02-13T20:53:17.079" v="1050" actId="1076"/>
          <ac:spMkLst>
            <pc:docMk/>
            <pc:sldMk cId="764605052" sldId="261"/>
            <ac:spMk id="2" creationId="{68A8AF1C-86E0-7043-44A2-DA950ED42D52}"/>
          </ac:spMkLst>
        </pc:spChg>
        <pc:spChg chg="mod">
          <ac:chgData name="Artem Kolesnyk (2506002)" userId="S::2506002@student.uwtsd.ac.uk::fa8c1461-8c02-4682-a76a-2d8812075813" providerId="AD" clId="Web-{13C434EC-9246-1DE5-4CF0-BD0DB209BA21}" dt="2026-02-13T21:14:43.777" v="1145" actId="20577"/>
          <ac:spMkLst>
            <pc:docMk/>
            <pc:sldMk cId="764605052" sldId="261"/>
            <ac:spMk id="3" creationId="{E04C29E1-0FF6-7114-4118-5B68E71110F6}"/>
          </ac:spMkLst>
        </pc:spChg>
        <pc:graphicFrameChg chg="mod modGraphic">
          <ac:chgData name="Artem Kolesnyk (2506002)" userId="S::2506002@student.uwtsd.ac.uk::fa8c1461-8c02-4682-a76a-2d8812075813" providerId="AD" clId="Web-{13C434EC-9246-1DE5-4CF0-BD0DB209BA21}" dt="2026-02-13T21:07:15.622" v="1141"/>
          <ac:graphicFrameMkLst>
            <pc:docMk/>
            <pc:sldMk cId="764605052" sldId="261"/>
            <ac:graphicFrameMk id="7" creationId="{108D2D3F-BBD3-F859-AF29-5BEF174F1637}"/>
          </ac:graphicFrameMkLst>
        </pc:graphicFrameChg>
      </pc:sldChg>
      <pc:sldChg chg="modSp">
        <pc:chgData name="Artem Kolesnyk (2506002)" userId="S::2506002@student.uwtsd.ac.uk::fa8c1461-8c02-4682-a76a-2d8812075813" providerId="AD" clId="Web-{13C434EC-9246-1DE5-4CF0-BD0DB209BA21}" dt="2026-02-13T20:16:39.140" v="881" actId="20577"/>
        <pc:sldMkLst>
          <pc:docMk/>
          <pc:sldMk cId="3321023050" sldId="271"/>
        </pc:sldMkLst>
        <pc:spChg chg="mod">
          <ac:chgData name="Artem Kolesnyk (2506002)" userId="S::2506002@student.uwtsd.ac.uk::fa8c1461-8c02-4682-a76a-2d8812075813" providerId="AD" clId="Web-{13C434EC-9246-1DE5-4CF0-BD0DB209BA21}" dt="2026-02-13T20:16:39.140" v="881" actId="20577"/>
          <ac:spMkLst>
            <pc:docMk/>
            <pc:sldMk cId="3321023050" sldId="271"/>
            <ac:spMk id="3" creationId="{04A3744F-9B08-5DB9-23DC-76B7A65F7E67}"/>
          </ac:spMkLst>
        </pc:spChg>
      </pc:sldChg>
      <pc:sldChg chg="modSp">
        <pc:chgData name="Artem Kolesnyk (2506002)" userId="S::2506002@student.uwtsd.ac.uk::fa8c1461-8c02-4682-a76a-2d8812075813" providerId="AD" clId="Web-{13C434EC-9246-1DE5-4CF0-BD0DB209BA21}" dt="2026-02-13T20:20:50.007" v="886" actId="20577"/>
        <pc:sldMkLst>
          <pc:docMk/>
          <pc:sldMk cId="1027608494" sldId="272"/>
        </pc:sldMkLst>
        <pc:spChg chg="mod">
          <ac:chgData name="Artem Kolesnyk (2506002)" userId="S::2506002@student.uwtsd.ac.uk::fa8c1461-8c02-4682-a76a-2d8812075813" providerId="AD" clId="Web-{13C434EC-9246-1DE5-4CF0-BD0DB209BA21}" dt="2026-02-13T20:20:50.007" v="886" actId="20577"/>
          <ac:spMkLst>
            <pc:docMk/>
            <pc:sldMk cId="1027608494" sldId="272"/>
            <ac:spMk id="3" creationId="{E292113E-450D-CB08-601E-E45AB99509E7}"/>
          </ac:spMkLst>
        </pc:spChg>
      </pc:sldChg>
      <pc:sldChg chg="modSp">
        <pc:chgData name="Artem Kolesnyk (2506002)" userId="S::2506002@student.uwtsd.ac.uk::fa8c1461-8c02-4682-a76a-2d8812075813" providerId="AD" clId="Web-{13C434EC-9246-1DE5-4CF0-BD0DB209BA21}" dt="2026-02-13T18:40:48.440" v="48" actId="20577"/>
        <pc:sldMkLst>
          <pc:docMk/>
          <pc:sldMk cId="2661610389" sldId="273"/>
        </pc:sldMkLst>
        <pc:spChg chg="mod">
          <ac:chgData name="Artem Kolesnyk (2506002)" userId="S::2506002@student.uwtsd.ac.uk::fa8c1461-8c02-4682-a76a-2d8812075813" providerId="AD" clId="Web-{13C434EC-9246-1DE5-4CF0-BD0DB209BA21}" dt="2026-02-13T18:40:48.440" v="48" actId="20577"/>
          <ac:spMkLst>
            <pc:docMk/>
            <pc:sldMk cId="2661610389" sldId="273"/>
            <ac:spMk id="3" creationId="{881B820E-B9B3-5CF2-E1AE-F54AA3FA003E}"/>
          </ac:spMkLst>
        </pc:spChg>
      </pc:sldChg>
      <pc:sldChg chg="modSp">
        <pc:chgData name="Artem Kolesnyk (2506002)" userId="S::2506002@student.uwtsd.ac.uk::fa8c1461-8c02-4682-a76a-2d8812075813" providerId="AD" clId="Web-{13C434EC-9246-1DE5-4CF0-BD0DB209BA21}" dt="2026-02-13T20:43:30.845" v="984" actId="20577"/>
        <pc:sldMkLst>
          <pc:docMk/>
          <pc:sldMk cId="860344735" sldId="274"/>
        </pc:sldMkLst>
        <pc:spChg chg="mod">
          <ac:chgData name="Artem Kolesnyk (2506002)" userId="S::2506002@student.uwtsd.ac.uk::fa8c1461-8c02-4682-a76a-2d8812075813" providerId="AD" clId="Web-{13C434EC-9246-1DE5-4CF0-BD0DB209BA21}" dt="2026-02-13T20:43:30.845" v="984" actId="20577"/>
          <ac:spMkLst>
            <pc:docMk/>
            <pc:sldMk cId="860344735" sldId="274"/>
            <ac:spMk id="6" creationId="{F2519ADE-2BD9-41C0-D28B-18E92B959B74}"/>
          </ac:spMkLst>
        </pc:spChg>
        <pc:graphicFrameChg chg="mod modGraphic">
          <ac:chgData name="Artem Kolesnyk (2506002)" userId="S::2506002@student.uwtsd.ac.uk::fa8c1461-8c02-4682-a76a-2d8812075813" providerId="AD" clId="Web-{13C434EC-9246-1DE5-4CF0-BD0DB209BA21}" dt="2026-02-13T20:27:14.646" v="942"/>
          <ac:graphicFrameMkLst>
            <pc:docMk/>
            <pc:sldMk cId="860344735" sldId="274"/>
            <ac:graphicFrameMk id="4" creationId="{22E7330B-11C7-1221-BF6A-3C11E9B0FA4D}"/>
          </ac:graphicFrameMkLst>
        </pc:graphicFrameChg>
      </pc:sldChg>
      <pc:sldChg chg="modSp">
        <pc:chgData name="Artem Kolesnyk (2506002)" userId="S::2506002@student.uwtsd.ac.uk::fa8c1461-8c02-4682-a76a-2d8812075813" providerId="AD" clId="Web-{13C434EC-9246-1DE5-4CF0-BD0DB209BA21}" dt="2026-02-13T21:45:57.339" v="1331" actId="20577"/>
        <pc:sldMkLst>
          <pc:docMk/>
          <pc:sldMk cId="2319079123" sldId="337"/>
        </pc:sldMkLst>
        <pc:spChg chg="mod">
          <ac:chgData name="Artem Kolesnyk (2506002)" userId="S::2506002@student.uwtsd.ac.uk::fa8c1461-8c02-4682-a76a-2d8812075813" providerId="AD" clId="Web-{13C434EC-9246-1DE5-4CF0-BD0DB209BA21}" dt="2026-02-13T21:35:33.874" v="1262" actId="20577"/>
          <ac:spMkLst>
            <pc:docMk/>
            <pc:sldMk cId="2319079123" sldId="337"/>
            <ac:spMk id="2" creationId="{F6A380E8-2AC0-F0B7-9432-FB8903B92FD6}"/>
          </ac:spMkLst>
        </pc:spChg>
        <pc:spChg chg="mod">
          <ac:chgData name="Artem Kolesnyk (2506002)" userId="S::2506002@student.uwtsd.ac.uk::fa8c1461-8c02-4682-a76a-2d8812075813" providerId="AD" clId="Web-{13C434EC-9246-1DE5-4CF0-BD0DB209BA21}" dt="2026-02-13T21:45:34.213" v="1324" actId="20577"/>
          <ac:spMkLst>
            <pc:docMk/>
            <pc:sldMk cId="2319079123" sldId="337"/>
            <ac:spMk id="3" creationId="{1B4D8426-20C5-630E-80E5-EAB06B11CCD5}"/>
          </ac:spMkLst>
        </pc:spChg>
        <pc:spChg chg="mod">
          <ac:chgData name="Artem Kolesnyk (2506002)" userId="S::2506002@student.uwtsd.ac.uk::fa8c1461-8c02-4682-a76a-2d8812075813" providerId="AD" clId="Web-{13C434EC-9246-1DE5-4CF0-BD0DB209BA21}" dt="2026-02-13T21:45:57.339" v="1331" actId="20577"/>
          <ac:spMkLst>
            <pc:docMk/>
            <pc:sldMk cId="2319079123" sldId="337"/>
            <ac:spMk id="5" creationId="{4FE718F0-679C-850D-A5D4-2484229AD645}"/>
          </ac:spMkLst>
        </pc:spChg>
      </pc:sldChg>
      <pc:sldChg chg="modSp">
        <pc:chgData name="Artem Kolesnyk (2506002)" userId="S::2506002@student.uwtsd.ac.uk::fa8c1461-8c02-4682-a76a-2d8812075813" providerId="AD" clId="Web-{13C434EC-9246-1DE5-4CF0-BD0DB209BA21}" dt="2026-02-13T18:35:39.288" v="43" actId="20577"/>
        <pc:sldMkLst>
          <pc:docMk/>
          <pc:sldMk cId="2693665648" sldId="365"/>
        </pc:sldMkLst>
        <pc:graphicFrameChg chg="modGraphic">
          <ac:chgData name="Artem Kolesnyk (2506002)" userId="S::2506002@student.uwtsd.ac.uk::fa8c1461-8c02-4682-a76a-2d8812075813" providerId="AD" clId="Web-{13C434EC-9246-1DE5-4CF0-BD0DB209BA21}" dt="2026-02-13T18:35:39.288" v="43" actId="20577"/>
          <ac:graphicFrameMkLst>
            <pc:docMk/>
            <pc:sldMk cId="2693665648" sldId="365"/>
            <ac:graphicFrameMk id="4" creationId="{E2B3D45B-7E27-9D7F-630C-15451236F0B1}"/>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F085B1-F4F6-41C1-92E9-7BBB492DC091}" type="doc">
      <dgm:prSet loTypeId="urn:microsoft.com/office/officeart/2005/8/layout/radial1" loCatId="cycle" qsTypeId="urn:microsoft.com/office/officeart/2005/8/quickstyle/3d1" qsCatId="3D" csTypeId="urn:microsoft.com/office/officeart/2005/8/colors/colorful1" csCatId="colorful" phldr="1"/>
      <dgm:spPr/>
      <dgm:t>
        <a:bodyPr/>
        <a:lstStyle/>
        <a:p>
          <a:endParaRPr lang="en-GB"/>
        </a:p>
      </dgm:t>
    </dgm:pt>
    <dgm:pt modelId="{38A9FF2F-D693-48A4-B463-A53BFEDD40B1}">
      <dgm:prSet phldrT="[Text]" custT="1"/>
      <dgm:spPr/>
      <dgm:t>
        <a:bodyPr/>
        <a:lstStyle/>
        <a:p>
          <a:pPr rtl="0"/>
          <a:r>
            <a:rPr lang="en-GB" sz="2000" dirty="0">
              <a:latin typeface="Calibri"/>
              <a:ea typeface="Calibri"/>
              <a:cs typeface="Calibri"/>
            </a:rPr>
            <a:t>What </a:t>
          </a:r>
          <a:r>
            <a:rPr lang="en-GB" sz="2000" dirty="0" err="1">
              <a:latin typeface="Calibri"/>
              <a:ea typeface="Calibri"/>
              <a:cs typeface="Calibri"/>
            </a:rPr>
            <a:t>Declaint</a:t>
          </a:r>
          <a:r>
            <a:rPr lang="en-GB" sz="2000" dirty="0">
              <a:latin typeface="Calibri"/>
              <a:ea typeface="Calibri"/>
              <a:cs typeface="Calibri"/>
            </a:rPr>
            <a:t> sales</a:t>
          </a:r>
          <a:endParaRPr lang="en-GB" sz="2000" dirty="0">
            <a:latin typeface="Calibri"/>
            <a:ea typeface="Calibri Light"/>
            <a:cs typeface="Calibri Light"/>
          </a:endParaRPr>
        </a:p>
      </dgm:t>
    </dgm:pt>
    <dgm:pt modelId="{AA0B1AA4-C1AA-4982-92D2-BA4F37330EFF}" type="parTrans" cxnId="{3E407E14-D56C-4B2D-9074-C981FFE323F8}">
      <dgm:prSet/>
      <dgm:spPr/>
      <dgm:t>
        <a:bodyPr/>
        <a:lstStyle/>
        <a:p>
          <a:endParaRPr lang="en-GB"/>
        </a:p>
      </dgm:t>
    </dgm:pt>
    <dgm:pt modelId="{32D1CDE2-A8BC-44D8-B0BE-C85BF281C568}" type="sibTrans" cxnId="{3E407E14-D56C-4B2D-9074-C981FFE323F8}">
      <dgm:prSet/>
      <dgm:spPr/>
      <dgm:t>
        <a:bodyPr/>
        <a:lstStyle/>
        <a:p>
          <a:endParaRPr lang="en-GB"/>
        </a:p>
      </dgm:t>
    </dgm:pt>
    <dgm:pt modelId="{79A467D9-6C5D-419A-AC6A-2C649669B4AE}">
      <dgm:prSet phldrT="[Text]" custT="1"/>
      <dgm:spPr/>
      <dgm:t>
        <a:bodyPr/>
        <a:lstStyle/>
        <a:p>
          <a:pPr rtl="0"/>
          <a:r>
            <a:rPr lang="en-GB" sz="2000" dirty="0">
              <a:latin typeface="Calibri"/>
              <a:ea typeface="Calibri"/>
              <a:cs typeface="Calibri"/>
            </a:rPr>
            <a:t>Where Green Heaven flower shop</a:t>
          </a:r>
          <a:endParaRPr lang="en-GB" sz="2000" dirty="0">
            <a:latin typeface="Calibri"/>
            <a:ea typeface="Calibri Light"/>
            <a:cs typeface="Calibri Light"/>
          </a:endParaRPr>
        </a:p>
      </dgm:t>
    </dgm:pt>
    <dgm:pt modelId="{B681780A-6D22-46F1-897D-5A425289206C}" type="parTrans" cxnId="{5312200E-5DA0-4B61-81CD-2145104DE75E}">
      <dgm:prSet/>
      <dgm:spPr/>
      <dgm:t>
        <a:bodyPr/>
        <a:lstStyle/>
        <a:p>
          <a:endParaRPr lang="en-GB"/>
        </a:p>
      </dgm:t>
    </dgm:pt>
    <dgm:pt modelId="{D266A2AA-DFA3-4AA2-B1B8-8FEA85727E01}" type="sibTrans" cxnId="{5312200E-5DA0-4B61-81CD-2145104DE75E}">
      <dgm:prSet/>
      <dgm:spPr/>
      <dgm:t>
        <a:bodyPr/>
        <a:lstStyle/>
        <a:p>
          <a:endParaRPr lang="en-GB"/>
        </a:p>
      </dgm:t>
    </dgm:pt>
    <dgm:pt modelId="{A6BDBD95-9C74-483F-9A13-098A1A6926E0}">
      <dgm:prSet phldrT="[Text]"/>
      <dgm:spPr/>
      <dgm:t>
        <a:bodyPr/>
        <a:lstStyle/>
        <a:p>
          <a:pPr rtl="0"/>
          <a:r>
            <a:rPr lang="en-GB" sz="2000" dirty="0">
              <a:latin typeface="Calibri"/>
              <a:ea typeface="Calibri"/>
              <a:cs typeface="Calibri"/>
            </a:rPr>
            <a:t>Who Shop owners, people, flower growers</a:t>
          </a:r>
        </a:p>
      </dgm:t>
    </dgm:pt>
    <dgm:pt modelId="{FB3DFAB3-9F20-4CB4-A4CE-C0271FF60DC2}" type="parTrans" cxnId="{333873BE-BF68-464E-8622-EF0BA62D075F}">
      <dgm:prSet/>
      <dgm:spPr/>
      <dgm:t>
        <a:bodyPr/>
        <a:lstStyle/>
        <a:p>
          <a:endParaRPr lang="en-GB"/>
        </a:p>
      </dgm:t>
    </dgm:pt>
    <dgm:pt modelId="{E7ACEEF9-14FF-4F06-8717-223AE00B0FD2}" type="sibTrans" cxnId="{333873BE-BF68-464E-8622-EF0BA62D075F}">
      <dgm:prSet/>
      <dgm:spPr/>
      <dgm:t>
        <a:bodyPr/>
        <a:lstStyle/>
        <a:p>
          <a:endParaRPr lang="en-GB"/>
        </a:p>
      </dgm:t>
    </dgm:pt>
    <dgm:pt modelId="{53938E78-C2EA-4FA5-A395-4C7CB8A1AD22}">
      <dgm:prSet custT="1"/>
      <dgm:spPr/>
      <dgm:t>
        <a:bodyPr/>
        <a:lstStyle/>
        <a:p>
          <a:pPr rtl="0"/>
          <a:r>
            <a:rPr lang="en-GB" sz="2000" dirty="0">
              <a:latin typeface="Calibri Light"/>
              <a:ea typeface="Calibri Light"/>
              <a:cs typeface="Calibri Light"/>
            </a:rPr>
            <a:t>Why </a:t>
          </a:r>
          <a:r>
            <a:rPr lang="en-GB" sz="2000" dirty="0">
              <a:latin typeface="Calibri"/>
              <a:ea typeface="Calibri"/>
              <a:cs typeface="Calibri"/>
            </a:rPr>
            <a:t>Foot traffic,</a:t>
          </a:r>
          <a:r>
            <a:rPr lang="en" sz="2000" dirty="0">
              <a:latin typeface="Calibri"/>
              <a:ea typeface="Calibri"/>
              <a:cs typeface="Calibri"/>
            </a:rPr>
            <a:t>competitors </a:t>
          </a:r>
        </a:p>
      </dgm:t>
    </dgm:pt>
    <dgm:pt modelId="{B4F9798F-A408-457C-A7DE-52BD782C773E}" type="parTrans" cxnId="{ACC6F132-1AF5-47ED-86D2-54E202E41D05}">
      <dgm:prSet/>
      <dgm:spPr/>
      <dgm:t>
        <a:bodyPr/>
        <a:lstStyle/>
        <a:p>
          <a:endParaRPr lang="en-GB"/>
        </a:p>
      </dgm:t>
    </dgm:pt>
    <dgm:pt modelId="{B3A22ED5-EF36-49BE-8326-2F0F24FAC905}" type="sibTrans" cxnId="{ACC6F132-1AF5-47ED-86D2-54E202E41D05}">
      <dgm:prSet/>
      <dgm:spPr/>
      <dgm:t>
        <a:bodyPr/>
        <a:lstStyle/>
        <a:p>
          <a:endParaRPr lang="en-GB"/>
        </a:p>
      </dgm:t>
    </dgm:pt>
    <dgm:pt modelId="{F302DB57-01AF-4D2D-AC7E-186683A22F86}">
      <dgm:prSet phldr="0" custT="1"/>
      <dgm:spPr/>
      <dgm:t>
        <a:bodyPr/>
        <a:lstStyle/>
        <a:p>
          <a:pPr rtl="0"/>
          <a:r>
            <a:rPr lang="en-GB" sz="2000" dirty="0">
              <a:latin typeface="Calibri"/>
              <a:ea typeface="Calibri"/>
              <a:cs typeface="Calibri"/>
            </a:rPr>
            <a:t>30% decline sales</a:t>
          </a:r>
        </a:p>
      </dgm:t>
    </dgm:pt>
    <dgm:pt modelId="{DFC59E37-CCC0-4DEC-BEE9-88E6F24E5BD3}" type="parTrans" cxnId="{CC1B5A8B-D054-4937-85EC-CF8B706216E0}">
      <dgm:prSet/>
      <dgm:spPr/>
    </dgm:pt>
    <dgm:pt modelId="{9D7D2B55-D439-4CEB-BAA2-D00B47BB51F4}" type="sibTrans" cxnId="{CC1B5A8B-D054-4937-85EC-CF8B706216E0}">
      <dgm:prSet/>
      <dgm:spPr/>
    </dgm:pt>
    <dgm:pt modelId="{58A7B72A-68B8-4964-B520-3CE87A6C6E94}">
      <dgm:prSet phldr="0" custT="1"/>
      <dgm:spPr/>
      <dgm:t>
        <a:bodyPr/>
        <a:lstStyle/>
        <a:p>
          <a:pPr rtl="0"/>
          <a:r>
            <a:rPr lang="en-GB" sz="1800" dirty="0">
              <a:latin typeface="Calibri"/>
              <a:ea typeface="Calibri"/>
              <a:cs typeface="Calibri"/>
            </a:rPr>
            <a:t>When 12 month ago</a:t>
          </a:r>
          <a:r>
            <a:rPr lang="en-GB" sz="2000" dirty="0">
              <a:latin typeface="Calibri"/>
              <a:ea typeface="Calibri"/>
              <a:cs typeface="Calibri"/>
            </a:rPr>
            <a:t> </a:t>
          </a:r>
          <a:endParaRPr lang="ru-RU" sz="2000" dirty="0">
            <a:latin typeface="Calibri"/>
            <a:ea typeface="Calibri"/>
            <a:cs typeface="Calibri"/>
          </a:endParaRPr>
        </a:p>
      </dgm:t>
    </dgm:pt>
    <dgm:pt modelId="{35C8970F-1EBC-400D-9C2D-B2FF6CEF2F9C}" type="parTrans" cxnId="{8A81E5C3-0955-440E-B764-E2F393020E8F}">
      <dgm:prSet/>
      <dgm:spPr/>
      <dgm:t>
        <a:bodyPr/>
        <a:lstStyle/>
        <a:p>
          <a:endParaRPr lang="ru-RU"/>
        </a:p>
      </dgm:t>
    </dgm:pt>
    <dgm:pt modelId="{345CA379-3EE3-4733-BF9C-8F286FF53B4D}" type="sibTrans" cxnId="{8A81E5C3-0955-440E-B764-E2F393020E8F}">
      <dgm:prSet/>
      <dgm:spPr/>
    </dgm:pt>
    <dgm:pt modelId="{AED0443B-6CB6-4BA7-9985-D7DD123A8F40}">
      <dgm:prSet phldr="0"/>
      <dgm:spPr/>
      <dgm:t>
        <a:bodyPr/>
        <a:lstStyle/>
        <a:p>
          <a:pPr rtl="0"/>
          <a:r>
            <a:rPr lang="en-GB" sz="2000" dirty="0">
              <a:latin typeface="Calibri"/>
              <a:ea typeface="Calibri"/>
              <a:cs typeface="Calibri"/>
            </a:rPr>
            <a:t>How Possible closure of the company</a:t>
          </a:r>
        </a:p>
      </dgm:t>
    </dgm:pt>
    <dgm:pt modelId="{8ED45A2D-3429-4AA1-AF52-9EA5F9E38F06}" type="parTrans" cxnId="{072CBE5C-BB15-45CD-A2E0-D076E87AB878}">
      <dgm:prSet/>
      <dgm:spPr/>
      <dgm:t>
        <a:bodyPr/>
        <a:lstStyle/>
        <a:p>
          <a:endParaRPr lang="ru-RU"/>
        </a:p>
      </dgm:t>
    </dgm:pt>
    <dgm:pt modelId="{FC5BC1CC-3111-4742-967F-E150DF2F49C1}" type="sibTrans" cxnId="{072CBE5C-BB15-45CD-A2E0-D076E87AB878}">
      <dgm:prSet/>
      <dgm:spPr/>
    </dgm:pt>
    <dgm:pt modelId="{5B84A2BC-D64F-40CF-A165-D1CECEFDA1E7}">
      <dgm:prSet phldr="0"/>
      <dgm:spPr/>
      <dgm:t>
        <a:bodyPr/>
        <a:lstStyle/>
        <a:p>
          <a:pPr rtl="0"/>
          <a:r>
            <a:rPr lang="en-GB" sz="2000" dirty="0">
              <a:latin typeface="Calibri"/>
              <a:ea typeface="Calibri"/>
              <a:cs typeface="Calibri"/>
            </a:rPr>
            <a:t>How much The company lost 30% in in-store sales</a:t>
          </a:r>
        </a:p>
      </dgm:t>
    </dgm:pt>
    <dgm:pt modelId="{AF6B1626-6C66-4A5B-A4CC-C9D45E1F5972}" type="parTrans" cxnId="{DEE17365-5BDE-4CB1-866F-D02847F60BBE}">
      <dgm:prSet/>
      <dgm:spPr/>
      <dgm:t>
        <a:bodyPr/>
        <a:lstStyle/>
        <a:p>
          <a:endParaRPr lang="ru-RU"/>
        </a:p>
      </dgm:t>
    </dgm:pt>
    <dgm:pt modelId="{DCDD0C26-BB81-404A-8B20-1F5BB70F22A1}" type="sibTrans" cxnId="{DEE17365-5BDE-4CB1-866F-D02847F60BBE}">
      <dgm:prSet/>
      <dgm:spPr/>
    </dgm:pt>
    <dgm:pt modelId="{0341F57D-D3A1-4585-A00E-554700EED731}" type="pres">
      <dgm:prSet presAssocID="{FDF085B1-F4F6-41C1-92E9-7BBB492DC091}" presName="cycle" presStyleCnt="0">
        <dgm:presLayoutVars>
          <dgm:chMax val="1"/>
          <dgm:dir/>
          <dgm:animLvl val="ctr"/>
          <dgm:resizeHandles val="exact"/>
        </dgm:presLayoutVars>
      </dgm:prSet>
      <dgm:spPr/>
    </dgm:pt>
    <dgm:pt modelId="{87AB9DD0-1ADF-4780-8C95-17EBA26597EE}" type="pres">
      <dgm:prSet presAssocID="{F302DB57-01AF-4D2D-AC7E-186683A22F86}" presName="centerShape" presStyleLbl="node0" presStyleIdx="0" presStyleCnt="1"/>
      <dgm:spPr/>
    </dgm:pt>
    <dgm:pt modelId="{29FA417D-726D-4D8F-848A-E59AC0F1DC41}" type="pres">
      <dgm:prSet presAssocID="{AA0B1AA4-C1AA-4982-92D2-BA4F37330EFF}" presName="Name9" presStyleLbl="parChTrans1D2" presStyleIdx="0" presStyleCnt="7"/>
      <dgm:spPr/>
    </dgm:pt>
    <dgm:pt modelId="{0FDFD8B3-5A4F-4EE1-A281-531324761E2E}" type="pres">
      <dgm:prSet presAssocID="{AA0B1AA4-C1AA-4982-92D2-BA4F37330EFF}" presName="connTx" presStyleLbl="parChTrans1D2" presStyleIdx="0" presStyleCnt="7"/>
      <dgm:spPr/>
    </dgm:pt>
    <dgm:pt modelId="{763F2160-3304-4411-AE4A-84020BDC43E7}" type="pres">
      <dgm:prSet presAssocID="{38A9FF2F-D693-48A4-B463-A53BFEDD40B1}" presName="node" presStyleLbl="node1" presStyleIdx="0" presStyleCnt="7">
        <dgm:presLayoutVars>
          <dgm:bulletEnabled val="1"/>
        </dgm:presLayoutVars>
      </dgm:prSet>
      <dgm:spPr/>
    </dgm:pt>
    <dgm:pt modelId="{F2AA277D-83FE-4F24-BC91-2B15EAF397E3}" type="pres">
      <dgm:prSet presAssocID="{B681780A-6D22-46F1-897D-5A425289206C}" presName="Name9" presStyleLbl="parChTrans1D2" presStyleIdx="1" presStyleCnt="7"/>
      <dgm:spPr/>
    </dgm:pt>
    <dgm:pt modelId="{743516C3-FEEA-4D85-B4D5-A34D8E2EB495}" type="pres">
      <dgm:prSet presAssocID="{B681780A-6D22-46F1-897D-5A425289206C}" presName="connTx" presStyleLbl="parChTrans1D2" presStyleIdx="1" presStyleCnt="7"/>
      <dgm:spPr/>
    </dgm:pt>
    <dgm:pt modelId="{C9697224-451E-406B-A9B5-4C3BEF11384E}" type="pres">
      <dgm:prSet presAssocID="{79A467D9-6C5D-419A-AC6A-2C649669B4AE}" presName="node" presStyleLbl="node1" presStyleIdx="1" presStyleCnt="7">
        <dgm:presLayoutVars>
          <dgm:bulletEnabled val="1"/>
        </dgm:presLayoutVars>
      </dgm:prSet>
      <dgm:spPr/>
    </dgm:pt>
    <dgm:pt modelId="{CF308C7C-8FCD-49C5-86F6-BCB1CB0BBF74}" type="pres">
      <dgm:prSet presAssocID="{35C8970F-1EBC-400D-9C2D-B2FF6CEF2F9C}" presName="Name9" presStyleLbl="parChTrans1D2" presStyleIdx="2" presStyleCnt="7"/>
      <dgm:spPr/>
    </dgm:pt>
    <dgm:pt modelId="{5DCCF904-F5BA-41BB-8559-F0498A5C0E6E}" type="pres">
      <dgm:prSet presAssocID="{35C8970F-1EBC-400D-9C2D-B2FF6CEF2F9C}" presName="connTx" presStyleLbl="parChTrans1D2" presStyleIdx="2" presStyleCnt="7"/>
      <dgm:spPr/>
    </dgm:pt>
    <dgm:pt modelId="{EC0BD706-7A71-4B29-AC71-7E4F4AA11D94}" type="pres">
      <dgm:prSet presAssocID="{58A7B72A-68B8-4964-B520-3CE87A6C6E94}" presName="node" presStyleLbl="node1" presStyleIdx="2" presStyleCnt="7">
        <dgm:presLayoutVars>
          <dgm:bulletEnabled val="1"/>
        </dgm:presLayoutVars>
      </dgm:prSet>
      <dgm:spPr/>
    </dgm:pt>
    <dgm:pt modelId="{476E40A1-8447-4B68-B5D3-14075C104533}" type="pres">
      <dgm:prSet presAssocID="{FB3DFAB3-9F20-4CB4-A4CE-C0271FF60DC2}" presName="Name9" presStyleLbl="parChTrans1D2" presStyleIdx="3" presStyleCnt="7"/>
      <dgm:spPr/>
    </dgm:pt>
    <dgm:pt modelId="{63CA9493-7371-4049-9727-BD0AFB12C796}" type="pres">
      <dgm:prSet presAssocID="{FB3DFAB3-9F20-4CB4-A4CE-C0271FF60DC2}" presName="connTx" presStyleLbl="parChTrans1D2" presStyleIdx="3" presStyleCnt="7"/>
      <dgm:spPr/>
    </dgm:pt>
    <dgm:pt modelId="{8BFD2107-DC8B-4671-93CC-E63331FF4965}" type="pres">
      <dgm:prSet presAssocID="{A6BDBD95-9C74-483F-9A13-098A1A6926E0}" presName="node" presStyleLbl="node1" presStyleIdx="3" presStyleCnt="7">
        <dgm:presLayoutVars>
          <dgm:bulletEnabled val="1"/>
        </dgm:presLayoutVars>
      </dgm:prSet>
      <dgm:spPr/>
    </dgm:pt>
    <dgm:pt modelId="{F36F90BB-8261-40F5-904B-44FF349F24E7}" type="pres">
      <dgm:prSet presAssocID="{B4F9798F-A408-457C-A7DE-52BD782C773E}" presName="Name9" presStyleLbl="parChTrans1D2" presStyleIdx="4" presStyleCnt="7"/>
      <dgm:spPr/>
    </dgm:pt>
    <dgm:pt modelId="{760C66EC-44A6-46C6-91AE-BD582724738F}" type="pres">
      <dgm:prSet presAssocID="{B4F9798F-A408-457C-A7DE-52BD782C773E}" presName="connTx" presStyleLbl="parChTrans1D2" presStyleIdx="4" presStyleCnt="7"/>
      <dgm:spPr/>
    </dgm:pt>
    <dgm:pt modelId="{7373532F-298A-4B0C-BDC6-32984625BDD9}" type="pres">
      <dgm:prSet presAssocID="{53938E78-C2EA-4FA5-A395-4C7CB8A1AD22}" presName="node" presStyleLbl="node1" presStyleIdx="4" presStyleCnt="7">
        <dgm:presLayoutVars>
          <dgm:bulletEnabled val="1"/>
        </dgm:presLayoutVars>
      </dgm:prSet>
      <dgm:spPr/>
    </dgm:pt>
    <dgm:pt modelId="{85E8CAD5-D526-4FD1-B9D3-0BBE87C02A77}" type="pres">
      <dgm:prSet presAssocID="{8ED45A2D-3429-4AA1-AF52-9EA5F9E38F06}" presName="Name9" presStyleLbl="parChTrans1D2" presStyleIdx="5" presStyleCnt="7"/>
      <dgm:spPr/>
    </dgm:pt>
    <dgm:pt modelId="{6C74723C-89F2-419B-9644-180D3128D40B}" type="pres">
      <dgm:prSet presAssocID="{8ED45A2D-3429-4AA1-AF52-9EA5F9E38F06}" presName="connTx" presStyleLbl="parChTrans1D2" presStyleIdx="5" presStyleCnt="7"/>
      <dgm:spPr/>
    </dgm:pt>
    <dgm:pt modelId="{29B957CF-BBFF-4ED2-AE99-AE60E4B29B96}" type="pres">
      <dgm:prSet presAssocID="{AED0443B-6CB6-4BA7-9985-D7DD123A8F40}" presName="node" presStyleLbl="node1" presStyleIdx="5" presStyleCnt="7">
        <dgm:presLayoutVars>
          <dgm:bulletEnabled val="1"/>
        </dgm:presLayoutVars>
      </dgm:prSet>
      <dgm:spPr/>
    </dgm:pt>
    <dgm:pt modelId="{718319B2-A621-4A67-83F6-3DC96B545647}" type="pres">
      <dgm:prSet presAssocID="{AF6B1626-6C66-4A5B-A4CC-C9D45E1F5972}" presName="Name9" presStyleLbl="parChTrans1D2" presStyleIdx="6" presStyleCnt="7"/>
      <dgm:spPr/>
    </dgm:pt>
    <dgm:pt modelId="{861C3410-954B-4F8F-A768-DC4C9FF354CD}" type="pres">
      <dgm:prSet presAssocID="{AF6B1626-6C66-4A5B-A4CC-C9D45E1F5972}" presName="connTx" presStyleLbl="parChTrans1D2" presStyleIdx="6" presStyleCnt="7"/>
      <dgm:spPr/>
    </dgm:pt>
    <dgm:pt modelId="{9170C2C1-4E5F-43D8-9433-C536A9282663}" type="pres">
      <dgm:prSet presAssocID="{5B84A2BC-D64F-40CF-A165-D1CECEFDA1E7}" presName="node" presStyleLbl="node1" presStyleIdx="6" presStyleCnt="7">
        <dgm:presLayoutVars>
          <dgm:bulletEnabled val="1"/>
        </dgm:presLayoutVars>
      </dgm:prSet>
      <dgm:spPr/>
    </dgm:pt>
  </dgm:ptLst>
  <dgm:cxnLst>
    <dgm:cxn modelId="{670F6B08-EC02-4FE9-B094-E30E6AEA775E}" type="presOf" srcId="{AED0443B-6CB6-4BA7-9985-D7DD123A8F40}" destId="{29B957CF-BBFF-4ED2-AE99-AE60E4B29B96}" srcOrd="0" destOrd="0" presId="urn:microsoft.com/office/officeart/2005/8/layout/radial1"/>
    <dgm:cxn modelId="{A93B070B-C98A-4673-811E-44B710DDFC78}" type="presOf" srcId="{B4F9798F-A408-457C-A7DE-52BD782C773E}" destId="{F36F90BB-8261-40F5-904B-44FF349F24E7}" srcOrd="0" destOrd="0" presId="urn:microsoft.com/office/officeart/2005/8/layout/radial1"/>
    <dgm:cxn modelId="{5312200E-5DA0-4B61-81CD-2145104DE75E}" srcId="{F302DB57-01AF-4D2D-AC7E-186683A22F86}" destId="{79A467D9-6C5D-419A-AC6A-2C649669B4AE}" srcOrd="1" destOrd="0" parTransId="{B681780A-6D22-46F1-897D-5A425289206C}" sibTransId="{D266A2AA-DFA3-4AA2-B1B8-8FEA85727E01}"/>
    <dgm:cxn modelId="{3E407E14-D56C-4B2D-9074-C981FFE323F8}" srcId="{F302DB57-01AF-4D2D-AC7E-186683A22F86}" destId="{38A9FF2F-D693-48A4-B463-A53BFEDD40B1}" srcOrd="0" destOrd="0" parTransId="{AA0B1AA4-C1AA-4982-92D2-BA4F37330EFF}" sibTransId="{32D1CDE2-A8BC-44D8-B0BE-C85BF281C568}"/>
    <dgm:cxn modelId="{F36A561B-F238-41ED-A209-ED6C78E8E7A1}" type="presOf" srcId="{8ED45A2D-3429-4AA1-AF52-9EA5F9E38F06}" destId="{6C74723C-89F2-419B-9644-180D3128D40B}" srcOrd="1" destOrd="0" presId="urn:microsoft.com/office/officeart/2005/8/layout/radial1"/>
    <dgm:cxn modelId="{B0B9001F-A9B4-4BC2-9635-EE98FBF912F2}" type="presOf" srcId="{38A9FF2F-D693-48A4-B463-A53BFEDD40B1}" destId="{763F2160-3304-4411-AE4A-84020BDC43E7}" srcOrd="0" destOrd="0" presId="urn:microsoft.com/office/officeart/2005/8/layout/radial1"/>
    <dgm:cxn modelId="{CC1C7021-4DCF-46E1-A556-0F4F8F7CF81E}" type="presOf" srcId="{53938E78-C2EA-4FA5-A395-4C7CB8A1AD22}" destId="{7373532F-298A-4B0C-BDC6-32984625BDD9}" srcOrd="0" destOrd="0" presId="urn:microsoft.com/office/officeart/2005/8/layout/radial1"/>
    <dgm:cxn modelId="{0D63752D-14C7-4F90-9B68-A2F0784285B1}" type="presOf" srcId="{8ED45A2D-3429-4AA1-AF52-9EA5F9E38F06}" destId="{85E8CAD5-D526-4FD1-B9D3-0BBE87C02A77}" srcOrd="0" destOrd="0" presId="urn:microsoft.com/office/officeart/2005/8/layout/radial1"/>
    <dgm:cxn modelId="{99BC932D-AD3C-40E2-BE9A-C4F0963AD97E}" type="presOf" srcId="{58A7B72A-68B8-4964-B520-3CE87A6C6E94}" destId="{EC0BD706-7A71-4B29-AC71-7E4F4AA11D94}" srcOrd="0" destOrd="0" presId="urn:microsoft.com/office/officeart/2005/8/layout/radial1"/>
    <dgm:cxn modelId="{ACC6F132-1AF5-47ED-86D2-54E202E41D05}" srcId="{F302DB57-01AF-4D2D-AC7E-186683A22F86}" destId="{53938E78-C2EA-4FA5-A395-4C7CB8A1AD22}" srcOrd="4" destOrd="0" parTransId="{B4F9798F-A408-457C-A7DE-52BD782C773E}" sibTransId="{B3A22ED5-EF36-49BE-8326-2F0F24FAC905}"/>
    <dgm:cxn modelId="{367AAB35-66C4-4C10-8B29-1BEB06C18BF7}" type="presOf" srcId="{AF6B1626-6C66-4A5B-A4CC-C9D45E1F5972}" destId="{718319B2-A621-4A67-83F6-3DC96B545647}" srcOrd="0" destOrd="0" presId="urn:microsoft.com/office/officeart/2005/8/layout/radial1"/>
    <dgm:cxn modelId="{072CBE5C-BB15-45CD-A2E0-D076E87AB878}" srcId="{F302DB57-01AF-4D2D-AC7E-186683A22F86}" destId="{AED0443B-6CB6-4BA7-9985-D7DD123A8F40}" srcOrd="5" destOrd="0" parTransId="{8ED45A2D-3429-4AA1-AF52-9EA5F9E38F06}" sibTransId="{FC5BC1CC-3111-4742-967F-E150DF2F49C1}"/>
    <dgm:cxn modelId="{075BDD5C-A8DA-4A35-88CF-9BBD6BADA7D4}" type="presOf" srcId="{35C8970F-1EBC-400D-9C2D-B2FF6CEF2F9C}" destId="{CF308C7C-8FCD-49C5-86F6-BCB1CB0BBF74}" srcOrd="0" destOrd="0" presId="urn:microsoft.com/office/officeart/2005/8/layout/radial1"/>
    <dgm:cxn modelId="{534AF862-CBC1-4F77-B4F2-C018EC5D29A0}" type="presOf" srcId="{79A467D9-6C5D-419A-AC6A-2C649669B4AE}" destId="{C9697224-451E-406B-A9B5-4C3BEF11384E}" srcOrd="0" destOrd="0" presId="urn:microsoft.com/office/officeart/2005/8/layout/radial1"/>
    <dgm:cxn modelId="{71500F45-F24A-4E00-BAEE-A7B28F5DFCB6}" type="presOf" srcId="{A6BDBD95-9C74-483F-9A13-098A1A6926E0}" destId="{8BFD2107-DC8B-4671-93CC-E63331FF4965}" srcOrd="0" destOrd="0" presId="urn:microsoft.com/office/officeart/2005/8/layout/radial1"/>
    <dgm:cxn modelId="{DEE17365-5BDE-4CB1-866F-D02847F60BBE}" srcId="{F302DB57-01AF-4D2D-AC7E-186683A22F86}" destId="{5B84A2BC-D64F-40CF-A165-D1CECEFDA1E7}" srcOrd="6" destOrd="0" parTransId="{AF6B1626-6C66-4A5B-A4CC-C9D45E1F5972}" sibTransId="{DCDD0C26-BB81-404A-8B20-1F5BB70F22A1}"/>
    <dgm:cxn modelId="{F663A548-6A05-4F23-9B5E-92DCF6ED3F3A}" type="presOf" srcId="{35C8970F-1EBC-400D-9C2D-B2FF6CEF2F9C}" destId="{5DCCF904-F5BA-41BB-8559-F0498A5C0E6E}" srcOrd="1" destOrd="0" presId="urn:microsoft.com/office/officeart/2005/8/layout/radial1"/>
    <dgm:cxn modelId="{B8EF7F4C-0FBD-4393-BD58-A62D66D36EF8}" type="presOf" srcId="{AA0B1AA4-C1AA-4982-92D2-BA4F37330EFF}" destId="{29FA417D-726D-4D8F-848A-E59AC0F1DC41}" srcOrd="0" destOrd="0" presId="urn:microsoft.com/office/officeart/2005/8/layout/radial1"/>
    <dgm:cxn modelId="{94A61878-DD89-436D-836F-B128B6E31436}" type="presOf" srcId="{FB3DFAB3-9F20-4CB4-A4CE-C0271FF60DC2}" destId="{476E40A1-8447-4B68-B5D3-14075C104533}" srcOrd="0" destOrd="0" presId="urn:microsoft.com/office/officeart/2005/8/layout/radial1"/>
    <dgm:cxn modelId="{E5EC3F87-6CAB-4CE6-9FFA-6B2E541FD83F}" type="presOf" srcId="{B4F9798F-A408-457C-A7DE-52BD782C773E}" destId="{760C66EC-44A6-46C6-91AE-BD582724738F}" srcOrd="1" destOrd="0" presId="urn:microsoft.com/office/officeart/2005/8/layout/radial1"/>
    <dgm:cxn modelId="{CC1B5A8B-D054-4937-85EC-CF8B706216E0}" srcId="{FDF085B1-F4F6-41C1-92E9-7BBB492DC091}" destId="{F302DB57-01AF-4D2D-AC7E-186683A22F86}" srcOrd="0" destOrd="0" parTransId="{DFC59E37-CCC0-4DEC-BEE9-88E6F24E5BD3}" sibTransId="{9D7D2B55-D439-4CEB-BAA2-D00B47BB51F4}"/>
    <dgm:cxn modelId="{D49FA68B-955C-4E67-8D0C-8166AE0551C7}" type="presOf" srcId="{AA0B1AA4-C1AA-4982-92D2-BA4F37330EFF}" destId="{0FDFD8B3-5A4F-4EE1-A281-531324761E2E}" srcOrd="1" destOrd="0" presId="urn:microsoft.com/office/officeart/2005/8/layout/radial1"/>
    <dgm:cxn modelId="{097ACC9A-B503-4CFF-8DB8-C64BC6A80C3B}" type="presOf" srcId="{B681780A-6D22-46F1-897D-5A425289206C}" destId="{743516C3-FEEA-4D85-B4D5-A34D8E2EB495}" srcOrd="1" destOrd="0" presId="urn:microsoft.com/office/officeart/2005/8/layout/radial1"/>
    <dgm:cxn modelId="{99D577BA-7ECC-4581-A810-9115778C7F74}" type="presOf" srcId="{B681780A-6D22-46F1-897D-5A425289206C}" destId="{F2AA277D-83FE-4F24-BC91-2B15EAF397E3}" srcOrd="0" destOrd="0" presId="urn:microsoft.com/office/officeart/2005/8/layout/radial1"/>
    <dgm:cxn modelId="{333873BE-BF68-464E-8622-EF0BA62D075F}" srcId="{F302DB57-01AF-4D2D-AC7E-186683A22F86}" destId="{A6BDBD95-9C74-483F-9A13-098A1A6926E0}" srcOrd="3" destOrd="0" parTransId="{FB3DFAB3-9F20-4CB4-A4CE-C0271FF60DC2}" sibTransId="{E7ACEEF9-14FF-4F06-8717-223AE00B0FD2}"/>
    <dgm:cxn modelId="{6D4B2EC1-9C2D-452D-9BB7-3C1C2DCB478A}" type="presOf" srcId="{FB3DFAB3-9F20-4CB4-A4CE-C0271FF60DC2}" destId="{63CA9493-7371-4049-9727-BD0AFB12C796}" srcOrd="1" destOrd="0" presId="urn:microsoft.com/office/officeart/2005/8/layout/radial1"/>
    <dgm:cxn modelId="{7A5EC8C2-45D2-4404-9606-7F6B07C6851D}" type="presOf" srcId="{5B84A2BC-D64F-40CF-A165-D1CECEFDA1E7}" destId="{9170C2C1-4E5F-43D8-9433-C536A9282663}" srcOrd="0" destOrd="0" presId="urn:microsoft.com/office/officeart/2005/8/layout/radial1"/>
    <dgm:cxn modelId="{8A81E5C3-0955-440E-B764-E2F393020E8F}" srcId="{F302DB57-01AF-4D2D-AC7E-186683A22F86}" destId="{58A7B72A-68B8-4964-B520-3CE87A6C6E94}" srcOrd="2" destOrd="0" parTransId="{35C8970F-1EBC-400D-9C2D-B2FF6CEF2F9C}" sibTransId="{345CA379-3EE3-4733-BF9C-8F286FF53B4D}"/>
    <dgm:cxn modelId="{17627ED4-026F-472D-9146-958E494B42F7}" type="presOf" srcId="{AF6B1626-6C66-4A5B-A4CC-C9D45E1F5972}" destId="{861C3410-954B-4F8F-A768-DC4C9FF354CD}" srcOrd="1" destOrd="0" presId="urn:microsoft.com/office/officeart/2005/8/layout/radial1"/>
    <dgm:cxn modelId="{206CFFD6-D66D-4008-84EC-A63872D6C5D6}" type="presOf" srcId="{FDF085B1-F4F6-41C1-92E9-7BBB492DC091}" destId="{0341F57D-D3A1-4585-A00E-554700EED731}" srcOrd="0" destOrd="0" presId="urn:microsoft.com/office/officeart/2005/8/layout/radial1"/>
    <dgm:cxn modelId="{E38D2FEB-E93F-4872-9E87-81C2C6939732}" type="presOf" srcId="{F302DB57-01AF-4D2D-AC7E-186683A22F86}" destId="{87AB9DD0-1ADF-4780-8C95-17EBA26597EE}" srcOrd="0" destOrd="0" presId="urn:microsoft.com/office/officeart/2005/8/layout/radial1"/>
    <dgm:cxn modelId="{83516E52-4D69-4573-A428-D8FF29449114}" type="presParOf" srcId="{0341F57D-D3A1-4585-A00E-554700EED731}" destId="{87AB9DD0-1ADF-4780-8C95-17EBA26597EE}" srcOrd="0" destOrd="0" presId="urn:microsoft.com/office/officeart/2005/8/layout/radial1"/>
    <dgm:cxn modelId="{6E2EC62D-1C97-46C8-990D-653EDD78B6EF}" type="presParOf" srcId="{0341F57D-D3A1-4585-A00E-554700EED731}" destId="{29FA417D-726D-4D8F-848A-E59AC0F1DC41}" srcOrd="1" destOrd="0" presId="urn:microsoft.com/office/officeart/2005/8/layout/radial1"/>
    <dgm:cxn modelId="{3C47144D-DD10-46BA-92E5-DFD5DDB28F94}" type="presParOf" srcId="{29FA417D-726D-4D8F-848A-E59AC0F1DC41}" destId="{0FDFD8B3-5A4F-4EE1-A281-531324761E2E}" srcOrd="0" destOrd="0" presId="urn:microsoft.com/office/officeart/2005/8/layout/radial1"/>
    <dgm:cxn modelId="{1680D92B-F88F-40C9-A1F8-976E3D2C7FF8}" type="presParOf" srcId="{0341F57D-D3A1-4585-A00E-554700EED731}" destId="{763F2160-3304-4411-AE4A-84020BDC43E7}" srcOrd="2" destOrd="0" presId="urn:microsoft.com/office/officeart/2005/8/layout/radial1"/>
    <dgm:cxn modelId="{819DEA0E-68F8-4558-9AF0-AB115AD1507F}" type="presParOf" srcId="{0341F57D-D3A1-4585-A00E-554700EED731}" destId="{F2AA277D-83FE-4F24-BC91-2B15EAF397E3}" srcOrd="3" destOrd="0" presId="urn:microsoft.com/office/officeart/2005/8/layout/radial1"/>
    <dgm:cxn modelId="{D1248458-2C51-4F44-9BC3-0E147D0E6C29}" type="presParOf" srcId="{F2AA277D-83FE-4F24-BC91-2B15EAF397E3}" destId="{743516C3-FEEA-4D85-B4D5-A34D8E2EB495}" srcOrd="0" destOrd="0" presId="urn:microsoft.com/office/officeart/2005/8/layout/radial1"/>
    <dgm:cxn modelId="{7A92DFB6-5E96-4D9D-94CD-6C852179610B}" type="presParOf" srcId="{0341F57D-D3A1-4585-A00E-554700EED731}" destId="{C9697224-451E-406B-A9B5-4C3BEF11384E}" srcOrd="4" destOrd="0" presId="urn:microsoft.com/office/officeart/2005/8/layout/radial1"/>
    <dgm:cxn modelId="{937FAFE6-7EA7-4A16-ABD3-CEEAEFF46632}" type="presParOf" srcId="{0341F57D-D3A1-4585-A00E-554700EED731}" destId="{CF308C7C-8FCD-49C5-86F6-BCB1CB0BBF74}" srcOrd="5" destOrd="0" presId="urn:microsoft.com/office/officeart/2005/8/layout/radial1"/>
    <dgm:cxn modelId="{2541F582-ACD6-4CDF-AAF3-DD558DBCC6EF}" type="presParOf" srcId="{CF308C7C-8FCD-49C5-86F6-BCB1CB0BBF74}" destId="{5DCCF904-F5BA-41BB-8559-F0498A5C0E6E}" srcOrd="0" destOrd="0" presId="urn:microsoft.com/office/officeart/2005/8/layout/radial1"/>
    <dgm:cxn modelId="{2136DF62-0379-4EA6-A45F-392A7407EB1C}" type="presParOf" srcId="{0341F57D-D3A1-4585-A00E-554700EED731}" destId="{EC0BD706-7A71-4B29-AC71-7E4F4AA11D94}" srcOrd="6" destOrd="0" presId="urn:microsoft.com/office/officeart/2005/8/layout/radial1"/>
    <dgm:cxn modelId="{3FD701DE-DF18-45BA-9B69-7683E4B01FCA}" type="presParOf" srcId="{0341F57D-D3A1-4585-A00E-554700EED731}" destId="{476E40A1-8447-4B68-B5D3-14075C104533}" srcOrd="7" destOrd="0" presId="urn:microsoft.com/office/officeart/2005/8/layout/radial1"/>
    <dgm:cxn modelId="{ABC990A4-601E-4AE7-BE75-CF6D6401E9FA}" type="presParOf" srcId="{476E40A1-8447-4B68-B5D3-14075C104533}" destId="{63CA9493-7371-4049-9727-BD0AFB12C796}" srcOrd="0" destOrd="0" presId="urn:microsoft.com/office/officeart/2005/8/layout/radial1"/>
    <dgm:cxn modelId="{962AA084-BAB8-42B9-B1DB-0D3C623C6BFE}" type="presParOf" srcId="{0341F57D-D3A1-4585-A00E-554700EED731}" destId="{8BFD2107-DC8B-4671-93CC-E63331FF4965}" srcOrd="8" destOrd="0" presId="urn:microsoft.com/office/officeart/2005/8/layout/radial1"/>
    <dgm:cxn modelId="{54D57019-4EFA-432B-A388-BD7FD8117CD9}" type="presParOf" srcId="{0341F57D-D3A1-4585-A00E-554700EED731}" destId="{F36F90BB-8261-40F5-904B-44FF349F24E7}" srcOrd="9" destOrd="0" presId="urn:microsoft.com/office/officeart/2005/8/layout/radial1"/>
    <dgm:cxn modelId="{A2C3351D-23E2-4E17-93BE-0F2F7F488D37}" type="presParOf" srcId="{F36F90BB-8261-40F5-904B-44FF349F24E7}" destId="{760C66EC-44A6-46C6-91AE-BD582724738F}" srcOrd="0" destOrd="0" presId="urn:microsoft.com/office/officeart/2005/8/layout/radial1"/>
    <dgm:cxn modelId="{5DE99908-4E13-4B08-9FDB-00459F48906B}" type="presParOf" srcId="{0341F57D-D3A1-4585-A00E-554700EED731}" destId="{7373532F-298A-4B0C-BDC6-32984625BDD9}" srcOrd="10" destOrd="0" presId="urn:microsoft.com/office/officeart/2005/8/layout/radial1"/>
    <dgm:cxn modelId="{E03B9460-3580-450D-BEE7-E901A951BB69}" type="presParOf" srcId="{0341F57D-D3A1-4585-A00E-554700EED731}" destId="{85E8CAD5-D526-4FD1-B9D3-0BBE87C02A77}" srcOrd="11" destOrd="0" presId="urn:microsoft.com/office/officeart/2005/8/layout/radial1"/>
    <dgm:cxn modelId="{CC899A86-A165-4611-8AAF-7103D86A5D76}" type="presParOf" srcId="{85E8CAD5-D526-4FD1-B9D3-0BBE87C02A77}" destId="{6C74723C-89F2-419B-9644-180D3128D40B}" srcOrd="0" destOrd="0" presId="urn:microsoft.com/office/officeart/2005/8/layout/radial1"/>
    <dgm:cxn modelId="{E7AF8955-8C31-4FAA-B105-9280AA8702C7}" type="presParOf" srcId="{0341F57D-D3A1-4585-A00E-554700EED731}" destId="{29B957CF-BBFF-4ED2-AE99-AE60E4B29B96}" srcOrd="12" destOrd="0" presId="urn:microsoft.com/office/officeart/2005/8/layout/radial1"/>
    <dgm:cxn modelId="{A0FA6155-FF9C-4AB4-940F-23ABF2A0448F}" type="presParOf" srcId="{0341F57D-D3A1-4585-A00E-554700EED731}" destId="{718319B2-A621-4A67-83F6-3DC96B545647}" srcOrd="13" destOrd="0" presId="urn:microsoft.com/office/officeart/2005/8/layout/radial1"/>
    <dgm:cxn modelId="{3B39B700-D633-4A14-A5D7-CABF8326923F}" type="presParOf" srcId="{718319B2-A621-4A67-83F6-3DC96B545647}" destId="{861C3410-954B-4F8F-A768-DC4C9FF354CD}" srcOrd="0" destOrd="0" presId="urn:microsoft.com/office/officeart/2005/8/layout/radial1"/>
    <dgm:cxn modelId="{A514FE5E-4051-4276-AA67-B799060A7FAB}" type="presParOf" srcId="{0341F57D-D3A1-4585-A00E-554700EED731}" destId="{9170C2C1-4E5F-43D8-9433-C536A9282663}" srcOrd="14"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AB9DD0-1ADF-4780-8C95-17EBA26597EE}">
      <dsp:nvSpPr>
        <dsp:cNvPr id="0" name=""/>
        <dsp:cNvSpPr/>
      </dsp:nvSpPr>
      <dsp:spPr>
        <a:xfrm>
          <a:off x="4604247" y="2264027"/>
          <a:ext cx="1506844" cy="1506844"/>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Calibri"/>
              <a:ea typeface="Calibri"/>
              <a:cs typeface="Calibri"/>
            </a:rPr>
            <a:t>30% decline sales</a:t>
          </a:r>
        </a:p>
      </dsp:txBody>
      <dsp:txXfrm>
        <a:off x="4824919" y="2484699"/>
        <a:ext cx="1065500" cy="1065500"/>
      </dsp:txXfrm>
    </dsp:sp>
    <dsp:sp modelId="{29FA417D-726D-4D8F-848A-E59AC0F1DC41}">
      <dsp:nvSpPr>
        <dsp:cNvPr id="0" name=""/>
        <dsp:cNvSpPr/>
      </dsp:nvSpPr>
      <dsp:spPr>
        <a:xfrm rot="16200000">
          <a:off x="4981940" y="1875641"/>
          <a:ext cx="751458" cy="25312"/>
        </a:xfrm>
        <a:custGeom>
          <a:avLst/>
          <a:gdLst/>
          <a:ahLst/>
          <a:cxnLst/>
          <a:rect l="0" t="0" r="0" b="0"/>
          <a:pathLst>
            <a:path>
              <a:moveTo>
                <a:pt x="0" y="12656"/>
              </a:moveTo>
              <a:lnTo>
                <a:pt x="751458" y="12656"/>
              </a:lnTo>
            </a:path>
          </a:pathLst>
        </a:custGeom>
        <a:noFill/>
        <a:ln w="12700" cap="flat" cmpd="sng" algn="ctr">
          <a:solidFill>
            <a:schemeClr val="accent2">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338883" y="1869511"/>
        <a:ext cx="37572" cy="37572"/>
      </dsp:txXfrm>
    </dsp:sp>
    <dsp:sp modelId="{763F2160-3304-4411-AE4A-84020BDC43E7}">
      <dsp:nvSpPr>
        <dsp:cNvPr id="0" name=""/>
        <dsp:cNvSpPr/>
      </dsp:nvSpPr>
      <dsp:spPr>
        <a:xfrm>
          <a:off x="4604247" y="5723"/>
          <a:ext cx="1506844" cy="1506844"/>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Calibri"/>
              <a:ea typeface="Calibri"/>
              <a:cs typeface="Calibri"/>
            </a:rPr>
            <a:t>What </a:t>
          </a:r>
          <a:r>
            <a:rPr lang="en-GB" sz="2000" kern="1200" dirty="0" err="1">
              <a:latin typeface="Calibri"/>
              <a:ea typeface="Calibri"/>
              <a:cs typeface="Calibri"/>
            </a:rPr>
            <a:t>Declaint</a:t>
          </a:r>
          <a:r>
            <a:rPr lang="en-GB" sz="2000" kern="1200" dirty="0">
              <a:latin typeface="Calibri"/>
              <a:ea typeface="Calibri"/>
              <a:cs typeface="Calibri"/>
            </a:rPr>
            <a:t> sales</a:t>
          </a:r>
          <a:endParaRPr lang="en-GB" sz="2000" kern="1200" dirty="0">
            <a:latin typeface="Calibri"/>
            <a:ea typeface="Calibri Light"/>
            <a:cs typeface="Calibri Light"/>
          </a:endParaRPr>
        </a:p>
      </dsp:txBody>
      <dsp:txXfrm>
        <a:off x="4824919" y="226395"/>
        <a:ext cx="1065500" cy="1065500"/>
      </dsp:txXfrm>
    </dsp:sp>
    <dsp:sp modelId="{F2AA277D-83FE-4F24-BC91-2B15EAF397E3}">
      <dsp:nvSpPr>
        <dsp:cNvPr id="0" name=""/>
        <dsp:cNvSpPr/>
      </dsp:nvSpPr>
      <dsp:spPr>
        <a:xfrm rot="19285714">
          <a:off x="5864746" y="2300778"/>
          <a:ext cx="751458" cy="25312"/>
        </a:xfrm>
        <a:custGeom>
          <a:avLst/>
          <a:gdLst/>
          <a:ahLst/>
          <a:cxnLst/>
          <a:rect l="0" t="0" r="0" b="0"/>
          <a:pathLst>
            <a:path>
              <a:moveTo>
                <a:pt x="0" y="12656"/>
              </a:moveTo>
              <a:lnTo>
                <a:pt x="751458" y="12656"/>
              </a:lnTo>
            </a:path>
          </a:pathLst>
        </a:custGeom>
        <a:noFill/>
        <a:ln w="12700" cap="flat" cmpd="sng" algn="ctr">
          <a:solidFill>
            <a:schemeClr val="accent2">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221689" y="2294648"/>
        <a:ext cx="37572" cy="37572"/>
      </dsp:txXfrm>
    </dsp:sp>
    <dsp:sp modelId="{C9697224-451E-406B-A9B5-4C3BEF11384E}">
      <dsp:nvSpPr>
        <dsp:cNvPr id="0" name=""/>
        <dsp:cNvSpPr/>
      </dsp:nvSpPr>
      <dsp:spPr>
        <a:xfrm>
          <a:off x="6369859" y="855998"/>
          <a:ext cx="1506844" cy="1506844"/>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Calibri"/>
              <a:ea typeface="Calibri"/>
              <a:cs typeface="Calibri"/>
            </a:rPr>
            <a:t>Where Green Heaven flower shop</a:t>
          </a:r>
          <a:endParaRPr lang="en-GB" sz="2000" kern="1200" dirty="0">
            <a:latin typeface="Calibri"/>
            <a:ea typeface="Calibri Light"/>
            <a:cs typeface="Calibri Light"/>
          </a:endParaRPr>
        </a:p>
      </dsp:txBody>
      <dsp:txXfrm>
        <a:off x="6590531" y="1076670"/>
        <a:ext cx="1065500" cy="1065500"/>
      </dsp:txXfrm>
    </dsp:sp>
    <dsp:sp modelId="{CF308C7C-8FCD-49C5-86F6-BCB1CB0BBF74}">
      <dsp:nvSpPr>
        <dsp:cNvPr id="0" name=""/>
        <dsp:cNvSpPr/>
      </dsp:nvSpPr>
      <dsp:spPr>
        <a:xfrm rot="771429">
          <a:off x="6082781" y="3256053"/>
          <a:ext cx="751458" cy="25312"/>
        </a:xfrm>
        <a:custGeom>
          <a:avLst/>
          <a:gdLst/>
          <a:ahLst/>
          <a:cxnLst/>
          <a:rect l="0" t="0" r="0" b="0"/>
          <a:pathLst>
            <a:path>
              <a:moveTo>
                <a:pt x="0" y="12656"/>
              </a:moveTo>
              <a:lnTo>
                <a:pt x="751458" y="12656"/>
              </a:lnTo>
            </a:path>
          </a:pathLst>
        </a:custGeom>
        <a:noFill/>
        <a:ln w="12700" cap="flat" cmpd="sng" algn="ctr">
          <a:solidFill>
            <a:schemeClr val="accent2">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ru-RU" sz="500" kern="1200"/>
        </a:p>
      </dsp:txBody>
      <dsp:txXfrm>
        <a:off x="6439724" y="3249923"/>
        <a:ext cx="37572" cy="37572"/>
      </dsp:txXfrm>
    </dsp:sp>
    <dsp:sp modelId="{EC0BD706-7A71-4B29-AC71-7E4F4AA11D94}">
      <dsp:nvSpPr>
        <dsp:cNvPr id="0" name=""/>
        <dsp:cNvSpPr/>
      </dsp:nvSpPr>
      <dsp:spPr>
        <a:xfrm>
          <a:off x="6805930" y="2766547"/>
          <a:ext cx="1506844" cy="1506844"/>
        </a:xfrm>
        <a:prstGeom prst="ellips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a:ea typeface="Calibri"/>
              <a:cs typeface="Calibri"/>
            </a:rPr>
            <a:t>When 12 month ago</a:t>
          </a:r>
          <a:r>
            <a:rPr lang="en-GB" sz="2000" kern="1200" dirty="0">
              <a:latin typeface="Calibri"/>
              <a:ea typeface="Calibri"/>
              <a:cs typeface="Calibri"/>
            </a:rPr>
            <a:t> </a:t>
          </a:r>
          <a:endParaRPr lang="ru-RU" sz="2000" kern="1200" dirty="0">
            <a:latin typeface="Calibri"/>
            <a:ea typeface="Calibri"/>
            <a:cs typeface="Calibri"/>
          </a:endParaRPr>
        </a:p>
      </dsp:txBody>
      <dsp:txXfrm>
        <a:off x="7026602" y="2987219"/>
        <a:ext cx="1065500" cy="1065500"/>
      </dsp:txXfrm>
    </dsp:sp>
    <dsp:sp modelId="{476E40A1-8447-4B68-B5D3-14075C104533}">
      <dsp:nvSpPr>
        <dsp:cNvPr id="0" name=""/>
        <dsp:cNvSpPr/>
      </dsp:nvSpPr>
      <dsp:spPr>
        <a:xfrm rot="3857143">
          <a:off x="5471860" y="4022123"/>
          <a:ext cx="751458" cy="25312"/>
        </a:xfrm>
        <a:custGeom>
          <a:avLst/>
          <a:gdLst/>
          <a:ahLst/>
          <a:cxnLst/>
          <a:rect l="0" t="0" r="0" b="0"/>
          <a:pathLst>
            <a:path>
              <a:moveTo>
                <a:pt x="0" y="12656"/>
              </a:moveTo>
              <a:lnTo>
                <a:pt x="751458" y="12656"/>
              </a:lnTo>
            </a:path>
          </a:pathLst>
        </a:custGeom>
        <a:noFill/>
        <a:ln w="12700" cap="flat" cmpd="sng" algn="ctr">
          <a:solidFill>
            <a:schemeClr val="accent2">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828803" y="4015993"/>
        <a:ext cx="37572" cy="37572"/>
      </dsp:txXfrm>
    </dsp:sp>
    <dsp:sp modelId="{8BFD2107-DC8B-4671-93CC-E63331FF4965}">
      <dsp:nvSpPr>
        <dsp:cNvPr id="0" name=""/>
        <dsp:cNvSpPr/>
      </dsp:nvSpPr>
      <dsp:spPr>
        <a:xfrm>
          <a:off x="5584088" y="4298688"/>
          <a:ext cx="1506844" cy="1506844"/>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Calibri"/>
              <a:ea typeface="Calibri"/>
              <a:cs typeface="Calibri"/>
            </a:rPr>
            <a:t>Who Shop owners, people, flower growers</a:t>
          </a:r>
        </a:p>
      </dsp:txBody>
      <dsp:txXfrm>
        <a:off x="5804760" y="4519360"/>
        <a:ext cx="1065500" cy="1065500"/>
      </dsp:txXfrm>
    </dsp:sp>
    <dsp:sp modelId="{F36F90BB-8261-40F5-904B-44FF349F24E7}">
      <dsp:nvSpPr>
        <dsp:cNvPr id="0" name=""/>
        <dsp:cNvSpPr/>
      </dsp:nvSpPr>
      <dsp:spPr>
        <a:xfrm rot="6942857">
          <a:off x="4492019" y="4022123"/>
          <a:ext cx="751458" cy="25312"/>
        </a:xfrm>
        <a:custGeom>
          <a:avLst/>
          <a:gdLst/>
          <a:ahLst/>
          <a:cxnLst/>
          <a:rect l="0" t="0" r="0" b="0"/>
          <a:pathLst>
            <a:path>
              <a:moveTo>
                <a:pt x="0" y="12656"/>
              </a:moveTo>
              <a:lnTo>
                <a:pt x="751458" y="12656"/>
              </a:lnTo>
            </a:path>
          </a:pathLst>
        </a:custGeom>
        <a:noFill/>
        <a:ln w="12700" cap="flat" cmpd="sng" algn="ctr">
          <a:solidFill>
            <a:schemeClr val="accent2">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848962" y="4015993"/>
        <a:ext cx="37572" cy="37572"/>
      </dsp:txXfrm>
    </dsp:sp>
    <dsp:sp modelId="{7373532F-298A-4B0C-BDC6-32984625BDD9}">
      <dsp:nvSpPr>
        <dsp:cNvPr id="0" name=""/>
        <dsp:cNvSpPr/>
      </dsp:nvSpPr>
      <dsp:spPr>
        <a:xfrm>
          <a:off x="3624406" y="4298688"/>
          <a:ext cx="1506844" cy="1506844"/>
        </a:xfrm>
        <a:prstGeom prst="ellips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Calibri Light"/>
              <a:ea typeface="Calibri Light"/>
              <a:cs typeface="Calibri Light"/>
            </a:rPr>
            <a:t>Why </a:t>
          </a:r>
          <a:r>
            <a:rPr lang="en-GB" sz="2000" kern="1200" dirty="0">
              <a:latin typeface="Calibri"/>
              <a:ea typeface="Calibri"/>
              <a:cs typeface="Calibri"/>
            </a:rPr>
            <a:t>Foot traffic,</a:t>
          </a:r>
          <a:r>
            <a:rPr lang="en" sz="2000" kern="1200" dirty="0">
              <a:latin typeface="Calibri"/>
              <a:ea typeface="Calibri"/>
              <a:cs typeface="Calibri"/>
            </a:rPr>
            <a:t>competitors </a:t>
          </a:r>
        </a:p>
      </dsp:txBody>
      <dsp:txXfrm>
        <a:off x="3845078" y="4519360"/>
        <a:ext cx="1065500" cy="1065500"/>
      </dsp:txXfrm>
    </dsp:sp>
    <dsp:sp modelId="{85E8CAD5-D526-4FD1-B9D3-0BBE87C02A77}">
      <dsp:nvSpPr>
        <dsp:cNvPr id="0" name=""/>
        <dsp:cNvSpPr/>
      </dsp:nvSpPr>
      <dsp:spPr>
        <a:xfrm rot="10028571">
          <a:off x="3881098" y="3256053"/>
          <a:ext cx="751458" cy="25312"/>
        </a:xfrm>
        <a:custGeom>
          <a:avLst/>
          <a:gdLst/>
          <a:ahLst/>
          <a:cxnLst/>
          <a:rect l="0" t="0" r="0" b="0"/>
          <a:pathLst>
            <a:path>
              <a:moveTo>
                <a:pt x="0" y="12656"/>
              </a:moveTo>
              <a:lnTo>
                <a:pt x="751458" y="12656"/>
              </a:lnTo>
            </a:path>
          </a:pathLst>
        </a:custGeom>
        <a:noFill/>
        <a:ln w="12700" cap="flat" cmpd="sng" algn="ctr">
          <a:solidFill>
            <a:schemeClr val="accent2">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ru-RU" sz="500" kern="1200"/>
        </a:p>
      </dsp:txBody>
      <dsp:txXfrm rot="10800000">
        <a:off x="4238041" y="3249923"/>
        <a:ext cx="37572" cy="37572"/>
      </dsp:txXfrm>
    </dsp:sp>
    <dsp:sp modelId="{29B957CF-BBFF-4ED2-AE99-AE60E4B29B96}">
      <dsp:nvSpPr>
        <dsp:cNvPr id="0" name=""/>
        <dsp:cNvSpPr/>
      </dsp:nvSpPr>
      <dsp:spPr>
        <a:xfrm>
          <a:off x="2402564" y="2766547"/>
          <a:ext cx="1506844" cy="1506844"/>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Calibri"/>
              <a:ea typeface="Calibri"/>
              <a:cs typeface="Calibri"/>
            </a:rPr>
            <a:t>How Possible closure of the company</a:t>
          </a:r>
        </a:p>
      </dsp:txBody>
      <dsp:txXfrm>
        <a:off x="2623236" y="2987219"/>
        <a:ext cx="1065500" cy="1065500"/>
      </dsp:txXfrm>
    </dsp:sp>
    <dsp:sp modelId="{718319B2-A621-4A67-83F6-3DC96B545647}">
      <dsp:nvSpPr>
        <dsp:cNvPr id="0" name=""/>
        <dsp:cNvSpPr/>
      </dsp:nvSpPr>
      <dsp:spPr>
        <a:xfrm rot="13114286">
          <a:off x="4099133" y="2300778"/>
          <a:ext cx="751458" cy="25312"/>
        </a:xfrm>
        <a:custGeom>
          <a:avLst/>
          <a:gdLst/>
          <a:ahLst/>
          <a:cxnLst/>
          <a:rect l="0" t="0" r="0" b="0"/>
          <a:pathLst>
            <a:path>
              <a:moveTo>
                <a:pt x="0" y="12656"/>
              </a:moveTo>
              <a:lnTo>
                <a:pt x="751458" y="12656"/>
              </a:lnTo>
            </a:path>
          </a:pathLst>
        </a:custGeom>
        <a:noFill/>
        <a:ln w="12700" cap="flat" cmpd="sng" algn="ctr">
          <a:solidFill>
            <a:schemeClr val="accent2">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ru-RU" sz="500" kern="1200"/>
        </a:p>
      </dsp:txBody>
      <dsp:txXfrm rot="10800000">
        <a:off x="4456076" y="2294648"/>
        <a:ext cx="37572" cy="37572"/>
      </dsp:txXfrm>
    </dsp:sp>
    <dsp:sp modelId="{9170C2C1-4E5F-43D8-9433-C536A9282663}">
      <dsp:nvSpPr>
        <dsp:cNvPr id="0" name=""/>
        <dsp:cNvSpPr/>
      </dsp:nvSpPr>
      <dsp:spPr>
        <a:xfrm>
          <a:off x="2838634" y="855998"/>
          <a:ext cx="1506844" cy="1506844"/>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Calibri"/>
              <a:ea typeface="Calibri"/>
              <a:cs typeface="Calibri"/>
            </a:rPr>
            <a:t>How much The company lost 30% in in-store sales</a:t>
          </a:r>
        </a:p>
      </dsp:txBody>
      <dsp:txXfrm>
        <a:off x="3059306" y="1076670"/>
        <a:ext cx="1065500" cy="1065500"/>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gov.uk/business-support" TargetMode="External"/><Relationship Id="rId2" Type="http://schemas.openxmlformats.org/officeDocument/2006/relationships/hyperlink" Target="https://www.cipd.org/uk/knowledge/factsheets/pestle-analysis-factsheet/" TargetMode="External"/><Relationship Id="rId1" Type="http://schemas.openxmlformats.org/officeDocument/2006/relationships/slideLayout" Target="../slideLayouts/slideLayout2.xml"/><Relationship Id="rId5" Type="http://schemas.openxmlformats.org/officeDocument/2006/relationships/hyperlink" Target="https://www.freshproduce.com/" TargetMode="External"/><Relationship Id="rId4" Type="http://schemas.openxmlformats.org/officeDocument/2006/relationships/hyperlink" Target="https://www.freshproduce.com/resources/floral/2025-floral-industry-trends/"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a:latin typeface="Arial" panose="020B0604020202020204" pitchFamily="34" charset="0"/>
                <a:cs typeface="Arial" panose="020B0604020202020204" pitchFamily="34" charset="0"/>
              </a:rPr>
              <a:t>Student Name:	Artem Kolesnyk</a:t>
            </a:r>
          </a:p>
          <a:p>
            <a:endParaRPr lang="en-GB" sz="1600">
              <a:latin typeface="Arial" panose="020B0604020202020204" pitchFamily="34" charset="0"/>
              <a:cs typeface="Arial" panose="020B0604020202020204" pitchFamily="34" charset="0"/>
            </a:endParaRPr>
          </a:p>
          <a:p>
            <a:r>
              <a:rPr lang="en-GB" sz="3200" b="1">
                <a:latin typeface="Arial" panose="020B0604020202020204" pitchFamily="34" charset="0"/>
                <a:cs typeface="Arial" panose="020B0604020202020204" pitchFamily="34" charset="0"/>
              </a:rPr>
              <a:t>Student ID:		</a:t>
            </a:r>
            <a:r>
              <a:rPr lang="ru-RU" sz="3200" b="1"/>
              <a:t>2506002</a:t>
            </a:r>
            <a:endParaRPr lang="en-GB" sz="3200" b="1">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a:p>
            <a:r>
              <a:rPr lang="en-GB" sz="3200" b="1">
                <a:latin typeface="Arial" panose="020B0604020202020204" pitchFamily="34" charset="0"/>
                <a:cs typeface="Arial" panose="020B0604020202020204" pitchFamily="34" charset="0"/>
              </a:rPr>
              <a:t>Lecturer’s Name:	</a:t>
            </a:r>
            <a:r>
              <a:rPr lang="en-US" sz="3200" b="1">
                <a:latin typeface="Arial" panose="020B0604020202020204" pitchFamily="34" charset="0"/>
                <a:cs typeface="Arial" panose="020B0604020202020204" pitchFamily="34" charset="0"/>
              </a:rPr>
              <a:t>Chijioke Uba</a:t>
            </a:r>
            <a:r>
              <a:rPr lang="en-GB" sz="3200" b="1">
                <a:latin typeface="Arial" panose="020B0604020202020204" pitchFamily="34" charset="0"/>
                <a:cs typeface="Arial" panose="020B0604020202020204" pitchFamily="34" charset="0"/>
              </a:rPr>
              <a:t> </a:t>
            </a:r>
          </a:p>
          <a:p>
            <a:endParaRPr lang="en-GB" sz="3200">
              <a:latin typeface="Arial" panose="020B0604020202020204" pitchFamily="34" charset="0"/>
              <a:cs typeface="Arial" panose="020B0604020202020204" pitchFamily="34" charset="0"/>
            </a:endParaRPr>
          </a:p>
          <a:p>
            <a:r>
              <a:rPr lang="en-GB" sz="3200" b="1">
                <a:latin typeface="Arial" panose="020B0604020202020204" pitchFamily="34" charset="0"/>
                <a:cs typeface="Arial" panose="020B0604020202020204" pitchFamily="34" charset="0"/>
              </a:rPr>
              <a:t>Module Code: </a:t>
            </a:r>
            <a:r>
              <a:rPr lang="en-GB" sz="2800" b="1">
                <a:latin typeface="Arial" panose="020B0604020202020204" pitchFamily="34" charset="0"/>
                <a:cs typeface="Arial" panose="020B0604020202020204" pitchFamily="34" charset="0"/>
              </a:rPr>
              <a:t>	</a:t>
            </a:r>
            <a:r>
              <a:rPr lang="en-GB" sz="2800">
                <a:latin typeface="Arial" panose="020B0604020202020204" pitchFamily="34" charset="0"/>
                <a:cs typeface="Arial" panose="020B0604020202020204" pitchFamily="34" charset="0"/>
              </a:rPr>
              <a:t>LCLM 4004</a:t>
            </a:r>
          </a:p>
          <a:p>
            <a:endParaRPr lang="en-GB" sz="2800">
              <a:latin typeface="Arial" panose="020B0604020202020204" pitchFamily="34" charset="0"/>
              <a:cs typeface="Arial" panose="020B0604020202020204" pitchFamily="34" charset="0"/>
            </a:endParaRPr>
          </a:p>
          <a:p>
            <a:r>
              <a:rPr lang="en-GB" sz="3200" b="1">
                <a:latin typeface="Arial" panose="020B0604020202020204" pitchFamily="34" charset="0"/>
                <a:cs typeface="Arial" panose="020B0604020202020204" pitchFamily="34" charset="0"/>
              </a:rPr>
              <a:t>Module Name: </a:t>
            </a:r>
            <a:r>
              <a:rPr lang="en-GB" sz="2800" b="1">
                <a:latin typeface="Arial" panose="020B0604020202020204" pitchFamily="34" charset="0"/>
                <a:cs typeface="Arial" panose="020B0604020202020204" pitchFamily="34" charset="0"/>
              </a:rPr>
              <a:t>	</a:t>
            </a:r>
            <a:r>
              <a:rPr lang="en-GB" sz="2800">
                <a:latin typeface="Arial" panose="020B0604020202020204" pitchFamily="34" charset="0"/>
                <a:cs typeface="Arial" panose="020B0604020202020204" pitchFamily="34" charset="0"/>
              </a:rPr>
              <a:t>Problem Solving and Decision-Making</a:t>
            </a:r>
          </a:p>
          <a:p>
            <a:endParaRPr lang="en-GB" sz="2800">
              <a:latin typeface="Arial" panose="020B0604020202020204" pitchFamily="34" charset="0"/>
              <a:cs typeface="Arial" panose="020B0604020202020204" pitchFamily="34" charset="0"/>
            </a:endParaRPr>
          </a:p>
          <a:p>
            <a:r>
              <a:rPr lang="en-GB" sz="3200" b="1">
                <a:latin typeface="Arial" panose="020B0604020202020204" pitchFamily="34" charset="0"/>
                <a:cs typeface="Arial" panose="020B0604020202020204" pitchFamily="34" charset="0"/>
              </a:rPr>
              <a:t>Component 1: </a:t>
            </a:r>
            <a:r>
              <a:rPr lang="en-GB" sz="2800" b="1">
                <a:latin typeface="Arial" panose="020B0604020202020204" pitchFamily="34" charset="0"/>
                <a:cs typeface="Arial" panose="020B0604020202020204" pitchFamily="34" charset="0"/>
              </a:rPr>
              <a:t>	</a:t>
            </a:r>
            <a:r>
              <a:rPr lang="en-GB" sz="2800">
                <a:latin typeface="Arial" panose="020B0604020202020204" pitchFamily="34" charset="0"/>
                <a:cs typeface="Arial" panose="020B0604020202020204" pitchFamily="34" charset="0"/>
              </a:rPr>
              <a:t>Green Haven Florists</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48298" y="2188"/>
            <a:ext cx="11102197" cy="6567282"/>
          </a:xfrm>
        </p:spPr>
        <p:txBody>
          <a:bodyPr vert="horz" lIns="91440" tIns="45720" rIns="91440" bIns="45720" rtlCol="0" anchor="t">
            <a:noAutofit/>
          </a:bodyPr>
          <a:lstStyle/>
          <a:p>
            <a:pPr marL="0" indent="0">
              <a:lnSpc>
                <a:spcPct val="120000"/>
              </a:lnSpc>
              <a:buNone/>
            </a:pPr>
            <a:endParaRPr lang="en-GB" dirty="0">
              <a:solidFill>
                <a:srgbClr val="000000"/>
              </a:solidFill>
              <a:latin typeface="Calibri"/>
              <a:ea typeface="+mn-lt"/>
              <a:cs typeface="Arial"/>
            </a:endParaRPr>
          </a:p>
          <a:p>
            <a:pPr marL="0" indent="0">
              <a:lnSpc>
                <a:spcPct val="120000"/>
              </a:lnSpc>
              <a:buNone/>
            </a:pPr>
            <a:r>
              <a:rPr lang="en-GB" dirty="0">
                <a:solidFill>
                  <a:srgbClr val="000000"/>
                </a:solidFill>
                <a:latin typeface="Calibri"/>
                <a:ea typeface="+mn-lt"/>
                <a:cs typeface="Arial"/>
              </a:rPr>
              <a:t>Good afternoon. My name is Artem Kolesnyk.</a:t>
            </a:r>
            <a:endParaRPr lang="en-GB">
              <a:solidFill>
                <a:srgbClr val="000000"/>
              </a:solidFill>
              <a:ea typeface="Calibri"/>
              <a:cs typeface="Calibri"/>
            </a:endParaRPr>
          </a:p>
          <a:p>
            <a:pPr marL="0" indent="0">
              <a:lnSpc>
                <a:spcPct val="120000"/>
              </a:lnSpc>
              <a:buNone/>
            </a:pPr>
            <a:r>
              <a:rPr lang="en-GB" dirty="0">
                <a:solidFill>
                  <a:srgbClr val="000000"/>
                </a:solidFill>
                <a:latin typeface="Calibri"/>
                <a:ea typeface="+mn-lt"/>
                <a:cs typeface="+mn-lt"/>
              </a:rPr>
              <a:t>During my presentation I am going to show you my analysis Green Haven Florists shop. </a:t>
            </a:r>
            <a:endParaRPr lang="en-GB">
              <a:solidFill>
                <a:srgbClr val="000000"/>
              </a:solidFill>
              <a:latin typeface="Calibri"/>
              <a:ea typeface="Calibri"/>
              <a:cs typeface="Calibri"/>
            </a:endParaRPr>
          </a:p>
          <a:p>
            <a:pPr marL="0" indent="0">
              <a:lnSpc>
                <a:spcPct val="120000"/>
              </a:lnSpc>
              <a:buNone/>
            </a:pPr>
            <a:r>
              <a:rPr lang="en" dirty="0">
                <a:solidFill>
                  <a:srgbClr val="000000"/>
                </a:solidFill>
                <a:latin typeface="Calibri"/>
                <a:ea typeface="+mn-lt"/>
                <a:cs typeface="+mn-lt"/>
              </a:rPr>
              <a:t>My analysis includes the following sections:</a:t>
            </a:r>
          </a:p>
          <a:p>
            <a:pPr marL="914400" lvl="1" indent="-457200">
              <a:lnSpc>
                <a:spcPct val="120000"/>
              </a:lnSpc>
              <a:buAutoNum type="arabicPeriod"/>
            </a:pPr>
            <a:r>
              <a:rPr lang="en" sz="2800" dirty="0">
                <a:solidFill>
                  <a:srgbClr val="000000"/>
                </a:solidFill>
                <a:latin typeface="Calibri"/>
                <a:ea typeface="+mn-lt"/>
                <a:cs typeface="+mn-lt"/>
              </a:rPr>
              <a:t>General overview of Green Havan Florists. </a:t>
            </a:r>
            <a:endParaRPr lang="en-GB" sz="2800" dirty="0">
              <a:solidFill>
                <a:srgbClr val="000000"/>
              </a:solidFill>
              <a:latin typeface="Calibri"/>
              <a:ea typeface="+mn-lt"/>
              <a:cs typeface="Arial"/>
            </a:endParaRPr>
          </a:p>
          <a:p>
            <a:pPr marL="914400" lvl="1" indent="-457200">
              <a:lnSpc>
                <a:spcPct val="120000"/>
              </a:lnSpc>
              <a:buAutoNum type="arabicPeriod"/>
            </a:pPr>
            <a:r>
              <a:rPr lang="en" sz="2800" dirty="0">
                <a:solidFill>
                  <a:srgbClr val="000000"/>
                </a:solidFill>
                <a:latin typeface="Calibri"/>
                <a:ea typeface="+mn-lt"/>
                <a:cs typeface="+mn-lt"/>
              </a:rPr>
              <a:t>The nature and scope of the company's problems.</a:t>
            </a:r>
            <a:endParaRPr lang="en-GB" sz="2800" dirty="0">
              <a:solidFill>
                <a:srgbClr val="000000"/>
              </a:solidFill>
              <a:latin typeface="Calibri"/>
              <a:ea typeface="Calibri"/>
              <a:cs typeface="Arial"/>
            </a:endParaRPr>
          </a:p>
          <a:p>
            <a:pPr lvl="1">
              <a:lnSpc>
                <a:spcPct val="120000"/>
              </a:lnSpc>
              <a:buAutoNum type="arabicPeriod"/>
            </a:pPr>
            <a:r>
              <a:rPr lang="en-GB" sz="2800" dirty="0">
                <a:solidFill>
                  <a:srgbClr val="000000"/>
                </a:solidFill>
                <a:latin typeface="Calibri"/>
                <a:ea typeface="Calibri"/>
                <a:cs typeface="Arial"/>
              </a:rPr>
              <a:t>   The 5W2H model.</a:t>
            </a:r>
          </a:p>
          <a:p>
            <a:pPr lvl="1">
              <a:lnSpc>
                <a:spcPct val="120000"/>
              </a:lnSpc>
              <a:buAutoNum type="arabicPeriod"/>
            </a:pPr>
            <a:r>
              <a:rPr lang="en-GB" sz="2800" dirty="0">
                <a:solidFill>
                  <a:srgbClr val="000000"/>
                </a:solidFill>
                <a:latin typeface="Calibri"/>
                <a:ea typeface="Calibri"/>
                <a:cs typeface="Arial"/>
              </a:rPr>
              <a:t> </a:t>
            </a:r>
            <a:r>
              <a:rPr lang="en-GB" sz="2800" dirty="0">
                <a:solidFill>
                  <a:srgbClr val="000000"/>
                </a:solidFill>
                <a:latin typeface="Calibri"/>
                <a:ea typeface="+mn-lt"/>
                <a:cs typeface="Arial"/>
              </a:rPr>
              <a:t>  </a:t>
            </a:r>
            <a:r>
              <a:rPr lang="en-GB" sz="2800" dirty="0">
                <a:solidFill>
                  <a:srgbClr val="000000"/>
                </a:solidFill>
                <a:latin typeface="Calibri"/>
                <a:ea typeface="+mn-lt"/>
                <a:cs typeface="+mn-lt"/>
              </a:rPr>
              <a:t>The critical analysis. The PESTEL framework.</a:t>
            </a:r>
            <a:endParaRPr lang="en-GB" sz="2800" dirty="0">
              <a:solidFill>
                <a:srgbClr val="000000"/>
              </a:solidFill>
              <a:latin typeface="Calibri"/>
              <a:ea typeface="Calibri"/>
              <a:cs typeface="Arial"/>
            </a:endParaRPr>
          </a:p>
          <a:p>
            <a:pPr lvl="1">
              <a:lnSpc>
                <a:spcPct val="120000"/>
              </a:lnSpc>
              <a:buAutoNum type="arabicPeriod"/>
            </a:pPr>
            <a:r>
              <a:rPr lang="en-GB" sz="2800" dirty="0">
                <a:solidFill>
                  <a:srgbClr val="000000"/>
                </a:solidFill>
                <a:latin typeface="Calibri"/>
                <a:ea typeface="Calibri"/>
                <a:cs typeface="Arial"/>
              </a:rPr>
              <a:t>   The Cause-and-Effect model.</a:t>
            </a:r>
          </a:p>
          <a:p>
            <a:pPr lvl="1">
              <a:lnSpc>
                <a:spcPct val="120000"/>
              </a:lnSpc>
              <a:buAutoNum type="arabicPeriod"/>
            </a:pPr>
            <a:r>
              <a:rPr lang="en-GB" sz="2800" dirty="0">
                <a:solidFill>
                  <a:srgbClr val="000000"/>
                </a:solidFill>
                <a:latin typeface="Calibri"/>
                <a:ea typeface="Calibri"/>
                <a:cs typeface="Arial"/>
              </a:rPr>
              <a:t>   And, finally, a summary of the key findings.</a:t>
            </a:r>
          </a:p>
          <a:p>
            <a:pPr marL="0" indent="0">
              <a:buNone/>
            </a:pPr>
            <a:endParaRPr lang="en-GB" dirty="0">
              <a:solidFill>
                <a:srgbClr val="000000"/>
              </a:solidFill>
              <a:latin typeface="Calibri"/>
              <a:ea typeface="Calibri"/>
              <a:cs typeface="Arial" panose="020B0604020202020204" pitchFamily="34" charset="0"/>
            </a:endParaRPr>
          </a:p>
          <a:p>
            <a:endParaRPr lang="en-GB" dirty="0">
              <a:solidFill>
                <a:srgbClr val="000000"/>
              </a:solidFill>
              <a:latin typeface="Calibri"/>
              <a:ea typeface="Calibri"/>
              <a:cs typeface="Arial" panose="020B0604020202020204" pitchFamily="34" charset="0"/>
            </a:endParaRPr>
          </a:p>
          <a:p>
            <a:endParaRPr lang="en-GB" dirty="0">
              <a:solidFill>
                <a:srgbClr val="000000"/>
              </a:solidFill>
              <a:latin typeface="Calibri"/>
              <a:ea typeface="Calibri"/>
              <a:cs typeface="Arial"/>
            </a:endParaRPr>
          </a:p>
          <a:p>
            <a:endParaRPr lang="en-GB" dirty="0">
              <a:solidFill>
                <a:srgbClr val="000000"/>
              </a:solidFill>
              <a:latin typeface="Calibri"/>
              <a:ea typeface="Calibri"/>
              <a:cs typeface="Arial"/>
            </a:endParaRPr>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491706" y="-352"/>
            <a:ext cx="11179834" cy="972172"/>
          </a:xfrm>
        </p:spPr>
        <p:txBody>
          <a:bodyPr>
            <a:normAutofit/>
          </a:bodyPr>
          <a:lstStyle/>
          <a:p>
            <a:pPr marL="914400" lvl="1" indent="-457200" algn="ctr">
              <a:lnSpc>
                <a:spcPct val="120000"/>
              </a:lnSpc>
              <a:spcBef>
                <a:spcPts val="500"/>
              </a:spcBef>
              <a:buAutoNum type="arabicPeriod"/>
            </a:pPr>
            <a:r>
              <a:rPr lang="en" sz="3200" b="1" u="sng" dirty="0">
                <a:latin typeface="Arial"/>
                <a:ea typeface="Calibri"/>
                <a:cs typeface="Calibri"/>
              </a:rPr>
              <a:t>General overview of Green Havan Florists.</a:t>
            </a:r>
            <a:endParaRPr lang="en-GB" sz="3200" b="1" u="sng" dirty="0">
              <a:solidFill>
                <a:srgbClr val="000000"/>
              </a:solidFill>
              <a:latin typeface="Arial"/>
              <a:cs typeface="Arial"/>
            </a:endParaRPr>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297070" y="796832"/>
            <a:ext cx="11642033" cy="5883637"/>
          </a:xfrm>
        </p:spPr>
        <p:txBody>
          <a:bodyPr vert="horz" lIns="91440" tIns="45720" rIns="91440" bIns="45720" rtlCol="0" anchor="t">
            <a:noAutofit/>
          </a:bodyPr>
          <a:lstStyle/>
          <a:p>
            <a:pPr marL="0" indent="0" algn="just">
              <a:lnSpc>
                <a:spcPct val="120000"/>
              </a:lnSpc>
              <a:buNone/>
            </a:pPr>
            <a:r>
              <a:rPr lang="en-GB" sz="2200" dirty="0">
                <a:latin typeface="Arial"/>
                <a:ea typeface="+mn-lt"/>
                <a:cs typeface="+mn-lt"/>
              </a:rPr>
              <a:t>Green Haven Florists is a small, independent flower shop located in Norwich, UK. </a:t>
            </a:r>
            <a:r>
              <a:rPr lang="en" sz="2200" dirty="0">
                <a:latin typeface="Arial"/>
                <a:ea typeface="+mn-lt"/>
                <a:cs typeface="+mn-lt"/>
              </a:rPr>
              <a:t>The shop is known for its exclusive floral arrangements and eco-friendly packaging.</a:t>
            </a:r>
            <a:r>
              <a:rPr lang="en-GB" sz="2200" dirty="0">
                <a:latin typeface="Arial"/>
                <a:ea typeface="+mn-lt"/>
                <a:cs typeface="+mn-lt"/>
              </a:rPr>
              <a:t> Also, the business used personal touch which resonated with customers. The shop served normal and corporate clients, as well as wedding. </a:t>
            </a:r>
            <a:r>
              <a:rPr lang="en" sz="2200" dirty="0">
                <a:latin typeface="Arial"/>
                <a:ea typeface="+mn-lt"/>
                <a:cs typeface="+mn-lt"/>
              </a:rPr>
              <a:t>However, Green Haven Florists is currently seeing a decline in profits and foot traffic.</a:t>
            </a:r>
            <a:r>
              <a:rPr lang="en-GB" sz="2200" dirty="0">
                <a:latin typeface="Arial"/>
                <a:ea typeface="+mn-lt"/>
                <a:cs typeface="+mn-lt"/>
              </a:rPr>
              <a:t> The profitability slow down, because operational costs grow and online flower delivery services make a strong competition. The </a:t>
            </a:r>
            <a:r>
              <a:rPr lang="en" sz="2200" dirty="0">
                <a:latin typeface="Arial"/>
                <a:ea typeface="+mn-lt"/>
                <a:cs typeface="+mn-lt"/>
              </a:rPr>
              <a:t>owners</a:t>
            </a:r>
            <a:r>
              <a:rPr lang="en-GB" sz="2200" dirty="0">
                <a:latin typeface="Arial"/>
                <a:ea typeface="+mn-lt"/>
                <a:cs typeface="+mn-lt"/>
              </a:rPr>
              <a:t> are now faced with the challenge of adapting their business model to survive in a rapidly changing retail environment.</a:t>
            </a:r>
            <a:endParaRPr lang="en-GB" sz="2200" dirty="0">
              <a:latin typeface="Arial"/>
              <a:ea typeface="+mn-lt"/>
              <a:cs typeface="Arial"/>
            </a:endParaRPr>
          </a:p>
          <a:p>
            <a:pPr marL="0" indent="0" algn="just">
              <a:buNone/>
            </a:pPr>
            <a:r>
              <a:rPr lang="en" sz="2200" b="1" dirty="0">
                <a:latin typeface="Arial"/>
                <a:ea typeface="+mn-lt"/>
                <a:cs typeface="+mn-lt"/>
              </a:rPr>
              <a:t>Key points: </a:t>
            </a:r>
            <a:endParaRPr lang="en-GB" sz="2200" b="1">
              <a:latin typeface="Arial"/>
              <a:ea typeface="+mn-lt"/>
              <a:cs typeface="+mn-lt"/>
            </a:endParaRPr>
          </a:p>
          <a:p>
            <a:pPr marL="0" indent="0" algn="just">
              <a:buNone/>
            </a:pPr>
            <a:r>
              <a:rPr lang="en" sz="2200" dirty="0">
                <a:latin typeface="Arial"/>
                <a:ea typeface="+mn-lt"/>
                <a:cs typeface="+mn-lt"/>
              </a:rPr>
              <a:t>1. Local company. </a:t>
            </a:r>
            <a:endParaRPr lang="en-GB" sz="2200" dirty="0">
              <a:latin typeface="Arial"/>
              <a:ea typeface="+mn-lt"/>
              <a:cs typeface="+mn-lt"/>
            </a:endParaRPr>
          </a:p>
          <a:p>
            <a:pPr marL="0" indent="0" algn="just">
              <a:buNone/>
            </a:pPr>
            <a:r>
              <a:rPr lang="en" sz="2200" dirty="0">
                <a:latin typeface="Arial"/>
                <a:ea typeface="+mn-lt"/>
                <a:cs typeface="+mn-lt"/>
              </a:rPr>
              <a:t>2. Staff can be creative. The company can adapt to customer needs. </a:t>
            </a:r>
            <a:endParaRPr lang="en-GB" sz="2200" dirty="0">
              <a:latin typeface="Arial"/>
              <a:ea typeface="+mn-lt"/>
              <a:cs typeface="+mn-lt"/>
            </a:endParaRPr>
          </a:p>
          <a:p>
            <a:pPr marL="0" indent="0" algn="just">
              <a:buNone/>
            </a:pPr>
            <a:r>
              <a:rPr lang="en" sz="2200" dirty="0">
                <a:latin typeface="Arial"/>
                <a:ea typeface="+mn-lt"/>
                <a:cs typeface="+mn-lt"/>
              </a:rPr>
              <a:t>4. The company is not ready to compete with online flower sales. </a:t>
            </a:r>
            <a:endParaRPr lang="en-GB" sz="2200">
              <a:latin typeface="Arial"/>
              <a:ea typeface="+mn-lt"/>
              <a:cs typeface="+mn-lt"/>
            </a:endParaRPr>
          </a:p>
          <a:p>
            <a:pPr marL="0" indent="0" algn="just">
              <a:buNone/>
            </a:pPr>
            <a:r>
              <a:rPr lang="en" sz="2200" dirty="0">
                <a:latin typeface="Arial"/>
                <a:ea typeface="+mn-lt"/>
                <a:cs typeface="+mn-lt"/>
              </a:rPr>
              <a:t>5. The company is losing customers. It means less money. This is the main cause of the problem.</a:t>
            </a:r>
            <a:endParaRPr lang="en-GB" sz="2200">
              <a:latin typeface="Arial"/>
              <a:ea typeface="Calibri"/>
              <a:cs typeface="Calibri"/>
            </a:endParaRP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21386"/>
            <a:ext cx="11179834" cy="885032"/>
          </a:xfrm>
        </p:spPr>
        <p:txBody>
          <a:bodyPr>
            <a:normAutofit/>
          </a:bodyPr>
          <a:lstStyle/>
          <a:p>
            <a:pPr marL="457200" lvl="1">
              <a:lnSpc>
                <a:spcPct val="120000"/>
              </a:lnSpc>
              <a:spcBef>
                <a:spcPts val="500"/>
              </a:spcBef>
            </a:pPr>
            <a:r>
              <a:rPr lang="en" sz="3200" b="1" dirty="0">
                <a:latin typeface="Arial"/>
                <a:cs typeface="Arial"/>
              </a:rPr>
              <a:t>The nature and scope of the company's problems.</a:t>
            </a:r>
            <a:r>
              <a:rPr lang="en-GB" sz="1200" b="1" u="sng" kern="1200" dirty="0">
                <a:latin typeface="Arial"/>
                <a:cs typeface="Arial"/>
              </a:rPr>
              <a:t>(1 min).</a:t>
            </a:r>
            <a:endParaRPr lang="en-GB" sz="1200" u="sng" kern="1200" dirty="0">
              <a:latin typeface="Arial"/>
              <a:cs typeface="Arial"/>
            </a:endParaRPr>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1025210" y="621792"/>
            <a:ext cx="11170442" cy="487557"/>
          </a:xfrm>
        </p:spPr>
        <p:txBody>
          <a:bodyPr vert="horz" lIns="91440" tIns="45720" rIns="91440" bIns="45720" rtlCol="0" anchor="t">
            <a:normAutofit fontScale="70000" lnSpcReduction="20000"/>
          </a:bodyPr>
          <a:lstStyle/>
          <a:p>
            <a:pPr marL="0" indent="0">
              <a:lnSpc>
                <a:spcPct val="120000"/>
              </a:lnSpc>
              <a:buNone/>
            </a:pPr>
            <a:r>
              <a:rPr lang="en-GB" sz="3600" b="1" u="sng" dirty="0">
                <a:latin typeface="Calibri"/>
                <a:ea typeface="Calibri"/>
                <a:cs typeface="Arial"/>
              </a:rPr>
              <a:t>The root problem of Green Havan is the 30% decline in in-store sales.</a:t>
            </a:r>
            <a:endParaRPr lang="ru-RU" sz="3600">
              <a:latin typeface="Calibri"/>
              <a:ea typeface="Calibri"/>
              <a:cs typeface="Calibri"/>
            </a:endParaRPr>
          </a:p>
          <a:p>
            <a:pPr marL="0" indent="0">
              <a:lnSpc>
                <a:spcPct val="120000"/>
              </a:lnSpc>
              <a:buNone/>
            </a:pPr>
            <a:endParaRPr lang="en-GB" sz="3600" b="1" u="sng" dirty="0">
              <a:latin typeface="Calibri"/>
              <a:ea typeface="Calibri"/>
              <a:cs typeface="Arial"/>
            </a:endParaRPr>
          </a:p>
          <a:p>
            <a:pPr marL="0" indent="0">
              <a:lnSpc>
                <a:spcPct val="120000"/>
              </a:lnSpc>
              <a:buNone/>
            </a:pPr>
            <a:endParaRPr lang="en-GB" sz="3800" b="1" u="sng" dirty="0">
              <a:latin typeface="Arial"/>
              <a:ea typeface="Calibri"/>
              <a:cs typeface="Arial"/>
            </a:endParaRPr>
          </a:p>
          <a:p>
            <a:pPr marL="0" indent="0">
              <a:lnSpc>
                <a:spcPct val="120000"/>
              </a:lnSpc>
              <a:buNone/>
            </a:pPr>
            <a:endParaRPr lang="en-GB" sz="3800" b="1" u="sng" dirty="0">
              <a:latin typeface="Arial"/>
              <a:ea typeface="Calibri"/>
              <a:cs typeface="Arial"/>
            </a:endParaRPr>
          </a:p>
          <a:p>
            <a:pPr marL="0" indent="0">
              <a:lnSpc>
                <a:spcPct val="120000"/>
              </a:lnSpc>
              <a:buNone/>
            </a:pPr>
            <a:endParaRPr lang="en-GB" sz="3800" b="1" u="sng" dirty="0">
              <a:latin typeface="Arial"/>
              <a:ea typeface="Calibri"/>
              <a:cs typeface="Arial"/>
            </a:endParaRPr>
          </a:p>
          <a:p>
            <a:pPr>
              <a:lnSpc>
                <a:spcPct val="120000"/>
              </a:lnSpc>
            </a:pPr>
            <a:endParaRPr lang="en-GB" sz="3500" b="1" u="sng" dirty="0">
              <a:latin typeface="Arial"/>
              <a:ea typeface="Calibri"/>
              <a:cs typeface="Arial"/>
            </a:endParaRPr>
          </a:p>
          <a:p>
            <a:pPr>
              <a:lnSpc>
                <a:spcPct val="120000"/>
              </a:lnSpc>
            </a:pPr>
            <a:endParaRPr lang="en-GB" sz="3500" b="1" u="sng" dirty="0">
              <a:latin typeface="Arial"/>
              <a:ea typeface="Calibri"/>
              <a:cs typeface="Arial"/>
            </a:endParaRPr>
          </a:p>
          <a:p>
            <a:pPr marL="0" indent="0">
              <a:lnSpc>
                <a:spcPct val="120000"/>
              </a:lnSpc>
              <a:buNone/>
            </a:pPr>
            <a:endParaRPr lang="en" sz="3500" dirty="0">
              <a:latin typeface="Calibri" panose="020F0502020204030204"/>
              <a:ea typeface="+mn-lt"/>
              <a:cs typeface="Calibri" panose="020F0502020204030204"/>
            </a:endParaRPr>
          </a:p>
          <a:p>
            <a:pPr marL="0" indent="0">
              <a:buNone/>
            </a:pPr>
            <a:endParaRPr lang="en-GB" sz="2600" dirty="0">
              <a:ea typeface="+mn-lt"/>
              <a:cs typeface="+mn-lt"/>
            </a:endParaRPr>
          </a:p>
          <a:p>
            <a:pPr marL="0" indent="0">
              <a:buNone/>
            </a:pPr>
            <a:endParaRPr lang="en-GB" sz="2600" dirty="0">
              <a:ea typeface="+mn-lt"/>
              <a:cs typeface="+mn-lt"/>
            </a:endParaRPr>
          </a:p>
          <a:p>
            <a:pPr marL="0" indent="0">
              <a:buNone/>
            </a:pPr>
            <a:endParaRPr lang="en-GB" sz="2600" dirty="0">
              <a:latin typeface="Calibri"/>
              <a:ea typeface="Calibri"/>
              <a:cs typeface="Calibri"/>
            </a:endParaRPr>
          </a:p>
          <a:p>
            <a:pPr marL="1371600" lvl="3" indent="0">
              <a:buNone/>
            </a:pPr>
            <a:endParaRPr lang="en-GB" sz="2600">
              <a:latin typeface="Arial" panose="020B0604020202020204" pitchFamily="34" charset="0"/>
              <a:cs typeface="Arial" panose="020B0604020202020204" pitchFamily="34" charset="0"/>
            </a:endParaRPr>
          </a:p>
          <a:p>
            <a:pPr marL="1371600" lvl="3" indent="0">
              <a:buNone/>
            </a:pPr>
            <a:endParaRPr lang="en-GB" sz="2600" dirty="0">
              <a:latin typeface="Arial"/>
              <a:ea typeface="Calibri" panose="020F0502020204030204"/>
              <a:cs typeface="Arial"/>
            </a:endParaRPr>
          </a:p>
          <a:p>
            <a:endParaRPr lang="en-GB">
              <a:latin typeface="Arial" panose="020B0604020202020204" pitchFamily="34" charset="0"/>
              <a:cs typeface="Arial" panose="020B0604020202020204" pitchFamily="34" charset="0"/>
            </a:endParaRPr>
          </a:p>
        </p:txBody>
      </p:sp>
      <p:graphicFrame>
        <p:nvGraphicFramePr>
          <p:cNvPr id="4" name="Таблица 3">
            <a:extLst>
              <a:ext uri="{FF2B5EF4-FFF2-40B4-BE49-F238E27FC236}">
                <a16:creationId xmlns:a16="http://schemas.microsoft.com/office/drawing/2014/main" id="{22E7330B-11C7-1221-BF6A-3C11E9B0FA4D}"/>
              </a:ext>
            </a:extLst>
          </p:cNvPr>
          <p:cNvGraphicFramePr>
            <a:graphicFrameLocks noGrp="1"/>
          </p:cNvGraphicFramePr>
          <p:nvPr>
            <p:extLst>
              <p:ext uri="{D42A27DB-BD31-4B8C-83A1-F6EECF244321}">
                <p14:modId xmlns:p14="http://schemas.microsoft.com/office/powerpoint/2010/main" val="1156985637"/>
              </p:ext>
            </p:extLst>
          </p:nvPr>
        </p:nvGraphicFramePr>
        <p:xfrm>
          <a:off x="141514" y="1109444"/>
          <a:ext cx="11919820" cy="3220594"/>
        </p:xfrm>
        <a:graphic>
          <a:graphicData uri="http://schemas.openxmlformats.org/drawingml/2006/table">
            <a:tbl>
              <a:tblPr firstRow="1" bandRow="1">
                <a:tableStyleId>{5C22544A-7EE6-4342-B048-85BDC9FD1C3A}</a:tableStyleId>
              </a:tblPr>
              <a:tblGrid>
                <a:gridCol w="4167186">
                  <a:extLst>
                    <a:ext uri="{9D8B030D-6E8A-4147-A177-3AD203B41FA5}">
                      <a16:colId xmlns:a16="http://schemas.microsoft.com/office/drawing/2014/main" val="488897419"/>
                    </a:ext>
                  </a:extLst>
                </a:gridCol>
                <a:gridCol w="1235273">
                  <a:extLst>
                    <a:ext uri="{9D8B030D-6E8A-4147-A177-3AD203B41FA5}">
                      <a16:colId xmlns:a16="http://schemas.microsoft.com/office/drawing/2014/main" val="617231989"/>
                    </a:ext>
                  </a:extLst>
                </a:gridCol>
                <a:gridCol w="4435077">
                  <a:extLst>
                    <a:ext uri="{9D8B030D-6E8A-4147-A177-3AD203B41FA5}">
                      <a16:colId xmlns:a16="http://schemas.microsoft.com/office/drawing/2014/main" val="2000370537"/>
                    </a:ext>
                  </a:extLst>
                </a:gridCol>
                <a:gridCol w="2082284">
                  <a:extLst>
                    <a:ext uri="{9D8B030D-6E8A-4147-A177-3AD203B41FA5}">
                      <a16:colId xmlns:a16="http://schemas.microsoft.com/office/drawing/2014/main" val="1937030191"/>
                    </a:ext>
                  </a:extLst>
                </a:gridCol>
              </a:tblGrid>
              <a:tr h="563220">
                <a:tc>
                  <a:txBody>
                    <a:bodyPr/>
                    <a:lstStyle/>
                    <a:p>
                      <a:pPr lvl="0" algn="ctr">
                        <a:buNone/>
                      </a:pPr>
                      <a:r>
                        <a:rPr lang="en-GB" sz="2800" b="1" i="0" u="none" strike="noStrike" noProof="0" dirty="0">
                          <a:solidFill>
                            <a:schemeClr val="bg1"/>
                          </a:solidFill>
                          <a:latin typeface="Calibri"/>
                        </a:rPr>
                        <a:t>External causes</a:t>
                      </a:r>
                      <a:endParaRPr lang="en-GB" sz="2800" b="1" noProof="0">
                        <a:solidFill>
                          <a:schemeClr val="bg1"/>
                        </a:solidFill>
                      </a:endParaRPr>
                    </a:p>
                  </a:txBody>
                  <a:tcPr/>
                </a:tc>
                <a:tc>
                  <a:txBody>
                    <a:bodyPr/>
                    <a:lstStyle/>
                    <a:p>
                      <a:pPr lvl="0" algn="ctr">
                        <a:buNone/>
                      </a:pPr>
                      <a:r>
                        <a:rPr lang="en-GB" sz="2800" b="1" i="0" u="none" strike="noStrike" noProof="0" dirty="0">
                          <a:latin typeface="Calibri"/>
                        </a:rPr>
                        <a:t>Impact</a:t>
                      </a:r>
                      <a:endParaRPr lang="en-GB" sz="2800" b="1" noProof="0"/>
                    </a:p>
                  </a:txBody>
                  <a:tcPr/>
                </a:tc>
                <a:tc>
                  <a:txBody>
                    <a:bodyPr/>
                    <a:lstStyle/>
                    <a:p>
                      <a:pPr marL="0" marR="0" lvl="0" indent="0" algn="ctr">
                        <a:lnSpc>
                          <a:spcPct val="120000"/>
                        </a:lnSpc>
                        <a:spcBef>
                          <a:spcPts val="1000"/>
                        </a:spcBef>
                        <a:spcAft>
                          <a:spcPts val="0"/>
                        </a:spcAft>
                        <a:buNone/>
                      </a:pPr>
                      <a:r>
                        <a:rPr lang="en-GB" sz="2800" b="1" i="0" u="none" strike="noStrike" noProof="0" dirty="0">
                          <a:solidFill>
                            <a:schemeClr val="bg1"/>
                          </a:solidFill>
                          <a:latin typeface="Calibri"/>
                        </a:rPr>
                        <a:t>Internal causes</a:t>
                      </a:r>
                    </a:p>
                  </a:txBody>
                  <a:tcPr/>
                </a:tc>
                <a:tc>
                  <a:txBody>
                    <a:bodyPr/>
                    <a:lstStyle/>
                    <a:p>
                      <a:pPr lvl="0" algn="ctr">
                        <a:buNone/>
                      </a:pPr>
                      <a:r>
                        <a:rPr lang="en-GB" sz="2800" b="1" i="0" u="none" strike="noStrike" noProof="0" dirty="0">
                          <a:solidFill>
                            <a:srgbClr val="FFFFFF"/>
                          </a:solidFill>
                          <a:latin typeface="Calibri"/>
                        </a:rPr>
                        <a:t>Impact</a:t>
                      </a:r>
                      <a:endParaRPr lang="en-GB" sz="2800" b="1" noProof="0"/>
                    </a:p>
                  </a:txBody>
                  <a:tcPr/>
                </a:tc>
                <a:extLst>
                  <a:ext uri="{0D108BD9-81ED-4DB2-BD59-A6C34878D82A}">
                    <a16:rowId xmlns:a16="http://schemas.microsoft.com/office/drawing/2014/main" val="2607993801"/>
                  </a:ext>
                </a:extLst>
              </a:tr>
              <a:tr h="2651253">
                <a:tc>
                  <a:txBody>
                    <a:bodyPr/>
                    <a:lstStyle/>
                    <a:p>
                      <a:pPr lvl="0">
                        <a:buNone/>
                      </a:pPr>
                      <a:r>
                        <a:rPr lang="en-GB" sz="1800" b="1" i="0" u="sng" strike="noStrike" noProof="0" dirty="0">
                          <a:latin typeface="Calibri"/>
                        </a:rPr>
                        <a:t>Foot traffic has reduced</a:t>
                      </a:r>
                    </a:p>
                    <a:p>
                      <a:pPr lvl="0">
                        <a:buNone/>
                      </a:pPr>
                      <a:r>
                        <a:rPr lang="en-GB" sz="1800" b="0" i="0" u="none" strike="noStrike" noProof="0" dirty="0"/>
                        <a:t>the closure of nearby businesses and a general shift toward online shopping</a:t>
                      </a:r>
                    </a:p>
                    <a:p>
                      <a:pPr lvl="0">
                        <a:buNone/>
                      </a:pPr>
                      <a:r>
                        <a:rPr lang="en" sz="1800" b="1" i="0" u="sng" strike="noStrike" noProof="0" dirty="0">
                          <a:solidFill>
                            <a:srgbClr val="000000"/>
                          </a:solidFill>
                          <a:latin typeface="Calibri"/>
                        </a:rPr>
                        <a:t>Competition</a:t>
                      </a:r>
                      <a:endParaRPr lang="en-US" sz="1800" b="1" i="0" u="sng" strike="noStrike" noProof="0">
                        <a:solidFill>
                          <a:srgbClr val="000000"/>
                        </a:solidFill>
                        <a:latin typeface="Calibri"/>
                      </a:endParaRPr>
                    </a:p>
                    <a:p>
                      <a:pPr lvl="0">
                        <a:buNone/>
                      </a:pPr>
                      <a:r>
                        <a:rPr lang="en" sz="1800" b="0" i="0" u="none" strike="noStrike" noProof="0" dirty="0">
                          <a:solidFill>
                            <a:srgbClr val="000000"/>
                          </a:solidFill>
                          <a:latin typeface="Calibri"/>
                        </a:rPr>
                        <a:t>Two new competitors have entered the local market: one is a trendy boutique florist with a strong Instagram presence, and the national chain offering aggressive pricing and wide delivery coverage.</a:t>
                      </a:r>
                      <a:endParaRPr lang="en-GB" sz="1800"/>
                    </a:p>
                  </a:txBody>
                  <a:tcPr/>
                </a:tc>
                <a:tc>
                  <a:txBody>
                    <a:bodyPr/>
                    <a:lstStyle/>
                    <a:p>
                      <a:r>
                        <a:rPr lang="en-GB" sz="1800" noProof="0" dirty="0"/>
                        <a:t>No, not really</a:t>
                      </a:r>
                    </a:p>
                  </a:txBody>
                  <a:tcPr/>
                </a:tc>
                <a:tc>
                  <a:txBody>
                    <a:bodyPr/>
                    <a:lstStyle/>
                    <a:p>
                      <a:pPr lvl="0">
                        <a:buNone/>
                      </a:pPr>
                      <a:r>
                        <a:rPr lang="en-GB" sz="1800" b="1" i="0" u="sng" strike="noStrike" noProof="0" dirty="0">
                          <a:latin typeface="Calibri"/>
                        </a:rPr>
                        <a:t>Rising costs</a:t>
                      </a:r>
                    </a:p>
                    <a:p>
                      <a:pPr lvl="0">
                        <a:buNone/>
                      </a:pPr>
                      <a:r>
                        <a:rPr lang="en-GB" sz="1800" b="0" i="0" u="none" strike="noStrike" noProof="0" dirty="0"/>
                        <a:t>The price of fresh flowers has surged due to supply chain disruptions and inflation.</a:t>
                      </a:r>
                    </a:p>
                    <a:p>
                      <a:pPr lvl="0">
                        <a:buNone/>
                      </a:pPr>
                      <a:r>
                        <a:rPr lang="en-GB" sz="1800" b="0" i="0" u="none" strike="noStrike" noProof="0" dirty="0">
                          <a:latin typeface="Calibri"/>
                        </a:rPr>
                        <a:t>Also, eco-friendly wrapping and </a:t>
                      </a:r>
                      <a:r>
                        <a:rPr lang="en-GB" sz="1800" b="0" i="0" u="none" strike="noStrike" noProof="0" dirty="0">
                          <a:solidFill>
                            <a:srgbClr val="000000"/>
                          </a:solidFill>
                          <a:latin typeface="Calibri"/>
                        </a:rPr>
                        <a:t>local</a:t>
                      </a:r>
                      <a:r>
                        <a:rPr lang="en-GB" sz="1800" b="0" i="0" u="none" strike="noStrike" noProof="0" dirty="0">
                          <a:latin typeface="Calibri"/>
                        </a:rPr>
                        <a:t> </a:t>
                      </a:r>
                      <a:r>
                        <a:rPr lang="en-GB" sz="1800" b="0" i="0" u="none" strike="noStrike" noProof="0" dirty="0">
                          <a:solidFill>
                            <a:srgbClr val="000000"/>
                          </a:solidFill>
                          <a:latin typeface="Calibri"/>
                        </a:rPr>
                        <a:t>flowers </a:t>
                      </a:r>
                      <a:r>
                        <a:rPr lang="en-GB" sz="1800" b="0" i="0" u="none" strike="noStrike" noProof="0" dirty="0">
                          <a:latin typeface="Calibri"/>
                        </a:rPr>
                        <a:t>have become more expensive.</a:t>
                      </a:r>
                    </a:p>
                    <a:p>
                      <a:pPr lvl="0">
                        <a:buNone/>
                      </a:pPr>
                      <a:r>
                        <a:rPr lang="en-GB" sz="1800" b="1" i="0" u="sng" strike="noStrike" noProof="0" dirty="0">
                          <a:solidFill>
                            <a:srgbClr val="000000"/>
                          </a:solidFill>
                          <a:latin typeface="Calibri"/>
                        </a:rPr>
                        <a:t>Services</a:t>
                      </a:r>
                      <a:endParaRPr lang="ru-RU" sz="1800" b="1" i="0" u="sng" strike="noStrike" noProof="0">
                        <a:solidFill>
                          <a:srgbClr val="000000"/>
                        </a:solidFill>
                        <a:latin typeface="Calibri"/>
                      </a:endParaRPr>
                    </a:p>
                    <a:p>
                      <a:pPr lvl="0">
                        <a:buNone/>
                      </a:pPr>
                      <a:r>
                        <a:rPr lang="en-GB" sz="1800" b="0" i="0" u="none" strike="noStrike" noProof="0" dirty="0">
                          <a:solidFill>
                            <a:srgbClr val="000000"/>
                          </a:solidFill>
                          <a:latin typeface="Calibri"/>
                        </a:rPr>
                        <a:t>The store's website is outdated and difficult to navigate. The delivery options are not flexible.</a:t>
                      </a:r>
                      <a:endParaRPr lang="en-US" sz="1800" b="0" i="0" u="none" strike="noStrike" noProof="0" dirty="0">
                        <a:solidFill>
                          <a:srgbClr val="000000"/>
                        </a:solidFill>
                        <a:latin typeface="Calibri"/>
                      </a:endParaRPr>
                    </a:p>
                  </a:txBody>
                  <a:tcPr/>
                </a:tc>
                <a:tc>
                  <a:txBody>
                    <a:bodyPr/>
                    <a:lstStyle/>
                    <a:p>
                      <a:pPr lvl="0">
                        <a:buNone/>
                      </a:pPr>
                      <a:r>
                        <a:rPr lang="en-GB" sz="1800" b="0" i="0" u="none" strike="noStrike" noProof="0" dirty="0">
                          <a:latin typeface="Calibri"/>
                        </a:rPr>
                        <a:t>Yes, the company could change the materials and make the product cheaper.</a:t>
                      </a:r>
                    </a:p>
                    <a:p>
                      <a:pPr lvl="0">
                        <a:buNone/>
                      </a:pPr>
                      <a:r>
                        <a:rPr lang="en" sz="1800" b="0" i="0" u="none" strike="noStrike" noProof="0" dirty="0"/>
                        <a:t>Website and shipping objectives are achievable.</a:t>
                      </a:r>
                      <a:endParaRPr lang="en-GB" sz="1800"/>
                    </a:p>
                  </a:txBody>
                  <a:tcPr/>
                </a:tc>
                <a:extLst>
                  <a:ext uri="{0D108BD9-81ED-4DB2-BD59-A6C34878D82A}">
                    <a16:rowId xmlns:a16="http://schemas.microsoft.com/office/drawing/2014/main" val="2714539512"/>
                  </a:ext>
                </a:extLst>
              </a:tr>
            </a:tbl>
          </a:graphicData>
        </a:graphic>
      </p:graphicFrame>
      <p:sp>
        <p:nvSpPr>
          <p:cNvPr id="6" name="Content Placeholder 2">
            <a:extLst>
              <a:ext uri="{FF2B5EF4-FFF2-40B4-BE49-F238E27FC236}">
                <a16:creationId xmlns:a16="http://schemas.microsoft.com/office/drawing/2014/main" id="{F2519ADE-2BD9-41C0-D28B-18E92B959B74}"/>
              </a:ext>
            </a:extLst>
          </p:cNvPr>
          <p:cNvSpPr txBox="1">
            <a:spLocks/>
          </p:cNvSpPr>
          <p:nvPr/>
        </p:nvSpPr>
        <p:spPr>
          <a:xfrm>
            <a:off x="141766" y="4371088"/>
            <a:ext cx="11921398" cy="2481421"/>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 sz="600" dirty="0">
              <a:ea typeface="+mn-lt"/>
              <a:cs typeface="+mn-lt"/>
            </a:endParaRPr>
          </a:p>
          <a:p>
            <a:pPr marL="0" indent="0">
              <a:buNone/>
            </a:pPr>
            <a:r>
              <a:rPr lang="en" sz="1800" dirty="0">
                <a:ea typeface="+mn-lt"/>
                <a:cs typeface="+mn-lt"/>
              </a:rPr>
              <a:t>According to NIQ, 30% of potential consumers buy through social media.</a:t>
            </a:r>
            <a:r>
              <a:rPr lang="en-GB" sz="1800" dirty="0">
                <a:ea typeface="+mn-lt"/>
                <a:cs typeface="+mn-lt"/>
              </a:rPr>
              <a:t> (2025 Floral Industry Trends).</a:t>
            </a:r>
          </a:p>
          <a:p>
            <a:pPr marL="0" indent="0">
              <a:buNone/>
            </a:pPr>
            <a:r>
              <a:rPr lang="en-GB" sz="1800" dirty="0">
                <a:ea typeface="+mn-lt"/>
                <a:cs typeface="+mn-lt"/>
              </a:rPr>
              <a:t>The floral industry must innovate, diversify offerings. Future success depends on agile pricing and strategic promotions. (The Floral Industry: Six months into 2025)</a:t>
            </a:r>
            <a:endParaRPr lang="en"/>
          </a:p>
          <a:p>
            <a:pPr marL="0" indent="0">
              <a:buNone/>
            </a:pPr>
            <a:r>
              <a:rPr lang="en" sz="1800" dirty="0">
                <a:ea typeface="+mn-lt"/>
                <a:cs typeface="+mn-lt"/>
              </a:rPr>
              <a:t>The compound annual growth rate (CAGR) 2025-2030 will be 4.9%. (Market Analysis Report. </a:t>
            </a:r>
            <a:r>
              <a:rPr lang="en-GB" sz="1800" dirty="0">
                <a:ea typeface="+mn-lt"/>
                <a:cs typeface="+mn-lt"/>
              </a:rPr>
              <a:t>Cut Flowers Market (2025 - 2030) </a:t>
            </a:r>
            <a:endParaRPr lang="en" sz="1800" b="1">
              <a:ea typeface="+mn-lt"/>
              <a:cs typeface="+mn-lt"/>
            </a:endParaRPr>
          </a:p>
          <a:p>
            <a:pPr marL="0" indent="0">
              <a:buNone/>
            </a:pPr>
            <a:r>
              <a:rPr lang="en" sz="1800" dirty="0">
                <a:ea typeface="+mn-lt"/>
                <a:cs typeface="+mn-lt"/>
              </a:rPr>
              <a:t> </a:t>
            </a:r>
            <a:r>
              <a:rPr lang="en-GB" sz="1800" b="1" dirty="0">
                <a:ea typeface="+mn-lt"/>
                <a:cs typeface="+mn-lt"/>
              </a:rPr>
              <a:t>The scope of the company's problems is local. </a:t>
            </a:r>
            <a:r>
              <a:rPr lang="en-GB" sz="1800" dirty="0">
                <a:ea typeface="+mn-lt"/>
                <a:cs typeface="+mn-lt"/>
              </a:rPr>
              <a:t>The company's potential closure has a negative impact on Norwich, UK (taxes), on the company's employees and local flower growers. Residents are showing little support for the store, which demonstrates their unwillingness to pay more for Green Havan Florists' products. </a:t>
            </a:r>
            <a:endParaRPr lang="en-GB" sz="1800">
              <a:ea typeface="+mn-lt"/>
              <a:cs typeface="Arial"/>
            </a:endParaRP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2617345429"/>
              </p:ext>
            </p:extLst>
          </p:nvPr>
        </p:nvGraphicFramePr>
        <p:xfrm>
          <a:off x="749058" y="585476"/>
          <a:ext cx="11133717" cy="5220414"/>
        </p:xfrm>
        <a:graphic>
          <a:graphicData uri="http://schemas.openxmlformats.org/drawingml/2006/table">
            <a:tbl>
              <a:tblPr firstRow="1" bandRow="1">
                <a:tableStyleId>{93296810-A885-4BE3-A3E7-6D5BEEA58F35}</a:tableStyleId>
              </a:tblPr>
              <a:tblGrid>
                <a:gridCol w="1590531">
                  <a:extLst>
                    <a:ext uri="{9D8B030D-6E8A-4147-A177-3AD203B41FA5}">
                      <a16:colId xmlns:a16="http://schemas.microsoft.com/office/drawing/2014/main" val="516700139"/>
                    </a:ext>
                  </a:extLst>
                </a:gridCol>
                <a:gridCol w="1590531">
                  <a:extLst>
                    <a:ext uri="{9D8B030D-6E8A-4147-A177-3AD203B41FA5}">
                      <a16:colId xmlns:a16="http://schemas.microsoft.com/office/drawing/2014/main" val="1482979515"/>
                    </a:ext>
                  </a:extLst>
                </a:gridCol>
                <a:gridCol w="1590531">
                  <a:extLst>
                    <a:ext uri="{9D8B030D-6E8A-4147-A177-3AD203B41FA5}">
                      <a16:colId xmlns:a16="http://schemas.microsoft.com/office/drawing/2014/main" val="1537974666"/>
                    </a:ext>
                  </a:extLst>
                </a:gridCol>
                <a:gridCol w="1590531">
                  <a:extLst>
                    <a:ext uri="{9D8B030D-6E8A-4147-A177-3AD203B41FA5}">
                      <a16:colId xmlns:a16="http://schemas.microsoft.com/office/drawing/2014/main" val="2616223528"/>
                    </a:ext>
                  </a:extLst>
                </a:gridCol>
                <a:gridCol w="1590531">
                  <a:extLst>
                    <a:ext uri="{9D8B030D-6E8A-4147-A177-3AD203B41FA5}">
                      <a16:colId xmlns:a16="http://schemas.microsoft.com/office/drawing/2014/main" val="3425015451"/>
                    </a:ext>
                  </a:extLst>
                </a:gridCol>
                <a:gridCol w="1590531">
                  <a:extLst>
                    <a:ext uri="{9D8B030D-6E8A-4147-A177-3AD203B41FA5}">
                      <a16:colId xmlns:a16="http://schemas.microsoft.com/office/drawing/2014/main" val="1430925739"/>
                    </a:ext>
                  </a:extLst>
                </a:gridCol>
                <a:gridCol w="1590531">
                  <a:extLst>
                    <a:ext uri="{9D8B030D-6E8A-4147-A177-3AD203B41FA5}">
                      <a16:colId xmlns:a16="http://schemas.microsoft.com/office/drawing/2014/main" val="283900714"/>
                    </a:ext>
                  </a:extLst>
                </a:gridCol>
              </a:tblGrid>
              <a:tr h="389467">
                <a:tc gridSpan="7">
                  <a:txBody>
                    <a:bodyPr/>
                    <a:lstStyle/>
                    <a:p>
                      <a:pPr lvl="0" algn="ctr">
                        <a:buNone/>
                      </a:pPr>
                      <a:r>
                        <a:rPr lang="en-GB" sz="2400" dirty="0">
                          <a:solidFill>
                            <a:schemeClr val="tx1"/>
                          </a:solidFill>
                        </a:rPr>
                        <a:t>Identifying the Root Problem</a:t>
                      </a:r>
                      <a:endParaRPr lang="ru-RU" dirty="0"/>
                    </a:p>
                  </a:txBody>
                  <a:tcPr>
                    <a:solidFill>
                      <a:schemeClr val="bg2"/>
                    </a:solidFill>
                  </a:tcPr>
                </a:tc>
                <a:tc hMerge="1">
                  <a:txBody>
                    <a:bodyPr/>
                    <a:lstStyle/>
                    <a:p>
                      <a:pPr algn="ctr"/>
                      <a:endParaRPr lang="en-GB" sz="2400">
                        <a:solidFill>
                          <a:schemeClr val="tx1"/>
                        </a:solidFill>
                      </a:endParaRPr>
                    </a:p>
                  </a:txBody>
                  <a:tcPr>
                    <a:solidFill>
                      <a:srgbClr val="FFC000"/>
                    </a:solidFill>
                  </a:tcPr>
                </a:tc>
                <a:tc hMerge="1">
                  <a:txBody>
                    <a:bodyPr/>
                    <a:lstStyle/>
                    <a:p>
                      <a:pPr algn="ctr"/>
                      <a:endParaRPr lang="en-GB" sz="2400">
                        <a:solidFill>
                          <a:schemeClr val="tx1"/>
                        </a:solidFill>
                      </a:endParaRPr>
                    </a:p>
                  </a:txBody>
                  <a:tcPr>
                    <a:solidFill>
                      <a:srgbClr val="FFFF00"/>
                    </a:solidFill>
                  </a:tcPr>
                </a:tc>
                <a:tc hMerge="1">
                  <a:txBody>
                    <a:bodyPr/>
                    <a:lstStyle/>
                    <a:p>
                      <a:pPr algn="ctr"/>
                      <a:endParaRPr lang="en-GB" sz="2400">
                        <a:solidFill>
                          <a:schemeClr val="tx1"/>
                        </a:solidFill>
                      </a:endParaRPr>
                    </a:p>
                  </a:txBody>
                  <a:tcPr>
                    <a:solidFill>
                      <a:srgbClr val="92D050"/>
                    </a:solidFill>
                  </a:tcPr>
                </a:tc>
                <a:tc hMerge="1">
                  <a:txBody>
                    <a:bodyPr/>
                    <a:lstStyle/>
                    <a:p>
                      <a:pPr algn="ctr"/>
                      <a:endParaRPr lang="en-GB" sz="2400">
                        <a:solidFill>
                          <a:schemeClr val="tx1"/>
                        </a:solidFill>
                      </a:endParaRPr>
                    </a:p>
                  </a:txBody>
                  <a:tcPr>
                    <a:solidFill>
                      <a:srgbClr val="00B0F0"/>
                    </a:solidFill>
                  </a:tcPr>
                </a:tc>
                <a:tc hMerge="1">
                  <a:txBody>
                    <a:bodyPr/>
                    <a:lstStyle/>
                    <a:p>
                      <a:pPr algn="ctr"/>
                      <a:endParaRPr lang="en-GB" sz="2400">
                        <a:solidFill>
                          <a:schemeClr val="tx1"/>
                        </a:solidFill>
                      </a:endParaRPr>
                    </a:p>
                  </a:txBody>
                  <a:tcPr>
                    <a:solidFill>
                      <a:srgbClr val="0070C0"/>
                    </a:solidFill>
                  </a:tcPr>
                </a:tc>
                <a:tc hMerge="1">
                  <a:txBody>
                    <a:bodyPr/>
                    <a:lstStyle/>
                    <a:p>
                      <a:pPr algn="ctr"/>
                      <a:endParaRPr lang="en-GB" sz="2400">
                        <a:solidFill>
                          <a:schemeClr val="tx1"/>
                        </a:solidFill>
                      </a:endParaRPr>
                    </a:p>
                  </a:txBody>
                  <a:tcPr>
                    <a:solidFill>
                      <a:srgbClr val="7030A0"/>
                    </a:solidFill>
                  </a:tcPr>
                </a:tc>
                <a:extLst>
                  <a:ext uri="{0D108BD9-81ED-4DB2-BD59-A6C34878D82A}">
                    <a16:rowId xmlns:a16="http://schemas.microsoft.com/office/drawing/2014/main" val="680339614"/>
                  </a:ext>
                </a:extLst>
              </a:tr>
              <a:tr h="818554">
                <a:tc>
                  <a:txBody>
                    <a:bodyPr/>
                    <a:lstStyle/>
                    <a:p>
                      <a:pPr algn="ctr"/>
                      <a:r>
                        <a:rPr lang="en-GB" sz="2400" dirty="0">
                          <a:solidFill>
                            <a:schemeClr val="tx1"/>
                          </a:solidFill>
                        </a:rPr>
                        <a:t>What?</a:t>
                      </a:r>
                    </a:p>
                  </a:txBody>
                  <a:tcPr>
                    <a:solidFill>
                      <a:srgbClr val="FF0000"/>
                    </a:solidFill>
                  </a:tcPr>
                </a:tc>
                <a:tc>
                  <a:txBody>
                    <a:bodyPr/>
                    <a:lstStyle/>
                    <a:p>
                      <a:pPr algn="ctr"/>
                      <a:r>
                        <a:rPr lang="en-GB" sz="2400" dirty="0">
                          <a:solidFill>
                            <a:schemeClr val="tx1"/>
                          </a:solidFill>
                        </a:rPr>
                        <a:t>Where? </a:t>
                      </a:r>
                    </a:p>
                  </a:txBody>
                  <a:tcPr>
                    <a:solidFill>
                      <a:srgbClr val="FFC000"/>
                    </a:solidFill>
                  </a:tcPr>
                </a:tc>
                <a:tc>
                  <a:txBody>
                    <a:bodyPr/>
                    <a:lstStyle/>
                    <a:p>
                      <a:pPr algn="ctr"/>
                      <a:r>
                        <a:rPr lang="en-GB" sz="2400" dirty="0">
                          <a:solidFill>
                            <a:schemeClr val="tx1"/>
                          </a:solidFill>
                        </a:rPr>
                        <a:t>When?</a:t>
                      </a:r>
                    </a:p>
                  </a:txBody>
                  <a:tcPr>
                    <a:solidFill>
                      <a:srgbClr val="FFFF00"/>
                    </a:solidFill>
                  </a:tcPr>
                </a:tc>
                <a:tc>
                  <a:txBody>
                    <a:bodyPr/>
                    <a:lstStyle/>
                    <a:p>
                      <a:pPr algn="ctr"/>
                      <a:r>
                        <a:rPr lang="en-GB" sz="2400" dirty="0">
                          <a:solidFill>
                            <a:schemeClr val="tx1"/>
                          </a:solidFill>
                        </a:rPr>
                        <a:t>Who?</a:t>
                      </a:r>
                    </a:p>
                  </a:txBody>
                  <a:tcPr>
                    <a:solidFill>
                      <a:srgbClr val="92D050"/>
                    </a:solidFill>
                  </a:tcPr>
                </a:tc>
                <a:tc>
                  <a:txBody>
                    <a:bodyPr/>
                    <a:lstStyle/>
                    <a:p>
                      <a:pPr algn="ctr"/>
                      <a:r>
                        <a:rPr lang="en-GB" sz="2400" dirty="0">
                          <a:solidFill>
                            <a:schemeClr val="tx1"/>
                          </a:solidFill>
                        </a:rPr>
                        <a:t>Why?</a:t>
                      </a:r>
                    </a:p>
                  </a:txBody>
                  <a:tcPr>
                    <a:solidFill>
                      <a:srgbClr val="00B0F0"/>
                    </a:solidFill>
                  </a:tcPr>
                </a:tc>
                <a:tc>
                  <a:txBody>
                    <a:bodyPr/>
                    <a:lstStyle/>
                    <a:p>
                      <a:pPr algn="ctr"/>
                      <a:r>
                        <a:rPr lang="en-GB" sz="2400" dirty="0">
                          <a:solidFill>
                            <a:schemeClr val="tx1"/>
                          </a:solidFill>
                        </a:rPr>
                        <a:t>How?</a:t>
                      </a:r>
                    </a:p>
                  </a:txBody>
                  <a:tcPr>
                    <a:solidFill>
                      <a:srgbClr val="0070C0"/>
                    </a:solidFill>
                  </a:tcPr>
                </a:tc>
                <a:tc>
                  <a:txBody>
                    <a:bodyPr/>
                    <a:lstStyle/>
                    <a:p>
                      <a:pPr algn="ctr"/>
                      <a:r>
                        <a:rPr lang="en-GB" sz="2400" dirty="0">
                          <a:solidFill>
                            <a:schemeClr val="tx1"/>
                          </a:solidFill>
                        </a:rPr>
                        <a:t>How much?</a:t>
                      </a:r>
                    </a:p>
                  </a:txBody>
                  <a:tcPr>
                    <a:solidFill>
                      <a:srgbClr val="7030A0"/>
                    </a:solidFill>
                  </a:tcPr>
                </a:tc>
                <a:extLst>
                  <a:ext uri="{0D108BD9-81ED-4DB2-BD59-A6C34878D82A}">
                    <a16:rowId xmlns:a16="http://schemas.microsoft.com/office/drawing/2014/main" val="1480788629"/>
                  </a:ext>
                </a:extLst>
              </a:tr>
              <a:tr h="922734">
                <a:tc>
                  <a:txBody>
                    <a:bodyPr/>
                    <a:lstStyle/>
                    <a:p>
                      <a:r>
                        <a:rPr lang="en-GB" sz="1800" dirty="0">
                          <a:latin typeface="Calibri"/>
                        </a:rPr>
                        <a:t>What effect is it having?</a:t>
                      </a:r>
                    </a:p>
                  </a:txBody>
                  <a:tcPr>
                    <a:solidFill>
                      <a:srgbClr val="FF0000"/>
                    </a:solidFill>
                  </a:tcPr>
                </a:tc>
                <a:tc>
                  <a:txBody>
                    <a:bodyPr/>
                    <a:lstStyle/>
                    <a:p>
                      <a:r>
                        <a:rPr lang="en-GB" sz="1800" dirty="0">
                          <a:latin typeface="Calibri"/>
                        </a:rPr>
                        <a:t>Where is the problem occurring?</a:t>
                      </a:r>
                    </a:p>
                  </a:txBody>
                  <a:tcPr>
                    <a:solidFill>
                      <a:srgbClr val="FFC000"/>
                    </a:solidFill>
                  </a:tcPr>
                </a:tc>
                <a:tc>
                  <a:txBody>
                    <a:bodyPr/>
                    <a:lstStyle/>
                    <a:p>
                      <a:r>
                        <a:rPr lang="en-GB" sz="1800" dirty="0">
                          <a:latin typeface="Calibri"/>
                        </a:rPr>
                        <a:t>When was the problem first noticed?</a:t>
                      </a:r>
                    </a:p>
                  </a:txBody>
                  <a:tcPr>
                    <a:solidFill>
                      <a:srgbClr val="FFFF00"/>
                    </a:solidFill>
                  </a:tcPr>
                </a:tc>
                <a:tc>
                  <a:txBody>
                    <a:bodyPr/>
                    <a:lstStyle/>
                    <a:p>
                      <a:r>
                        <a:rPr lang="en-GB" sz="1800" dirty="0">
                          <a:latin typeface="Calibri"/>
                        </a:rPr>
                        <a:t>Who is impacted by the problem?</a:t>
                      </a:r>
                    </a:p>
                  </a:txBody>
                  <a:tcPr>
                    <a:solidFill>
                      <a:srgbClr val="92D050"/>
                    </a:solidFill>
                  </a:tcPr>
                </a:tc>
                <a:tc>
                  <a:txBody>
                    <a:bodyPr/>
                    <a:lstStyle/>
                    <a:p>
                      <a:r>
                        <a:rPr lang="en-GB" sz="1800" dirty="0">
                          <a:latin typeface="Calibri"/>
                        </a:rPr>
                        <a:t>Why is the problem happening?</a:t>
                      </a:r>
                    </a:p>
                  </a:txBody>
                  <a:tcPr>
                    <a:solidFill>
                      <a:srgbClr val="00B0F0"/>
                    </a:solidFill>
                  </a:tcPr>
                </a:tc>
                <a:tc>
                  <a:txBody>
                    <a:bodyPr/>
                    <a:lstStyle/>
                    <a:p>
                      <a:r>
                        <a:rPr lang="en-GB" sz="1800" dirty="0">
                          <a:latin typeface="Calibri"/>
                        </a:rPr>
                        <a:t>How serious is the problem?</a:t>
                      </a:r>
                    </a:p>
                  </a:txBody>
                  <a:tcPr>
                    <a:solidFill>
                      <a:srgbClr val="0070C0"/>
                    </a:solidFill>
                  </a:tcPr>
                </a:tc>
                <a:tc>
                  <a:txBody>
                    <a:bodyPr/>
                    <a:lstStyle/>
                    <a:p>
                      <a:r>
                        <a:rPr lang="en-GB" sz="1800" dirty="0">
                          <a:latin typeface="Calibri"/>
                        </a:rPr>
                        <a:t>How much money is being lost?</a:t>
                      </a:r>
                    </a:p>
                  </a:txBody>
                  <a:tcPr>
                    <a:solidFill>
                      <a:srgbClr val="7030A0"/>
                    </a:solidFill>
                  </a:tcPr>
                </a:tc>
                <a:extLst>
                  <a:ext uri="{0D108BD9-81ED-4DB2-BD59-A6C34878D82A}">
                    <a16:rowId xmlns:a16="http://schemas.microsoft.com/office/drawing/2014/main" val="2046650194"/>
                  </a:ext>
                </a:extLst>
              </a:tr>
              <a:tr h="309041">
                <a:tc>
                  <a:txBody>
                    <a:bodyPr/>
                    <a:lstStyle/>
                    <a:p>
                      <a:pPr marL="0" indent="0">
                        <a:buNone/>
                      </a:pPr>
                      <a:r>
                        <a:rPr lang="en-GB" sz="1800" err="1">
                          <a:latin typeface="Calibri"/>
                        </a:rPr>
                        <a:t>Declaint</a:t>
                      </a:r>
                      <a:r>
                        <a:rPr lang="en-GB" sz="1800" dirty="0">
                          <a:latin typeface="Calibri"/>
                        </a:rPr>
                        <a:t> sales</a:t>
                      </a:r>
                    </a:p>
                  </a:txBody>
                  <a:tcPr>
                    <a:solidFill>
                      <a:srgbClr val="FF0000"/>
                    </a:solidFill>
                  </a:tcPr>
                </a:tc>
                <a:tc>
                  <a:txBody>
                    <a:bodyPr/>
                    <a:lstStyle/>
                    <a:p>
                      <a:pPr marL="0" indent="0">
                        <a:buNone/>
                      </a:pPr>
                      <a:r>
                        <a:rPr lang="en-GB" sz="1800" dirty="0">
                          <a:latin typeface="Calibri"/>
                        </a:rPr>
                        <a:t>Green Heaven flower shop</a:t>
                      </a:r>
                    </a:p>
                  </a:txBody>
                  <a:tcPr>
                    <a:solidFill>
                      <a:srgbClr val="FFC000"/>
                    </a:solidFill>
                  </a:tcPr>
                </a:tc>
                <a:tc>
                  <a:txBody>
                    <a:bodyPr/>
                    <a:lstStyle/>
                    <a:p>
                      <a:pPr marL="0" lvl="0" indent="0">
                        <a:buNone/>
                      </a:pPr>
                      <a:r>
                        <a:rPr lang="en-GB" sz="1800" b="0" i="0" u="none" strike="noStrike" noProof="0" dirty="0">
                          <a:latin typeface="Calibri"/>
                        </a:rPr>
                        <a:t>12 month ago </a:t>
                      </a:r>
                      <a:endParaRPr lang="en-GB" sz="1800" dirty="0">
                        <a:latin typeface="Calibri"/>
                      </a:endParaRPr>
                    </a:p>
                  </a:txBody>
                  <a:tcPr>
                    <a:solidFill>
                      <a:srgbClr val="FFFF00"/>
                    </a:solidFill>
                  </a:tcPr>
                </a:tc>
                <a:tc>
                  <a:txBody>
                    <a:bodyPr/>
                    <a:lstStyle/>
                    <a:p>
                      <a:pPr marL="0" indent="0">
                        <a:buNone/>
                      </a:pPr>
                      <a:r>
                        <a:rPr lang="en-GB" sz="1800" dirty="0">
                          <a:latin typeface="Calibri"/>
                        </a:rPr>
                        <a:t>Shop </a:t>
                      </a:r>
                      <a:r>
                        <a:rPr lang="en-GB" sz="1800" b="0" i="0" u="none" strike="noStrike" noProof="0" dirty="0">
                          <a:solidFill>
                            <a:srgbClr val="000000"/>
                          </a:solidFill>
                          <a:latin typeface="Calibri"/>
                        </a:rPr>
                        <a:t>owners </a:t>
                      </a:r>
                      <a:endParaRPr lang="en-GB" sz="1800" dirty="0">
                        <a:latin typeface="Calibri"/>
                      </a:endParaRPr>
                    </a:p>
                    <a:p>
                      <a:pPr marL="0" lvl="0" indent="0">
                        <a:buNone/>
                      </a:pPr>
                      <a:r>
                        <a:rPr lang="en-GB" sz="1800" b="0" i="0" u="none" strike="noStrike" noProof="0" dirty="0">
                          <a:latin typeface="Calibri"/>
                        </a:rPr>
                        <a:t>Liam and Priya Patel</a:t>
                      </a:r>
                      <a:endParaRPr lang="en-GB" sz="1800" dirty="0">
                        <a:latin typeface="Calibri"/>
                      </a:endParaRPr>
                    </a:p>
                  </a:txBody>
                  <a:tcPr>
                    <a:solidFill>
                      <a:srgbClr val="92D050"/>
                    </a:solidFill>
                  </a:tcPr>
                </a:tc>
                <a:tc>
                  <a:txBody>
                    <a:bodyPr/>
                    <a:lstStyle/>
                    <a:p>
                      <a:pPr marL="0" lvl="0" indent="0">
                        <a:buNone/>
                      </a:pPr>
                      <a:r>
                        <a:rPr lang="en-GB" sz="1800" b="0" i="0" u="none" strike="noStrike" noProof="0" dirty="0">
                          <a:solidFill>
                            <a:srgbClr val="000000"/>
                          </a:solidFill>
                          <a:latin typeface="Calibri"/>
                        </a:rPr>
                        <a:t>Foot traffic has reduced</a:t>
                      </a:r>
                      <a:endParaRPr lang="ru-RU" sz="1800" b="0" u="none"/>
                    </a:p>
                  </a:txBody>
                  <a:tcPr>
                    <a:solidFill>
                      <a:srgbClr val="00B0F0"/>
                    </a:solidFill>
                  </a:tcPr>
                </a:tc>
                <a:tc>
                  <a:txBody>
                    <a:bodyPr/>
                    <a:lstStyle/>
                    <a:p>
                      <a:pPr marL="0" lvl="0" indent="0">
                        <a:buNone/>
                      </a:pPr>
                      <a:r>
                        <a:rPr lang="en-GB" sz="1800" b="0" i="0" u="none" strike="noStrike" noProof="0" dirty="0"/>
                        <a:t>Possible closure of the company</a:t>
                      </a:r>
                      <a:endParaRPr lang="ru-RU" dirty="0"/>
                    </a:p>
                  </a:txBody>
                  <a:tcPr>
                    <a:solidFill>
                      <a:srgbClr val="0070C0"/>
                    </a:solidFill>
                  </a:tcPr>
                </a:tc>
                <a:tc>
                  <a:txBody>
                    <a:bodyPr/>
                    <a:lstStyle/>
                    <a:p>
                      <a:pPr marL="0" lvl="0" indent="0">
                        <a:buNone/>
                      </a:pPr>
                      <a:r>
                        <a:rPr lang="en-GB" sz="1800" b="0" i="0" u="none" strike="noStrike" noProof="0" dirty="0">
                          <a:solidFill>
                            <a:srgbClr val="000000"/>
                          </a:solidFill>
                        </a:rPr>
                        <a:t>The company lost 30% in in-store sales</a:t>
                      </a:r>
                      <a:endParaRPr lang="ru-RU" dirty="0"/>
                    </a:p>
                  </a:txBody>
                  <a:tcPr>
                    <a:solidFill>
                      <a:srgbClr val="7030A0"/>
                    </a:solidFill>
                  </a:tcPr>
                </a:tc>
                <a:extLst>
                  <a:ext uri="{0D108BD9-81ED-4DB2-BD59-A6C34878D82A}">
                    <a16:rowId xmlns:a16="http://schemas.microsoft.com/office/drawing/2014/main" val="886584623"/>
                  </a:ext>
                </a:extLst>
              </a:tr>
              <a:tr h="309041">
                <a:tc>
                  <a:txBody>
                    <a:bodyPr/>
                    <a:lstStyle/>
                    <a:p>
                      <a:pPr marL="0" indent="0">
                        <a:buNone/>
                      </a:pPr>
                      <a:r>
                        <a:rPr lang="en-GB" sz="1800" b="0" i="0" u="none" strike="noStrike" noProof="0" dirty="0">
                          <a:solidFill>
                            <a:srgbClr val="000000"/>
                          </a:solidFill>
                          <a:latin typeface="Calibri"/>
                        </a:rPr>
                        <a:t>30% decline in in-store sales</a:t>
                      </a:r>
                      <a:endParaRPr lang="en-GB" sz="1800" b="0" u="none">
                        <a:latin typeface="Calibri"/>
                      </a:endParaRPr>
                    </a:p>
                  </a:txBody>
                  <a:tcPr>
                    <a:solidFill>
                      <a:srgbClr val="FF0000"/>
                    </a:solidFill>
                  </a:tcPr>
                </a:tc>
                <a:tc>
                  <a:txBody>
                    <a:bodyPr/>
                    <a:lstStyle/>
                    <a:p>
                      <a:pPr marL="0" indent="0">
                        <a:buNone/>
                      </a:pPr>
                      <a:endParaRPr lang="en-GB" sz="1800" dirty="0">
                        <a:latin typeface="Calibri"/>
                      </a:endParaRPr>
                    </a:p>
                  </a:txBody>
                  <a:tcPr>
                    <a:solidFill>
                      <a:srgbClr val="FFC000"/>
                    </a:solidFill>
                  </a:tcPr>
                </a:tc>
                <a:tc>
                  <a:txBody>
                    <a:bodyPr/>
                    <a:lstStyle/>
                    <a:p>
                      <a:pPr marL="0" indent="0">
                        <a:buNone/>
                      </a:pPr>
                      <a:endParaRPr lang="en-GB" sz="1800" dirty="0">
                        <a:latin typeface="Calibri"/>
                      </a:endParaRPr>
                    </a:p>
                  </a:txBody>
                  <a:tcPr>
                    <a:solidFill>
                      <a:srgbClr val="FFFF00"/>
                    </a:solidFill>
                  </a:tcPr>
                </a:tc>
                <a:tc>
                  <a:txBody>
                    <a:bodyPr/>
                    <a:lstStyle/>
                    <a:p>
                      <a:pPr marL="0" lvl="0" indent="0">
                        <a:buNone/>
                      </a:pPr>
                      <a:r>
                        <a:rPr lang="en" sz="1800" b="0" i="0" u="none" strike="noStrike" noProof="0" dirty="0"/>
                        <a:t>some part of the local community.</a:t>
                      </a:r>
                      <a:endParaRPr lang="ru-RU" dirty="0"/>
                    </a:p>
                  </a:txBody>
                  <a:tcPr>
                    <a:solidFill>
                      <a:srgbClr val="92D050"/>
                    </a:solidFill>
                  </a:tcPr>
                </a:tc>
                <a:tc>
                  <a:txBody>
                    <a:bodyPr/>
                    <a:lstStyle/>
                    <a:p>
                      <a:pPr marL="0" lvl="0" indent="0">
                        <a:buNone/>
                      </a:pPr>
                      <a:r>
                        <a:rPr lang="en" sz="1800" b="0" i="0" u="none" strike="noStrike" noProof="0" dirty="0">
                          <a:solidFill>
                            <a:srgbClr val="000000"/>
                          </a:solidFill>
                          <a:latin typeface="Calibri"/>
                        </a:rPr>
                        <a:t>Two new competitors have entered</a:t>
                      </a:r>
                      <a:endParaRPr lang="ru-RU" sz="1800" b="0" u="none"/>
                    </a:p>
                  </a:txBody>
                  <a:tcPr>
                    <a:solidFill>
                      <a:srgbClr val="00B0F0"/>
                    </a:solidFill>
                  </a:tcPr>
                </a:tc>
                <a:tc>
                  <a:txBody>
                    <a:bodyPr/>
                    <a:lstStyle/>
                    <a:p>
                      <a:pPr marL="0" indent="0">
                        <a:buNone/>
                      </a:pPr>
                      <a:endParaRPr lang="en-GB" sz="1800" dirty="0">
                        <a:latin typeface="Calibri"/>
                      </a:endParaRPr>
                    </a:p>
                  </a:txBody>
                  <a:tcPr>
                    <a:solidFill>
                      <a:srgbClr val="0070C0"/>
                    </a:solidFill>
                  </a:tcPr>
                </a:tc>
                <a:tc>
                  <a:txBody>
                    <a:bodyPr/>
                    <a:lstStyle/>
                    <a:p>
                      <a:pPr marL="0" indent="0">
                        <a:buNone/>
                      </a:pPr>
                      <a:endParaRPr lang="en-GB" sz="1800" dirty="0">
                        <a:latin typeface="Calibri"/>
                      </a:endParaRPr>
                    </a:p>
                  </a:txBody>
                  <a:tcPr>
                    <a:solidFill>
                      <a:srgbClr val="7030A0"/>
                    </a:solidFill>
                  </a:tcPr>
                </a:tc>
                <a:extLst>
                  <a:ext uri="{0D108BD9-81ED-4DB2-BD59-A6C34878D82A}">
                    <a16:rowId xmlns:a16="http://schemas.microsoft.com/office/drawing/2014/main" val="3439326847"/>
                  </a:ext>
                </a:extLst>
              </a:tr>
              <a:tr h="309041">
                <a:tc>
                  <a:txBody>
                    <a:bodyPr/>
                    <a:lstStyle/>
                    <a:p>
                      <a:pPr marL="0" indent="0">
                        <a:buNone/>
                      </a:pPr>
                      <a:endParaRPr lang="en-GB" sz="1800" dirty="0">
                        <a:latin typeface="Calibri"/>
                      </a:endParaRPr>
                    </a:p>
                  </a:txBody>
                  <a:tcPr>
                    <a:solidFill>
                      <a:srgbClr val="FF0000"/>
                    </a:solidFill>
                  </a:tcPr>
                </a:tc>
                <a:tc>
                  <a:txBody>
                    <a:bodyPr/>
                    <a:lstStyle/>
                    <a:p>
                      <a:pPr marL="285750" indent="-285750">
                        <a:buFont typeface="Arial" panose="020B0604020202020204" pitchFamily="34" charset="0"/>
                        <a:buChar char="•"/>
                      </a:pPr>
                      <a:endParaRPr lang="en-GB" sz="1800" dirty="0">
                        <a:latin typeface="Calibri"/>
                      </a:endParaRPr>
                    </a:p>
                  </a:txBody>
                  <a:tcPr>
                    <a:solidFill>
                      <a:srgbClr val="FFC000"/>
                    </a:solidFill>
                  </a:tcPr>
                </a:tc>
                <a:tc>
                  <a:txBody>
                    <a:bodyPr/>
                    <a:lstStyle/>
                    <a:p>
                      <a:pPr marL="285750" indent="-285750">
                        <a:buFont typeface="Arial" panose="020B0604020202020204" pitchFamily="34" charset="0"/>
                        <a:buChar char="•"/>
                      </a:pPr>
                      <a:endParaRPr lang="en-GB" sz="1800" dirty="0">
                        <a:latin typeface="Calibri"/>
                      </a:endParaRPr>
                    </a:p>
                  </a:txBody>
                  <a:tcPr>
                    <a:solidFill>
                      <a:srgbClr val="FFFF00"/>
                    </a:solidFill>
                  </a:tcPr>
                </a:tc>
                <a:tc>
                  <a:txBody>
                    <a:bodyPr/>
                    <a:lstStyle/>
                    <a:p>
                      <a:pPr marL="0" lvl="0" indent="0">
                        <a:buNone/>
                      </a:pPr>
                      <a:r>
                        <a:rPr lang="en-GB" sz="2000" b="0" i="0" u="none" strike="noStrike" noProof="0" dirty="0">
                          <a:solidFill>
                            <a:srgbClr val="000000"/>
                          </a:solidFill>
                          <a:latin typeface="Calibri"/>
                        </a:rPr>
                        <a:t>local flower growers</a:t>
                      </a:r>
                      <a:endParaRPr lang="ru-RU" dirty="0"/>
                    </a:p>
                  </a:txBody>
                  <a:tcPr>
                    <a:solidFill>
                      <a:srgbClr val="92D050"/>
                    </a:solidFill>
                  </a:tcPr>
                </a:tc>
                <a:tc>
                  <a:txBody>
                    <a:bodyPr/>
                    <a:lstStyle/>
                    <a:p>
                      <a:pPr marL="0" lvl="0" indent="0">
                        <a:buNone/>
                      </a:pPr>
                      <a:r>
                        <a:rPr lang="en" sz="1800" b="0" i="0" u="none" strike="noStrike" noProof="0" dirty="0"/>
                        <a:t>The services provided are non-competitive.</a:t>
                      </a:r>
                      <a:endParaRPr lang="ru-RU" sz="1800" b="0" u="none"/>
                    </a:p>
                  </a:txBody>
                  <a:tcPr>
                    <a:solidFill>
                      <a:srgbClr val="00B0F0"/>
                    </a:solidFill>
                  </a:tcPr>
                </a:tc>
                <a:tc>
                  <a:txBody>
                    <a:bodyPr/>
                    <a:lstStyle/>
                    <a:p>
                      <a:pPr marL="285750" indent="-285750">
                        <a:buFont typeface="Arial" panose="020B0604020202020204" pitchFamily="34" charset="0"/>
                        <a:buChar char="•"/>
                      </a:pPr>
                      <a:endParaRPr lang="en-GB" sz="1800" dirty="0">
                        <a:latin typeface="Calibri"/>
                      </a:endParaRPr>
                    </a:p>
                  </a:txBody>
                  <a:tcPr>
                    <a:solidFill>
                      <a:srgbClr val="0070C0"/>
                    </a:solidFill>
                  </a:tcPr>
                </a:tc>
                <a:tc>
                  <a:txBody>
                    <a:bodyPr/>
                    <a:lstStyle/>
                    <a:p>
                      <a:pPr marL="285750" indent="-285750">
                        <a:buFont typeface="Arial" panose="020B0604020202020204" pitchFamily="34" charset="0"/>
                        <a:buChar char="•"/>
                      </a:pPr>
                      <a:endParaRPr lang="en-GB" sz="1800" dirty="0">
                        <a:latin typeface="Calibri"/>
                      </a:endParaRPr>
                    </a:p>
                  </a:txBody>
                  <a:tcPr>
                    <a:solidFill>
                      <a:srgbClr val="7030A0"/>
                    </a:solidFill>
                  </a:tcPr>
                </a:tc>
                <a:extLst>
                  <a:ext uri="{0D108BD9-81ED-4DB2-BD59-A6C34878D82A}">
                    <a16:rowId xmlns:a16="http://schemas.microsoft.com/office/drawing/2014/main" val="374116045"/>
                  </a:ext>
                </a:extLst>
              </a:tr>
            </a:tbl>
          </a:graphicData>
        </a:graphic>
      </p:graphicFrame>
      <p:sp>
        <p:nvSpPr>
          <p:cNvPr id="6" name="TextBox 5">
            <a:extLst>
              <a:ext uri="{FF2B5EF4-FFF2-40B4-BE49-F238E27FC236}">
                <a16:creationId xmlns:a16="http://schemas.microsoft.com/office/drawing/2014/main" id="{BF06D522-2E79-CDE6-025D-40436EF041A1}"/>
              </a:ext>
            </a:extLst>
          </p:cNvPr>
          <p:cNvSpPr txBox="1"/>
          <p:nvPr/>
        </p:nvSpPr>
        <p:spPr>
          <a:xfrm>
            <a:off x="1019667" y="741"/>
            <a:ext cx="10584611" cy="584775"/>
          </a:xfrm>
          <a:prstGeom prst="rect">
            <a:avLst/>
          </a:prstGeom>
          <a:noFill/>
        </p:spPr>
        <p:txBody>
          <a:bodyPr wrap="square" lIns="91440" tIns="45720" rIns="91440" bIns="45720" anchor="t">
            <a:spAutoFit/>
          </a:bodyPr>
          <a:lstStyle/>
          <a:p>
            <a:pPr algn="ctr"/>
            <a:r>
              <a:rPr lang="en-GB" sz="3200" b="1" u="sng" dirty="0">
                <a:latin typeface="Calibri"/>
                <a:ea typeface="Calibri"/>
                <a:cs typeface="Arial"/>
              </a:rPr>
              <a:t>The 5W2H model for </a:t>
            </a:r>
            <a:r>
              <a:rPr lang="en" sz="3200" b="1" u="sng" dirty="0">
                <a:latin typeface="Calibri"/>
                <a:ea typeface="Calibri"/>
                <a:cs typeface="Arial"/>
              </a:rPr>
              <a:t>Green Havan Florists.</a:t>
            </a:r>
            <a:endParaRPr lang="en-GB" sz="2400" dirty="0">
              <a:latin typeface="Arial"/>
              <a:ea typeface="Calibri" panose="020F0502020204030204"/>
              <a:cs typeface="Arial"/>
            </a:endParaRPr>
          </a:p>
        </p:txBody>
      </p:sp>
      <p:sp>
        <p:nvSpPr>
          <p:cNvPr id="3" name="TextBox 2">
            <a:extLst>
              <a:ext uri="{FF2B5EF4-FFF2-40B4-BE49-F238E27FC236}">
                <a16:creationId xmlns:a16="http://schemas.microsoft.com/office/drawing/2014/main" id="{FEBB8468-B35F-E392-2801-59B9C39538AD}"/>
              </a:ext>
            </a:extLst>
          </p:cNvPr>
          <p:cNvSpPr txBox="1"/>
          <p:nvPr/>
        </p:nvSpPr>
        <p:spPr>
          <a:xfrm>
            <a:off x="3051217" y="5921081"/>
            <a:ext cx="8350299" cy="369332"/>
          </a:xfrm>
          <a:prstGeom prst="rect">
            <a:avLst/>
          </a:prstGeom>
          <a:noFill/>
        </p:spPr>
        <p:txBody>
          <a:bodyPr wrap="none" lIns="91440" tIns="45720" rIns="91440" bIns="45720" rtlCol="0" anchor="t">
            <a:spAutoFit/>
          </a:bodyPr>
          <a:lstStyle/>
          <a:p>
            <a:r>
              <a:rPr lang="en-GB" b="1" dirty="0">
                <a:ea typeface="+mn-lt"/>
                <a:cs typeface="+mn-lt"/>
              </a:rPr>
              <a:t>Adapted from: Super series Solving Problems and Making Decisions (2013, page 15). </a:t>
            </a:r>
            <a:endParaRPr lang="en-GB" b="1" dirty="0">
              <a:latin typeface="Calibri"/>
              <a:ea typeface="Calibri"/>
              <a:cs typeface="Arial" panose="020B0604020202020204" pitchFamily="34" charset="0"/>
            </a:endParaRPr>
          </a:p>
        </p:txBody>
      </p:sp>
    </p:spTree>
    <p:extLst>
      <p:ext uri="{BB962C8B-B14F-4D97-AF65-F5344CB8AC3E}">
        <p14:creationId xmlns:p14="http://schemas.microsoft.com/office/powerpoint/2010/main" val="2496961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8A61F7-05B4-682E-F9C5-A64D4844B985}"/>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3D2FC9DA-6154-0443-719B-5218D5D97A15}"/>
              </a:ext>
            </a:extLst>
          </p:cNvPr>
          <p:cNvSpPr txBox="1"/>
          <p:nvPr/>
        </p:nvSpPr>
        <p:spPr>
          <a:xfrm>
            <a:off x="1019667" y="741"/>
            <a:ext cx="10584611" cy="584775"/>
          </a:xfrm>
          <a:prstGeom prst="rect">
            <a:avLst/>
          </a:prstGeom>
          <a:noFill/>
        </p:spPr>
        <p:txBody>
          <a:bodyPr wrap="square" lIns="91440" tIns="45720" rIns="91440" bIns="45720" anchor="t">
            <a:spAutoFit/>
          </a:bodyPr>
          <a:lstStyle/>
          <a:p>
            <a:pPr algn="ctr"/>
            <a:r>
              <a:rPr lang="en-GB" sz="3200" b="1" u="sng" dirty="0">
                <a:latin typeface="Calibri"/>
                <a:ea typeface="Calibri"/>
                <a:cs typeface="Arial"/>
              </a:rPr>
              <a:t>The 5W2H model for </a:t>
            </a:r>
            <a:r>
              <a:rPr lang="en" sz="3200" b="1" u="sng" dirty="0">
                <a:latin typeface="Calibri"/>
                <a:ea typeface="Calibri"/>
                <a:cs typeface="Arial"/>
              </a:rPr>
              <a:t>Green Havan Florists.</a:t>
            </a:r>
            <a:r>
              <a:rPr lang="en-GB" sz="2400" dirty="0">
                <a:latin typeface="Arial"/>
                <a:cs typeface="Arial"/>
              </a:rPr>
              <a:t> </a:t>
            </a:r>
            <a:endParaRPr lang="en-GB" sz="2800" b="1" u="sng" dirty="0">
              <a:latin typeface="Arial"/>
              <a:ea typeface="Calibri" panose="020F0502020204030204"/>
              <a:cs typeface="Arial"/>
            </a:endParaRPr>
          </a:p>
        </p:txBody>
      </p:sp>
      <p:graphicFrame>
        <p:nvGraphicFramePr>
          <p:cNvPr id="4" name="Diagram 5">
            <a:extLst>
              <a:ext uri="{FF2B5EF4-FFF2-40B4-BE49-F238E27FC236}">
                <a16:creationId xmlns:a16="http://schemas.microsoft.com/office/drawing/2014/main" id="{E2B3D45B-7E27-9D7F-630C-15451236F0B1}"/>
              </a:ext>
            </a:extLst>
          </p:cNvPr>
          <p:cNvGraphicFramePr/>
          <p:nvPr>
            <p:extLst>
              <p:ext uri="{D42A27DB-BD31-4B8C-83A1-F6EECF244321}">
                <p14:modId xmlns:p14="http://schemas.microsoft.com/office/powerpoint/2010/main" val="2558039253"/>
              </p:ext>
            </p:extLst>
          </p:nvPr>
        </p:nvGraphicFramePr>
        <p:xfrm>
          <a:off x="459009" y="561498"/>
          <a:ext cx="10715339" cy="58112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7" name="TextBox 36">
            <a:extLst>
              <a:ext uri="{FF2B5EF4-FFF2-40B4-BE49-F238E27FC236}">
                <a16:creationId xmlns:a16="http://schemas.microsoft.com/office/drawing/2014/main" id="{4448AE4C-9C4C-E378-5779-0CD32348F5BF}"/>
              </a:ext>
            </a:extLst>
          </p:cNvPr>
          <p:cNvSpPr txBox="1"/>
          <p:nvPr/>
        </p:nvSpPr>
        <p:spPr>
          <a:xfrm>
            <a:off x="3051217" y="6373518"/>
            <a:ext cx="8350299" cy="369332"/>
          </a:xfrm>
          <a:prstGeom prst="rect">
            <a:avLst/>
          </a:prstGeom>
          <a:noFill/>
        </p:spPr>
        <p:txBody>
          <a:bodyPr wrap="none" lIns="91440" tIns="45720" rIns="91440" bIns="45720" rtlCol="0" anchor="t">
            <a:spAutoFit/>
          </a:bodyPr>
          <a:lstStyle/>
          <a:p>
            <a:r>
              <a:rPr lang="en-GB" b="1" dirty="0">
                <a:ea typeface="+mn-lt"/>
                <a:cs typeface="+mn-lt"/>
              </a:rPr>
              <a:t>Adapted from: Super series Solving Problems and Making Decisions (2013, page 15). </a:t>
            </a:r>
            <a:endParaRPr lang="en-GB" b="1" dirty="0">
              <a:latin typeface="Calibri"/>
              <a:ea typeface="Calibri"/>
              <a:cs typeface="Arial" panose="020B0604020202020204" pitchFamily="34" charset="0"/>
            </a:endParaRPr>
          </a:p>
        </p:txBody>
      </p:sp>
    </p:spTree>
    <p:extLst>
      <p:ext uri="{BB962C8B-B14F-4D97-AF65-F5344CB8AC3E}">
        <p14:creationId xmlns:p14="http://schemas.microsoft.com/office/powerpoint/2010/main" val="2693665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5676"/>
            <a:ext cx="10515600" cy="551658"/>
          </a:xfrm>
        </p:spPr>
        <p:txBody>
          <a:bodyPr vert="horz" lIns="91440" tIns="45720" rIns="91440" bIns="45720" rtlCol="0" anchor="t">
            <a:normAutofit/>
          </a:bodyPr>
          <a:lstStyle/>
          <a:p>
            <a:pPr algn="ctr"/>
            <a:r>
              <a:rPr lang="en-GB" sz="3200" b="1" u="sng" dirty="0">
                <a:latin typeface="Arial"/>
                <a:ea typeface="Calibri"/>
                <a:cs typeface="Arial"/>
              </a:rPr>
              <a:t>The PESTEL Framework.</a:t>
            </a:r>
            <a:endParaRPr lang="ru-RU" dirty="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481013" y="539751"/>
            <a:ext cx="11301411" cy="5684836"/>
          </a:xfrm>
        </p:spPr>
        <p:txBody>
          <a:bodyPr vert="horz" lIns="91440" tIns="45720" rIns="91440" bIns="45720" rtlCol="0" anchor="t">
            <a:normAutofit/>
          </a:bodyPr>
          <a:lstStyle/>
          <a:p>
            <a:pPr marL="0" indent="0" algn="just">
              <a:lnSpc>
                <a:spcPct val="100000"/>
              </a:lnSpc>
              <a:spcBef>
                <a:spcPts val="0"/>
              </a:spcBef>
              <a:buNone/>
            </a:pPr>
            <a:r>
              <a:rPr lang="en-GB" sz="2400" dirty="0">
                <a:latin typeface="Calibri"/>
                <a:ea typeface="Calibri"/>
                <a:cs typeface="Arial"/>
              </a:rPr>
              <a:t>PESTEL Framework is </a:t>
            </a:r>
            <a:r>
              <a:rPr lang="en-GB" sz="2400" dirty="0">
                <a:ea typeface="+mn-lt"/>
                <a:cs typeface="+mn-lt"/>
              </a:rPr>
              <a:t>a model that helps us to understand actual or potential issues outside of the organisation. </a:t>
            </a:r>
            <a:endParaRPr lang="ru-RU" dirty="0"/>
          </a:p>
          <a:p>
            <a:pPr marL="0" indent="0" algn="just">
              <a:lnSpc>
                <a:spcPct val="100000"/>
              </a:lnSpc>
              <a:spcBef>
                <a:spcPts val="0"/>
              </a:spcBef>
              <a:buNone/>
            </a:pPr>
            <a:r>
              <a:rPr lang="en-GB" sz="2400" dirty="0">
                <a:ea typeface="+mn-lt"/>
                <a:cs typeface="+mn-lt"/>
              </a:rPr>
              <a:t>We use </a:t>
            </a:r>
            <a:r>
              <a:rPr lang="en-GB" sz="2400" dirty="0">
                <a:latin typeface="Calibri"/>
                <a:ea typeface="+mn-lt"/>
                <a:cs typeface="Arial"/>
              </a:rPr>
              <a:t>PESTEL analysis to </a:t>
            </a:r>
            <a:r>
              <a:rPr lang="en-GB" sz="2400" dirty="0">
                <a:ea typeface="+mn-lt"/>
                <a:cs typeface="+mn-lt"/>
              </a:rPr>
              <a:t>understanding how external causes (Political, Economic, Social, Technological, Environmental and Legal) can impact for the company. </a:t>
            </a:r>
            <a:r>
              <a:rPr lang="en-GB" sz="2400" dirty="0">
                <a:latin typeface="Calibri"/>
                <a:ea typeface="+mn-lt"/>
                <a:cs typeface="Calibri"/>
              </a:rPr>
              <a:t> </a:t>
            </a:r>
            <a:r>
              <a:rPr lang="en-GB" sz="2400" dirty="0">
                <a:latin typeface="Calibri"/>
                <a:ea typeface="+mn-lt"/>
                <a:cs typeface="Arial"/>
              </a:rPr>
              <a:t> </a:t>
            </a:r>
            <a:endParaRPr lang="en-GB"/>
          </a:p>
          <a:p>
            <a:pPr marL="0" indent="0">
              <a:lnSpc>
                <a:spcPct val="100000"/>
              </a:lnSpc>
              <a:spcBef>
                <a:spcPts val="0"/>
              </a:spcBef>
              <a:buNone/>
            </a:pPr>
            <a:endParaRPr lang="en-GB" sz="2400" dirty="0">
              <a:latin typeface="Calibri"/>
              <a:ea typeface="+mn-lt"/>
              <a:cs typeface="Calibri"/>
            </a:endParaRPr>
          </a:p>
          <a:p>
            <a:pPr marL="0" indent="0">
              <a:lnSpc>
                <a:spcPct val="100000"/>
              </a:lnSpc>
              <a:spcBef>
                <a:spcPts val="0"/>
              </a:spcBef>
              <a:buNone/>
            </a:pPr>
            <a:r>
              <a:rPr lang="en-GB" sz="2400" dirty="0">
                <a:latin typeface="Calibri"/>
                <a:ea typeface="+mn-lt"/>
                <a:cs typeface="Calibri"/>
              </a:rPr>
              <a:t>Outside of the organisation means </a:t>
            </a:r>
            <a:r>
              <a:rPr lang="en-GB" sz="2400" dirty="0">
                <a:latin typeface="Calibri"/>
                <a:ea typeface="+mn-lt"/>
                <a:cs typeface="Arial"/>
              </a:rPr>
              <a:t>Macro (all </a:t>
            </a:r>
            <a:r>
              <a:rPr lang="en-GB" sz="2400" dirty="0">
                <a:latin typeface="Calibri"/>
                <a:ea typeface="+mn-lt"/>
                <a:cs typeface="Calibri"/>
              </a:rPr>
              <a:t>external) </a:t>
            </a:r>
            <a:r>
              <a:rPr lang="en-GB" sz="2400" dirty="0">
                <a:latin typeface="Calibri"/>
                <a:ea typeface="+mn-lt"/>
                <a:cs typeface="Arial"/>
              </a:rPr>
              <a:t>and Micro (Customers, Competitors, Resellers) Environment. </a:t>
            </a:r>
            <a:endParaRPr lang="en-GB" sz="2400" dirty="0">
              <a:latin typeface="Calibri"/>
              <a:ea typeface="Calibri"/>
              <a:cs typeface="Arial"/>
            </a:endParaRPr>
          </a:p>
          <a:p>
            <a:pPr marL="0" indent="0">
              <a:lnSpc>
                <a:spcPct val="100000"/>
              </a:lnSpc>
              <a:spcBef>
                <a:spcPts val="0"/>
              </a:spcBef>
              <a:buNone/>
            </a:pPr>
            <a:r>
              <a:rPr lang="en-GB" sz="2400" b="1" dirty="0">
                <a:latin typeface="Calibri"/>
                <a:ea typeface="Calibri"/>
                <a:cs typeface="Arial"/>
              </a:rPr>
              <a:t>Advantages: </a:t>
            </a:r>
            <a:r>
              <a:rPr lang="en-GB" sz="2400" dirty="0">
                <a:ea typeface="+mn-lt"/>
                <a:cs typeface="+mn-lt"/>
              </a:rPr>
              <a:t>Assess risks. Identify future threats. Identify new opportunities.</a:t>
            </a:r>
          </a:p>
          <a:p>
            <a:pPr marL="0" indent="0">
              <a:lnSpc>
                <a:spcPct val="100000"/>
              </a:lnSpc>
              <a:spcBef>
                <a:spcPts val="0"/>
              </a:spcBef>
              <a:buNone/>
            </a:pPr>
            <a:endParaRPr lang="en" sz="2400" b="1" dirty="0">
              <a:ea typeface="+mn-lt"/>
              <a:cs typeface="+mn-lt"/>
            </a:endParaRPr>
          </a:p>
          <a:p>
            <a:pPr marL="0" indent="0">
              <a:lnSpc>
                <a:spcPct val="100000"/>
              </a:lnSpc>
              <a:spcBef>
                <a:spcPts val="0"/>
              </a:spcBef>
              <a:buNone/>
            </a:pPr>
            <a:r>
              <a:rPr lang="en" sz="2400" b="1" dirty="0">
                <a:ea typeface="+mn-lt"/>
                <a:cs typeface="+mn-lt"/>
              </a:rPr>
              <a:t>Disadvantages:</a:t>
            </a:r>
            <a:r>
              <a:rPr lang="en" sz="2400" dirty="0">
                <a:ea typeface="+mn-lt"/>
                <a:cs typeface="+mn-lt"/>
              </a:rPr>
              <a:t> </a:t>
            </a:r>
            <a:r>
              <a:rPr lang="en-GB" sz="2400" dirty="0">
                <a:ea typeface="+mn-lt"/>
                <a:cs typeface="+mn-lt"/>
              </a:rPr>
              <a:t>PESTLE does not analysis competitors, internal situations, specific market positions and it does not provide solutions.</a:t>
            </a:r>
            <a:endParaRPr lang="en-GB" sz="2400">
              <a:ea typeface="Calibri"/>
              <a:cs typeface="Calibri"/>
            </a:endParaRPr>
          </a:p>
          <a:p>
            <a:pPr marL="457200" lvl="1" indent="0">
              <a:lnSpc>
                <a:spcPct val="100000"/>
              </a:lnSpc>
              <a:buNone/>
            </a:pPr>
            <a:endParaRPr lang="en-GB" sz="1600" dirty="0">
              <a:latin typeface="Calibri"/>
              <a:ea typeface="Calibri"/>
              <a:cs typeface="Arial"/>
            </a:endParaRPr>
          </a:p>
          <a:p>
            <a:pPr marL="0" indent="0">
              <a:lnSpc>
                <a:spcPct val="100000"/>
              </a:lnSpc>
              <a:spcBef>
                <a:spcPts val="0"/>
              </a:spcBef>
              <a:buNone/>
            </a:pPr>
            <a:r>
              <a:rPr lang="en-GB" sz="1600" i="1" dirty="0">
                <a:ea typeface="+mn-lt"/>
                <a:cs typeface="+mn-lt"/>
              </a:rPr>
              <a:t>According to CIPD guidance, Pestle analysis helps to identify political, economic, social, technological, legal and environmental forces impacting a business (CIPD, 2024).</a:t>
            </a:r>
            <a:endParaRPr lang="en-GB" sz="1600" i="1">
              <a:ea typeface="Calibri"/>
              <a:cs typeface="Calibri"/>
            </a:endParaRPr>
          </a:p>
          <a:p>
            <a:pPr marL="0" indent="0">
              <a:lnSpc>
                <a:spcPct val="100000"/>
              </a:lnSpc>
              <a:spcBef>
                <a:spcPts val="0"/>
              </a:spcBef>
              <a:buNone/>
            </a:pPr>
            <a:r>
              <a:rPr lang="en-GB" sz="1600" i="1" dirty="0">
                <a:latin typeface="Calibri"/>
                <a:ea typeface="Calibri"/>
                <a:cs typeface="Calibri"/>
              </a:rPr>
              <a:t>Brooks (2011 ), pages 1 – 12.</a:t>
            </a:r>
          </a:p>
          <a:p>
            <a:pPr marL="0" indent="0">
              <a:lnSpc>
                <a:spcPct val="100000"/>
              </a:lnSpc>
              <a:spcBef>
                <a:spcPts val="0"/>
              </a:spcBef>
              <a:buNone/>
            </a:pPr>
            <a:r>
              <a:rPr lang="en-GB" sz="1600" i="1" dirty="0">
                <a:ea typeface="+mn-lt"/>
                <a:cs typeface="+mn-lt"/>
              </a:rPr>
              <a:t>Johnson, Scholes and Whittington (2017) pages 2 – 6.</a:t>
            </a:r>
            <a:endParaRPr lang="en-US" sz="1600">
              <a:ea typeface="+mn-lt"/>
              <a:cs typeface="+mn-lt"/>
            </a:endParaRPr>
          </a:p>
          <a:p>
            <a:pPr marL="0" indent="0">
              <a:lnSpc>
                <a:spcPct val="100000"/>
              </a:lnSpc>
              <a:spcBef>
                <a:spcPts val="0"/>
              </a:spcBef>
              <a:buNone/>
            </a:pPr>
            <a:r>
              <a:rPr lang="en-GB" sz="1600" dirty="0">
                <a:ea typeface="+mn-lt"/>
                <a:cs typeface="+mn-lt"/>
              </a:rPr>
              <a:t>Grant, R.M. (2019),  </a:t>
            </a:r>
            <a:r>
              <a:rPr lang="en-GB" sz="1600" i="1" dirty="0">
                <a:ea typeface="+mn-lt"/>
                <a:cs typeface="+mn-lt"/>
              </a:rPr>
              <a:t>pages 1 – 4.</a:t>
            </a:r>
            <a:endParaRPr lang="en-GB" sz="1600">
              <a:latin typeface="Calibri"/>
              <a:ea typeface="Calibri"/>
              <a:cs typeface="Calibri"/>
            </a:endParaRPr>
          </a:p>
        </p:txBody>
      </p:sp>
    </p:spTree>
    <p:extLst>
      <p:ext uri="{BB962C8B-B14F-4D97-AF65-F5344CB8AC3E}">
        <p14:creationId xmlns:p14="http://schemas.microsoft.com/office/powerpoint/2010/main" val="26616103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28375" y="3203"/>
            <a:ext cx="11134033" cy="770395"/>
          </a:xfrm>
        </p:spPr>
        <p:txBody>
          <a:bodyPr>
            <a:normAutofit fontScale="90000"/>
          </a:bodyPr>
          <a:lstStyle/>
          <a:p>
            <a:pPr algn="ctr"/>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r>
              <a:rPr lang="en-GB" sz="3600" b="1" u="sng" dirty="0">
                <a:latin typeface="Arial"/>
                <a:cs typeface="Arial"/>
              </a:rPr>
              <a:t>The PESTEL Framework for </a:t>
            </a:r>
            <a:r>
              <a:rPr lang="en" sz="3600" b="1" u="sng" dirty="0">
                <a:latin typeface="Arial"/>
                <a:cs typeface="Arial"/>
              </a:rPr>
              <a:t>Green Havan Florists shop</a:t>
            </a:r>
            <a:r>
              <a:rPr lang="en-GB" sz="3600" b="1" u="sng" dirty="0">
                <a:latin typeface="Arial"/>
                <a:cs typeface="Arial"/>
              </a:rPr>
              <a:t>.</a:t>
            </a:r>
            <a:br>
              <a:rPr lang="en-GB" b="1" u="sng" dirty="0"/>
            </a:br>
            <a:br>
              <a:rPr lang="en-GB" b="1" dirty="0">
                <a:latin typeface="Arial" panose="020B0604020202020204" pitchFamily="34" charset="0"/>
                <a:cs typeface="Arial" panose="020B0604020202020204" pitchFamily="34" charset="0"/>
              </a:rPr>
            </a:br>
            <a:endParaRPr lang="en-GB">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373085" y="5142658"/>
            <a:ext cx="11643324" cy="1473545"/>
          </a:xfrm>
        </p:spPr>
        <p:txBody>
          <a:bodyPr vert="horz" lIns="91440" tIns="45720" rIns="91440" bIns="45720" rtlCol="0" anchor="t">
            <a:noAutofit/>
          </a:bodyPr>
          <a:lstStyle/>
          <a:p>
            <a:r>
              <a:rPr lang="en-GB" sz="1600" dirty="0">
                <a:solidFill>
                  <a:srgbClr val="000000"/>
                </a:solidFill>
                <a:latin typeface="Calibri"/>
                <a:ea typeface="Calibri"/>
                <a:cs typeface="Calibri"/>
              </a:rPr>
              <a:t>Government support schemes help small businesses manage rising costs (UK Government, 2024).</a:t>
            </a:r>
          </a:p>
          <a:p>
            <a:r>
              <a:rPr lang="en" sz="1600" dirty="0">
                <a:solidFill>
                  <a:srgbClr val="000000"/>
                </a:solidFill>
                <a:latin typeface="Calibri"/>
                <a:ea typeface="Calibri"/>
                <a:cs typeface="Calibri"/>
              </a:rPr>
              <a:t>30% of potential consumers buy through social media.</a:t>
            </a:r>
            <a:r>
              <a:rPr lang="en-GB" sz="1600" dirty="0">
                <a:solidFill>
                  <a:srgbClr val="000000"/>
                </a:solidFill>
                <a:latin typeface="Calibri"/>
                <a:ea typeface="Calibri"/>
                <a:cs typeface="Calibri"/>
              </a:rPr>
              <a:t> (2025 Floral Industry Trends).</a:t>
            </a:r>
            <a:endParaRPr lang="en-US" sz="1600">
              <a:solidFill>
                <a:srgbClr val="FF0000"/>
              </a:solidFill>
              <a:latin typeface="Calibri"/>
              <a:ea typeface="Calibri"/>
              <a:cs typeface="Calibri"/>
            </a:endParaRPr>
          </a:p>
          <a:p>
            <a:r>
              <a:rPr lang="en-GB" sz="1600" dirty="0">
                <a:solidFill>
                  <a:srgbClr val="000000"/>
                </a:solidFill>
                <a:latin typeface="Calibri"/>
                <a:ea typeface="Calibri"/>
                <a:cs typeface="Calibri"/>
              </a:rPr>
              <a:t>The floral industry must innovate, diversify offerings. Future success depends on agile pricing and strategic promotions. (The Floral Industry: Six months into 2025)</a:t>
            </a:r>
          </a:p>
          <a:p>
            <a:r>
              <a:rPr lang="en-GB" sz="1600" dirty="0">
                <a:solidFill>
                  <a:srgbClr val="000000"/>
                </a:solidFill>
                <a:ea typeface="+mn-lt"/>
                <a:cs typeface="+mn-lt"/>
              </a:rPr>
              <a:t>The global journey of flowers involves significant carbon emissions, packaging, and preservation efforts that impact sustainability. </a:t>
            </a:r>
          </a:p>
          <a:p>
            <a:endParaRPr lang="en-GB" sz="1600" dirty="0">
              <a:solidFill>
                <a:srgbClr val="000000"/>
              </a:solidFill>
              <a:latin typeface="Calibri"/>
              <a:ea typeface="Calibri"/>
              <a:cs typeface="Arial" panose="020B0604020202020204" pitchFamily="34" charset="0"/>
            </a:endParaRPr>
          </a:p>
          <a:p>
            <a:endParaRPr lang="en-GB" sz="1600" dirty="0">
              <a:solidFill>
                <a:srgbClr val="000000"/>
              </a:solidFill>
              <a:latin typeface="Calibri"/>
              <a:ea typeface="Calibri"/>
              <a:cs typeface="Arial" panose="020B0604020202020204" pitchFamily="34" charset="0"/>
            </a:endParaRPr>
          </a:p>
          <a:p>
            <a:pPr marL="0" indent="0">
              <a:buNone/>
            </a:pPr>
            <a:endParaRPr lang="en-GB" sz="1600" dirty="0">
              <a:latin typeface="Calibri"/>
              <a:ea typeface="Calibri"/>
              <a:cs typeface="Arial" panose="020B0604020202020204" pitchFamily="34" charset="0"/>
            </a:endParaRPr>
          </a:p>
          <a:p>
            <a:endParaRPr lang="en-GB" sz="1600" dirty="0">
              <a:latin typeface="Calibri"/>
              <a:ea typeface="Calibri"/>
              <a:cs typeface="Arial" panose="020B0604020202020204" pitchFamily="34" charset="0"/>
            </a:endParaRPr>
          </a:p>
          <a:p>
            <a:endParaRPr lang="en-GB" sz="1600" dirty="0">
              <a:latin typeface="Calibri"/>
              <a:ea typeface="Calibri"/>
              <a:cs typeface="Arial" panose="020B0604020202020204" pitchFamily="34" charset="0"/>
            </a:endParaRPr>
          </a:p>
          <a:p>
            <a:endParaRPr lang="en-GB" sz="1600" dirty="0">
              <a:latin typeface="Calibri"/>
              <a:ea typeface="Calibri"/>
              <a:cs typeface="Arial" panose="020B0604020202020204" pitchFamily="34" charset="0"/>
            </a:endParaRPr>
          </a:p>
          <a:p>
            <a:endParaRPr lang="en-GB" sz="1600" dirty="0">
              <a:latin typeface="Calibri"/>
              <a:ea typeface="Calibri"/>
              <a:cs typeface="Calibri" panose="020F0502020204030204"/>
            </a:endParaRPr>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3199958249"/>
              </p:ext>
            </p:extLst>
          </p:nvPr>
        </p:nvGraphicFramePr>
        <p:xfrm>
          <a:off x="375477" y="607391"/>
          <a:ext cx="11643122" cy="4438456"/>
        </p:xfrm>
        <a:graphic>
          <a:graphicData uri="http://schemas.openxmlformats.org/drawingml/2006/table">
            <a:tbl>
              <a:tblPr firstRow="1" bandRow="1">
                <a:tableStyleId>{5C22544A-7EE6-4342-B048-85BDC9FD1C3A}</a:tableStyleId>
              </a:tblPr>
              <a:tblGrid>
                <a:gridCol w="2425898">
                  <a:extLst>
                    <a:ext uri="{9D8B030D-6E8A-4147-A177-3AD203B41FA5}">
                      <a16:colId xmlns:a16="http://schemas.microsoft.com/office/drawing/2014/main" val="1284065850"/>
                    </a:ext>
                  </a:extLst>
                </a:gridCol>
                <a:gridCol w="1934763">
                  <a:extLst>
                    <a:ext uri="{9D8B030D-6E8A-4147-A177-3AD203B41FA5}">
                      <a16:colId xmlns:a16="http://schemas.microsoft.com/office/drawing/2014/main" val="1858564028"/>
                    </a:ext>
                  </a:extLst>
                </a:gridCol>
                <a:gridCol w="2038943">
                  <a:extLst>
                    <a:ext uri="{9D8B030D-6E8A-4147-A177-3AD203B41FA5}">
                      <a16:colId xmlns:a16="http://schemas.microsoft.com/office/drawing/2014/main" val="1949424782"/>
                    </a:ext>
                  </a:extLst>
                </a:gridCol>
                <a:gridCol w="1934763">
                  <a:extLst>
                    <a:ext uri="{9D8B030D-6E8A-4147-A177-3AD203B41FA5}">
                      <a16:colId xmlns:a16="http://schemas.microsoft.com/office/drawing/2014/main" val="446382655"/>
                    </a:ext>
                  </a:extLst>
                </a:gridCol>
                <a:gridCol w="1339453">
                  <a:extLst>
                    <a:ext uri="{9D8B030D-6E8A-4147-A177-3AD203B41FA5}">
                      <a16:colId xmlns:a16="http://schemas.microsoft.com/office/drawing/2014/main" val="3644160467"/>
                    </a:ext>
                  </a:extLst>
                </a:gridCol>
                <a:gridCol w="1969302">
                  <a:extLst>
                    <a:ext uri="{9D8B030D-6E8A-4147-A177-3AD203B41FA5}">
                      <a16:colId xmlns:a16="http://schemas.microsoft.com/office/drawing/2014/main" val="66830876"/>
                    </a:ext>
                  </a:extLst>
                </a:gridCol>
              </a:tblGrid>
              <a:tr h="818554">
                <a:tc>
                  <a:txBody>
                    <a:bodyPr/>
                    <a:lstStyle/>
                    <a:p>
                      <a:pPr algn="ctr"/>
                      <a:r>
                        <a:rPr lang="en-GB" sz="2400" noProof="0" dirty="0">
                          <a:solidFill>
                            <a:schemeClr val="tx1"/>
                          </a:solidFill>
                        </a:rPr>
                        <a:t>Political  Factors</a:t>
                      </a:r>
                      <a:endParaRPr lang="en-GB" noProof="0" dirty="0"/>
                    </a:p>
                  </a:txBody>
                  <a:tcPr anchor="ctr">
                    <a:pattFill prst="pct40">
                      <a:fgClr>
                        <a:srgbClr val="FF0000"/>
                      </a:fgClr>
                      <a:bgClr>
                        <a:schemeClr val="bg1"/>
                      </a:bgClr>
                    </a:pattFill>
                  </a:tcPr>
                </a:tc>
                <a:tc>
                  <a:txBody>
                    <a:bodyPr/>
                    <a:lstStyle/>
                    <a:p>
                      <a:pPr algn="ctr"/>
                      <a:r>
                        <a:rPr lang="en-GB" sz="2400" noProof="0" dirty="0">
                          <a:solidFill>
                            <a:schemeClr val="tx1"/>
                          </a:solidFill>
                        </a:rPr>
                        <a:t>Economic Factors</a:t>
                      </a:r>
                      <a:endParaRPr lang="en-GB" sz="1600" noProof="0" dirty="0"/>
                    </a:p>
                  </a:txBody>
                  <a:tcPr anchor="ctr">
                    <a:pattFill prst="pct40">
                      <a:fgClr>
                        <a:srgbClr val="FFC000"/>
                      </a:fgClr>
                      <a:bgClr>
                        <a:schemeClr val="bg1"/>
                      </a:bgClr>
                    </a:pattFill>
                  </a:tcPr>
                </a:tc>
                <a:tc>
                  <a:txBody>
                    <a:bodyPr/>
                    <a:lstStyle/>
                    <a:p>
                      <a:pPr algn="ctr"/>
                      <a:r>
                        <a:rPr lang="en-GB" sz="2400" noProof="0" dirty="0">
                          <a:solidFill>
                            <a:schemeClr val="tx1"/>
                          </a:solidFill>
                        </a:rPr>
                        <a:t>Social Factors</a:t>
                      </a:r>
                      <a:endParaRPr lang="en-GB" sz="1600" noProof="0" dirty="0"/>
                    </a:p>
                  </a:txBody>
                  <a:tcPr anchor="ctr">
                    <a:pattFill prst="pct40">
                      <a:fgClr>
                        <a:srgbClr val="FFFF00"/>
                      </a:fgClr>
                      <a:bgClr>
                        <a:schemeClr val="bg1"/>
                      </a:bgClr>
                    </a:pattFill>
                  </a:tcPr>
                </a:tc>
                <a:tc>
                  <a:txBody>
                    <a:bodyPr/>
                    <a:lstStyle/>
                    <a:p>
                      <a:pPr algn="ctr"/>
                      <a:r>
                        <a:rPr lang="en-GB" sz="2000" noProof="0" dirty="0">
                          <a:solidFill>
                            <a:schemeClr val="tx1"/>
                          </a:solidFill>
                        </a:rPr>
                        <a:t>Technological </a:t>
                      </a:r>
                      <a:endParaRPr lang="en-GB" sz="1600" noProof="0" dirty="0"/>
                    </a:p>
                    <a:p>
                      <a:pPr algn="ctr"/>
                      <a:r>
                        <a:rPr lang="en-GB" sz="2000" noProof="0" dirty="0">
                          <a:solidFill>
                            <a:schemeClr val="tx1"/>
                          </a:solidFill>
                        </a:rPr>
                        <a:t>Factors</a:t>
                      </a:r>
                    </a:p>
                  </a:txBody>
                  <a:tcPr anchor="ctr">
                    <a:pattFill prst="pct40">
                      <a:fgClr>
                        <a:srgbClr val="92D050"/>
                      </a:fgClr>
                      <a:bgClr>
                        <a:schemeClr val="bg1"/>
                      </a:bgClr>
                    </a:pattFill>
                  </a:tcPr>
                </a:tc>
                <a:tc>
                  <a:txBody>
                    <a:bodyPr/>
                    <a:lstStyle/>
                    <a:p>
                      <a:pPr algn="ctr"/>
                      <a:r>
                        <a:rPr lang="en-GB" sz="2400" noProof="0" dirty="0">
                          <a:solidFill>
                            <a:schemeClr val="tx1"/>
                          </a:solidFill>
                        </a:rPr>
                        <a:t>Legal Factors</a:t>
                      </a:r>
                      <a:endParaRPr lang="en-GB" sz="1600" noProof="0" dirty="0"/>
                    </a:p>
                  </a:txBody>
                  <a:tcPr anchor="ctr">
                    <a:pattFill prst="pct40">
                      <a:fgClr>
                        <a:srgbClr val="00B0F0"/>
                      </a:fgClr>
                      <a:bgClr>
                        <a:schemeClr val="bg1"/>
                      </a:bgClr>
                    </a:pattFill>
                  </a:tcPr>
                </a:tc>
                <a:tc>
                  <a:txBody>
                    <a:bodyPr/>
                    <a:lstStyle/>
                    <a:p>
                      <a:pPr algn="ctr"/>
                      <a:r>
                        <a:rPr lang="en-GB" sz="2000" noProof="0" dirty="0">
                          <a:solidFill>
                            <a:schemeClr val="tx1"/>
                          </a:solidFill>
                        </a:rPr>
                        <a:t>Environmental Factors</a:t>
                      </a:r>
                      <a:endParaRPr lang="en-GB" sz="1600" noProof="0" dirty="0"/>
                    </a:p>
                  </a:txBody>
                  <a:tcPr anchor="ctr">
                    <a:pattFill prst="pct40">
                      <a:fgClr>
                        <a:schemeClr val="accent1"/>
                      </a:fgClr>
                      <a:bgClr>
                        <a:schemeClr val="bg1"/>
                      </a:bgClr>
                    </a:pattFill>
                  </a:tcPr>
                </a:tc>
                <a:extLst>
                  <a:ext uri="{0D108BD9-81ED-4DB2-BD59-A6C34878D82A}">
                    <a16:rowId xmlns:a16="http://schemas.microsoft.com/office/drawing/2014/main" val="2083540418"/>
                  </a:ext>
                </a:extLst>
              </a:tr>
              <a:tr h="3615496">
                <a:tc>
                  <a:txBody>
                    <a:bodyPr/>
                    <a:lstStyle/>
                    <a:p>
                      <a:pPr marL="0" lvl="0" indent="0" algn="l">
                        <a:lnSpc>
                          <a:spcPct val="100000"/>
                        </a:lnSpc>
                        <a:spcBef>
                          <a:spcPts val="0"/>
                        </a:spcBef>
                        <a:spcAft>
                          <a:spcPts val="0"/>
                        </a:spcAft>
                        <a:buFont typeface="Arial" panose="05000000000000000000" pitchFamily="2" charset="2"/>
                        <a:buChar char="•"/>
                      </a:pPr>
                      <a:r>
                        <a:rPr lang="en-GB" sz="1700" b="1" i="0" u="none" strike="noStrike" noProof="0" dirty="0">
                          <a:latin typeface="Calibri"/>
                        </a:rPr>
                        <a:t>Trade policies and import regulations affecting the cost and availability of imported flowers (e.g., orchids and tulips).</a:t>
                      </a:r>
                      <a:endParaRPr lang="en-GB" sz="1700" b="1" noProof="0" dirty="0">
                        <a:latin typeface="Calibri"/>
                      </a:endParaRPr>
                    </a:p>
                    <a:p>
                      <a:pPr marL="0" lvl="0" indent="0" algn="l">
                        <a:lnSpc>
                          <a:spcPct val="100000"/>
                        </a:lnSpc>
                        <a:spcBef>
                          <a:spcPts val="0"/>
                        </a:spcBef>
                        <a:spcAft>
                          <a:spcPts val="0"/>
                        </a:spcAft>
                        <a:buFont typeface="Arial" panose="05000000000000000000" pitchFamily="2" charset="2"/>
                        <a:buChar char="•"/>
                      </a:pPr>
                      <a:r>
                        <a:rPr lang="en-GB" sz="1700" b="1" i="0" u="none" strike="noStrike" noProof="0" dirty="0">
                          <a:latin typeface="Calibri"/>
                        </a:rPr>
                        <a:t>Government support programs and taxation policies impacting small business.</a:t>
                      </a:r>
                      <a:endParaRPr lang="en-GB" sz="1700" b="1" noProof="0" dirty="0">
                        <a:latin typeface="Calibri"/>
                      </a:endParaRPr>
                    </a:p>
                    <a:p>
                      <a:pPr marL="0" lvl="0" indent="0" algn="l">
                        <a:lnSpc>
                          <a:spcPct val="100000"/>
                        </a:lnSpc>
                        <a:spcBef>
                          <a:spcPts val="0"/>
                        </a:spcBef>
                        <a:spcAft>
                          <a:spcPts val="0"/>
                        </a:spcAft>
                        <a:buFont typeface="Arial" panose="05000000000000000000" pitchFamily="2" charset="2"/>
                        <a:buChar char="•"/>
                      </a:pPr>
                      <a:r>
                        <a:rPr lang="en-GB" sz="1700" b="1" i="0" u="none" strike="noStrike" noProof="0" dirty="0">
                          <a:latin typeface="Calibri"/>
                        </a:rPr>
                        <a:t>import costs</a:t>
                      </a:r>
                      <a:endParaRPr lang="en-GB" sz="1700" b="1" noProof="0" dirty="0">
                        <a:latin typeface="Calibri"/>
                      </a:endParaRPr>
                    </a:p>
                    <a:p>
                      <a:pPr marL="0" lvl="0" indent="0" algn="l">
                        <a:lnSpc>
                          <a:spcPct val="100000"/>
                        </a:lnSpc>
                        <a:spcBef>
                          <a:spcPts val="0"/>
                        </a:spcBef>
                        <a:spcAft>
                          <a:spcPts val="0"/>
                        </a:spcAft>
                        <a:buFont typeface="Arial" panose="05000000000000000000" pitchFamily="2" charset="2"/>
                        <a:buChar char="•"/>
                      </a:pPr>
                      <a:r>
                        <a:rPr lang="en-GB" sz="1700" b="1" i="0" u="none" strike="noStrike" noProof="0" dirty="0">
                          <a:latin typeface="Calibri"/>
                        </a:rPr>
                        <a:t> delivery times</a:t>
                      </a:r>
                      <a:endParaRPr lang="en-GB" sz="1700" b="1" noProof="0" dirty="0">
                        <a:latin typeface="Calibri"/>
                      </a:endParaRPr>
                    </a:p>
                    <a:p>
                      <a:pPr marL="0" lvl="0" indent="0" algn="l">
                        <a:lnSpc>
                          <a:spcPct val="100000"/>
                        </a:lnSpc>
                        <a:spcBef>
                          <a:spcPts val="0"/>
                        </a:spcBef>
                        <a:spcAft>
                          <a:spcPts val="0"/>
                        </a:spcAft>
                        <a:buFont typeface="Arial" panose="05000000000000000000" pitchFamily="2" charset="2"/>
                        <a:buChar char="•"/>
                      </a:pPr>
                      <a:r>
                        <a:rPr lang="en-GB" sz="1700" b="1" i="0" u="none" strike="noStrike" noProof="0" dirty="0">
                          <a:latin typeface="Calibri"/>
                        </a:rPr>
                        <a:t> supplier  availability</a:t>
                      </a:r>
                      <a:endParaRPr lang="en-GB" sz="1700" b="1" noProof="0" dirty="0"/>
                    </a:p>
                  </a:txBody>
                  <a:tcPr>
                    <a:pattFill prst="pct40">
                      <a:fgClr>
                        <a:srgbClr val="FF0000"/>
                      </a:fgClr>
                      <a:bgClr>
                        <a:schemeClr val="bg1"/>
                      </a:bgClr>
                    </a:pattFill>
                  </a:tcPr>
                </a:tc>
                <a:tc>
                  <a:txBody>
                    <a:bodyPr/>
                    <a:lstStyle/>
                    <a:p>
                      <a:pPr marL="285750" indent="-285750">
                        <a:buFont typeface="Wingdings" panose="05000000000000000000" pitchFamily="2" charset="2"/>
                        <a:buChar char="§"/>
                      </a:pPr>
                      <a:r>
                        <a:rPr lang="en-GB" sz="1700" b="1" i="0" u="none" strike="noStrike" noProof="0" dirty="0">
                          <a:latin typeface="Calibri"/>
                        </a:rPr>
                        <a:t>Rising inflation</a:t>
                      </a:r>
                      <a:endParaRPr lang="en-GB" sz="1700" b="1" noProof="0" dirty="0"/>
                    </a:p>
                    <a:p>
                      <a:pPr marL="285750" indent="-285750">
                        <a:buFont typeface="Wingdings" panose="05000000000000000000" pitchFamily="2" charset="2"/>
                        <a:buChar char="§"/>
                      </a:pPr>
                      <a:r>
                        <a:rPr lang="en-GB" sz="1700" b="1" i="0" u="none" strike="noStrike" noProof="0" dirty="0">
                          <a:latin typeface="Calibri"/>
                        </a:rPr>
                        <a:t>Decline in high street foot traffic reducing in-store sales.</a:t>
                      </a:r>
                    </a:p>
                    <a:p>
                      <a:pPr marL="285750" lvl="0" indent="-285750">
                        <a:buFont typeface="Wingdings" panose="05000000000000000000" pitchFamily="2" charset="2"/>
                        <a:buChar char="§"/>
                      </a:pPr>
                      <a:r>
                        <a:rPr lang="en-GB" sz="1700" b="1" i="0" u="none" strike="noStrike" noProof="0" dirty="0"/>
                        <a:t>Competitive pricing pressure from national chains and online retailers.</a:t>
                      </a:r>
                      <a:endParaRPr lang="en-GB" sz="1700" b="1" i="0" u="none" strike="noStrike" noProof="0" dirty="0">
                        <a:latin typeface="Calibri"/>
                      </a:endParaRPr>
                    </a:p>
                  </a:txBody>
                  <a:tcPr>
                    <a:pattFill prst="pct40">
                      <a:fgClr>
                        <a:srgbClr val="FFC000"/>
                      </a:fgClr>
                      <a:bgClr>
                        <a:schemeClr val="bg1"/>
                      </a:bgClr>
                    </a:pattFill>
                  </a:tcPr>
                </a:tc>
                <a:tc>
                  <a:txBody>
                    <a:bodyPr/>
                    <a:lstStyle/>
                    <a:p>
                      <a:pPr marL="0" lvl="0" indent="0" algn="l">
                        <a:lnSpc>
                          <a:spcPct val="100000"/>
                        </a:lnSpc>
                        <a:spcBef>
                          <a:spcPts val="0"/>
                        </a:spcBef>
                        <a:spcAft>
                          <a:spcPts val="0"/>
                        </a:spcAft>
                        <a:buFont typeface="Arial" panose="05000000000000000000" pitchFamily="2" charset="2"/>
                        <a:buChar char="•"/>
                      </a:pPr>
                      <a:r>
                        <a:rPr lang="en-GB" sz="1700" b="0" i="0" u="none" strike="noStrike" noProof="0" dirty="0">
                          <a:latin typeface="Calibri"/>
                        </a:rPr>
                        <a:t> </a:t>
                      </a:r>
                      <a:r>
                        <a:rPr lang="en-GB" sz="1700" b="1" i="0" u="none" strike="noStrike" noProof="0" dirty="0">
                          <a:latin typeface="Calibri"/>
                        </a:rPr>
                        <a:t>Shift in consumer behaviour towards online shopping.</a:t>
                      </a:r>
                    </a:p>
                    <a:p>
                      <a:pPr marL="0" lvl="0" indent="0" algn="l">
                        <a:lnSpc>
                          <a:spcPct val="100000"/>
                        </a:lnSpc>
                        <a:spcBef>
                          <a:spcPts val="0"/>
                        </a:spcBef>
                        <a:spcAft>
                          <a:spcPts val="0"/>
                        </a:spcAft>
                        <a:buFont typeface="Arial" panose="05000000000000000000" pitchFamily="2" charset="2"/>
                        <a:buChar char="•"/>
                      </a:pPr>
                      <a:r>
                        <a:rPr lang="en-GB" sz="1700" b="1" i="0" u="none" strike="noStrike" noProof="0" dirty="0">
                          <a:solidFill>
                            <a:srgbClr val="000000"/>
                          </a:solidFill>
                          <a:latin typeface="Calibri"/>
                        </a:rPr>
                        <a:t>Customers prefer  more flexible delivery options such as</a:t>
                      </a:r>
                      <a:r>
                        <a:rPr lang="en-GB" sz="1700" b="1" i="0" u="none" strike="noStrike" noProof="0" dirty="0">
                          <a:latin typeface="Calibri"/>
                        </a:rPr>
                        <a:t> same-day delivery and subscription services.</a:t>
                      </a:r>
                      <a:endParaRPr lang="en-GB" sz="1700" b="1" noProof="0" dirty="0">
                        <a:latin typeface="Calibri"/>
                      </a:endParaRPr>
                    </a:p>
                    <a:p>
                      <a:pPr marL="0" lvl="0" indent="0" algn="l">
                        <a:lnSpc>
                          <a:spcPct val="100000"/>
                        </a:lnSpc>
                        <a:spcBef>
                          <a:spcPts val="0"/>
                        </a:spcBef>
                        <a:spcAft>
                          <a:spcPts val="0"/>
                        </a:spcAft>
                        <a:buFont typeface="Arial" panose="05000000000000000000" pitchFamily="2" charset="2"/>
                        <a:buChar char="•"/>
                      </a:pPr>
                      <a:r>
                        <a:rPr lang="en-GB" sz="1700" b="1" i="0" u="none" strike="noStrike" noProof="0" dirty="0">
                          <a:solidFill>
                            <a:srgbClr val="000000"/>
                          </a:solidFill>
                        </a:rPr>
                        <a:t> Social media has a strong influence on consumers.</a:t>
                      </a:r>
                      <a:endParaRPr lang="en-GB" sz="1700" b="1" noProof="0" dirty="0"/>
                    </a:p>
                  </a:txBody>
                  <a:tcPr>
                    <a:pattFill prst="pct40">
                      <a:fgClr>
                        <a:srgbClr val="FFFF00"/>
                      </a:fgClr>
                      <a:bgClr>
                        <a:schemeClr val="bg1"/>
                      </a:bgClr>
                    </a:pattFill>
                  </a:tcPr>
                </a:tc>
                <a:tc>
                  <a:txBody>
                    <a:bodyPr/>
                    <a:lstStyle/>
                    <a:p>
                      <a:pPr marL="0" lvl="0" indent="0" algn="l">
                        <a:lnSpc>
                          <a:spcPct val="100000"/>
                        </a:lnSpc>
                        <a:spcBef>
                          <a:spcPts val="0"/>
                        </a:spcBef>
                        <a:spcAft>
                          <a:spcPts val="0"/>
                        </a:spcAft>
                        <a:buClr>
                          <a:srgbClr val="000000"/>
                        </a:buClr>
                        <a:buFont typeface="Arial,Sans-Serif"/>
                        <a:buChar char="•"/>
                      </a:pPr>
                      <a:r>
                        <a:rPr lang="en-GB" sz="1700" b="1" i="0" u="none" strike="noStrike" noProof="0" dirty="0">
                          <a:solidFill>
                            <a:srgbClr val="000000"/>
                          </a:solidFill>
                          <a:latin typeface="Calibri"/>
                        </a:rPr>
                        <a:t> An outdated website limits online sales.</a:t>
                      </a:r>
                    </a:p>
                    <a:p>
                      <a:pPr marL="0" lvl="0" indent="0" algn="l">
                        <a:lnSpc>
                          <a:spcPct val="100000"/>
                        </a:lnSpc>
                        <a:spcBef>
                          <a:spcPts val="0"/>
                        </a:spcBef>
                        <a:spcAft>
                          <a:spcPts val="0"/>
                        </a:spcAft>
                        <a:buClr>
                          <a:srgbClr val="000000"/>
                        </a:buClr>
                        <a:buFont typeface="Arial,Sans-Serif"/>
                        <a:buChar char="•"/>
                      </a:pPr>
                      <a:r>
                        <a:rPr lang="en-GB" sz="1700" b="1" i="0" u="none" strike="noStrike" noProof="0" dirty="0">
                          <a:solidFill>
                            <a:srgbClr val="000000"/>
                          </a:solidFill>
                          <a:latin typeface="Calibri"/>
                        </a:rPr>
                        <a:t> Competitors have a strong online presence and automation systems, as well as efficient delivery logistics. </a:t>
                      </a:r>
                    </a:p>
                    <a:p>
                      <a:pPr marL="285750" lvl="0" indent="-285750">
                        <a:buFont typeface="Wingdings" panose="05000000000000000000" pitchFamily="2" charset="2"/>
                        <a:buChar char="§"/>
                      </a:pPr>
                      <a:r>
                        <a:rPr lang="en-GB" sz="1700" b="1" i="0" u="none" strike="noStrike" noProof="0" dirty="0">
                          <a:latin typeface="Calibri"/>
                        </a:rPr>
                        <a:t>general shift toward online shopping.</a:t>
                      </a:r>
                      <a:endParaRPr lang="en-GB" sz="1700" b="1" noProof="0" dirty="0"/>
                    </a:p>
                  </a:txBody>
                  <a:tcPr>
                    <a:pattFill prst="pct40">
                      <a:fgClr>
                        <a:srgbClr val="92D050"/>
                      </a:fgClr>
                      <a:bgClr>
                        <a:schemeClr val="bg1"/>
                      </a:bgClr>
                    </a:pattFill>
                  </a:tcPr>
                </a:tc>
                <a:tc>
                  <a:txBody>
                    <a:bodyPr/>
                    <a:lstStyle/>
                    <a:p>
                      <a:pPr marL="0" indent="0">
                        <a:buNone/>
                      </a:pPr>
                      <a:r>
                        <a:rPr lang="en-GB" sz="1700" b="1" i="0" u="none" strike="noStrike" noProof="0" dirty="0">
                          <a:latin typeface="Calibri"/>
                        </a:rPr>
                        <a:t>Packaging and environmental compliance requirements</a:t>
                      </a:r>
                    </a:p>
                  </a:txBody>
                  <a:tcPr>
                    <a:pattFill prst="pct40">
                      <a:fgClr>
                        <a:srgbClr val="00B0F0"/>
                      </a:fgClr>
                      <a:bgClr>
                        <a:schemeClr val="bg1"/>
                      </a:bgClr>
                    </a:pattFill>
                  </a:tcPr>
                </a:tc>
                <a:tc>
                  <a:txBody>
                    <a:bodyPr/>
                    <a:lstStyle/>
                    <a:p>
                      <a:pPr marL="285750" indent="-285750">
                        <a:buFont typeface="Wingdings" panose="05000000000000000000" pitchFamily="2" charset="2"/>
                        <a:buChar char="§"/>
                      </a:pPr>
                      <a:r>
                        <a:rPr lang="en-GB" sz="1700" b="1" i="0" u="none" strike="noStrike" noProof="0" dirty="0">
                          <a:latin typeface="Calibri"/>
                        </a:rPr>
                        <a:t>Climate change is impacting the seasonal availability of flowers.</a:t>
                      </a:r>
                      <a:endParaRPr lang="en-GB" sz="1700" b="1" noProof="0">
                        <a:latin typeface="Calibri"/>
                      </a:endParaRPr>
                    </a:p>
                    <a:p>
                      <a:pPr marL="285750" indent="-285750">
                        <a:buFont typeface="Wingdings" panose="05000000000000000000" pitchFamily="2" charset="2"/>
                        <a:buChar char="§"/>
                      </a:pPr>
                      <a:r>
                        <a:rPr lang="en-GB" sz="1700" b="1" i="0" u="none" strike="noStrike" noProof="0" dirty="0"/>
                        <a:t>Pressure to reduce carbon footprint.</a:t>
                      </a:r>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729217"/>
          </a:xfrm>
        </p:spPr>
        <p:txBody>
          <a:bodyPr>
            <a:normAutofit/>
          </a:bodyPr>
          <a:lstStyle/>
          <a:p>
            <a:pPr algn="ctr"/>
            <a:r>
              <a:rPr lang="en-GB" sz="3200" b="1" u="sng" dirty="0">
                <a:latin typeface="Calibri"/>
                <a:ea typeface="Calibri"/>
                <a:cs typeface="Arial"/>
              </a:rPr>
              <a:t> The Cause-and-Effect model (Fishbone Diagram)</a:t>
            </a:r>
            <a:endParaRPr lang="ru-RU" sz="3200" dirty="0">
              <a:latin typeface="Calibri"/>
              <a:ea typeface="Calibri"/>
              <a:cs typeface="Calibri"/>
            </a:endParaRP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1104" y="942147"/>
            <a:ext cx="11873946" cy="4704728"/>
          </a:xfrm>
        </p:spPr>
        <p:txBody>
          <a:bodyPr vert="horz" lIns="91440" tIns="45720" rIns="91440" bIns="45720" rtlCol="0" anchor="t">
            <a:noAutofit/>
          </a:bodyPr>
          <a:lstStyle/>
          <a:p>
            <a:pPr marL="228600" lvl="1" indent="-57150" algn="just">
              <a:buNone/>
            </a:pPr>
            <a:r>
              <a:rPr lang="en-GB" dirty="0">
                <a:ea typeface="+mn-lt"/>
                <a:cs typeface="+mn-lt"/>
              </a:rPr>
              <a:t>This model was created by Dr. Kaoru Ishikawa (a Japanese Consultant). </a:t>
            </a:r>
            <a:r>
              <a:rPr lang="en-GB" dirty="0">
                <a:latin typeface="Calibri"/>
                <a:ea typeface="Calibri"/>
                <a:cs typeface="Arial"/>
              </a:rPr>
              <a:t>It is a tool that helps us identify, organise, and display possible causes of a specific problem.  </a:t>
            </a:r>
            <a:r>
              <a:rPr lang="en-GB" dirty="0">
                <a:ea typeface="+mn-lt"/>
                <a:cs typeface="+mn-lt"/>
              </a:rPr>
              <a:t>The model helps creative thinking during the  brainstorming session, understand the relationship between many causes of a problem, visual display of the causes that have been identified by the team.  </a:t>
            </a:r>
            <a:endParaRPr lang="en-GB">
              <a:ea typeface="Calibri"/>
              <a:cs typeface="Calibri"/>
            </a:endParaRPr>
          </a:p>
          <a:p>
            <a:pPr marL="228600" lvl="1" indent="-57150" algn="just">
              <a:lnSpc>
                <a:spcPct val="100000"/>
              </a:lnSpc>
              <a:buNone/>
            </a:pPr>
            <a:endParaRPr lang="en-GB" dirty="0">
              <a:ea typeface="+mn-lt"/>
              <a:cs typeface="+mn-lt"/>
            </a:endParaRPr>
          </a:p>
          <a:p>
            <a:pPr marL="228600" lvl="1" indent="-57150" algn="just">
              <a:buNone/>
            </a:pPr>
            <a:r>
              <a:rPr lang="en-GB" b="1" dirty="0">
                <a:ea typeface="+mn-lt"/>
                <a:cs typeface="+mn-lt"/>
              </a:rPr>
              <a:t>Advantages:</a:t>
            </a:r>
            <a:r>
              <a:rPr lang="en-GB" dirty="0">
                <a:ea typeface="+mn-lt"/>
                <a:cs typeface="+mn-lt"/>
              </a:rPr>
              <a:t> It visually represents complex relationships and correlation between factors.</a:t>
            </a:r>
          </a:p>
          <a:p>
            <a:pPr marL="228600" lvl="1" indent="-57150" algn="just">
              <a:buNone/>
            </a:pPr>
            <a:r>
              <a:rPr lang="en-GB" dirty="0">
                <a:ea typeface="+mn-lt"/>
                <a:cs typeface="+mn-lt"/>
              </a:rPr>
              <a:t>It categorises possible causes and provides structure. </a:t>
            </a:r>
            <a:endParaRPr lang="en-GB" dirty="0">
              <a:ea typeface="Calibri" panose="020F0502020204030204"/>
              <a:cs typeface="Calibri" panose="020F0502020204030204"/>
            </a:endParaRPr>
          </a:p>
          <a:p>
            <a:pPr marL="228600" lvl="1" indent="-57150" algn="just">
              <a:buNone/>
            </a:pPr>
            <a:endParaRPr lang="en-GB">
              <a:ea typeface="Calibri" panose="020F0502020204030204"/>
              <a:cs typeface="Calibri" panose="020F0502020204030204"/>
            </a:endParaRPr>
          </a:p>
          <a:p>
            <a:pPr marL="228600" lvl="1" indent="-57150" algn="just">
              <a:buNone/>
            </a:pPr>
            <a:r>
              <a:rPr lang="en-GB" b="1" dirty="0">
                <a:ea typeface="+mn-lt"/>
                <a:cs typeface="+mn-lt"/>
              </a:rPr>
              <a:t>Disadvantages: </a:t>
            </a:r>
            <a:r>
              <a:rPr lang="en-GB" dirty="0">
                <a:ea typeface="+mn-lt"/>
                <a:cs typeface="+mn-lt"/>
              </a:rPr>
              <a:t> It can result in a loss of focus if the process is not managed effectively.</a:t>
            </a:r>
          </a:p>
          <a:p>
            <a:pPr marL="228600" lvl="1" indent="-57150" algn="just">
              <a:buNone/>
            </a:pPr>
            <a:r>
              <a:rPr lang="en-GB" dirty="0">
                <a:ea typeface="+mn-lt"/>
                <a:cs typeface="+mn-lt"/>
              </a:rPr>
              <a:t>Need skill to create a useful diagram. It does not provide measurable impacts of the causes. Does not provide insight into complex correlations. </a:t>
            </a:r>
          </a:p>
          <a:p>
            <a:pPr marL="228600" lvl="1" indent="-57150" algn="just">
              <a:lnSpc>
                <a:spcPct val="100000"/>
              </a:lnSpc>
              <a:buNone/>
            </a:pPr>
            <a:endParaRPr lang="en-GB" dirty="0">
              <a:latin typeface="Calibri"/>
              <a:ea typeface="Calibri"/>
              <a:cs typeface="Arial"/>
            </a:endParaRPr>
          </a:p>
        </p:txBody>
      </p:sp>
      <p:sp>
        <p:nvSpPr>
          <p:cNvPr id="5" name="TextBox 4">
            <a:extLst>
              <a:ext uri="{FF2B5EF4-FFF2-40B4-BE49-F238E27FC236}">
                <a16:creationId xmlns:a16="http://schemas.microsoft.com/office/drawing/2014/main" id="{4FE718F0-679C-850D-A5D4-2484229AD645}"/>
              </a:ext>
            </a:extLst>
          </p:cNvPr>
          <p:cNvSpPr txBox="1"/>
          <p:nvPr/>
        </p:nvSpPr>
        <p:spPr>
          <a:xfrm>
            <a:off x="359029" y="5645530"/>
            <a:ext cx="10177013" cy="338554"/>
          </a:xfrm>
          <a:prstGeom prst="rect">
            <a:avLst/>
          </a:prstGeom>
          <a:noFill/>
        </p:spPr>
        <p:txBody>
          <a:bodyPr wrap="square" lIns="91440" tIns="45720" rIns="91440" bIns="45720" anchor="t">
            <a:spAutoFit/>
          </a:bodyPr>
          <a:lstStyle/>
          <a:p>
            <a:pPr marL="0" lvl="1">
              <a:spcBef>
                <a:spcPts val="500"/>
              </a:spcBef>
            </a:pPr>
            <a:r>
              <a:rPr lang="en-GB" sz="1600" dirty="0">
                <a:solidFill>
                  <a:srgbClr val="000000"/>
                </a:solidFill>
                <a:latin typeface="Calibri"/>
                <a:ea typeface="Calibri"/>
                <a:cs typeface="Arial"/>
              </a:rPr>
              <a:t>Sproull, 2018, page 22-25</a:t>
            </a:r>
            <a:endParaRPr lang="en-GB" sz="1600">
              <a:solidFill>
                <a:srgbClr val="FF0000"/>
              </a:solidFill>
              <a:latin typeface="Calibri"/>
              <a:ea typeface="Calibri"/>
              <a:cs typeface="Arial"/>
            </a:endParaRPr>
          </a:p>
        </p:txBody>
      </p:sp>
    </p:spTree>
    <p:extLst>
      <p:ext uri="{BB962C8B-B14F-4D97-AF65-F5344CB8AC3E}">
        <p14:creationId xmlns:p14="http://schemas.microsoft.com/office/powerpoint/2010/main" val="2319079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01B22B45-7B5B-B54E-11E9-67186FE41E64}"/>
              </a:ext>
            </a:extLst>
          </p:cNvPr>
          <p:cNvSpPr>
            <a:spLocks noGrp="1"/>
          </p:cNvSpPr>
          <p:nvPr>
            <p:ph type="title"/>
          </p:nvPr>
        </p:nvSpPr>
        <p:spPr>
          <a:xfrm>
            <a:off x="838200" y="690"/>
            <a:ext cx="10515600" cy="762346"/>
          </a:xfrm>
        </p:spPr>
        <p:txBody>
          <a:bodyPr/>
          <a:lstStyle/>
          <a:p>
            <a:pPr algn="ctr"/>
            <a:r>
              <a:rPr lang="en-GB" sz="3200" b="1" u="sng" dirty="0">
                <a:latin typeface="Calibri"/>
                <a:ea typeface="Calibri"/>
                <a:cs typeface="Calibri"/>
              </a:rPr>
              <a:t>The Cause-and-Effect model (Fishbone Diagram)</a:t>
            </a:r>
            <a:endParaRPr lang="ru-RU" sz="3200" dirty="0">
              <a:latin typeface="Calibri"/>
              <a:ea typeface="Calibri"/>
              <a:cs typeface="Calibri"/>
            </a:endParaRPr>
          </a:p>
        </p:txBody>
      </p:sp>
      <p:pic>
        <p:nvPicPr>
          <p:cNvPr id="4" name="Рисунок 3" descr="What is a Fishbone Diagram? A Guide to Problem-Solving – HKMLC Smart Board">
            <a:extLst>
              <a:ext uri="{FF2B5EF4-FFF2-40B4-BE49-F238E27FC236}">
                <a16:creationId xmlns:a16="http://schemas.microsoft.com/office/drawing/2014/main" id="{4FA85810-8016-A440-0136-0536476DC440}"/>
              </a:ext>
            </a:extLst>
          </p:cNvPr>
          <p:cNvPicPr>
            <a:picLocks noChangeAspect="1"/>
          </p:cNvPicPr>
          <p:nvPr/>
        </p:nvPicPr>
        <p:blipFill>
          <a:blip r:embed="rId2"/>
          <a:stretch>
            <a:fillRect/>
          </a:stretch>
        </p:blipFill>
        <p:spPr>
          <a:xfrm>
            <a:off x="494405" y="781051"/>
            <a:ext cx="11523452" cy="5306942"/>
          </a:xfrm>
          <a:prstGeom prst="rect">
            <a:avLst/>
          </a:prstGeom>
        </p:spPr>
      </p:pic>
      <p:sp>
        <p:nvSpPr>
          <p:cNvPr id="5" name="TextBox 9">
            <a:extLst>
              <a:ext uri="{FF2B5EF4-FFF2-40B4-BE49-F238E27FC236}">
                <a16:creationId xmlns:a16="http://schemas.microsoft.com/office/drawing/2014/main" id="{C4EC1FAA-F969-BCDE-9BB2-9BA8AFEC0949}"/>
              </a:ext>
            </a:extLst>
          </p:cNvPr>
          <p:cNvSpPr txBox="1"/>
          <p:nvPr/>
        </p:nvSpPr>
        <p:spPr>
          <a:xfrm>
            <a:off x="5009856" y="6185726"/>
            <a:ext cx="6954981"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dirty="0">
                <a:latin typeface="Arial" panose="020B0604020202020204" pitchFamily="34" charset="0"/>
                <a:cs typeface="Arial" panose="020B0604020202020204" pitchFamily="34" charset="0"/>
              </a:rPr>
              <a:t>Adapted from: Super series Solving Problems and Making Decisions (2013, page 31</a:t>
            </a:r>
            <a:r>
              <a:rPr lang="en-GB" sz="12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3050782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a:p>
          <a:p>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lIns="91440" tIns="45720" rIns="91440" bIns="45720" rtlCol="0" anchor="t">
            <a:spAutoFit/>
          </a:bodyPr>
          <a:lstStyle/>
          <a:p>
            <a:pPr algn="ctr"/>
            <a:r>
              <a:rPr lang="en-GB" sz="2400" dirty="0">
                <a:solidFill>
                  <a:srgbClr val="FF0000"/>
                </a:solidFill>
                <a:ea typeface="+mn-lt"/>
                <a:cs typeface="+mn-lt"/>
              </a:rPr>
              <a:t>Technology*</a:t>
            </a:r>
            <a:endParaRPr lang="ru-RU" dirty="0"/>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lIns="91440" tIns="45720" rIns="91440" bIns="45720" rtlCol="0" anchor="t">
            <a:spAutoFit/>
          </a:bodyPr>
          <a:lstStyle/>
          <a:p>
            <a:pPr algn="ctr"/>
            <a:r>
              <a:rPr lang="en-GB" sz="2400" dirty="0">
                <a:solidFill>
                  <a:srgbClr val="00B0F0"/>
                </a:solidFill>
                <a:ea typeface="+mn-lt"/>
                <a:cs typeface="+mn-lt"/>
              </a:rPr>
              <a:t>Management*</a:t>
            </a:r>
            <a:endParaRPr lang="ru-RU" dirty="0"/>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lIns="91440" tIns="45720" rIns="91440" bIns="45720" rtlCol="0" anchor="t">
            <a:spAutoFit/>
          </a:bodyPr>
          <a:lstStyle/>
          <a:p>
            <a:r>
              <a:rPr lang="en-GB" sz="1200" b="1" dirty="0">
                <a:ea typeface="+mn-lt"/>
                <a:cs typeface="+mn-lt"/>
              </a:rPr>
              <a:t>30% decline in in-store sales. </a:t>
            </a:r>
            <a:endParaRPr lang="ru-RU" b="1" dirty="0"/>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461665"/>
          </a:xfrm>
          <a:prstGeom prst="rect">
            <a:avLst/>
          </a:prstGeom>
          <a:noFill/>
          <a:ln w="12700">
            <a:solidFill>
              <a:schemeClr val="tx1"/>
            </a:solidFill>
          </a:ln>
        </p:spPr>
        <p:txBody>
          <a:bodyPr wrap="square" lIns="91440" tIns="45720" rIns="91440" bIns="45720" rtlCol="0" anchor="t">
            <a:spAutoFit/>
          </a:bodyPr>
          <a:lstStyle/>
          <a:p>
            <a:r>
              <a:rPr lang="en-GB" sz="1200" b="1" dirty="0">
                <a:ea typeface="+mn-lt"/>
                <a:cs typeface="+mn-lt"/>
              </a:rPr>
              <a:t>Decline of high street foot traffic</a:t>
            </a:r>
            <a:endParaRPr lang="ru-RU" sz="1200" b="1">
              <a:ea typeface="+mn-lt"/>
              <a:cs typeface="+mn-lt"/>
            </a:endParaRP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276999"/>
          </a:xfrm>
          <a:prstGeom prst="rect">
            <a:avLst/>
          </a:prstGeom>
          <a:noFill/>
          <a:ln w="12700">
            <a:solidFill>
              <a:schemeClr val="tx1"/>
            </a:solidFill>
          </a:ln>
        </p:spPr>
        <p:txBody>
          <a:bodyPr wrap="square" lIns="91440" tIns="45720" rIns="91440" bIns="45720" rtlCol="0" anchor="t">
            <a:spAutoFit/>
          </a:bodyPr>
          <a:lstStyle/>
          <a:p>
            <a:r>
              <a:rPr lang="en" sz="1200" b="1" dirty="0">
                <a:ea typeface="+mn-lt"/>
                <a:cs typeface="+mn-lt"/>
              </a:rPr>
              <a:t>store location</a:t>
            </a:r>
            <a:endParaRPr lang="ru-RU" sz="1200" b="1">
              <a:ea typeface="Calibri"/>
              <a:cs typeface="Calibri"/>
            </a:endParaRP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461665"/>
          </a:xfrm>
          <a:prstGeom prst="rect">
            <a:avLst/>
          </a:prstGeom>
          <a:noFill/>
          <a:ln w="12700">
            <a:solidFill>
              <a:schemeClr val="tx1"/>
            </a:solidFill>
          </a:ln>
        </p:spPr>
        <p:txBody>
          <a:bodyPr wrap="square" lIns="91440" tIns="45720" rIns="91440" bIns="45720" rtlCol="0" anchor="t">
            <a:spAutoFit/>
          </a:bodyPr>
          <a:lstStyle/>
          <a:p>
            <a:r>
              <a:rPr lang="af-ZA" sz="1200" b="1" err="1"/>
              <a:t>Customers</a:t>
            </a:r>
            <a:r>
              <a:rPr lang="af-ZA" sz="1200" b="1" dirty="0"/>
              <a:t> </a:t>
            </a:r>
            <a:r>
              <a:rPr lang="af-ZA" sz="1200" b="1" err="1"/>
              <a:t>prefer</a:t>
            </a:r>
            <a:r>
              <a:rPr lang="af-ZA" sz="1200" b="1" dirty="0"/>
              <a:t> a </a:t>
            </a:r>
            <a:r>
              <a:rPr lang="af-ZA" sz="1200" b="1" err="1"/>
              <a:t>flexible</a:t>
            </a:r>
            <a:r>
              <a:rPr lang="af-ZA" sz="1200" b="1" dirty="0"/>
              <a:t> </a:t>
            </a:r>
            <a:r>
              <a:rPr lang="af-ZA" sz="1200" b="1" err="1"/>
              <a:t>delivery</a:t>
            </a:r>
            <a:r>
              <a:rPr lang="af-ZA" sz="1200" b="1" dirty="0"/>
              <a:t> </a:t>
            </a:r>
            <a:r>
              <a:rPr lang="af-ZA" sz="1200" b="1" err="1"/>
              <a:t>options</a:t>
            </a:r>
            <a:endParaRPr lang="en-GB" sz="1200" b="1">
              <a:latin typeface="Calibri"/>
              <a:ea typeface="Calibri"/>
              <a:cs typeface="Arial" panose="020B0604020202020204" pitchFamily="34" charset="0"/>
            </a:endParaRP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276999"/>
          </a:xfrm>
          <a:prstGeom prst="rect">
            <a:avLst/>
          </a:prstGeom>
          <a:noFill/>
          <a:ln w="12700">
            <a:solidFill>
              <a:schemeClr val="tx1"/>
            </a:solidFill>
          </a:ln>
        </p:spPr>
        <p:txBody>
          <a:bodyPr wrap="square" lIns="91440" tIns="45720" rIns="91440" bIns="45720" rtlCol="0" anchor="t">
            <a:spAutoFit/>
          </a:bodyPr>
          <a:lstStyle/>
          <a:p>
            <a:r>
              <a:rPr lang="en-GB" sz="1200" b="1" dirty="0">
                <a:ea typeface="+mn-lt"/>
                <a:cs typeface="+mn-lt"/>
              </a:rPr>
              <a:t>more common online shopping</a:t>
            </a:r>
            <a:endParaRPr lang="ru-RU" sz="1200" b="1">
              <a:ea typeface="Calibri"/>
              <a:cs typeface="Calibri"/>
            </a:endParaRP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276999"/>
          </a:xfrm>
          <a:prstGeom prst="rect">
            <a:avLst/>
          </a:prstGeom>
          <a:noFill/>
          <a:ln w="12700">
            <a:solidFill>
              <a:schemeClr val="tx1"/>
            </a:solidFill>
          </a:ln>
        </p:spPr>
        <p:txBody>
          <a:bodyPr wrap="square" lIns="91440" tIns="45720" rIns="91440" bIns="45720" rtlCol="0" anchor="t">
            <a:spAutoFit/>
          </a:bodyPr>
          <a:lstStyle/>
          <a:p>
            <a:r>
              <a:rPr lang="en-GB" sz="1200" b="1" dirty="0">
                <a:ea typeface="+mn-lt"/>
                <a:cs typeface="+mn-lt"/>
              </a:rPr>
              <a:t>Slow adaptation to retail trends</a:t>
            </a:r>
            <a:endParaRPr lang="ru-RU" sz="1200" b="1">
              <a:ea typeface="Calibri"/>
              <a:cs typeface="Calibri"/>
            </a:endParaRP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276999"/>
          </a:xfrm>
          <a:prstGeom prst="rect">
            <a:avLst/>
          </a:prstGeom>
          <a:noFill/>
          <a:ln w="12700">
            <a:solidFill>
              <a:schemeClr val="tx1"/>
            </a:solidFill>
          </a:ln>
        </p:spPr>
        <p:txBody>
          <a:bodyPr wrap="square" lIns="91440" tIns="45720" rIns="91440" bIns="45720" rtlCol="0" anchor="t">
            <a:spAutoFit/>
          </a:bodyPr>
          <a:lstStyle/>
          <a:p>
            <a:r>
              <a:rPr lang="en-GB" sz="1200" b="1" dirty="0">
                <a:ea typeface="+mn-lt"/>
                <a:cs typeface="+mn-lt"/>
              </a:rPr>
              <a:t>No clear differentiation strategy</a:t>
            </a:r>
            <a:endParaRPr lang="ru-RU" sz="1200" b="1" dirty="0">
              <a:ea typeface="Calibri"/>
              <a:cs typeface="Calibri"/>
            </a:endParaRP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276999"/>
          </a:xfrm>
          <a:prstGeom prst="rect">
            <a:avLst/>
          </a:prstGeom>
          <a:noFill/>
          <a:ln w="12700">
            <a:solidFill>
              <a:schemeClr val="tx1"/>
            </a:solidFill>
          </a:ln>
        </p:spPr>
        <p:txBody>
          <a:bodyPr wrap="square" lIns="91440" tIns="45720" rIns="91440" bIns="45720" rtlCol="0" anchor="t">
            <a:spAutoFit/>
          </a:bodyPr>
          <a:lstStyle/>
          <a:p>
            <a:r>
              <a:rPr lang="en-GB" sz="1200" b="1" dirty="0">
                <a:latin typeface="Calibri"/>
                <a:ea typeface="Calibri"/>
                <a:cs typeface="Arial"/>
              </a:rPr>
              <a:t>Local flowers</a:t>
            </a:r>
            <a:endParaRPr lang="en-GB" sz="1200" b="1">
              <a:latin typeface="Calibri"/>
              <a:ea typeface="Calibri"/>
              <a:cs typeface="Arial" panose="020B0604020202020204" pitchFamily="34" charset="0"/>
            </a:endParaRP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276999"/>
          </a:xfrm>
          <a:prstGeom prst="rect">
            <a:avLst/>
          </a:prstGeom>
          <a:noFill/>
          <a:ln w="12700">
            <a:solidFill>
              <a:schemeClr val="tx1"/>
            </a:solidFill>
          </a:ln>
        </p:spPr>
        <p:txBody>
          <a:bodyPr wrap="square" lIns="91440" tIns="45720" rIns="91440" bIns="45720" rtlCol="0" anchor="t">
            <a:spAutoFit/>
          </a:bodyPr>
          <a:lstStyle/>
          <a:p>
            <a:r>
              <a:rPr lang="en-GB" sz="1200" b="1" dirty="0">
                <a:latin typeface="Calibri"/>
                <a:ea typeface="Calibri"/>
                <a:cs typeface="Arial"/>
              </a:rPr>
              <a:t>Eco-friendly wrapping</a:t>
            </a:r>
            <a:endParaRPr lang="en-GB" sz="1200" b="1" dirty="0">
              <a:latin typeface="Calibri"/>
              <a:ea typeface="Calibri"/>
              <a:cs typeface="Arial" panose="020B0604020202020204" pitchFamily="34" charset="0"/>
            </a:endParaRP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461665"/>
          </a:xfrm>
          <a:prstGeom prst="rect">
            <a:avLst/>
          </a:prstGeom>
          <a:noFill/>
          <a:ln w="12700">
            <a:solidFill>
              <a:schemeClr val="tx1"/>
            </a:solidFill>
          </a:ln>
        </p:spPr>
        <p:txBody>
          <a:bodyPr wrap="square" lIns="91440" tIns="45720" rIns="91440" bIns="45720" rtlCol="0" anchor="t">
            <a:spAutoFit/>
          </a:bodyPr>
          <a:lstStyle/>
          <a:p>
            <a:r>
              <a:rPr lang="en-GB" sz="1200" b="1" dirty="0">
                <a:ea typeface="+mn-lt"/>
                <a:cs typeface="+mn-lt"/>
              </a:rPr>
              <a:t>Outdated and difficult-to-navigate website</a:t>
            </a:r>
            <a:endParaRPr lang="ru-RU" sz="1200" b="1">
              <a:ea typeface="Calibri"/>
              <a:cs typeface="Calibri"/>
            </a:endParaRP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276999"/>
          </a:xfrm>
          <a:prstGeom prst="rect">
            <a:avLst/>
          </a:prstGeom>
          <a:noFill/>
          <a:ln w="12700">
            <a:solidFill>
              <a:schemeClr val="tx1"/>
            </a:solidFill>
          </a:ln>
        </p:spPr>
        <p:txBody>
          <a:bodyPr wrap="square" lIns="91440" tIns="45720" rIns="91440" bIns="45720" rtlCol="0" anchor="t">
            <a:spAutoFit/>
          </a:bodyPr>
          <a:lstStyle/>
          <a:p>
            <a:r>
              <a:rPr lang="en-GB" sz="1200" b="1" dirty="0">
                <a:ea typeface="+mn-lt"/>
                <a:cs typeface="+mn-lt"/>
              </a:rPr>
              <a:t>Weak digital marketing strategy</a:t>
            </a:r>
            <a:endParaRPr lang="ru-RU" sz="1200" b="1" dirty="0">
              <a:ea typeface="Calibri"/>
              <a:cs typeface="Calibri"/>
            </a:endParaRP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461665"/>
          </a:xfrm>
          <a:prstGeom prst="rect">
            <a:avLst/>
          </a:prstGeom>
          <a:noFill/>
          <a:ln w="12700">
            <a:solidFill>
              <a:schemeClr val="tx1"/>
            </a:solidFill>
          </a:ln>
        </p:spPr>
        <p:txBody>
          <a:bodyPr wrap="square" lIns="91440" tIns="45720" rIns="91440" bIns="45720" rtlCol="0" anchor="t">
            <a:spAutoFit/>
          </a:bodyPr>
          <a:lstStyle/>
          <a:p>
            <a:r>
              <a:rPr lang="en" sz="1200" b="1" dirty="0">
                <a:ea typeface="+mn-lt"/>
                <a:cs typeface="+mn-lt"/>
              </a:rPr>
              <a:t>Online shopping has become more popular</a:t>
            </a:r>
            <a:endParaRPr lang="ru-RU" sz="1200" b="1">
              <a:ea typeface="Calibri"/>
              <a:cs typeface="Calibri"/>
            </a:endParaRP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276999"/>
          </a:xfrm>
          <a:prstGeom prst="rect">
            <a:avLst/>
          </a:prstGeom>
          <a:noFill/>
          <a:ln w="12700">
            <a:solidFill>
              <a:schemeClr val="tx1"/>
            </a:solidFill>
          </a:ln>
        </p:spPr>
        <p:txBody>
          <a:bodyPr wrap="square" lIns="91440" tIns="45720" rIns="91440" bIns="45720" rtlCol="0" anchor="t">
            <a:spAutoFit/>
          </a:bodyPr>
          <a:lstStyle/>
          <a:p>
            <a:r>
              <a:rPr lang="en-GB" sz="1200" b="1" dirty="0">
                <a:ea typeface="+mn-lt"/>
                <a:cs typeface="+mn-lt"/>
              </a:rPr>
              <a:t>Same-day delivery</a:t>
            </a:r>
            <a:endParaRPr lang="ru-RU" sz="1200" b="1">
              <a:ea typeface="Calibri"/>
              <a:cs typeface="Calibri"/>
            </a:endParaRPr>
          </a:p>
        </p:txBody>
      </p:sp>
      <p:sp>
        <p:nvSpPr>
          <p:cNvPr id="5" name="TextBox 4">
            <a:extLst>
              <a:ext uri="{FF2B5EF4-FFF2-40B4-BE49-F238E27FC236}">
                <a16:creationId xmlns:a16="http://schemas.microsoft.com/office/drawing/2014/main" id="{180A04F2-4F22-A08C-F5B4-F30F002E227B}"/>
              </a:ext>
            </a:extLst>
          </p:cNvPr>
          <p:cNvSpPr txBox="1"/>
          <p:nvPr/>
        </p:nvSpPr>
        <p:spPr>
          <a:xfrm>
            <a:off x="292474" y="94505"/>
            <a:ext cx="10920760" cy="584775"/>
          </a:xfrm>
          <a:prstGeom prst="rect">
            <a:avLst/>
          </a:prstGeom>
          <a:noFill/>
        </p:spPr>
        <p:txBody>
          <a:bodyPr wrap="square" lIns="91440" tIns="45720" rIns="91440" bIns="45720" rtlCol="0" anchor="t">
            <a:spAutoFit/>
          </a:bodyPr>
          <a:lstStyle/>
          <a:p>
            <a:pPr algn="ctr"/>
            <a:r>
              <a:rPr lang="en-GB" sz="3200" b="1" u="sng" dirty="0"/>
              <a:t>The Cause-and-Effect diagram for </a:t>
            </a:r>
            <a:r>
              <a:rPr lang="en" sz="3200" b="1" u="sng" dirty="0">
                <a:latin typeface="Calibri"/>
                <a:ea typeface="Calibri"/>
                <a:cs typeface="Arial"/>
              </a:rPr>
              <a:t>Green Havan Florists shop</a:t>
            </a:r>
            <a:r>
              <a:rPr lang="en-GB" sz="3200" b="1" u="sng" dirty="0"/>
              <a:t>.</a:t>
            </a:r>
            <a:endParaRPr lang="en-GB" sz="3200" b="1" u="sng" dirty="0">
              <a:ea typeface="Calibri"/>
              <a:cs typeface="Calibri"/>
            </a:endParaRPr>
          </a:p>
        </p:txBody>
      </p:sp>
      <p:sp>
        <p:nvSpPr>
          <p:cNvPr id="3" name="TextBox 9">
            <a:extLst>
              <a:ext uri="{FF2B5EF4-FFF2-40B4-BE49-F238E27FC236}">
                <a16:creationId xmlns:a16="http://schemas.microsoft.com/office/drawing/2014/main" id="{AFE9C893-0E5A-0CA0-9C2C-4EC757F969C8}"/>
              </a:ext>
            </a:extLst>
          </p:cNvPr>
          <p:cNvSpPr txBox="1"/>
          <p:nvPr/>
        </p:nvSpPr>
        <p:spPr>
          <a:xfrm>
            <a:off x="5009856" y="5733289"/>
            <a:ext cx="6954981"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dirty="0">
                <a:latin typeface="Arial" panose="020B0604020202020204" pitchFamily="34" charset="0"/>
                <a:cs typeface="Arial" panose="020B0604020202020204" pitchFamily="34" charset="0"/>
              </a:rPr>
              <a:t>Adapted from: Super series Solving Problems and Making Decisions (2013, page 31</a:t>
            </a:r>
            <a:r>
              <a:rPr lang="en-GB" sz="12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6428528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939"/>
            <a:ext cx="10515600" cy="692151"/>
          </a:xfrm>
        </p:spPr>
        <p:txBody>
          <a:bodyPr>
            <a:noAutofit/>
          </a:bodyPr>
          <a:lstStyle/>
          <a:p>
            <a:pPr algn="ctr"/>
            <a:r>
              <a:rPr lang="en-GB" sz="3200" b="1" dirty="0">
                <a:latin typeface="Calibri"/>
                <a:ea typeface="+mj-lt"/>
                <a:cs typeface="+mj-lt"/>
              </a:rPr>
              <a:t>Key Findings from My Presentation</a:t>
            </a:r>
            <a:endParaRPr lang="ru-RU" sz="3200" b="1">
              <a:latin typeface="Calibri"/>
              <a:ea typeface="Calibri Light"/>
              <a:cs typeface="Calibri Light"/>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445294" y="510380"/>
            <a:ext cx="11289505" cy="6363492"/>
          </a:xfrm>
        </p:spPr>
        <p:txBody>
          <a:bodyPr vert="horz" lIns="91440" tIns="45720" rIns="91440" bIns="45720" rtlCol="0" anchor="t">
            <a:noAutofit/>
          </a:bodyPr>
          <a:lstStyle/>
          <a:p>
            <a:pPr marL="342900" lvl="2" indent="-114300"/>
            <a:r>
              <a:rPr lang="en-GB" sz="2400" dirty="0">
                <a:ea typeface="+mn-lt"/>
                <a:cs typeface="+mn-lt"/>
              </a:rPr>
              <a:t> 30% decline in in-store sales, with online growth insufficient to offset lost foot traffic.</a:t>
            </a:r>
            <a:r>
              <a:rPr lang="en-GB" sz="2400" dirty="0">
                <a:latin typeface="Calibri"/>
                <a:ea typeface="Calibri"/>
                <a:cs typeface="Arial"/>
              </a:rPr>
              <a:t> </a:t>
            </a:r>
            <a:endParaRPr lang="en-GB" sz="2400">
              <a:latin typeface="Calibri"/>
              <a:ea typeface="Calibri"/>
              <a:cs typeface="Calibri" panose="020F0502020204030204"/>
            </a:endParaRPr>
          </a:p>
          <a:p>
            <a:pPr marL="228600" lvl="2" indent="0">
              <a:buNone/>
            </a:pPr>
            <a:endParaRPr lang="en-GB" sz="800" dirty="0">
              <a:ea typeface="+mn-lt"/>
              <a:cs typeface="Arial"/>
            </a:endParaRPr>
          </a:p>
          <a:p>
            <a:pPr marL="342900" lvl="2" indent="-114300"/>
            <a:r>
              <a:rPr lang="en" sz="2400" dirty="0">
                <a:ea typeface="+mn-lt"/>
                <a:cs typeface="+mn-lt"/>
              </a:rPr>
              <a:t> The rise of online shopping has negatively impacted retail. Customers value fast delivery and lower prices.</a:t>
            </a:r>
            <a:endParaRPr lang="en-GB" sz="2400" b="1">
              <a:ea typeface="+mn-lt"/>
              <a:cs typeface="+mn-lt"/>
            </a:endParaRPr>
          </a:p>
          <a:p>
            <a:pPr marL="342900" lvl="2" indent="-114300"/>
            <a:endParaRPr lang="en" sz="800" dirty="0">
              <a:ea typeface="+mn-lt"/>
              <a:cs typeface="+mn-lt"/>
            </a:endParaRPr>
          </a:p>
          <a:p>
            <a:pPr marL="342900" lvl="2" indent="-114300"/>
            <a:r>
              <a:rPr lang="en" sz="2400" dirty="0">
                <a:ea typeface="+mn-lt"/>
                <a:cs typeface="+mn-lt"/>
              </a:rPr>
              <a:t> Rising economic pressures, including inflation, supply chain disruptions and higher import costs for flowers, have reduced profit.</a:t>
            </a:r>
            <a:endParaRPr lang="en" sz="2400">
              <a:latin typeface="Calibri"/>
              <a:ea typeface="Calibri"/>
              <a:cs typeface="Calibri"/>
            </a:endParaRPr>
          </a:p>
          <a:p>
            <a:pPr marL="342900" lvl="2" indent="-114300"/>
            <a:endParaRPr lang="en" sz="800" dirty="0">
              <a:ea typeface="+mn-lt"/>
              <a:cs typeface="+mn-lt"/>
            </a:endParaRPr>
          </a:p>
          <a:p>
            <a:pPr marL="342900" lvl="2" indent="-114300"/>
            <a:r>
              <a:rPr lang="en" sz="2400" dirty="0">
                <a:ea typeface="+mn-lt"/>
                <a:cs typeface="+mn-lt"/>
              </a:rPr>
              <a:t>Increased competition from a digitally strong boutique flower shop and pricing pressure from a national chain have weakened the </a:t>
            </a:r>
            <a:r>
              <a:rPr lang="en" sz="2400" dirty="0">
                <a:latin typeface="Calibri"/>
                <a:ea typeface="+mn-lt"/>
                <a:cs typeface="Arial"/>
              </a:rPr>
              <a:t>Green Havan Florists </a:t>
            </a:r>
            <a:r>
              <a:rPr lang="en" sz="2400" dirty="0">
                <a:ea typeface="+mn-lt"/>
                <a:cs typeface="+mn-lt"/>
              </a:rPr>
              <a:t>position.</a:t>
            </a:r>
            <a:endParaRPr lang="en" sz="2400">
              <a:latin typeface="Calibri"/>
              <a:ea typeface="Calibri"/>
              <a:cs typeface="Calibri"/>
            </a:endParaRPr>
          </a:p>
          <a:p>
            <a:pPr marL="342900" lvl="2" indent="-114300"/>
            <a:endParaRPr lang="en" sz="800" dirty="0">
              <a:ea typeface="+mn-lt"/>
              <a:cs typeface="+mn-lt"/>
            </a:endParaRPr>
          </a:p>
          <a:p>
            <a:pPr marL="342900" lvl="2" indent="-114300"/>
            <a:r>
              <a:rPr lang="en" sz="2400" dirty="0">
                <a:ea typeface="+mn-lt"/>
                <a:cs typeface="+mn-lt"/>
              </a:rPr>
              <a:t>The company exhibits poor digital performance, including an outdated website, limited e-commerce optimization, and a weak digital marketing strategy.</a:t>
            </a:r>
          </a:p>
          <a:p>
            <a:pPr marL="342900" lvl="2" indent="-114300"/>
            <a:endParaRPr lang="en" sz="800" dirty="0">
              <a:latin typeface="Calibri"/>
              <a:ea typeface="Calibri"/>
              <a:cs typeface="Calibri" panose="020F0502020204030204"/>
            </a:endParaRPr>
          </a:p>
          <a:p>
            <a:pPr marL="342900" lvl="2" indent="-114300"/>
            <a:r>
              <a:rPr lang="en" sz="2400" dirty="0">
                <a:ea typeface="+mn-lt"/>
                <a:cs typeface="+mn-lt"/>
              </a:rPr>
              <a:t>Declining local high street activity and nearby business closures have reduced walk-in customer traffic.</a:t>
            </a:r>
          </a:p>
          <a:p>
            <a:pPr marL="342900" lvl="2" indent="-114300"/>
            <a:endParaRPr lang="en" sz="800" dirty="0">
              <a:ea typeface="+mn-lt"/>
              <a:cs typeface="+mn-lt"/>
            </a:endParaRPr>
          </a:p>
          <a:p>
            <a:pPr marL="342900" lvl="2" indent="-114300"/>
            <a:r>
              <a:rPr lang="en" sz="2400" dirty="0">
                <a:ea typeface="+mn-lt"/>
                <a:cs typeface="+mn-lt"/>
              </a:rPr>
              <a:t>Customer feedback indicates demand for subscription services and more flexible delivery options, which are currently underdeveloped.</a:t>
            </a:r>
            <a:endParaRPr lang="en" sz="2400" dirty="0">
              <a:latin typeface="Calibri"/>
              <a:ea typeface="Calibri"/>
              <a:cs typeface="Calibri" panose="020F0502020204030204"/>
            </a:endParaRPr>
          </a:p>
          <a:p>
            <a:pPr marL="342900" lvl="2" indent="-114300"/>
            <a:endParaRPr lang="en" sz="800" dirty="0">
              <a:ea typeface="+mn-lt"/>
              <a:cs typeface="+mn-lt"/>
            </a:endParaRPr>
          </a:p>
          <a:p>
            <a:pPr marL="342900" lvl="2" indent="-114300"/>
            <a:r>
              <a:rPr lang="en" sz="2400" dirty="0">
                <a:ea typeface="+mn-lt"/>
                <a:cs typeface="+mn-lt"/>
              </a:rPr>
              <a:t>The owners face challenges in adapting quickly to digital retail trends.</a:t>
            </a:r>
            <a:endParaRPr lang="en" sz="2400" dirty="0">
              <a:latin typeface="Calibri"/>
              <a:ea typeface="Calibri"/>
              <a:cs typeface="Calibri" panose="020F0502020204030204"/>
            </a:endParaRPr>
          </a:p>
          <a:p>
            <a:pPr marL="342900" lvl="2" indent="-114300"/>
            <a:endParaRPr lang="en" sz="2400" dirty="0">
              <a:latin typeface="Calibri"/>
              <a:ea typeface="Calibri"/>
              <a:cs typeface="Calibri" panose="020F0502020204030204"/>
            </a:endParaRPr>
          </a:p>
          <a:p>
            <a:pPr marL="342900" lvl="2" indent="-114300"/>
            <a:endParaRPr lang="en" sz="2400" dirty="0">
              <a:latin typeface="Calibri"/>
              <a:ea typeface="Calibri"/>
              <a:cs typeface="Calibri" panose="020F0502020204030204"/>
            </a:endParaRPr>
          </a:p>
          <a:p>
            <a:pPr lvl="2" indent="-971550"/>
            <a:endParaRPr lang="en-GB" sz="2400" dirty="0">
              <a:latin typeface="Calibri"/>
              <a:ea typeface="Calibri"/>
              <a:cs typeface="Arial"/>
            </a:endParaRPr>
          </a:p>
        </p:txBody>
      </p:sp>
    </p:spTree>
    <p:extLst>
      <p:ext uri="{BB962C8B-B14F-4D97-AF65-F5344CB8AC3E}">
        <p14:creationId xmlns:p14="http://schemas.microsoft.com/office/powerpoint/2010/main" val="10372578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479C48FB-682A-62EF-2423-3E50DC07C93E}"/>
              </a:ext>
            </a:extLst>
          </p:cNvPr>
          <p:cNvSpPr>
            <a:spLocks noGrp="1"/>
          </p:cNvSpPr>
          <p:nvPr>
            <p:ph type="title"/>
          </p:nvPr>
        </p:nvSpPr>
        <p:spPr>
          <a:xfrm>
            <a:off x="528639" y="372372"/>
            <a:ext cx="11134723" cy="6110148"/>
          </a:xfrm>
        </p:spPr>
        <p:txBody>
          <a:bodyPr vert="horz" lIns="91440" tIns="45720" rIns="91440" bIns="45720" rtlCol="0" anchor="t">
            <a:noAutofit/>
          </a:bodyPr>
          <a:lstStyle/>
          <a:p>
            <a:r>
              <a:rPr lang="en-GB" sz="1600" dirty="0">
                <a:latin typeface="Calibri"/>
                <a:ea typeface="+mj-lt"/>
                <a:cs typeface="+mj-lt"/>
              </a:rPr>
              <a:t>Brooks, I., Weatherston, J. and Wilkinson, G. (2011) </a:t>
            </a:r>
            <a:r>
              <a:rPr lang="en-GB" sz="1600" i="1" dirty="0">
                <a:latin typeface="Calibri"/>
                <a:ea typeface="+mj-lt"/>
                <a:cs typeface="+mj-lt"/>
              </a:rPr>
              <a:t>The international business environment: challenges and changes</a:t>
            </a:r>
            <a:r>
              <a:rPr lang="en-GB" sz="1600" dirty="0">
                <a:latin typeface="Calibri"/>
                <a:ea typeface="+mj-lt"/>
                <a:cs typeface="+mj-lt"/>
              </a:rPr>
              <a:t>. 2nd </a:t>
            </a:r>
            <a:r>
              <a:rPr lang="en-GB" sz="1600" err="1">
                <a:latin typeface="Calibri"/>
                <a:ea typeface="+mj-lt"/>
                <a:cs typeface="+mj-lt"/>
              </a:rPr>
              <a:t>edn</a:t>
            </a:r>
            <a:r>
              <a:rPr lang="en-GB" sz="1600" dirty="0">
                <a:latin typeface="Calibri"/>
                <a:ea typeface="+mj-lt"/>
                <a:cs typeface="+mj-lt"/>
              </a:rPr>
              <a:t>. Harlow; New York: Financial Times/Prentice Hall.</a:t>
            </a:r>
            <a:br>
              <a:rPr lang="en-GB" sz="1600" dirty="0">
                <a:latin typeface="Calibri"/>
                <a:ea typeface="+mj-lt"/>
                <a:cs typeface="+mj-lt"/>
              </a:rPr>
            </a:br>
            <a:endParaRPr lang="ru-RU" sz="1600">
              <a:latin typeface="Calibri"/>
              <a:ea typeface="Calibri"/>
              <a:cs typeface="Calibri"/>
            </a:endParaRPr>
          </a:p>
          <a:p>
            <a:r>
              <a:rPr lang="en-GB" sz="1600" dirty="0">
                <a:latin typeface="Calibri"/>
                <a:ea typeface="+mj-lt"/>
                <a:cs typeface="+mj-lt"/>
              </a:rPr>
              <a:t>Chartered Institute of Personnel and Development (CIPD) (2024) </a:t>
            </a:r>
            <a:r>
              <a:rPr lang="en-GB" sz="1600" i="1" dirty="0">
                <a:latin typeface="Calibri"/>
                <a:ea typeface="+mj-lt"/>
                <a:cs typeface="+mj-lt"/>
              </a:rPr>
              <a:t>PESTLE analysis factsheet</a:t>
            </a:r>
            <a:r>
              <a:rPr lang="en-GB" sz="1600" dirty="0">
                <a:latin typeface="Calibri"/>
                <a:ea typeface="+mj-lt"/>
                <a:cs typeface="+mj-lt"/>
              </a:rPr>
              <a:t>. Available at: </a:t>
            </a:r>
            <a:r>
              <a:rPr lang="en-GB" sz="1600" dirty="0">
                <a:latin typeface="Calibri"/>
                <a:ea typeface="+mj-lt"/>
                <a:cs typeface="+mj-lt"/>
                <a:hlinkClick r:id="rId2"/>
              </a:rPr>
              <a:t>https://www.cipd.org/uk/knowledge/factsheets/pestle-analysis-factsheet/</a:t>
            </a:r>
            <a:r>
              <a:rPr lang="en-GB" sz="1600" dirty="0">
                <a:latin typeface="Calibri"/>
                <a:ea typeface="+mj-lt"/>
                <a:cs typeface="+mj-lt"/>
              </a:rPr>
              <a:t> (Accessed: 13 February 2026).</a:t>
            </a:r>
            <a:br>
              <a:rPr lang="en-GB" sz="1600" dirty="0">
                <a:latin typeface="Calibri"/>
                <a:ea typeface="+mj-lt"/>
                <a:cs typeface="+mj-lt"/>
              </a:rPr>
            </a:br>
            <a:endParaRPr lang="en-GB" sz="1600" dirty="0">
              <a:latin typeface="Calibri"/>
              <a:ea typeface="+mj-lt"/>
              <a:cs typeface="+mj-lt"/>
            </a:endParaRPr>
          </a:p>
          <a:p>
            <a:r>
              <a:rPr lang="en-GB" sz="1600" dirty="0">
                <a:latin typeface="Calibri"/>
                <a:ea typeface="+mj-lt"/>
                <a:cs typeface="+mj-lt"/>
              </a:rPr>
              <a:t>Department for Business and Trade (2024) </a:t>
            </a:r>
            <a:r>
              <a:rPr lang="en-GB" sz="1600" i="1" dirty="0">
                <a:latin typeface="Calibri"/>
                <a:ea typeface="+mj-lt"/>
                <a:cs typeface="+mj-lt"/>
              </a:rPr>
              <a:t>Support for small businesses</a:t>
            </a:r>
            <a:r>
              <a:rPr lang="en-GB" sz="1600" dirty="0">
                <a:latin typeface="Calibri"/>
                <a:ea typeface="+mj-lt"/>
                <a:cs typeface="+mj-lt"/>
              </a:rPr>
              <a:t>. Available at: </a:t>
            </a:r>
            <a:r>
              <a:rPr lang="en-GB" sz="1600" dirty="0">
                <a:latin typeface="Calibri"/>
                <a:ea typeface="+mj-lt"/>
                <a:cs typeface="+mj-lt"/>
                <a:hlinkClick r:id="rId3"/>
              </a:rPr>
              <a:t>https://www.gov.uk/business-support</a:t>
            </a:r>
            <a:r>
              <a:rPr lang="en-GB" sz="1600" dirty="0">
                <a:latin typeface="Calibri"/>
                <a:ea typeface="+mj-lt"/>
                <a:cs typeface="+mj-lt"/>
              </a:rPr>
              <a:t> (Accessed: 13 February 2026).</a:t>
            </a:r>
          </a:p>
          <a:p>
            <a:br>
              <a:rPr lang="en-GB" sz="1600" dirty="0">
                <a:latin typeface="Calibri"/>
                <a:ea typeface="+mj-lt"/>
                <a:cs typeface="+mj-lt"/>
              </a:rPr>
            </a:br>
            <a:r>
              <a:rPr lang="en-GB" sz="1600" dirty="0">
                <a:latin typeface="Calibri"/>
                <a:ea typeface="+mj-lt"/>
                <a:cs typeface="+mj-lt"/>
              </a:rPr>
              <a:t>Fresh Produce (2025a) </a:t>
            </a:r>
            <a:r>
              <a:rPr lang="en-GB" sz="1600" i="1" dirty="0">
                <a:latin typeface="Calibri"/>
                <a:ea typeface="+mj-lt"/>
                <a:cs typeface="+mj-lt"/>
              </a:rPr>
              <a:t>2025 floral industry trends</a:t>
            </a:r>
            <a:r>
              <a:rPr lang="en-GB" sz="1600" dirty="0">
                <a:latin typeface="Calibri"/>
                <a:ea typeface="+mj-lt"/>
                <a:cs typeface="+mj-lt"/>
              </a:rPr>
              <a:t>. Available at: </a:t>
            </a:r>
            <a:r>
              <a:rPr lang="en-GB" sz="1600" dirty="0">
                <a:latin typeface="Calibri"/>
                <a:ea typeface="+mj-lt"/>
                <a:cs typeface="+mj-lt"/>
                <a:hlinkClick r:id="rId4"/>
              </a:rPr>
              <a:t>https://www.freshproduce.com/resources/floral/2025-floral-industry-trends/</a:t>
            </a:r>
            <a:r>
              <a:rPr lang="en-GB" sz="1600" dirty="0">
                <a:latin typeface="Calibri"/>
                <a:ea typeface="+mj-lt"/>
                <a:cs typeface="+mj-lt"/>
              </a:rPr>
              <a:t> (Accessed: 13 February 2026).</a:t>
            </a:r>
          </a:p>
          <a:p>
            <a:br>
              <a:rPr lang="en-GB" sz="1600" dirty="0">
                <a:latin typeface="Calibri"/>
                <a:ea typeface="+mj-lt"/>
                <a:cs typeface="+mj-lt"/>
              </a:rPr>
            </a:br>
            <a:r>
              <a:rPr lang="en-GB" sz="1600" dirty="0">
                <a:latin typeface="Calibri"/>
                <a:ea typeface="+mj-lt"/>
                <a:cs typeface="+mj-lt"/>
              </a:rPr>
              <a:t>Fresh Produce (2025b) </a:t>
            </a:r>
            <a:r>
              <a:rPr lang="en-GB" sz="1600" i="1" dirty="0">
                <a:latin typeface="Calibri"/>
                <a:ea typeface="+mj-lt"/>
                <a:cs typeface="+mj-lt"/>
              </a:rPr>
              <a:t>The floral industry: Six months into 2025</a:t>
            </a:r>
            <a:r>
              <a:rPr lang="en-GB" sz="1600" dirty="0">
                <a:latin typeface="Calibri"/>
                <a:ea typeface="+mj-lt"/>
                <a:cs typeface="+mj-lt"/>
              </a:rPr>
              <a:t>. Available at: </a:t>
            </a:r>
            <a:r>
              <a:rPr lang="en-GB" sz="1600" dirty="0">
                <a:latin typeface="Calibri"/>
                <a:ea typeface="+mj-lt"/>
                <a:cs typeface="+mj-lt"/>
                <a:hlinkClick r:id="rId5"/>
              </a:rPr>
              <a:t>https://www.freshproduce.com/</a:t>
            </a:r>
            <a:r>
              <a:rPr lang="en-GB" sz="1600" dirty="0">
                <a:latin typeface="Calibri"/>
                <a:ea typeface="+mj-lt"/>
                <a:cs typeface="+mj-lt"/>
              </a:rPr>
              <a:t> (Accessed: 13 February 2026).</a:t>
            </a:r>
          </a:p>
          <a:p>
            <a:br>
              <a:rPr lang="en-GB" sz="1600" dirty="0">
                <a:latin typeface="Calibri"/>
                <a:ea typeface="+mj-lt"/>
                <a:cs typeface="+mj-lt"/>
              </a:rPr>
            </a:br>
            <a:r>
              <a:rPr lang="en-GB" sz="1600" dirty="0">
                <a:latin typeface="Calibri"/>
                <a:ea typeface="+mj-lt"/>
                <a:cs typeface="+mj-lt"/>
              </a:rPr>
              <a:t>Grand View Research (2025) </a:t>
            </a:r>
            <a:r>
              <a:rPr lang="en-GB" sz="1600" i="1" dirty="0">
                <a:latin typeface="Calibri"/>
                <a:ea typeface="+mj-lt"/>
                <a:cs typeface="+mj-lt"/>
              </a:rPr>
              <a:t>Cut flowers market (2025–2030): Size, share &amp; trends analysis report by product (rose, chrysanthemum, carnation, gerbera, lilium), by application (commercial, home), by distribution channel, by region and segment forecasts</a:t>
            </a:r>
            <a:r>
              <a:rPr lang="en-GB" sz="1600" dirty="0">
                <a:latin typeface="Calibri"/>
                <a:ea typeface="+mj-lt"/>
                <a:cs typeface="+mj-lt"/>
              </a:rPr>
              <a:t>. Available at: [insert full URL] (Accessed: 13 February 2026).</a:t>
            </a:r>
            <a:br>
              <a:rPr lang="en-GB" sz="1600" dirty="0">
                <a:latin typeface="Calibri"/>
                <a:ea typeface="+mj-lt"/>
                <a:cs typeface="+mj-lt"/>
              </a:rPr>
            </a:br>
            <a:br>
              <a:rPr lang="en-GB" sz="1600" dirty="0">
                <a:latin typeface="Calibri"/>
                <a:ea typeface="+mj-lt"/>
                <a:cs typeface="+mj-lt"/>
              </a:rPr>
            </a:br>
            <a:r>
              <a:rPr lang="en-GB" sz="1600" dirty="0">
                <a:latin typeface="Calibri"/>
                <a:ea typeface="+mj-lt"/>
                <a:cs typeface="+mj-lt"/>
              </a:rPr>
              <a:t>Grant, R.M. (2019) </a:t>
            </a:r>
            <a:r>
              <a:rPr lang="en-GB" sz="1600" i="1" dirty="0">
                <a:latin typeface="Calibri"/>
                <a:ea typeface="+mj-lt"/>
                <a:cs typeface="+mj-lt"/>
              </a:rPr>
              <a:t>Contemporary Strategy Analysis</a:t>
            </a:r>
            <a:r>
              <a:rPr lang="en-GB" sz="1600" dirty="0">
                <a:latin typeface="Calibri"/>
                <a:ea typeface="+mj-lt"/>
                <a:cs typeface="+mj-lt"/>
              </a:rPr>
              <a:t>. 10th </a:t>
            </a:r>
            <a:r>
              <a:rPr lang="en-GB" sz="1600" err="1">
                <a:latin typeface="Calibri"/>
                <a:ea typeface="+mj-lt"/>
                <a:cs typeface="+mj-lt"/>
              </a:rPr>
              <a:t>edn</a:t>
            </a:r>
            <a:r>
              <a:rPr lang="en-GB" sz="1600" dirty="0">
                <a:latin typeface="Calibri"/>
                <a:ea typeface="+mj-lt"/>
                <a:cs typeface="+mj-lt"/>
              </a:rPr>
              <a:t>. Hoboken, NJ: Wiley.</a:t>
            </a:r>
          </a:p>
          <a:p>
            <a:br>
              <a:rPr lang="en-GB" sz="1600" dirty="0">
                <a:latin typeface="Calibri"/>
                <a:ea typeface="+mj-lt"/>
                <a:cs typeface="+mj-lt"/>
              </a:rPr>
            </a:br>
            <a:r>
              <a:rPr lang="en-GB" sz="1600" dirty="0">
                <a:latin typeface="Calibri"/>
                <a:ea typeface="+mj-lt"/>
                <a:cs typeface="+mj-lt"/>
              </a:rPr>
              <a:t>Johnson, G., Scholes, K. and Whittington, R. (2017) </a:t>
            </a:r>
            <a:r>
              <a:rPr lang="en-GB" sz="1600" i="1" dirty="0">
                <a:latin typeface="Calibri"/>
                <a:ea typeface="+mj-lt"/>
                <a:cs typeface="+mj-lt"/>
              </a:rPr>
              <a:t>Exploring Corporate Strategy: Text and Cases</a:t>
            </a:r>
            <a:r>
              <a:rPr lang="en-GB" sz="1600" dirty="0">
                <a:latin typeface="Calibri"/>
                <a:ea typeface="+mj-lt"/>
                <a:cs typeface="+mj-lt"/>
              </a:rPr>
              <a:t>. 10th </a:t>
            </a:r>
            <a:r>
              <a:rPr lang="en-GB" sz="1600" err="1">
                <a:latin typeface="Calibri"/>
                <a:ea typeface="+mj-lt"/>
                <a:cs typeface="+mj-lt"/>
              </a:rPr>
              <a:t>edn</a:t>
            </a:r>
            <a:r>
              <a:rPr lang="en-GB" sz="1600" dirty="0">
                <a:latin typeface="Calibri"/>
                <a:ea typeface="+mj-lt"/>
                <a:cs typeface="+mj-lt"/>
              </a:rPr>
              <a:t>. Harlow: Pearson.</a:t>
            </a:r>
            <a:br>
              <a:rPr lang="en-GB" sz="1600" dirty="0">
                <a:latin typeface="Calibri"/>
                <a:ea typeface="+mj-lt"/>
                <a:cs typeface="+mj-lt"/>
              </a:rPr>
            </a:br>
            <a:br>
              <a:rPr lang="en-GB" sz="1600" dirty="0">
                <a:latin typeface="Calibri"/>
                <a:ea typeface="+mj-lt"/>
                <a:cs typeface="+mj-lt"/>
              </a:rPr>
            </a:br>
            <a:r>
              <a:rPr lang="en-GB" sz="1600" dirty="0">
                <a:latin typeface="Calibri"/>
                <a:ea typeface="+mj-lt"/>
                <a:cs typeface="+mj-lt"/>
              </a:rPr>
              <a:t>Sproull, Bob. 2018. </a:t>
            </a:r>
            <a:r>
              <a:rPr lang="en-GB" sz="1600" i="1" dirty="0">
                <a:latin typeface="Calibri"/>
                <a:ea typeface="+mj-lt"/>
                <a:cs typeface="+mj-lt"/>
              </a:rPr>
              <a:t>The Problem-Solving, Problem-Prevention, and Decision-Making Guide: Organized and Systematic Roadmaps for Managers</a:t>
            </a:r>
            <a:r>
              <a:rPr lang="en-GB" sz="1600" dirty="0">
                <a:latin typeface="Calibri"/>
                <a:ea typeface="+mj-lt"/>
                <a:cs typeface="+mj-lt"/>
              </a:rPr>
              <a:t>. Taylor &amp; Francis.</a:t>
            </a:r>
            <a:br>
              <a:rPr lang="en-GB" sz="1600" dirty="0">
                <a:latin typeface="Calibri"/>
                <a:ea typeface="+mj-lt"/>
                <a:cs typeface="+mj-lt"/>
              </a:rPr>
            </a:br>
            <a:br>
              <a:rPr lang="en-GB" sz="1600" dirty="0">
                <a:latin typeface="Calibri"/>
                <a:ea typeface="+mj-lt"/>
                <a:cs typeface="+mj-lt"/>
              </a:rPr>
            </a:br>
            <a:r>
              <a:rPr lang="en-GB" sz="1600" dirty="0">
                <a:latin typeface="Calibri"/>
                <a:ea typeface="+mj-lt"/>
                <a:cs typeface="+mj-lt"/>
              </a:rPr>
              <a:t>Tracy, B. (2013) </a:t>
            </a:r>
            <a:r>
              <a:rPr lang="en-GB" sz="1600" i="1" dirty="0">
                <a:latin typeface="Calibri"/>
                <a:ea typeface="+mj-lt"/>
                <a:cs typeface="+mj-lt"/>
              </a:rPr>
              <a:t>Super series: Solving problems and making decisions</a:t>
            </a:r>
            <a:r>
              <a:rPr lang="en-GB" sz="1600" dirty="0">
                <a:latin typeface="Calibri"/>
                <a:ea typeface="+mj-lt"/>
                <a:cs typeface="+mj-lt"/>
              </a:rPr>
              <a:t>. New York: AMACOM, p. 15-31.</a:t>
            </a:r>
            <a:endParaRPr lang="en-GB" sz="1600">
              <a:latin typeface="Calibri"/>
              <a:ea typeface="Calibri"/>
              <a:cs typeface="Calibri"/>
            </a:endParaRPr>
          </a:p>
          <a:p>
            <a:br>
              <a:rPr lang="en-US" dirty="0"/>
            </a:br>
            <a:endParaRPr lang="en-US" sz="1600">
              <a:latin typeface="Calibri"/>
              <a:ea typeface="Calibri"/>
              <a:cs typeface="Calibri"/>
            </a:endParaRPr>
          </a:p>
        </p:txBody>
      </p:sp>
      <p:sp>
        <p:nvSpPr>
          <p:cNvPr id="5" name="Title 1">
            <a:extLst>
              <a:ext uri="{FF2B5EF4-FFF2-40B4-BE49-F238E27FC236}">
                <a16:creationId xmlns:a16="http://schemas.microsoft.com/office/drawing/2014/main" id="{E59293AA-C4AA-86AE-8B54-6796B92441C7}"/>
              </a:ext>
            </a:extLst>
          </p:cNvPr>
          <p:cNvSpPr txBox="1">
            <a:spLocks/>
          </p:cNvSpPr>
          <p:nvPr/>
        </p:nvSpPr>
        <p:spPr>
          <a:xfrm>
            <a:off x="528983" y="-3969"/>
            <a:ext cx="10515600" cy="58709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latin typeface="Calibri"/>
                <a:ea typeface="Calibri"/>
                <a:cs typeface="Arial"/>
              </a:rPr>
              <a:t>Reference List:</a:t>
            </a:r>
            <a:endParaRPr lang="en-GB" sz="2800">
              <a:latin typeface="Calibri"/>
              <a:ea typeface="Calibri"/>
              <a:cs typeface="Arial"/>
            </a:endParaRPr>
          </a:p>
        </p:txBody>
      </p:sp>
    </p:spTree>
    <p:extLst>
      <p:ext uri="{BB962C8B-B14F-4D97-AF65-F5344CB8AC3E}">
        <p14:creationId xmlns:p14="http://schemas.microsoft.com/office/powerpoint/2010/main" val="19170913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1064419" y="722313"/>
            <a:ext cx="10515600" cy="1325563"/>
          </a:xfrm>
        </p:spPr>
        <p:txBody>
          <a:bodyPr>
            <a:normAutofit/>
          </a:bodyPr>
          <a:lstStyle/>
          <a:p>
            <a:pPr algn="ctr"/>
            <a:br>
              <a:rPr lang="en-GB" b="1">
                <a:latin typeface="Arial" panose="020B0604020202020204" pitchFamily="34" charset="0"/>
                <a:cs typeface="Arial" panose="020B0604020202020204" pitchFamily="34" charset="0"/>
              </a:rPr>
            </a:b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1064419" y="1007180"/>
            <a:ext cx="10515600" cy="4939475"/>
          </a:xfrm>
        </p:spPr>
        <p:txBody>
          <a:bodyPr vert="horz" lIns="91440" tIns="45720" rIns="91440" bIns="45720" rtlCol="0" anchor="ctr">
            <a:noAutofit/>
          </a:bodyPr>
          <a:lstStyle/>
          <a:p>
            <a:endParaRPr lang="en-GB" sz="5400" dirty="0">
              <a:latin typeface="Calibri"/>
              <a:ea typeface="Calibri"/>
              <a:cs typeface="Arial" panose="020B0604020202020204" pitchFamily="34" charset="0"/>
            </a:endParaRPr>
          </a:p>
          <a:p>
            <a:pPr marL="0" indent="0" algn="ctr">
              <a:buNone/>
            </a:pPr>
            <a:r>
              <a:rPr lang="en-GB" sz="5400" b="1" dirty="0">
                <a:ea typeface="+mn-lt"/>
                <a:cs typeface="+mn-lt"/>
              </a:rPr>
              <a:t>Thank you for your attention</a:t>
            </a:r>
            <a:endParaRPr lang="en-GB" sz="5400" b="1" dirty="0">
              <a:ea typeface="Calibri" panose="020F0502020204030204"/>
              <a:cs typeface="Calibri" panose="020F0502020204030204"/>
            </a:endParaRPr>
          </a:p>
          <a:p>
            <a:pPr marL="0" indent="0" algn="ctr">
              <a:buNone/>
            </a:pPr>
            <a:r>
              <a:rPr lang="en-GB" sz="5400" b="1" dirty="0">
                <a:latin typeface="Calibri"/>
                <a:ea typeface="Calibri"/>
                <a:cs typeface="Calibri"/>
              </a:rPr>
              <a:t>and</a:t>
            </a:r>
          </a:p>
          <a:p>
            <a:pPr marL="0" indent="0" algn="ctr">
              <a:buNone/>
            </a:pPr>
            <a:r>
              <a:rPr lang="en-GB" sz="5400" b="1" dirty="0">
                <a:latin typeface="Calibri"/>
                <a:ea typeface="Calibri"/>
                <a:cs typeface="Arial"/>
              </a:rPr>
              <a:t>Thank you for your time.</a:t>
            </a:r>
            <a:endParaRPr lang="en-GB" sz="5400" dirty="0">
              <a:latin typeface="Calibri"/>
              <a:ea typeface="Calibri"/>
              <a:cs typeface="Arial"/>
            </a:endParaRPr>
          </a:p>
          <a:p>
            <a:pPr marL="0" indent="0" algn="ctr">
              <a:buNone/>
            </a:pPr>
            <a:endParaRPr lang="en-GB" sz="5400" b="1" dirty="0">
              <a:latin typeface="Calibri"/>
              <a:ea typeface="Calibri"/>
              <a:cs typeface="Arial" panose="020B0604020202020204" pitchFamily="34" charset="0"/>
            </a:endParaRPr>
          </a:p>
        </p:txBody>
      </p:sp>
    </p:spTree>
    <p:extLst>
      <p:ext uri="{BB962C8B-B14F-4D97-AF65-F5344CB8AC3E}">
        <p14:creationId xmlns:p14="http://schemas.microsoft.com/office/powerpoint/2010/main" val="32583018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804840" y="459582"/>
            <a:ext cx="10584679" cy="4681537"/>
          </a:xfrm>
        </p:spPr>
        <p:txBody>
          <a:bodyPr vert="horz" lIns="91440" tIns="45720" rIns="91440" bIns="45720" rtlCol="0" anchor="t">
            <a:normAutofit/>
          </a:bodyPr>
          <a:lstStyle/>
          <a:p>
            <a:pPr marL="0" indent="0" algn="ctr">
              <a:buNone/>
            </a:pPr>
            <a:r>
              <a:rPr lang="en-GB" sz="4400" b="1" i="1" dirty="0">
                <a:ea typeface="+mn-lt"/>
                <a:cs typeface="+mn-lt"/>
              </a:rPr>
              <a:t>Any questions or comments are welcome</a:t>
            </a:r>
            <a:r>
              <a:rPr lang="en-GB" sz="4400" b="1" dirty="0">
                <a:ea typeface="+mn-lt"/>
                <a:cs typeface="+mn-lt"/>
              </a:rPr>
              <a:t> </a:t>
            </a:r>
            <a:endParaRPr lang="en-GB" sz="4400" b="1" dirty="0">
              <a:latin typeface="Calibri"/>
              <a:ea typeface="Calibri"/>
              <a:cs typeface="Arial" panose="020B0604020202020204" pitchFamily="34" charset="0"/>
            </a:endParaRPr>
          </a:p>
          <a:p>
            <a:pPr marL="0" indent="0" algn="ctr">
              <a:buNone/>
            </a:pPr>
            <a:endParaRPr lang="en-GB" sz="4400" b="1" dirty="0">
              <a:latin typeface="Calibri"/>
              <a:ea typeface="Calibri"/>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14434" y="2647185"/>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2.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8A555A84-5542-4C22-B1A5-EDBFC0292EFA}">
  <ds:schemaRefs>
    <ds:schemaRef ds:uri="3e4d8a5d-01f3-43bc-a8af-65fd9717c73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Широкоэкранный</PresentationFormat>
  <Slides>15</Slides>
  <Notes>0</Notes>
  <HiddenSlides>0</HiddenSlides>
  <ScaleCrop>false</ScaleCrop>
  <HeadingPairs>
    <vt:vector size="4" baseType="variant">
      <vt:variant>
        <vt:lpstr>Тема</vt:lpstr>
      </vt:variant>
      <vt:variant>
        <vt:i4>1</vt:i4>
      </vt:variant>
      <vt:variant>
        <vt:lpstr>Заголовки слайдов</vt:lpstr>
      </vt:variant>
      <vt:variant>
        <vt:i4>15</vt:i4>
      </vt:variant>
    </vt:vector>
  </HeadingPairs>
  <TitlesOfParts>
    <vt:vector size="16" baseType="lpstr">
      <vt:lpstr>Office Theme</vt:lpstr>
      <vt:lpstr>Презентация PowerPoint</vt:lpstr>
      <vt:lpstr>Презентация PowerPoint</vt:lpstr>
      <vt:lpstr>General overview of Green Havan Florists.</vt:lpstr>
      <vt:lpstr>The nature and scope of the company's problems.(1 min).</vt:lpstr>
      <vt:lpstr>Презентация PowerPoint</vt:lpstr>
      <vt:lpstr>Презентация PowerPoint</vt:lpstr>
      <vt:lpstr>The PESTEL Framework.</vt:lpstr>
      <vt:lpstr>  The PESTEL Framework for Green Havan Florists shop.  </vt:lpstr>
      <vt:lpstr> The Cause-and-Effect model (Fishbone Diagram)</vt:lpstr>
      <vt:lpstr>The Cause-and-Effect model (Fishbone Diagram)</vt:lpstr>
      <vt:lpstr>Презентация PowerPoint</vt:lpstr>
      <vt:lpstr>Key Findings from My Presentation</vt:lpstr>
      <vt:lpstr>Brooks, I., Weatherston, J. and Wilkinson, G. (2011) The international business environment: challenges and changes. 2nd edn. Harlow; New York: Financial Times/Prentice Hall.  Chartered Institute of Personnel and Development (CIPD) (2024) PESTLE analysis factsheet. Available at: https://www.cipd.org/uk/knowledge/factsheets/pestle-analysis-factsheet/ (Accessed: 13 February 2026).  Department for Business and Trade (2024) Support for small businesses. Available at: https://www.gov.uk/business-support (Accessed: 13 February 2026).  Fresh Produce (2025a) 2025 floral industry trends. Available at: https://www.freshproduce.com/resources/floral/2025-floral-industry-trends/ (Accessed: 13 February 2026).  Fresh Produce (2025b) The floral industry: Six months into 2025. Available at: https://www.freshproduce.com/ (Accessed: 13 February 2026).  Grand View Research (2025) Cut flowers market (2025–2030): Size, share &amp; trends analysis report by product (rose, chrysanthemum, carnation, gerbera, lilium), by application (commercial, home), by distribution channel, by region and segment forecasts. Available at: [insert full URL] (Accessed: 13 February 2026).  Grant, R.M. (2019) Contemporary Strategy Analysis. 10th edn. Hoboken, NJ: Wiley.  Johnson, G., Scholes, K. and Whittington, R. (2017) Exploring Corporate Strategy: Text and Cases. 10th edn. Harlow: Pearson.  Sproull, Bob. 2018. The Problem-Solving, Problem-Prevention, and Decision-Making Guide: Organized and Systematic Roadmaps for Managers. Taylor &amp; Francis.  Tracy, B. (2013) Super series: Solving problems and making decisions. New York: AMACOM, p. 15-31.  </vt:lpstr>
      <vt:lpstr> </vt:lpstr>
      <vt:lpstr>Презентация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revision>1436</cp:revision>
  <dcterms:created xsi:type="dcterms:W3CDTF">2024-01-29T11:42:05Z</dcterms:created>
  <dcterms:modified xsi:type="dcterms:W3CDTF">2026-02-15T20:03:18Z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