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  <p:sldId id="261" r:id="rId7"/>
    <p:sldId id="262" r:id="rId8"/>
    <p:sldId id="263" r:id="rId9"/>
    <p:sldId id="264" r:id="rId10"/>
    <p:sldId id="268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5" d="100"/>
          <a:sy n="85" d="100"/>
        </p:scale>
        <p:origin x="59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Ungurean" userId="17d282af2160909b" providerId="LiveId" clId="{42C5CA8A-1517-4133-B9AD-430767A80DF3}"/>
    <pc:docChg chg="undo redo custSel addSld delSld modSld sldOrd">
      <pc:chgData name="Andrea Ungurean" userId="17d282af2160909b" providerId="LiveId" clId="{42C5CA8A-1517-4133-B9AD-430767A80DF3}" dt="2023-11-21T09:57:55.972" v="3122" actId="20577"/>
      <pc:docMkLst>
        <pc:docMk/>
      </pc:docMkLst>
      <pc:sldChg chg="modSp mod">
        <pc:chgData name="Andrea Ungurean" userId="17d282af2160909b" providerId="LiveId" clId="{42C5CA8A-1517-4133-B9AD-430767A80DF3}" dt="2023-11-20T19:39:04.550" v="2988"/>
        <pc:sldMkLst>
          <pc:docMk/>
          <pc:sldMk cId="3015436700" sldId="256"/>
        </pc:sldMkLst>
        <pc:spChg chg="mod">
          <ac:chgData name="Andrea Ungurean" userId="17d282af2160909b" providerId="LiveId" clId="{42C5CA8A-1517-4133-B9AD-430767A80DF3}" dt="2023-11-20T19:38:09.094" v="2968" actId="1076"/>
          <ac:spMkLst>
            <pc:docMk/>
            <pc:sldMk cId="3015436700" sldId="256"/>
            <ac:spMk id="2" creationId="{D3EAA398-D9EA-C831-6962-C543573C4340}"/>
          </ac:spMkLst>
        </pc:spChg>
        <pc:spChg chg="mod">
          <ac:chgData name="Andrea Ungurean" userId="17d282af2160909b" providerId="LiveId" clId="{42C5CA8A-1517-4133-B9AD-430767A80DF3}" dt="2023-11-20T19:39:04.550" v="2988"/>
          <ac:spMkLst>
            <pc:docMk/>
            <pc:sldMk cId="3015436700" sldId="256"/>
            <ac:spMk id="3" creationId="{D62854FB-F0D9-3645-74EF-0431B633E684}"/>
          </ac:spMkLst>
        </pc:spChg>
      </pc:sldChg>
      <pc:sldChg chg="modSp mod">
        <pc:chgData name="Andrea Ungurean" userId="17d282af2160909b" providerId="LiveId" clId="{42C5CA8A-1517-4133-B9AD-430767A80DF3}" dt="2023-11-21T09:57:55.972" v="3122" actId="20577"/>
        <pc:sldMkLst>
          <pc:docMk/>
          <pc:sldMk cId="1924697534" sldId="257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1924697534" sldId="257"/>
            <ac:spMk id="2" creationId="{E9502401-F6A6-4DC5-4323-5D5A04D51E4A}"/>
          </ac:spMkLst>
        </pc:spChg>
        <pc:spChg chg="mod">
          <ac:chgData name="Andrea Ungurean" userId="17d282af2160909b" providerId="LiveId" clId="{42C5CA8A-1517-4133-B9AD-430767A80DF3}" dt="2023-11-21T09:57:55.972" v="3122" actId="20577"/>
          <ac:spMkLst>
            <pc:docMk/>
            <pc:sldMk cId="1924697534" sldId="257"/>
            <ac:spMk id="3" creationId="{31114D2A-5584-A724-AAC9-DEF08CDA57B6}"/>
          </ac:spMkLst>
        </pc:spChg>
      </pc:sldChg>
      <pc:sldChg chg="modSp mod">
        <pc:chgData name="Andrea Ungurean" userId="17d282af2160909b" providerId="LiveId" clId="{42C5CA8A-1517-4133-B9AD-430767A80DF3}" dt="2023-11-20T19:35:04.270" v="2917" actId="14100"/>
        <pc:sldMkLst>
          <pc:docMk/>
          <pc:sldMk cId="1733525947" sldId="258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1733525947" sldId="258"/>
            <ac:spMk id="2" creationId="{F08B4546-BD64-0694-AA1C-33E18FDCBD44}"/>
          </ac:spMkLst>
        </pc:spChg>
        <pc:spChg chg="mod">
          <ac:chgData name="Andrea Ungurean" userId="17d282af2160909b" providerId="LiveId" clId="{42C5CA8A-1517-4133-B9AD-430767A80DF3}" dt="2023-11-20T19:35:04.270" v="2917" actId="14100"/>
          <ac:spMkLst>
            <pc:docMk/>
            <pc:sldMk cId="1733525947" sldId="258"/>
            <ac:spMk id="3" creationId="{E51B3540-E801-5A02-839E-79CED412624D}"/>
          </ac:spMkLst>
        </pc:spChg>
      </pc:sldChg>
      <pc:sldChg chg="modSp new mod ord">
        <pc:chgData name="Andrea Ungurean" userId="17d282af2160909b" providerId="LiveId" clId="{42C5CA8A-1517-4133-B9AD-430767A80DF3}" dt="2023-11-20T21:24:51.623" v="3017" actId="20577"/>
        <pc:sldMkLst>
          <pc:docMk/>
          <pc:sldMk cId="3100141287" sldId="259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3100141287" sldId="259"/>
            <ac:spMk id="2" creationId="{27025C25-8475-5BEB-8054-6E8338804CFC}"/>
          </ac:spMkLst>
        </pc:spChg>
        <pc:spChg chg="mod">
          <ac:chgData name="Andrea Ungurean" userId="17d282af2160909b" providerId="LiveId" clId="{42C5CA8A-1517-4133-B9AD-430767A80DF3}" dt="2023-11-20T21:24:51.623" v="3017" actId="20577"/>
          <ac:spMkLst>
            <pc:docMk/>
            <pc:sldMk cId="3100141287" sldId="259"/>
            <ac:spMk id="3" creationId="{81924714-87B1-777B-5369-410BD5A7C289}"/>
          </ac:spMkLst>
        </pc:spChg>
      </pc:sldChg>
      <pc:sldChg chg="modSp new mod">
        <pc:chgData name="Andrea Ungurean" userId="17d282af2160909b" providerId="LiveId" clId="{42C5CA8A-1517-4133-B9AD-430767A80DF3}" dt="2023-11-20T20:08:39.033" v="2995" actId="14100"/>
        <pc:sldMkLst>
          <pc:docMk/>
          <pc:sldMk cId="140057956" sldId="260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140057956" sldId="260"/>
            <ac:spMk id="2" creationId="{8150DB90-3597-D7DF-CF55-F69BCFF59408}"/>
          </ac:spMkLst>
        </pc:spChg>
        <pc:spChg chg="mod">
          <ac:chgData name="Andrea Ungurean" userId="17d282af2160909b" providerId="LiveId" clId="{42C5CA8A-1517-4133-B9AD-430767A80DF3}" dt="2023-11-20T20:08:39.033" v="2995" actId="14100"/>
          <ac:spMkLst>
            <pc:docMk/>
            <pc:sldMk cId="140057956" sldId="260"/>
            <ac:spMk id="3" creationId="{D93B7C42-5F99-04CC-6226-BD1172DF54B9}"/>
          </ac:spMkLst>
        </pc:spChg>
      </pc:sldChg>
      <pc:sldChg chg="modSp new mod">
        <pc:chgData name="Andrea Ungurean" userId="17d282af2160909b" providerId="LiveId" clId="{42C5CA8A-1517-4133-B9AD-430767A80DF3}" dt="2023-11-20T20:02:32.447" v="2994" actId="20577"/>
        <pc:sldMkLst>
          <pc:docMk/>
          <pc:sldMk cId="299066062" sldId="261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299066062" sldId="261"/>
            <ac:spMk id="2" creationId="{4E0BA82D-F141-9FA2-C9B2-D6E8B613B3E5}"/>
          </ac:spMkLst>
        </pc:spChg>
        <pc:spChg chg="mod">
          <ac:chgData name="Andrea Ungurean" userId="17d282af2160909b" providerId="LiveId" clId="{42C5CA8A-1517-4133-B9AD-430767A80DF3}" dt="2023-11-20T20:02:32.447" v="2994" actId="20577"/>
          <ac:spMkLst>
            <pc:docMk/>
            <pc:sldMk cId="299066062" sldId="261"/>
            <ac:spMk id="3" creationId="{B2D52FC6-6F10-7DF4-0F6A-66BEBD4F4451}"/>
          </ac:spMkLst>
        </pc:spChg>
      </pc:sldChg>
      <pc:sldChg chg="addSp delSp modSp new mod">
        <pc:chgData name="Andrea Ungurean" userId="17d282af2160909b" providerId="LiveId" clId="{42C5CA8A-1517-4133-B9AD-430767A80DF3}" dt="2023-11-20T19:37:03.222" v="2956" actId="14100"/>
        <pc:sldMkLst>
          <pc:docMk/>
          <pc:sldMk cId="4175014255" sldId="262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4175014255" sldId="262"/>
            <ac:spMk id="2" creationId="{2D9F9CC1-A3E4-F4D7-8F81-3F5108E59049}"/>
          </ac:spMkLst>
        </pc:spChg>
        <pc:spChg chg="mod">
          <ac:chgData name="Andrea Ungurean" userId="17d282af2160909b" providerId="LiveId" clId="{42C5CA8A-1517-4133-B9AD-430767A80DF3}" dt="2023-11-20T19:36:13.821" v="2951" actId="404"/>
          <ac:spMkLst>
            <pc:docMk/>
            <pc:sldMk cId="4175014255" sldId="262"/>
            <ac:spMk id="3" creationId="{49909DCF-1484-96E0-C88A-021A9E05B787}"/>
          </ac:spMkLst>
        </pc:spChg>
        <pc:picChg chg="add del mod">
          <ac:chgData name="Andrea Ungurean" userId="17d282af2160909b" providerId="LiveId" clId="{42C5CA8A-1517-4133-B9AD-430767A80DF3}" dt="2023-11-19T18:25:35.349" v="2588" actId="478"/>
          <ac:picMkLst>
            <pc:docMk/>
            <pc:sldMk cId="4175014255" sldId="262"/>
            <ac:picMk id="5" creationId="{6D3E4086-CC76-CB06-420F-6CD6FB278FD0}"/>
          </ac:picMkLst>
        </pc:picChg>
        <pc:picChg chg="add mod">
          <ac:chgData name="Andrea Ungurean" userId="17d282af2160909b" providerId="LiveId" clId="{42C5CA8A-1517-4133-B9AD-430767A80DF3}" dt="2023-11-20T19:37:03.222" v="2956" actId="14100"/>
          <ac:picMkLst>
            <pc:docMk/>
            <pc:sldMk cId="4175014255" sldId="262"/>
            <ac:picMk id="7" creationId="{03D637AD-2740-1256-D36E-416217ECCCB5}"/>
          </ac:picMkLst>
        </pc:picChg>
      </pc:sldChg>
      <pc:sldChg chg="addSp delSp modSp new mod">
        <pc:chgData name="Andrea Ungurean" userId="17d282af2160909b" providerId="LiveId" clId="{42C5CA8A-1517-4133-B9AD-430767A80DF3}" dt="2023-11-20T21:13:49.024" v="3010" actId="1035"/>
        <pc:sldMkLst>
          <pc:docMk/>
          <pc:sldMk cId="3755185405" sldId="263"/>
        </pc:sldMkLst>
        <pc:spChg chg="del mod">
          <ac:chgData name="Andrea Ungurean" userId="17d282af2160909b" providerId="LiveId" clId="{42C5CA8A-1517-4133-B9AD-430767A80DF3}" dt="2023-11-19T18:30:36.883" v="2677" actId="478"/>
          <ac:spMkLst>
            <pc:docMk/>
            <pc:sldMk cId="3755185405" sldId="263"/>
            <ac:spMk id="2" creationId="{894B89FF-5E6B-F5E4-450B-8558A15A4B3E}"/>
          </ac:spMkLst>
        </pc:spChg>
        <pc:spChg chg="mod">
          <ac:chgData name="Andrea Ungurean" userId="17d282af2160909b" providerId="LiveId" clId="{42C5CA8A-1517-4133-B9AD-430767A80DF3}" dt="2023-11-20T20:16:54.458" v="3004" actId="403"/>
          <ac:spMkLst>
            <pc:docMk/>
            <pc:sldMk cId="3755185405" sldId="263"/>
            <ac:spMk id="3" creationId="{F5406237-A3DC-B0CB-84D9-B6D6E4F307FC}"/>
          </ac:spMkLst>
        </pc:spChg>
        <pc:picChg chg="add mod">
          <ac:chgData name="Andrea Ungurean" userId="17d282af2160909b" providerId="LiveId" clId="{42C5CA8A-1517-4133-B9AD-430767A80DF3}" dt="2023-11-20T21:13:49.024" v="3010" actId="1035"/>
          <ac:picMkLst>
            <pc:docMk/>
            <pc:sldMk cId="3755185405" sldId="263"/>
            <ac:picMk id="8" creationId="{B01B203B-4D06-5D86-0F6F-BCA41AAA6D69}"/>
          </ac:picMkLst>
        </pc:picChg>
      </pc:sldChg>
      <pc:sldChg chg="modSp new mod">
        <pc:chgData name="Andrea Ungurean" userId="17d282af2160909b" providerId="LiveId" clId="{42C5CA8A-1517-4133-B9AD-430767A80DF3}" dt="2023-11-20T20:13:07.135" v="3000" actId="27636"/>
        <pc:sldMkLst>
          <pc:docMk/>
          <pc:sldMk cId="3679742351" sldId="264"/>
        </pc:sldMkLst>
        <pc:spChg chg="mod">
          <ac:chgData name="Andrea Ungurean" userId="17d282af2160909b" providerId="LiveId" clId="{42C5CA8A-1517-4133-B9AD-430767A80DF3}" dt="2023-11-20T19:37:31.986" v="2964" actId="1076"/>
          <ac:spMkLst>
            <pc:docMk/>
            <pc:sldMk cId="3679742351" sldId="264"/>
            <ac:spMk id="2" creationId="{6D5D4CDC-6442-3B2D-F122-FEC3566325CF}"/>
          </ac:spMkLst>
        </pc:spChg>
        <pc:spChg chg="mod">
          <ac:chgData name="Andrea Ungurean" userId="17d282af2160909b" providerId="LiveId" clId="{42C5CA8A-1517-4133-B9AD-430767A80DF3}" dt="2023-11-20T20:13:07.135" v="3000" actId="27636"/>
          <ac:spMkLst>
            <pc:docMk/>
            <pc:sldMk cId="3679742351" sldId="264"/>
            <ac:spMk id="3" creationId="{19CA65A6-9DF8-3C7F-0E72-8590A4BE434D}"/>
          </ac:spMkLst>
        </pc:spChg>
      </pc:sldChg>
      <pc:sldChg chg="modSp new del mod">
        <pc:chgData name="Andrea Ungurean" userId="17d282af2160909b" providerId="LiveId" clId="{42C5CA8A-1517-4133-B9AD-430767A80DF3}" dt="2023-11-20T19:01:49.847" v="2847" actId="47"/>
        <pc:sldMkLst>
          <pc:docMk/>
          <pc:sldMk cId="2712861708" sldId="265"/>
        </pc:sldMkLst>
        <pc:spChg chg="mod">
          <ac:chgData name="Andrea Ungurean" userId="17d282af2160909b" providerId="LiveId" clId="{42C5CA8A-1517-4133-B9AD-430767A80DF3}" dt="2023-11-19T11:48:35.637" v="1929" actId="20577"/>
          <ac:spMkLst>
            <pc:docMk/>
            <pc:sldMk cId="2712861708" sldId="265"/>
            <ac:spMk id="2" creationId="{472E59D6-BA08-ED6D-44BE-5FD8D2490F2D}"/>
          </ac:spMkLst>
        </pc:spChg>
        <pc:spChg chg="mod">
          <ac:chgData name="Andrea Ungurean" userId="17d282af2160909b" providerId="LiveId" clId="{42C5CA8A-1517-4133-B9AD-430767A80DF3}" dt="2023-11-19T12:11:27.719" v="2402" actId="255"/>
          <ac:spMkLst>
            <pc:docMk/>
            <pc:sldMk cId="2712861708" sldId="265"/>
            <ac:spMk id="3" creationId="{A0E0F5FF-4E8F-234F-C04D-4CF21697C3C6}"/>
          </ac:spMkLst>
        </pc:spChg>
      </pc:sldChg>
      <pc:sldChg chg="addSp delSp modSp new mod">
        <pc:chgData name="Andrea Ungurean" userId="17d282af2160909b" providerId="LiveId" clId="{42C5CA8A-1517-4133-B9AD-430767A80DF3}" dt="2023-11-20T19:12:33.473" v="2895" actId="1440"/>
        <pc:sldMkLst>
          <pc:docMk/>
          <pc:sldMk cId="2181333409" sldId="266"/>
        </pc:sldMkLst>
        <pc:spChg chg="del mod">
          <ac:chgData name="Andrea Ungurean" userId="17d282af2160909b" providerId="LiveId" clId="{42C5CA8A-1517-4133-B9AD-430767A80DF3}" dt="2023-11-20T19:11:15.031" v="2890" actId="478"/>
          <ac:spMkLst>
            <pc:docMk/>
            <pc:sldMk cId="2181333409" sldId="266"/>
            <ac:spMk id="2" creationId="{D3230666-AFA2-D84C-B260-727CAEEFC542}"/>
          </ac:spMkLst>
        </pc:spChg>
        <pc:spChg chg="del mod">
          <ac:chgData name="Andrea Ungurean" userId="17d282af2160909b" providerId="LiveId" clId="{42C5CA8A-1517-4133-B9AD-430767A80DF3}" dt="2023-11-20T19:12:13.182" v="2891" actId="931"/>
          <ac:spMkLst>
            <pc:docMk/>
            <pc:sldMk cId="2181333409" sldId="266"/>
            <ac:spMk id="3" creationId="{3E7BE9F5-7FF0-AE1C-C9CE-CFCE51830097}"/>
          </ac:spMkLst>
        </pc:spChg>
        <pc:picChg chg="add mod">
          <ac:chgData name="Andrea Ungurean" userId="17d282af2160909b" providerId="LiveId" clId="{42C5CA8A-1517-4133-B9AD-430767A80DF3}" dt="2023-11-20T19:12:33.473" v="2895" actId="1440"/>
          <ac:picMkLst>
            <pc:docMk/>
            <pc:sldMk cId="2181333409" sldId="266"/>
            <ac:picMk id="5" creationId="{ADFDF188-E4A7-315D-3B58-71B704CCD884}"/>
          </ac:picMkLst>
        </pc:picChg>
      </pc:sldChg>
      <pc:sldChg chg="modSp new mod ord">
        <pc:chgData name="Andrea Ungurean" userId="17d282af2160909b" providerId="LiveId" clId="{42C5CA8A-1517-4133-B9AD-430767A80DF3}" dt="2023-11-20T19:08:44.232" v="2877"/>
        <pc:sldMkLst>
          <pc:docMk/>
          <pc:sldMk cId="1872442290" sldId="267"/>
        </pc:sldMkLst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1872442290" sldId="267"/>
            <ac:spMk id="2" creationId="{38E3FAAF-9102-F311-6137-6D92922695A0}"/>
          </ac:spMkLst>
        </pc:spChg>
        <pc:spChg chg="mod">
          <ac:chgData name="Andrea Ungurean" userId="17d282af2160909b" providerId="LiveId" clId="{42C5CA8A-1517-4133-B9AD-430767A80DF3}" dt="2023-11-20T19:08:44.232" v="2877"/>
          <ac:spMkLst>
            <pc:docMk/>
            <pc:sldMk cId="1872442290" sldId="267"/>
            <ac:spMk id="3" creationId="{ABE904EA-8F3D-6462-F965-E722D6FE6AFC}"/>
          </ac:spMkLst>
        </pc:spChg>
      </pc:sldChg>
      <pc:sldChg chg="new del">
        <pc:chgData name="Andrea Ungurean" userId="17d282af2160909b" providerId="LiveId" clId="{42C5CA8A-1517-4133-B9AD-430767A80DF3}" dt="2023-11-19T10:43:36.657" v="1667" actId="47"/>
        <pc:sldMkLst>
          <pc:docMk/>
          <pc:sldMk cId="2606488234" sldId="267"/>
        </pc:sldMkLst>
      </pc:sldChg>
      <pc:sldChg chg="new del">
        <pc:chgData name="Andrea Ungurean" userId="17d282af2160909b" providerId="LiveId" clId="{42C5CA8A-1517-4133-B9AD-430767A80DF3}" dt="2023-11-19T18:43:57.757" v="2682" actId="47"/>
        <pc:sldMkLst>
          <pc:docMk/>
          <pc:sldMk cId="1670971734" sldId="268"/>
        </pc:sldMkLst>
      </pc:sldChg>
      <pc:sldChg chg="modSp new mod ord">
        <pc:chgData name="Andrea Ungurean" userId="17d282af2160909b" providerId="LiveId" clId="{42C5CA8A-1517-4133-B9AD-430767A80DF3}" dt="2023-11-21T09:55:01.240" v="3070" actId="123"/>
        <pc:sldMkLst>
          <pc:docMk/>
          <pc:sldMk cId="3084902914" sldId="268"/>
        </pc:sldMkLst>
        <pc:spChg chg="mod">
          <ac:chgData name="Andrea Ungurean" userId="17d282af2160909b" providerId="LiveId" clId="{42C5CA8A-1517-4133-B9AD-430767A80DF3}" dt="2023-11-21T09:50:18.200" v="3034" actId="20577"/>
          <ac:spMkLst>
            <pc:docMk/>
            <pc:sldMk cId="3084902914" sldId="268"/>
            <ac:spMk id="2" creationId="{201C6F54-488E-46D3-48FC-73C3A2833CBA}"/>
          </ac:spMkLst>
        </pc:spChg>
        <pc:spChg chg="mod">
          <ac:chgData name="Andrea Ungurean" userId="17d282af2160909b" providerId="LiveId" clId="{42C5CA8A-1517-4133-B9AD-430767A80DF3}" dt="2023-11-21T09:55:01.240" v="3070" actId="123"/>
          <ac:spMkLst>
            <pc:docMk/>
            <pc:sldMk cId="3084902914" sldId="268"/>
            <ac:spMk id="3" creationId="{573154F0-5FE7-D23F-FC68-629F3DE3801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87995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8978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3376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111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394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373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040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3345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5123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176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02988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46820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7551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337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70502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3843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299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F8939D37-8B1A-4CA2-A6A0-12828CAF1DFB}" type="datetimeFigureOut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5D2BDD4-3A14-4A2D-918A-44A01FEBF9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8589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EAA398-D9EA-C831-6962-C543573C434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28937" y="1342913"/>
            <a:ext cx="8134126" cy="128016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Expanding Operations: Establishing a Management Office in Germany</a:t>
            </a:r>
            <a:b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24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Cultural Analysis and Recommendations for Diageo </a:t>
            </a:r>
            <a:endParaRPr lang="en-GB" sz="24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62854FB-F0D9-3645-74EF-0431B633E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02188" y="4937312"/>
            <a:ext cx="5889813" cy="1411493"/>
          </a:xfrm>
        </p:spPr>
        <p:txBody>
          <a:bodyPr>
            <a:normAutofit/>
          </a:bodyPr>
          <a:lstStyle/>
          <a:p>
            <a:pPr algn="l"/>
            <a:r>
              <a:rPr lang="en-GB" sz="2000" dirty="0"/>
              <a:t>Name: Porumboiu David Cristian </a:t>
            </a:r>
          </a:p>
          <a:p>
            <a:pPr algn="l"/>
            <a:r>
              <a:rPr lang="en-GB" sz="2000" dirty="0"/>
              <a:t>Course: International Business Communication</a:t>
            </a:r>
          </a:p>
          <a:p>
            <a:pPr algn="l"/>
            <a:r>
              <a:rPr lang="en-GB" sz="2000" dirty="0"/>
              <a:t>ID:2112521</a:t>
            </a:r>
          </a:p>
          <a:p>
            <a:pPr algn="l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154367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02401-F6A6-4DC5-4323-5D5A04D51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research will take into consideration  the following elements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114D2A-5584-A724-AAC9-DEF08CDA57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142067"/>
            <a:ext cx="10131425" cy="4635251"/>
          </a:xfrm>
        </p:spPr>
        <p:txBody>
          <a:bodyPr>
            <a:normAutofit fontScale="92500" lnSpcReduction="20000"/>
          </a:bodyPr>
          <a:lstStyle/>
          <a:p>
            <a:r>
              <a:rPr lang="en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1: Cover Page </a:t>
            </a:r>
          </a:p>
          <a:p>
            <a:r>
              <a:rPr lang="en-GB" sz="21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2: Table of Content</a:t>
            </a:r>
          </a:p>
          <a:p>
            <a:r>
              <a:rPr lang="en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3: Introduction </a:t>
            </a:r>
          </a:p>
          <a:p>
            <a:r>
              <a:rPr lang="en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4: Background</a:t>
            </a:r>
          </a:p>
          <a:p>
            <a:r>
              <a:rPr lang="en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5: Cultural Differences</a:t>
            </a:r>
          </a:p>
          <a:p>
            <a:r>
              <a:rPr lang="en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6: Cultural Similarities</a:t>
            </a:r>
          </a:p>
          <a:p>
            <a:r>
              <a:rPr lang="en-GB" sz="21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Slide 7: Intercultural Communication Theories</a:t>
            </a:r>
          </a:p>
          <a:p>
            <a:r>
              <a:rPr lang="en-GB" sz="2100" dirty="0"/>
              <a:t>Slide 8: Cultural Dimensions: UK vs Germany</a:t>
            </a:r>
            <a:endParaRPr lang="en-GB" sz="1400" b="1" dirty="0">
              <a:solidFill>
                <a:srgbClr val="ECECF1"/>
              </a:solidFill>
              <a:latin typeface="Söhne"/>
            </a:endParaRPr>
          </a:p>
          <a:p>
            <a:r>
              <a:rPr lang="en-GB" sz="2100" dirty="0"/>
              <a:t>Slide 9:Recommendations </a:t>
            </a:r>
          </a:p>
          <a:p>
            <a:r>
              <a:rPr lang="en-GB" sz="2100" dirty="0"/>
              <a:t>Slide 10: </a:t>
            </a:r>
            <a:r>
              <a:rPr lang="en-GB" sz="2100"/>
              <a:t>Conclusion </a:t>
            </a:r>
            <a:endParaRPr lang="en-GB" sz="2100" dirty="0"/>
          </a:p>
          <a:p>
            <a:r>
              <a:rPr lang="en-GB" sz="2100" dirty="0"/>
              <a:t>Slide 11: References</a:t>
            </a:r>
          </a:p>
          <a:p>
            <a:r>
              <a:rPr lang="en-GB" sz="2100" dirty="0"/>
              <a:t>Slide 12: Q&amp;A</a:t>
            </a:r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246975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025C25-8475-5BEB-8054-6E8338804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Diageo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924714-87B1-777B-5369-410BD5A7C2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609600"/>
            <a:ext cx="10131425" cy="528917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sz="2400" dirty="0"/>
              <a:t>Diageo was founded in 1997 but our brands date back to the 17</a:t>
            </a:r>
            <a:r>
              <a:rPr lang="en-GB" sz="2400" baseline="30000" dirty="0"/>
              <a:t>th</a:t>
            </a:r>
            <a:r>
              <a:rPr lang="en-GB" sz="2400" dirty="0"/>
              <a:t> century.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Mission and Vision of Diageo’s British multinational.</a:t>
            </a:r>
          </a:p>
          <a:p>
            <a:endParaRPr lang="en-GB" sz="2400" dirty="0"/>
          </a:p>
          <a:p>
            <a:r>
              <a:rPr lang="en-GB" sz="2400" dirty="0"/>
              <a:t>Current place in the international market.</a:t>
            </a:r>
          </a:p>
        </p:txBody>
      </p:sp>
    </p:spTree>
    <p:extLst>
      <p:ext uri="{BB962C8B-B14F-4D97-AF65-F5344CB8AC3E}">
        <p14:creationId xmlns:p14="http://schemas.microsoft.com/office/powerpoint/2010/main" val="310014128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B4546-BD64-0694-AA1C-33E18FDCBD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1B3540-E801-5A02-839E-79CED41262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541929"/>
            <a:ext cx="10131425" cy="5199530"/>
          </a:xfrm>
        </p:spPr>
        <p:txBody>
          <a:bodyPr>
            <a:normAutofit/>
          </a:bodyPr>
          <a:lstStyle/>
          <a:p>
            <a:r>
              <a:rPr lang="en-GB" sz="2400" dirty="0" err="1"/>
              <a:t>Analyzing</a:t>
            </a:r>
            <a:r>
              <a:rPr lang="en-GB" sz="2400" dirty="0"/>
              <a:t> cultural differences for a successful expansion establishment of Diageo’s management office in Germany.</a:t>
            </a:r>
          </a:p>
          <a:p>
            <a:endParaRPr lang="en-GB" sz="2400" dirty="0"/>
          </a:p>
          <a:p>
            <a:r>
              <a:rPr lang="en-GB" sz="2400" dirty="0"/>
              <a:t>How important it is to understand cultural differences?</a:t>
            </a:r>
          </a:p>
          <a:p>
            <a:endParaRPr lang="en-GB" sz="2400" dirty="0"/>
          </a:p>
          <a:p>
            <a:r>
              <a:rPr lang="en-GB" sz="2400" dirty="0"/>
              <a:t>Why expanding to Germany is so important?</a:t>
            </a:r>
          </a:p>
          <a:p>
            <a:endParaRPr lang="en-GB" sz="2400" dirty="0"/>
          </a:p>
          <a:p>
            <a:r>
              <a:rPr lang="en-GB" sz="2400" dirty="0"/>
              <a:t>Applying intercultural communication theories.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335259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50DB90-3597-D7DF-CF55-F69BCFF594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Differences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3B7C42-5F99-04CC-6226-BD1172DF54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876926"/>
            <a:ext cx="10131425" cy="4819709"/>
          </a:xfrm>
        </p:spPr>
        <p:txBody>
          <a:bodyPr>
            <a:normAutofit/>
          </a:bodyPr>
          <a:lstStyle/>
          <a:p>
            <a:r>
              <a:rPr lang="en-GB" sz="2400" dirty="0"/>
              <a:t>Work-Life Balance.</a:t>
            </a:r>
          </a:p>
          <a:p>
            <a:endParaRPr lang="en-GB" sz="2400" dirty="0"/>
          </a:p>
          <a:p>
            <a:r>
              <a:rPr lang="en-GB" sz="2400" dirty="0"/>
              <a:t>Ethnic Makeup.</a:t>
            </a:r>
          </a:p>
          <a:p>
            <a:endParaRPr lang="en-GB" sz="2400" dirty="0"/>
          </a:p>
          <a:p>
            <a:r>
              <a:rPr lang="en-GB" sz="2400" dirty="0"/>
              <a:t>Social Structures.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Business and Work-related attitudes. 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0579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0BA82D-F141-9FA2-C9B2-D6E8B613B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Cultural Similarities :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52FC6-6F10-7DF4-0F6A-66BEBD4F44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649507"/>
            <a:ext cx="10131425" cy="4993340"/>
          </a:xfrm>
        </p:spPr>
        <p:txBody>
          <a:bodyPr>
            <a:normAutofit/>
          </a:bodyPr>
          <a:lstStyle/>
          <a:p>
            <a:r>
              <a:rPr lang="en-GB" sz="2400" dirty="0"/>
              <a:t>Language.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Adherence to Laws and Regulations.</a:t>
            </a:r>
          </a:p>
          <a:p>
            <a:endParaRPr lang="en-GB" sz="2400" dirty="0"/>
          </a:p>
          <a:p>
            <a:r>
              <a:rPr lang="en-GB" sz="2400" dirty="0"/>
              <a:t>Technology adoption.</a:t>
            </a:r>
          </a:p>
          <a:p>
            <a:endParaRPr lang="en-GB" sz="2400" dirty="0"/>
          </a:p>
          <a:p>
            <a:r>
              <a:rPr lang="en-GB" sz="2400" dirty="0"/>
              <a:t>Multicultural Workforce.</a:t>
            </a:r>
          </a:p>
        </p:txBody>
      </p:sp>
    </p:spTree>
    <p:extLst>
      <p:ext uri="{BB962C8B-B14F-4D97-AF65-F5344CB8AC3E}">
        <p14:creationId xmlns:p14="http://schemas.microsoft.com/office/powerpoint/2010/main" val="2990660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F9CC1-A3E4-F4D7-8F81-3F5108E590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Intercultural Communication Theories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909DCF-1484-96E0-C88A-021A9E05B7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2222067"/>
            <a:ext cx="10131425" cy="364913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Hofstede’s dimensions to talk about :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Uncertainty Avoidance.</a:t>
            </a:r>
          </a:p>
          <a:p>
            <a:endParaRPr lang="en-GB" sz="2400" dirty="0"/>
          </a:p>
          <a:p>
            <a:r>
              <a:rPr lang="en-GB" sz="2400" dirty="0"/>
              <a:t>Indulgence.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D637AD-2740-1256-D36E-416217ECCCB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58118" y="2065867"/>
            <a:ext cx="6439349" cy="4351338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41750142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06237-A3DC-B0CB-84D9-B6D6E4F30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0895" y="682983"/>
            <a:ext cx="10515600" cy="5955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Trompenaars dimensions to talk about 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0" i="0" dirty="0">
                <a:effectLst/>
                <a:latin typeface="SharpSansNo1-Book"/>
              </a:rPr>
              <a:t>Universalism/Particularism</a:t>
            </a:r>
            <a:r>
              <a:rPr lang="en-GB" b="0" i="0" dirty="0">
                <a:solidFill>
                  <a:srgbClr val="2C3142"/>
                </a:solidFill>
                <a:effectLst/>
                <a:latin typeface="SharpSansNo1-Book"/>
              </a:rPr>
              <a:t>.</a:t>
            </a:r>
          </a:p>
          <a:p>
            <a:endParaRPr lang="en-GB" b="0" i="0" dirty="0">
              <a:effectLst/>
              <a:latin typeface="SharpSansNo1-Book"/>
            </a:endParaRPr>
          </a:p>
          <a:p>
            <a:r>
              <a:rPr lang="en-GB" b="0" i="0" dirty="0">
                <a:effectLst/>
                <a:latin typeface="SharpSansNo1-Book"/>
              </a:rPr>
              <a:t>Specific/Diffuse.</a:t>
            </a:r>
          </a:p>
          <a:p>
            <a:endParaRPr lang="en-GB" b="0" i="0" dirty="0">
              <a:effectLst/>
              <a:latin typeface="SharpSansNo1-Book"/>
            </a:endParaRPr>
          </a:p>
          <a:p>
            <a:r>
              <a:rPr lang="en-GB" b="0" i="0" dirty="0">
                <a:effectLst/>
                <a:latin typeface="SharpSansNo1-Book"/>
              </a:rPr>
              <a:t>Neutral/Affective.</a:t>
            </a:r>
          </a:p>
          <a:p>
            <a:endParaRPr lang="en-GB" b="0" i="0" dirty="0">
              <a:effectLst/>
              <a:latin typeface="SharpSansNo1-Book"/>
            </a:endParaRPr>
          </a:p>
          <a:p>
            <a:r>
              <a:rPr lang="en-GB" b="0" i="0" dirty="0">
                <a:effectLst/>
                <a:latin typeface="SharpSansNo1-Book"/>
              </a:rPr>
              <a:t>Achievement/Ascription.</a:t>
            </a:r>
          </a:p>
          <a:p>
            <a:endParaRPr lang="en-GB" b="0" i="0" dirty="0">
              <a:effectLst/>
              <a:latin typeface="SharpSansNo1-Book"/>
            </a:endParaRPr>
          </a:p>
          <a:p>
            <a:r>
              <a:rPr lang="en-GB" b="0" i="0" dirty="0">
                <a:effectLst/>
                <a:latin typeface="SharpSansNo1-Book"/>
              </a:rPr>
              <a:t>Sequential/Synchronic.</a:t>
            </a:r>
          </a:p>
          <a:p>
            <a:endParaRPr lang="en-GB" b="0" i="0" dirty="0">
              <a:effectLst/>
              <a:latin typeface="SharpSansNo1-Book"/>
            </a:endParaRPr>
          </a:p>
          <a:p>
            <a:r>
              <a:rPr lang="en-GB" b="0" i="0" dirty="0">
                <a:effectLst/>
                <a:latin typeface="SharpSansNo1-Book"/>
              </a:rPr>
              <a:t>Internal/External.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 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1B203B-4D06-5D86-0F6F-BCA41AAA6D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6901" y="1889162"/>
            <a:ext cx="8427929" cy="4729331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37551854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D4CDC-6442-3B2D-F122-FEC3566325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7872" y="118533"/>
            <a:ext cx="10131425" cy="1456267"/>
          </a:xfrm>
        </p:spPr>
        <p:txBody>
          <a:bodyPr/>
          <a:lstStyle/>
          <a:p>
            <a:r>
              <a:rPr lang="en-GB" dirty="0"/>
              <a:t>Recommendations: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A65A6-9DF8-3C7F-0E72-8590A4BE43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4800"/>
            <a:ext cx="10515600" cy="4918075"/>
          </a:xfrm>
        </p:spPr>
        <p:txBody>
          <a:bodyPr>
            <a:normAutofit/>
          </a:bodyPr>
          <a:lstStyle/>
          <a:p>
            <a:r>
              <a:rPr lang="en-GB" sz="2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Cultural Training </a:t>
            </a:r>
          </a:p>
          <a:p>
            <a:endParaRPr lang="en-GB" sz="2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Adaptation to norms and values</a:t>
            </a:r>
          </a:p>
          <a:p>
            <a:endParaRPr lang="en-GB" sz="2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Continuous Communication </a:t>
            </a:r>
          </a:p>
          <a:p>
            <a:endParaRPr lang="en-GB" sz="2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Cross-Cultural Teams </a:t>
            </a:r>
          </a:p>
          <a:p>
            <a:pPr marL="0" indent="0">
              <a:buNone/>
            </a:pPr>
            <a:endParaRPr lang="en-GB" sz="2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en-GB" sz="26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Performance Measurement And Feedback</a:t>
            </a:r>
          </a:p>
          <a:p>
            <a:pPr marL="0" indent="0">
              <a:buNone/>
            </a:pPr>
            <a:endParaRPr lang="en-GB" sz="1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742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1C6F54-488E-46D3-48FC-73C3A2833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3154F0-5FE7-D23F-FC68-629F3DE380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1" y="1635760"/>
            <a:ext cx="10131425" cy="4978399"/>
          </a:xfrm>
        </p:spPr>
        <p:txBody>
          <a:bodyPr/>
          <a:lstStyle/>
          <a:p>
            <a:r>
              <a:rPr lang="en-GB" dirty="0"/>
              <a:t>Diageo's decision to establish a management office in Germany presents both opportunities and challenges, despite cultural differences between the UK and Germany, fostering a dynamic and diverse workplace.</a:t>
            </a:r>
          </a:p>
          <a:p>
            <a:endParaRPr lang="en-GB" dirty="0"/>
          </a:p>
          <a:p>
            <a:r>
              <a:rPr lang="en-GB" dirty="0"/>
              <a:t>Diageo can successfully expand internationally by understanding cultural differences, implementing cross-cultural training, and adaptability in the workplace, and fostering ongoing communication and flexibility.</a:t>
            </a:r>
          </a:p>
          <a:p>
            <a:endParaRPr lang="en-GB" dirty="0"/>
          </a:p>
          <a:p>
            <a:r>
              <a:rPr lang="en-GB" dirty="0"/>
              <a:t>The integration of British and German perspectives fosters a more innovative, resilient organizational culture, promoting diversity and inclusion, contributing to Diageo's success in Germany and global strategy.</a:t>
            </a:r>
          </a:p>
        </p:txBody>
      </p:sp>
    </p:spTree>
    <p:extLst>
      <p:ext uri="{BB962C8B-B14F-4D97-AF65-F5344CB8AC3E}">
        <p14:creationId xmlns:p14="http://schemas.microsoft.com/office/powerpoint/2010/main" val="30849029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E3FAAF-9102-F311-6137-6D92922695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413" y="188259"/>
            <a:ext cx="10131425" cy="1241114"/>
          </a:xfrm>
        </p:spPr>
        <p:txBody>
          <a:bodyPr/>
          <a:lstStyle/>
          <a:p>
            <a:r>
              <a:rPr lang="en-GB" dirty="0"/>
              <a:t>References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E904EA-8F3D-6462-F965-E722D6FE6A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3412" y="1075765"/>
            <a:ext cx="11564469" cy="5719482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Alfred </a:t>
            </a:r>
            <a:r>
              <a:rPr lang="en-GB" dirty="0" err="1"/>
              <a:t>Presbitero</a:t>
            </a:r>
            <a:r>
              <a:rPr lang="en-GB" dirty="0"/>
              <a:t>, H. A. (2018). Intercultural communication effectiveness, cultural intelligence and knowledge sharing: Extending anxiety-uncertainty management theory. International Journal of Intercultural Relations, 35-43.</a:t>
            </a:r>
          </a:p>
          <a:p>
            <a:r>
              <a:rPr lang="en-GB" dirty="0"/>
              <a:t>Diageo. (2023, 11 15). Retrieved from https://www.diageo.com: https://www.diageo.com/en/our-business</a:t>
            </a:r>
          </a:p>
          <a:p>
            <a:r>
              <a:rPr lang="en-GB" dirty="0"/>
              <a:t>Messner, W. (2022). Cultural Heterozygosity: Towards a New Measure of Within-Country Cultural Diversity. Journal of World Business.</a:t>
            </a:r>
          </a:p>
          <a:p>
            <a:r>
              <a:rPr lang="en-GB" dirty="0" err="1"/>
              <a:t>thtconsulting</a:t>
            </a:r>
            <a:r>
              <a:rPr lang="en-GB" dirty="0"/>
              <a:t>. (2023, 11 09). Retrieved from https://www.thtconsulting.com: https://www.thtconsulting.com/culture-factory/culture-explore/compare-countries/</a:t>
            </a:r>
          </a:p>
          <a:p>
            <a:endParaRPr lang="en-GB" dirty="0"/>
          </a:p>
          <a:p>
            <a:r>
              <a:rPr lang="en-GB" dirty="0"/>
              <a:t>Person, David, P. and Marsden, R. (2019) Initial training, labour market structure and public policy: </a:t>
            </a:r>
            <a:r>
              <a:rPr lang="en-GB" dirty="0" err="1"/>
              <a:t>Intermedi</a:t>
            </a:r>
            <a:r>
              <a:rPr lang="en-GB" dirty="0"/>
              <a:t>, Taylor &amp; Francis. Available at: https://www.taylorfrancis.com/chapters/edit/10.4324/9780429318818-12/initial-training-labour-market-structure-public-policy-intermediate-skills-british-german-industry-david-marsden-paul-ryan (Accessed: 21 November 2023). </a:t>
            </a:r>
          </a:p>
          <a:p>
            <a:r>
              <a:rPr lang="en-GB" dirty="0"/>
              <a:t>British cultural identities (2019) Google Books. Available at: https://books.google.co.uk/books?hl=en&amp;lr=&amp;id=QiJ4EAAAQBAJ&amp;oi=fnd&amp;pg=PT15&amp;dq=cultural%2Bsimilarities%2Band%2Bvariations%2Bbetween%2Bthe%2BUK%2Band%2BGermany%2B&amp;ots=4vgg7hZLbL&amp;sig=V_ryuE51QKiVKruvCWG9n_RzBYw#v=onepage&amp;q&amp;f=false (Accessed: 21 November 2023). </a:t>
            </a:r>
          </a:p>
          <a:p>
            <a:r>
              <a:rPr lang="en-GB" dirty="0"/>
              <a:t>Chiara Natalie </a:t>
            </a:r>
            <a:r>
              <a:rPr lang="en-GB" dirty="0" err="1"/>
              <a:t>Focacci</a:t>
            </a:r>
            <a:r>
              <a:rPr lang="en-GB" dirty="0"/>
              <a:t> a et al. (2022) The importance of education and training policies in supporting technological revolutions: A comparative and historical analysis of UK, US, Germany, and Sweden (1830–1970), Technology in Society. Available at: https://www.sciencedirect.com/science/article/pii/S0160791X22001415 (Accessed: 21 November 2023). </a:t>
            </a:r>
          </a:p>
          <a:p>
            <a:r>
              <a:rPr lang="en-GB" dirty="0"/>
              <a:t>Gaston-Breton a et al. (2021) Pleasure, meaning or spirituality: Cross-cultural differences in orientations to happiness across 12 countries, Journal of Business Research. Available at: https://www.sciencedirect.com/science/article/pii/S0148296321003428 (Accessed: 21 November 2023). </a:t>
            </a:r>
          </a:p>
          <a:p>
            <a:r>
              <a:rPr lang="en-GB" dirty="0"/>
              <a:t>Markus </a:t>
            </a:r>
            <a:r>
              <a:rPr lang="en-GB" dirty="0" err="1"/>
              <a:t>Blut</a:t>
            </a:r>
            <a:r>
              <a:rPr lang="en-GB" dirty="0"/>
              <a:t> a et al. (2022) Cultural personal values and switching costs perceptions: Beyond </a:t>
            </a:r>
            <a:r>
              <a:rPr lang="en-GB" dirty="0" err="1"/>
              <a:t>hofstede</a:t>
            </a:r>
            <a:r>
              <a:rPr lang="en-GB" dirty="0"/>
              <a:t>, Journal of Business Research. Available at: https://www.sciencedirect.com/science/article/pii/S0148296322005367 (Accessed: 21 November 2023). </a:t>
            </a:r>
          </a:p>
          <a:p>
            <a:r>
              <a:rPr lang="en-GB" dirty="0"/>
              <a:t>Jacqueline Rojo a et al. (2020) Hofstede’s cultural dimensions as the explanatory framework for performance issues during clinical placement: A mixed methods study, Nurse Education Today. Available at: https://www.sciencedirect.com/science/article/pii/S0260691720314313 (Accessed: 21 November 2023). </a:t>
            </a:r>
          </a:p>
          <a:p>
            <a:r>
              <a:rPr lang="en-GB" dirty="0" err="1"/>
              <a:t>Gërguri</a:t>
            </a:r>
            <a:r>
              <a:rPr lang="en-GB" dirty="0"/>
              <a:t>, F. (2023) Understanding </a:t>
            </a:r>
            <a:r>
              <a:rPr lang="en-GB" dirty="0" err="1"/>
              <a:t>trompenaars</a:t>
            </a:r>
            <a:r>
              <a:rPr lang="en-GB" dirty="0"/>
              <a:t> cultural dimensions - a complete guide, Employee Experience Magazine. Available at: https://www.emexmag.com/understanding-trompenaars-cultural-dimensions-a-complete-guide/ (Accessed: 21 November 2023).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4422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DFDF188-E4A7-315D-3B58-71B704CCD8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4239" y="1189911"/>
            <a:ext cx="8523521" cy="447817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1813334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8276C"/>
      </a:dk2>
      <a:lt2>
        <a:srgbClr val="EBEBEB"/>
      </a:lt2>
      <a:accent1>
        <a:srgbClr val="AC3EC1"/>
      </a:accent1>
      <a:accent2>
        <a:srgbClr val="477BD1"/>
      </a:accent2>
      <a:accent3>
        <a:srgbClr val="46B298"/>
      </a:accent3>
      <a:accent4>
        <a:srgbClr val="90BA4C"/>
      </a:accent4>
      <a:accent5>
        <a:srgbClr val="DD9D31"/>
      </a:accent5>
      <a:accent6>
        <a:srgbClr val="E25247"/>
      </a:accent6>
      <a:hlink>
        <a:srgbClr val="C573D2"/>
      </a:hlink>
      <a:folHlink>
        <a:srgbClr val="CCAEE8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42E5908D-19A2-46FD-89FA-638B126129E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TM03457452[[fn=Celestial]]</Template>
  <TotalTime>0</TotalTime>
  <Words>898</Words>
  <Application>Microsoft Office PowerPoint</Application>
  <PresentationFormat>Widescreen</PresentationFormat>
  <Paragraphs>98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Calibri Light</vt:lpstr>
      <vt:lpstr>SharpSansNo1-Book</vt:lpstr>
      <vt:lpstr>Söhne</vt:lpstr>
      <vt:lpstr>Celestial</vt:lpstr>
      <vt:lpstr>Expanding Operations: Establishing a Management Office in Germany  Cultural Analysis and Recommendations for Diageo </vt:lpstr>
      <vt:lpstr>This research will take into consideration  the following elements :</vt:lpstr>
      <vt:lpstr>Background Diageo :</vt:lpstr>
      <vt:lpstr>Introduction :</vt:lpstr>
      <vt:lpstr>Cultural Differences :</vt:lpstr>
      <vt:lpstr>Cultural Similarities :  </vt:lpstr>
      <vt:lpstr>Intercultural Communication Theories :</vt:lpstr>
      <vt:lpstr>PowerPoint Presentation</vt:lpstr>
      <vt:lpstr>Recommendations:</vt:lpstr>
      <vt:lpstr>Conclusion :</vt:lpstr>
      <vt:lpstr>References :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Analyzing the potential expansion of Diageo in Germany,</dc:title>
  <dc:creator>Andrea Ungurean</dc:creator>
  <cp:lastModifiedBy>Andrea Ungurean</cp:lastModifiedBy>
  <cp:revision>3</cp:revision>
  <dcterms:created xsi:type="dcterms:W3CDTF">2023-11-16T22:29:23Z</dcterms:created>
  <dcterms:modified xsi:type="dcterms:W3CDTF">2023-11-21T10:03:41Z</dcterms:modified>
</cp:coreProperties>
</file>