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048" r:id="rId1"/>
  </p:sldMasterIdLst>
  <p:sldIdLst>
    <p:sldId id="256" r:id="rId2"/>
    <p:sldId id="259" r:id="rId3"/>
    <p:sldId id="258" r:id="rId4"/>
    <p:sldId id="260" r:id="rId5"/>
    <p:sldId id="261" r:id="rId6"/>
    <p:sldId id="262" r:id="rId7"/>
    <p:sldId id="267" r:id="rId8"/>
    <p:sldId id="264" r:id="rId9"/>
    <p:sldId id="268" r:id="rId10"/>
    <p:sldId id="269" r:id="rId11"/>
    <p:sldId id="288" r:id="rId12"/>
    <p:sldId id="290" r:id="rId13"/>
    <p:sldId id="270" r:id="rId14"/>
    <p:sldId id="275" r:id="rId15"/>
    <p:sldId id="276" r:id="rId16"/>
    <p:sldId id="271" r:id="rId17"/>
    <p:sldId id="273" r:id="rId18"/>
    <p:sldId id="272" r:id="rId19"/>
    <p:sldId id="265" r:id="rId20"/>
    <p:sldId id="274" r:id="rId21"/>
    <p:sldId id="278" r:id="rId22"/>
    <p:sldId id="277" r:id="rId23"/>
    <p:sldId id="279" r:id="rId24"/>
    <p:sldId id="280" r:id="rId25"/>
    <p:sldId id="281" r:id="rId26"/>
    <p:sldId id="283" r:id="rId27"/>
    <p:sldId id="284" r:id="rId28"/>
    <p:sldId id="285" r:id="rId29"/>
    <p:sldId id="286" r:id="rId30"/>
    <p:sldId id="291" r:id="rId31"/>
    <p:sldId id="289" r:id="rId32"/>
    <p:sldId id="266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AFD0BA5-1075-43C5-8C8A-5508F5245897}" v="50" dt="2020-06-17T11:22:43.32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74" autoAdjust="0"/>
  </p:normalViewPr>
  <p:slideViewPr>
    <p:cSldViewPr snapToGrid="0">
      <p:cViewPr varScale="1">
        <p:scale>
          <a:sx n="115" d="100"/>
          <a:sy n="115" d="100"/>
        </p:scale>
        <p:origin x="372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259CA58F-586E-4336-9EE0-9B9EB28B85FF}" type="datetimeFigureOut">
              <a:rPr lang="en-GB" smtClean="0"/>
              <a:t>05/11/2022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56DDF037-5842-4C56-BAE6-62F6C0BDAF1A}" type="slidenum">
              <a:rPr lang="en-GB" smtClean="0"/>
              <a:t>‹#›</a:t>
            </a:fld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38213777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CA58F-586E-4336-9EE0-9B9EB28B85FF}" type="datetimeFigureOut">
              <a:rPr lang="en-GB" smtClean="0"/>
              <a:t>05/11/2022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DF037-5842-4C56-BAE6-62F6C0BDAF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097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59CA58F-586E-4336-9EE0-9B9EB28B85FF}" type="datetimeFigureOut">
              <a:rPr lang="en-GB" smtClean="0"/>
              <a:t>05/11/2022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6DDF037-5842-4C56-BAE6-62F6C0BDAF1A}" type="slidenum">
              <a:rPr lang="en-GB" smtClean="0"/>
              <a:t>‹#›</a:t>
            </a:fld>
            <a:endParaRPr lang="en-GB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62618042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CA58F-586E-4336-9EE0-9B9EB28B85FF}" type="datetimeFigureOut">
              <a:rPr lang="en-GB" smtClean="0"/>
              <a:t>05/11/2022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DF037-5842-4C56-BAE6-62F6C0BDAF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045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CA58F-586E-4336-9EE0-9B9EB28B85FF}" type="datetimeFigureOut">
              <a:rPr lang="en-GB" smtClean="0"/>
              <a:t>05/11/2022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DF037-5842-4C56-BAE6-62F6C0BDAF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049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CA58F-586E-4336-9EE0-9B9EB28B85FF}" type="datetimeFigureOut">
              <a:rPr lang="en-GB" smtClean="0"/>
              <a:t>05/11/2022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DF037-5842-4C56-BAE6-62F6C0BDAF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1107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CA58F-586E-4336-9EE0-9B9EB28B85FF}" type="datetimeFigureOut">
              <a:rPr lang="en-GB" smtClean="0"/>
              <a:t>05/11/2022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DF037-5842-4C56-BAE6-62F6C0BDAF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410430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59CA58F-586E-4336-9EE0-9B9EB28B85FF}" type="datetimeFigureOut">
              <a:rPr lang="en-GB" smtClean="0"/>
              <a:t>05/11/2022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6DDF037-5842-4C56-BAE6-62F6C0BDAF1A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2891781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59CA58F-586E-4336-9EE0-9B9EB28B85FF}" type="datetimeFigureOut">
              <a:rPr lang="en-GB" smtClean="0"/>
              <a:t>05/11/2022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6DDF037-5842-4C56-BAE6-62F6C0BDAF1A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8776675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CA58F-586E-4336-9EE0-9B9EB28B85FF}" type="datetimeFigureOut">
              <a:rPr lang="en-GB" smtClean="0"/>
              <a:t>05/11/2022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DF037-5842-4C56-BAE6-62F6C0BDAF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442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CA58F-586E-4336-9EE0-9B9EB28B85FF}" type="datetimeFigureOut">
              <a:rPr lang="en-GB" smtClean="0"/>
              <a:t>05/11/2022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DF037-5842-4C56-BAE6-62F6C0BDAF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5531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CA58F-586E-4336-9EE0-9B9EB28B85FF}" type="datetimeFigureOut">
              <a:rPr lang="en-GB" smtClean="0"/>
              <a:t>05/11/2022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DF037-5842-4C56-BAE6-62F6C0BDAF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541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259CA58F-586E-4336-9EE0-9B9EB28B85FF}" type="datetimeFigureOut">
              <a:rPr lang="en-GB" smtClean="0"/>
              <a:t>05/11/2022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56DDF037-5842-4C56-BAE6-62F6C0BDAF1A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718737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49" r:id="rId1"/>
    <p:sldLayoutId id="2147485050" r:id="rId2"/>
    <p:sldLayoutId id="2147485051" r:id="rId3"/>
    <p:sldLayoutId id="2147485052" r:id="rId4"/>
    <p:sldLayoutId id="2147485053" r:id="rId5"/>
    <p:sldLayoutId id="2147485054" r:id="rId6"/>
    <p:sldLayoutId id="2147485055" r:id="rId7"/>
    <p:sldLayoutId id="2147485056" r:id="rId8"/>
    <p:sldLayoutId id="2147485057" r:id="rId9"/>
    <p:sldLayoutId id="2147485058" r:id="rId10"/>
    <p:sldLayoutId id="2147485059" r:id="rId11"/>
    <p:sldLayoutId id="2147485060" r:id="rId12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youtu.be/litXW91UauE" TargetMode="Externa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5.JPG"/><Relationship Id="rId2" Type="http://schemas.openxmlformats.org/officeDocument/2006/relationships/hyperlink" Target="https://www.youtube.com/watch?v=ydPf2WwZQFU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www.youtube.com/watch?v=gVlxu7PwvZU" TargetMode="External"/><Relationship Id="rId5" Type="http://schemas.openxmlformats.org/officeDocument/2006/relationships/image" Target="../media/image4.JPG"/><Relationship Id="rId4" Type="http://schemas.openxmlformats.org/officeDocument/2006/relationships/hyperlink" Target="https://www.youtube.com/watch?v=5aNYVW2g1Nw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svg"/><Relationship Id="rId7" Type="http://schemas.openxmlformats.org/officeDocument/2006/relationships/image" Target="../media/image16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11" Type="http://schemas.openxmlformats.org/officeDocument/2006/relationships/image" Target="../media/image20.svg"/><Relationship Id="rId5" Type="http://schemas.openxmlformats.org/officeDocument/2006/relationships/image" Target="../media/image14.sv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sv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hyperlink" Target="https://www.youtube.com/watch?v=uRCD3anKsa0" TargetMode="Externa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Vlxu7PwvZU" TargetMode="External"/><Relationship Id="rId2" Type="http://schemas.openxmlformats.org/officeDocument/2006/relationships/hyperlink" Target="https://www.youtube.com/watch?v=ydPf2WwZQFU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youtube.com/watch?v=uRCD3anKsa0" TargetMode="External"/><Relationship Id="rId4" Type="http://schemas.openxmlformats.org/officeDocument/2006/relationships/hyperlink" Target="https://www.youtube.com/watch?v=5aNYVW2g1Nw" TargetMode="Externa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s://books.google.co.uk/books?id=mTs--Kt-9a0C&amp;pg=PA57&amp;dq=CRITICISMS+OF+THE+HUMANISTIC+APPROACH&amp;hl=en&amp;sa=X&amp;ved=0ahUKEwj6kevE6P7RAhXqDsAKHRwLDjoQ6AEIKTAC#v=onepage&amp;q=CRITICISMS%20OF%20THE%20HUMANISTIC%20APPROACH&amp;f=false" TargetMode="External"/><Relationship Id="rId13" Type="http://schemas.openxmlformats.org/officeDocument/2006/relationships/image" Target="../media/image31.jpg"/><Relationship Id="rId3" Type="http://schemas.openxmlformats.org/officeDocument/2006/relationships/image" Target="../media/image26.jpg"/><Relationship Id="rId7" Type="http://schemas.openxmlformats.org/officeDocument/2006/relationships/image" Target="../media/image28.jpg"/><Relationship Id="rId12" Type="http://schemas.openxmlformats.org/officeDocument/2006/relationships/hyperlink" Target="https://books.google.co.uk/books?id=Hx6EAgAAQBAJ&amp;printsec=frontcover&amp;dq=the+humanistic+approach+CONTRIBUTIONS+TO+PSYCHOLOGY&amp;hl=en&amp;sa=X&amp;ved=0ahUKEwi_n9ud6f7RAhVjI8AKHZs2DwMQ6AEILDAB#v=onepage&amp;q=the%20humanistic%20approach%20CONTRIBUTIONS%20TO%20PSYCHOLOGY&amp;f=false" TargetMode="External"/><Relationship Id="rId17" Type="http://schemas.openxmlformats.org/officeDocument/2006/relationships/image" Target="../media/image33.jpg"/><Relationship Id="rId2" Type="http://schemas.openxmlformats.org/officeDocument/2006/relationships/hyperlink" Target="https://books.google.co.uk/books?id=hLfRQXUuHw4C&amp;pg=PR21&amp;dq=CRITICISMS+OF+THE+HUMANISTIC+APPROACH&amp;hl=en&amp;sa=X&amp;ved=0ahUKEwiiiZnD5_7RAhVSOMAKHfrPA18Q6AEINzAE#v=onepage&amp;q=CRITICISMS%20OF%20THE%20HUMANISTIC%20APPROACH&amp;f=false" TargetMode="External"/><Relationship Id="rId16" Type="http://schemas.openxmlformats.org/officeDocument/2006/relationships/hyperlink" Target="https://books.google.co.uk/books?id=YJFkEYBWtVEC&amp;printsec=frontcover&amp;dq=strengths+of+the+humanistic+approach&amp;hl=en&amp;sa=X&amp;ved=0ahUKEwi8yvaA6v7RAhUGCcAKHXinC-YQ6AEIJzAC#v=onepage&amp;q=strengths%20of%20the%20humanistic%20approach&amp;f=false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books.google.co.uk/books?id=jtO7czidPeYC&amp;pg=PA625&amp;dq=CRITICISMS+OF+THE+HUMANISTIC+APPROACH&amp;hl=en&amp;sa=X&amp;ved=0ahUKEwiMtpqZ6P7RAhUhCMAKHcNFCKcQ6AEIIjAB#v=onepage&amp;q=CRITICISMS%20OF%20THE%20HUMANISTIC%20APPROACH&amp;f=false" TargetMode="External"/><Relationship Id="rId11" Type="http://schemas.openxmlformats.org/officeDocument/2006/relationships/image" Target="../media/image30.jpg"/><Relationship Id="rId5" Type="http://schemas.openxmlformats.org/officeDocument/2006/relationships/image" Target="../media/image27.jpg"/><Relationship Id="rId15" Type="http://schemas.openxmlformats.org/officeDocument/2006/relationships/image" Target="../media/image32.jpg"/><Relationship Id="rId10" Type="http://schemas.openxmlformats.org/officeDocument/2006/relationships/hyperlink" Target="https://books.google.co.uk/books?id=7a3mCgAAQBAJ&amp;pg=PT17&amp;dq=the+humanistic+approach+CONTRIBUTIONS+TO+PSYCHOLOGY&amp;hl=en&amp;sa=X&amp;ved=0ahUKEwj-75uB6f7RAhVrJcAKHVPBCeYQ6AEIIzAA#v=onepage&amp;q=the%20humanistic%20approach%20CONTRIBUTIONS%20TO%20PSYCHOLOGY&amp;f=false" TargetMode="External"/><Relationship Id="rId4" Type="http://schemas.openxmlformats.org/officeDocument/2006/relationships/hyperlink" Target="https://books.google.co.uk/books?id=UrQ8AwAAQBAJ&amp;pg=PA303&amp;dq=CRITICISMS+OF+THE+HUMANISTIC+APPROACH&amp;hl=en&amp;sa=X&amp;ved=0ahUKEwjoloP05_7RAhWmIcAKHe7uCEgQ6AEIHDAA#v=onepage&amp;q=CRITICISMS%20OF%20THE%20HUMANISTIC%20APPROACH&amp;f=false" TargetMode="External"/><Relationship Id="rId9" Type="http://schemas.openxmlformats.org/officeDocument/2006/relationships/image" Target="../media/image29.jpg"/><Relationship Id="rId14" Type="http://schemas.openxmlformats.org/officeDocument/2006/relationships/hyperlink" Target="https://books.google.co.uk/books?id=vUcXBAAAQBAJ&amp;printsec=frontcover&amp;dq=the+humanistic+approach+CONTRIBUTIONS+TO+PSYCHOLOGY&amp;hl=en&amp;sa=X&amp;ved=0ahUKEwjXp_jA6f7RAhUnLcAKHQBMBycQ6AEIMjAC#v=onepage&amp;q=the%20humanistic%20approach%20CONTRIBUTIONS%20TO%20PSYCHOLOGY&amp;f=fals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The Humanistic Approach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dirty="0"/>
              <a:t>(Humanistic, Humanism, Humanist)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AB1F93E-01D5-4009-B9A3-6FC8A9C882DD}"/>
              </a:ext>
            </a:extLst>
          </p:cNvPr>
          <p:cNvSpPr txBox="1"/>
          <p:nvPr/>
        </p:nvSpPr>
        <p:spPr>
          <a:xfrm>
            <a:off x="806822" y="5357308"/>
            <a:ext cx="23559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WEEK 9 </a:t>
            </a:r>
          </a:p>
        </p:txBody>
      </p:sp>
    </p:spTree>
    <p:extLst>
      <p:ext uri="{BB962C8B-B14F-4D97-AF65-F5344CB8AC3E}">
        <p14:creationId xmlns:p14="http://schemas.microsoft.com/office/powerpoint/2010/main" val="22304587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Grp="1" noChangeArrowheads="1"/>
          </p:cNvSpPr>
          <p:nvPr>
            <p:ph type="title"/>
          </p:nvPr>
        </p:nvSpPr>
        <p:spPr>
          <a:xfrm>
            <a:off x="913774" y="263667"/>
            <a:ext cx="10364451" cy="843755"/>
          </a:xfrm>
        </p:spPr>
        <p:txBody>
          <a:bodyPr/>
          <a:lstStyle/>
          <a:p>
            <a:pPr eaLnBrk="1" hangingPunct="1"/>
            <a:r>
              <a:rPr lang="en-US" altLang="en-US" dirty="0"/>
              <a:t>Origins &amp; History</a:t>
            </a:r>
          </a:p>
        </p:txBody>
      </p:sp>
      <p:sp>
        <p:nvSpPr>
          <p:cNvPr id="15362" name="Rectangle 2"/>
          <p:cNvSpPr>
            <a:spLocks noGrp="1" noChangeArrowheads="1"/>
          </p:cNvSpPr>
          <p:nvPr>
            <p:ph sz="quarter" idx="13"/>
          </p:nvPr>
        </p:nvSpPr>
        <p:spPr>
          <a:xfrm>
            <a:off x="1258253" y="1495223"/>
            <a:ext cx="8825659" cy="4217773"/>
          </a:xfrm>
        </p:spPr>
        <p:txBody>
          <a:bodyPr>
            <a:noAutofit/>
          </a:bodyPr>
          <a:lstStyle/>
          <a:p>
            <a:pPr marL="625056" eaLnBrk="1" hangingPunct="1"/>
            <a:r>
              <a:rPr lang="en-US" altLang="en-US" sz="2400" dirty="0"/>
              <a:t>Looks at the whole person and their uniqueness.</a:t>
            </a:r>
          </a:p>
          <a:p>
            <a:pPr marL="625056" eaLnBrk="1" hangingPunct="1"/>
            <a:r>
              <a:rPr lang="en-US" altLang="en-US" sz="2400" dirty="0"/>
              <a:t>Grounded in the belief that people are innately good.</a:t>
            </a:r>
          </a:p>
          <a:p>
            <a:pPr marL="1025106" lvl="1"/>
            <a:r>
              <a:rPr lang="en-US" altLang="en-US" sz="2400" dirty="0"/>
              <a:t>Morals</a:t>
            </a:r>
          </a:p>
          <a:p>
            <a:pPr marL="1025106" lvl="1"/>
            <a:r>
              <a:rPr lang="en-US" altLang="en-US" sz="2400" dirty="0"/>
              <a:t>Ethical Values</a:t>
            </a:r>
          </a:p>
          <a:p>
            <a:pPr marL="1025106" lvl="1"/>
            <a:r>
              <a:rPr lang="en-US" altLang="en-US" sz="2400" dirty="0"/>
              <a:t>Good Intentions </a:t>
            </a:r>
          </a:p>
          <a:p>
            <a:pPr marL="625056" eaLnBrk="1" hangingPunct="1"/>
            <a:r>
              <a:rPr lang="en-US" altLang="en-US" sz="2400" dirty="0"/>
              <a:t>Arose in the late 1950’s as a rebellion to Behaviorist and Psychodynamic approaches</a:t>
            </a:r>
          </a:p>
        </p:txBody>
      </p:sp>
      <p:sp>
        <p:nvSpPr>
          <p:cNvPr id="2" name="Cloud 1"/>
          <p:cNvSpPr/>
          <p:nvPr/>
        </p:nvSpPr>
        <p:spPr>
          <a:xfrm>
            <a:off x="5925142" y="2392430"/>
            <a:ext cx="2356021" cy="1268627"/>
          </a:xfrm>
          <a:prstGeom prst="cloud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The</a:t>
            </a:r>
            <a:r>
              <a:rPr lang="en-GB" dirty="0"/>
              <a:t> driving forces of our behaviour</a:t>
            </a:r>
          </a:p>
        </p:txBody>
      </p:sp>
      <p:cxnSp>
        <p:nvCxnSpPr>
          <p:cNvPr id="4" name="Straight Connector 3"/>
          <p:cNvCxnSpPr>
            <a:cxnSpLocks/>
          </p:cNvCxnSpPr>
          <p:nvPr/>
        </p:nvCxnSpPr>
        <p:spPr>
          <a:xfrm>
            <a:off x="4007708" y="2794713"/>
            <a:ext cx="177525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V="1">
            <a:off x="4308389" y="3137910"/>
            <a:ext cx="1326292" cy="247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>
            <a:cxnSpLocks/>
          </p:cNvCxnSpPr>
          <p:nvPr/>
        </p:nvCxnSpPr>
        <p:spPr>
          <a:xfrm flipV="1">
            <a:off x="4656667" y="3302000"/>
            <a:ext cx="1268475" cy="2038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5938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3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3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3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uiExpand="1" build="p" bldLvl="5" autoUpdateAnimBg="0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7">
            <a:extLst>
              <a:ext uri="{FF2B5EF4-FFF2-40B4-BE49-F238E27FC236}">
                <a16:creationId xmlns:a16="http://schemas.microsoft.com/office/drawing/2014/main" id="{BA75F4A0-FEAF-4F1B-9C48-7688BF9D4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5469" y="5423537"/>
            <a:ext cx="9867331" cy="868081"/>
          </a:xfrm>
        </p:spPr>
        <p:txBody>
          <a:bodyPr anchor="ctr">
            <a:normAutofit/>
          </a:bodyPr>
          <a:lstStyle/>
          <a:p>
            <a:r>
              <a:rPr lang="en-GB" dirty="0"/>
              <a:t>Humanistic Approach</a:t>
            </a:r>
          </a:p>
        </p:txBody>
      </p:sp>
      <p:sp>
        <p:nvSpPr>
          <p:cNvPr id="15" name="Freeform: Shape 9">
            <a:extLst>
              <a:ext uri="{FF2B5EF4-FFF2-40B4-BE49-F238E27FC236}">
                <a16:creationId xmlns:a16="http://schemas.microsoft.com/office/drawing/2014/main" id="{F1EC79F3-0DE6-47BA-9C5C-039C54F4AC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5400000" flipH="1">
            <a:off x="1730653" y="-921117"/>
            <a:ext cx="1756584" cy="4408488"/>
          </a:xfrm>
          <a:custGeom>
            <a:avLst/>
            <a:gdLst>
              <a:gd name="connsiteX0" fmla="*/ 1756584 w 1756584"/>
              <a:gd name="connsiteY0" fmla="*/ 4408488 h 4408488"/>
              <a:gd name="connsiteX1" fmla="*/ 1756584 w 1756584"/>
              <a:gd name="connsiteY1" fmla="*/ 0 h 4408488"/>
              <a:gd name="connsiteX2" fmla="*/ 1350810 w 1756584"/>
              <a:gd name="connsiteY2" fmla="*/ 0 h 4408488"/>
              <a:gd name="connsiteX3" fmla="*/ 1350810 w 1756584"/>
              <a:gd name="connsiteY3" fmla="*/ 4024068 h 4408488"/>
              <a:gd name="connsiteX4" fmla="*/ 0 w 1756584"/>
              <a:gd name="connsiteY4" fmla="*/ 4023445 h 4408488"/>
              <a:gd name="connsiteX5" fmla="*/ 0 w 1756584"/>
              <a:gd name="connsiteY5" fmla="*/ 4408488 h 4408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56584" h="4408488">
                <a:moveTo>
                  <a:pt x="1756584" y="4408488"/>
                </a:moveTo>
                <a:lnTo>
                  <a:pt x="1756584" y="0"/>
                </a:lnTo>
                <a:lnTo>
                  <a:pt x="1350810" y="0"/>
                </a:lnTo>
                <a:lnTo>
                  <a:pt x="1350810" y="4024068"/>
                </a:lnTo>
                <a:lnTo>
                  <a:pt x="0" y="4023445"/>
                </a:lnTo>
                <a:lnTo>
                  <a:pt x="0" y="4408488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C86C2B07-2A41-4CB1-9C51-F037AF4176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5400000" flipV="1">
            <a:off x="8673443" y="2182330"/>
            <a:ext cx="1755930" cy="4408488"/>
          </a:xfrm>
          <a:custGeom>
            <a:avLst/>
            <a:gdLst>
              <a:gd name="connsiteX0" fmla="*/ 0 w 1755930"/>
              <a:gd name="connsiteY0" fmla="*/ 4023420 h 4408488"/>
              <a:gd name="connsiteX1" fmla="*/ 1 w 1755930"/>
              <a:gd name="connsiteY1" fmla="*/ 4408488 h 4408488"/>
              <a:gd name="connsiteX2" fmla="*/ 1755930 w 1755930"/>
              <a:gd name="connsiteY2" fmla="*/ 4408488 h 4408488"/>
              <a:gd name="connsiteX3" fmla="*/ 1755930 w 1755930"/>
              <a:gd name="connsiteY3" fmla="*/ 0 h 4408488"/>
              <a:gd name="connsiteX4" fmla="*/ 1350156 w 1755930"/>
              <a:gd name="connsiteY4" fmla="*/ 0 h 4408488"/>
              <a:gd name="connsiteX5" fmla="*/ 1350156 w 1755930"/>
              <a:gd name="connsiteY5" fmla="*/ 4023628 h 4408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55930" h="4408488">
                <a:moveTo>
                  <a:pt x="0" y="4023420"/>
                </a:moveTo>
                <a:lnTo>
                  <a:pt x="1" y="4408488"/>
                </a:lnTo>
                <a:lnTo>
                  <a:pt x="1755930" y="4408488"/>
                </a:lnTo>
                <a:lnTo>
                  <a:pt x="1755930" y="0"/>
                </a:lnTo>
                <a:lnTo>
                  <a:pt x="1350156" y="0"/>
                </a:lnTo>
                <a:lnTo>
                  <a:pt x="1350156" y="4023628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219200" y="1123486"/>
            <a:ext cx="10032999" cy="3516753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dirty="0"/>
              <a:t>The humanistic approach is therefore called the ‘Third Force’ in Psychology, (Fernald, 2008)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u="sng" dirty="0"/>
              <a:t>It offered</a:t>
            </a:r>
          </a:p>
          <a:p>
            <a:r>
              <a:rPr lang="en-GB" dirty="0"/>
              <a:t>New values for approaching an understanding of human behaviour</a:t>
            </a:r>
          </a:p>
          <a:p>
            <a:r>
              <a:rPr lang="en-GB" dirty="0"/>
              <a:t>New methods of inquiry</a:t>
            </a:r>
          </a:p>
          <a:p>
            <a:r>
              <a:rPr lang="en-GB" dirty="0"/>
              <a:t>New effective methods in treatment  (psychotherapy)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3F67AAC-C977-4759-A5C8-6BC998F963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6453386"/>
            <a:ext cx="12191998" cy="40461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9531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362DFFC-4DCC-48EE-B781-94D04B95F1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1" y="791570"/>
            <a:ext cx="4018839" cy="5262390"/>
          </a:xfrm>
        </p:spPr>
        <p:txBody>
          <a:bodyPr anchor="ctr">
            <a:normAutofit/>
          </a:bodyPr>
          <a:lstStyle/>
          <a:p>
            <a:pPr algn="r"/>
            <a:r>
              <a:rPr lang="en-GB" sz="4800" dirty="0">
                <a:solidFill>
                  <a:schemeClr val="bg1"/>
                </a:solidFill>
              </a:rPr>
              <a:t>Humanistic Approach</a:t>
            </a:r>
            <a:endParaRPr lang="en-GB" sz="4600" dirty="0">
              <a:solidFill>
                <a:schemeClr val="bg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B8B265-E68C-4B64-9238-781F0102C5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176720" y="791570"/>
            <a:ext cx="4892308" cy="5262390"/>
          </a:xfrm>
        </p:spPr>
        <p:txBody>
          <a:bodyPr anchor="ctr">
            <a:normAutofit/>
          </a:bodyPr>
          <a:lstStyle/>
          <a:p>
            <a:r>
              <a:rPr lang="en-GB" sz="1700" dirty="0"/>
              <a:t>What we Experience is central to our behaviour</a:t>
            </a:r>
          </a:p>
          <a:p>
            <a:r>
              <a:rPr lang="en-GB" sz="1700" dirty="0"/>
              <a:t>Especially the subjective experience </a:t>
            </a:r>
          </a:p>
          <a:p>
            <a:pPr lvl="1"/>
            <a:r>
              <a:rPr lang="en-GB" sz="1700" dirty="0"/>
              <a:t>Personal feelings</a:t>
            </a:r>
          </a:p>
          <a:p>
            <a:pPr lvl="1"/>
            <a:r>
              <a:rPr lang="en-GB" sz="1700" dirty="0"/>
              <a:t>Tastes</a:t>
            </a:r>
          </a:p>
          <a:p>
            <a:pPr lvl="1"/>
            <a:r>
              <a:rPr lang="en-GB" sz="1700" dirty="0"/>
              <a:t>opinions</a:t>
            </a:r>
          </a:p>
          <a:p>
            <a:pPr algn="just"/>
            <a:r>
              <a:rPr lang="en-GB" sz="1700" dirty="0"/>
              <a:t>An accurate understanding of human behaviour cannot be achieved by studying animals.</a:t>
            </a:r>
          </a:p>
          <a:p>
            <a:pPr algn="just"/>
            <a:r>
              <a:rPr lang="en-GB" sz="1700" dirty="0"/>
              <a:t>Free will exists… not all behaviour is pre-determined</a:t>
            </a:r>
          </a:p>
          <a:p>
            <a:pPr lvl="1"/>
            <a:r>
              <a:rPr lang="en-GB" sz="1700" dirty="0"/>
              <a:t>Personal agency</a:t>
            </a:r>
          </a:p>
          <a:p>
            <a:pPr lvl="2"/>
            <a:r>
              <a:rPr lang="en-GB" sz="1700" dirty="0"/>
              <a:t>Choices we make </a:t>
            </a:r>
          </a:p>
          <a:p>
            <a:pPr lvl="2"/>
            <a:r>
              <a:rPr lang="en-GB" sz="1700" dirty="0"/>
              <a:t>Paths we choose</a:t>
            </a:r>
          </a:p>
          <a:p>
            <a:pPr lvl="2"/>
            <a:r>
              <a:rPr lang="en-GB" sz="1700" dirty="0"/>
              <a:t>consequences</a:t>
            </a:r>
          </a:p>
          <a:p>
            <a:r>
              <a:rPr lang="en-GB" sz="1700" dirty="0"/>
              <a:t>Self-actualisation is normal.    (Gross, 2015)</a:t>
            </a:r>
          </a:p>
          <a:p>
            <a:endParaRPr lang="en-GB" sz="1700" dirty="0"/>
          </a:p>
        </p:txBody>
      </p:sp>
    </p:spTree>
    <p:extLst>
      <p:ext uri="{BB962C8B-B14F-4D97-AF65-F5344CB8AC3E}">
        <p14:creationId xmlns:p14="http://schemas.microsoft.com/office/powerpoint/2010/main" val="260110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4BB1650-B616-4EFB-9FB7-5D93104B5A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188720" y="1188720"/>
            <a:ext cx="5369029" cy="4480560"/>
          </a:xfrm>
        </p:spPr>
        <p:txBody>
          <a:bodyPr anchor="ctr">
            <a:normAutofit/>
          </a:bodyPr>
          <a:lstStyle/>
          <a:p>
            <a:r>
              <a:rPr lang="en-GB" sz="1900" dirty="0"/>
              <a:t>People are inherently good, and will experience growth if provided with suitable conditions, especially during childhood.</a:t>
            </a:r>
          </a:p>
          <a:p>
            <a:pPr lvl="1"/>
            <a:r>
              <a:rPr lang="en-GB" sz="1900" dirty="0"/>
              <a:t>The study of consciousness and the direct experience</a:t>
            </a:r>
          </a:p>
          <a:p>
            <a:r>
              <a:rPr lang="en-GB" sz="1900" dirty="0"/>
              <a:t>As people are basically good, We have an innate need to make ourselves and the world around us, better!</a:t>
            </a:r>
          </a:p>
          <a:p>
            <a:r>
              <a:rPr lang="en-GB" sz="1900" dirty="0"/>
              <a:t>Each person &amp; each experience is unique</a:t>
            </a:r>
          </a:p>
          <a:p>
            <a:pPr lvl="1"/>
            <a:r>
              <a:rPr lang="en-GB" sz="1900" dirty="0"/>
              <a:t>Psychologists should treat each case individually</a:t>
            </a:r>
          </a:p>
          <a:p>
            <a:pPr lvl="1"/>
            <a:r>
              <a:rPr lang="en-GB" sz="1900" dirty="0"/>
              <a:t>No group studies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B47C962-A905-4168-832D-BF622B381E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527850" y="0"/>
            <a:ext cx="4664149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6">
            <a:extLst>
              <a:ext uri="{FF2B5EF4-FFF2-40B4-BE49-F238E27FC236}">
                <a16:creationId xmlns:a16="http://schemas.microsoft.com/office/drawing/2014/main" id="{B0CAA55C-9F48-4F94-95AA-5635394974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 flipV="1">
            <a:off x="7983434" y="640080"/>
            <a:ext cx="2296028" cy="3674981"/>
          </a:xfrm>
          <a:custGeom>
            <a:avLst/>
            <a:gdLst/>
            <a:ahLst/>
            <a:cxnLst/>
            <a:rect l="l" t="t" r="r" b="b"/>
            <a:pathLst>
              <a:path w="10002" h="10000">
                <a:moveTo>
                  <a:pt x="8763" y="0"/>
                </a:moveTo>
                <a:lnTo>
                  <a:pt x="10002" y="0"/>
                </a:lnTo>
                <a:lnTo>
                  <a:pt x="10002" y="10000"/>
                </a:lnTo>
                <a:lnTo>
                  <a:pt x="2" y="10000"/>
                </a:lnTo>
                <a:cubicBezTo>
                  <a:pt x="-2" y="9698"/>
                  <a:pt x="4" y="9427"/>
                  <a:pt x="0" y="9125"/>
                </a:cubicBezTo>
                <a:lnTo>
                  <a:pt x="8763" y="9128"/>
                </a:lnTo>
                <a:lnTo>
                  <a:pt x="8763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23027" y="1252181"/>
            <a:ext cx="3132162" cy="4302457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Humanistic Approach</a:t>
            </a:r>
          </a:p>
        </p:txBody>
      </p:sp>
    </p:spTree>
    <p:extLst>
      <p:ext uri="{BB962C8B-B14F-4D97-AF65-F5344CB8AC3E}">
        <p14:creationId xmlns:p14="http://schemas.microsoft.com/office/powerpoint/2010/main" val="669382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362DFFC-4DCC-48EE-B781-94D04B95F1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1" y="791570"/>
            <a:ext cx="4018839" cy="5262390"/>
          </a:xfrm>
        </p:spPr>
        <p:txBody>
          <a:bodyPr anchor="ctr">
            <a:normAutofit/>
          </a:bodyPr>
          <a:lstStyle/>
          <a:p>
            <a:pPr algn="r"/>
            <a:r>
              <a:rPr lang="en-GB" sz="5400" dirty="0">
                <a:solidFill>
                  <a:schemeClr val="bg1"/>
                </a:solidFill>
              </a:rPr>
              <a:t>Humanistic Approach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B8B265-E68C-4B64-9238-781F0102C5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176720" y="791570"/>
            <a:ext cx="4892308" cy="5262390"/>
          </a:xfrm>
        </p:spPr>
        <p:txBody>
          <a:bodyPr anchor="ctr">
            <a:normAutofit/>
          </a:bodyPr>
          <a:lstStyle/>
          <a:p>
            <a:pPr algn="just"/>
            <a:r>
              <a:rPr lang="en-GB" sz="1800" dirty="0"/>
              <a:t>Emphasises the personal worth of the individual</a:t>
            </a:r>
          </a:p>
          <a:p>
            <a:pPr lvl="1" algn="just"/>
            <a:r>
              <a:rPr lang="en-GB" sz="1800" dirty="0"/>
              <a:t>Human values and the creative, active nature of humans</a:t>
            </a:r>
          </a:p>
          <a:p>
            <a:pPr lvl="1" algn="just"/>
            <a:r>
              <a:rPr lang="en-GB" sz="1800" dirty="0"/>
              <a:t>Optimistic – focuses on the noble human capacity to overcome hardship, pain and despair</a:t>
            </a:r>
          </a:p>
          <a:p>
            <a:pPr marL="457200" lvl="1" indent="0">
              <a:buNone/>
            </a:pPr>
            <a:endParaRPr lang="en-GB" sz="1800" dirty="0"/>
          </a:p>
          <a:p>
            <a:pPr algn="just"/>
            <a:r>
              <a:rPr lang="en-GB" sz="1800" dirty="0"/>
              <a:t>Psychological therapies should be client </a:t>
            </a:r>
            <a:r>
              <a:rPr lang="en-GB" sz="1800" dirty="0" err="1"/>
              <a:t>centered</a:t>
            </a:r>
            <a:r>
              <a:rPr lang="en-GB" sz="1800" dirty="0"/>
              <a:t> and involve warmth, empathy and genuineness.</a:t>
            </a:r>
          </a:p>
        </p:txBody>
      </p:sp>
    </p:spTree>
    <p:extLst>
      <p:ext uri="{BB962C8B-B14F-4D97-AF65-F5344CB8AC3E}">
        <p14:creationId xmlns:p14="http://schemas.microsoft.com/office/powerpoint/2010/main" val="3101980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id="{0E807223-DF88-4D6D-970E-08919E5E02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75" name="Rectangle 74">
            <a:extLst>
              <a:ext uri="{FF2B5EF4-FFF2-40B4-BE49-F238E27FC236}">
                <a16:creationId xmlns:a16="http://schemas.microsoft.com/office/drawing/2014/main" id="{83B91B61-BFCA-4647-957E-A8269BE46F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5100824" y="685800"/>
            <a:ext cx="6176776" cy="1485900"/>
          </a:xfrm>
        </p:spPr>
        <p:txBody>
          <a:bodyPr vert="horz" lIns="91440" tIns="45720" rIns="91440" bIns="45720" rtlCol="0" anchor="t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>
              <a:defRPr/>
            </a:pPr>
            <a:r>
              <a:rPr lang="en-US" b="1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Carl Rogers (1902-1987)</a:t>
            </a:r>
          </a:p>
        </p:txBody>
      </p:sp>
      <p:pic>
        <p:nvPicPr>
          <p:cNvPr id="14340" name="Content Placeholder 3" descr="carl rogers.bmp"/>
          <p:cNvPicPr>
            <a:picLocks noGrp="1" noChangeAspect="1"/>
          </p:cNvPicPr>
          <p:nvPr>
            <p:ph sz="half"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01"/>
          <a:stretch/>
        </p:blipFill>
        <p:spPr>
          <a:xfrm>
            <a:off x="-1" y="10"/>
            <a:ext cx="4373546" cy="6857990"/>
          </a:xfrm>
          <a:prstGeom prst="rect">
            <a:avLst/>
          </a:prstGeom>
        </p:spPr>
      </p:pic>
      <p:sp>
        <p:nvSpPr>
          <p:cNvPr id="77" name="Rectangle 76">
            <a:extLst>
              <a:ext uri="{FF2B5EF4-FFF2-40B4-BE49-F238E27FC236}">
                <a16:creationId xmlns:a16="http://schemas.microsoft.com/office/drawing/2014/main" id="{92D1D7C6-1C89-420C-8D35-4836541671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7354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Content Placeholder 5"/>
          <p:cNvSpPr>
            <a:spLocks noGrp="1"/>
          </p:cNvSpPr>
          <p:nvPr>
            <p:ph sz="half" idx="4294967295"/>
          </p:nvPr>
        </p:nvSpPr>
        <p:spPr>
          <a:xfrm>
            <a:off x="5100824" y="2286000"/>
            <a:ext cx="6176776" cy="3581400"/>
          </a:xfrm>
        </p:spPr>
        <p:txBody>
          <a:bodyPr vert="horz" lIns="91440" tIns="45720" rIns="91440" bIns="45720" rtlCol="0">
            <a:normAutofit/>
          </a:bodyPr>
          <a:lstStyle/>
          <a:p>
            <a:pPr algn="just">
              <a:defRPr/>
            </a:pPr>
            <a:r>
              <a:rPr lang="en-US" dirty="0"/>
              <a:t>Key theorist in Humanistic Psychology.</a:t>
            </a:r>
          </a:p>
          <a:p>
            <a:pPr algn="just">
              <a:defRPr/>
            </a:pPr>
            <a:endParaRPr lang="en-US" dirty="0"/>
          </a:p>
          <a:p>
            <a:pPr algn="just">
              <a:defRPr/>
            </a:pPr>
            <a:r>
              <a:rPr lang="en-US" dirty="0"/>
              <a:t>Considered by many to be the founder of the approach.</a:t>
            </a:r>
          </a:p>
          <a:p>
            <a:pPr>
              <a:defRPr/>
            </a:pPr>
            <a:endParaRPr lang="en-US" dirty="0"/>
          </a:p>
          <a:p>
            <a:pPr marL="0" indent="0">
              <a:buNone/>
              <a:defRPr/>
            </a:pPr>
            <a:endParaRPr lang="en-US" i="1" cap="none" dirty="0"/>
          </a:p>
          <a:p>
            <a:pPr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6743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3200" dirty="0">
                <a:latin typeface="Adobe Arabic" pitchFamily="18" charset="-78"/>
                <a:cs typeface="Adobe Arabic" pitchFamily="18" charset="-78"/>
              </a:rPr>
              <a:t>“</a:t>
            </a:r>
            <a:r>
              <a:rPr lang="en-GB" sz="3200" i="1" dirty="0">
                <a:latin typeface="Adobe Arabic" pitchFamily="18" charset="-78"/>
                <a:cs typeface="Adobe Arabic" pitchFamily="18" charset="-78"/>
              </a:rPr>
              <a:t>The organism has one basic tendency and striving - to actualize, maintain, and enhance the experiencing organism</a:t>
            </a:r>
            <a:r>
              <a:rPr lang="en-GB" sz="3200" dirty="0">
                <a:latin typeface="Adobe Arabic" pitchFamily="18" charset="-78"/>
                <a:cs typeface="Adobe Arabic" pitchFamily="18" charset="-78"/>
              </a:rPr>
              <a:t>”</a:t>
            </a:r>
          </a:p>
          <a:p>
            <a:pPr marL="0" indent="0" algn="ctr">
              <a:buNone/>
            </a:pPr>
            <a:r>
              <a:rPr lang="en-GB" sz="3200" dirty="0">
                <a:latin typeface="Adobe Arabic" pitchFamily="18" charset="-78"/>
                <a:cs typeface="Adobe Arabic" pitchFamily="18" charset="-78"/>
              </a:rPr>
              <a:t>(Carl Rogers, 1951)</a:t>
            </a:r>
            <a:endParaRPr lang="en-US" sz="3200" dirty="0">
              <a:latin typeface="Adobe Arabic" pitchFamily="18" charset="-78"/>
              <a:cs typeface="Adobe Arabic" pitchFamily="18" charset="-78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80237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tangle 69">
            <a:extLst>
              <a:ext uri="{FF2B5EF4-FFF2-40B4-BE49-F238E27FC236}">
                <a16:creationId xmlns:a16="http://schemas.microsoft.com/office/drawing/2014/main" id="{A14902AA-4E7E-4D93-A756-AC2EF9AAF9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376"/>
            <a:ext cx="12191998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72" name="Freeform 6">
            <a:extLst>
              <a:ext uri="{FF2B5EF4-FFF2-40B4-BE49-F238E27FC236}">
                <a16:creationId xmlns:a16="http://schemas.microsoft.com/office/drawing/2014/main" id="{AE0AE5A0-0098-4DC4-82DC-CCE4071B65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 flipV="1">
            <a:off x="671285" y="626654"/>
            <a:ext cx="3275668" cy="4408488"/>
          </a:xfrm>
          <a:custGeom>
            <a:avLst/>
            <a:gdLst/>
            <a:ahLst/>
            <a:cxnLst/>
            <a:rect l="l" t="t" r="r" b="b"/>
            <a:pathLst>
              <a:path w="10002" h="10000">
                <a:moveTo>
                  <a:pt x="8763" y="0"/>
                </a:moveTo>
                <a:lnTo>
                  <a:pt x="10002" y="0"/>
                </a:lnTo>
                <a:lnTo>
                  <a:pt x="10002" y="10000"/>
                </a:lnTo>
                <a:lnTo>
                  <a:pt x="2" y="10000"/>
                </a:lnTo>
                <a:cubicBezTo>
                  <a:pt x="-2" y="9698"/>
                  <a:pt x="4" y="9427"/>
                  <a:pt x="0" y="9125"/>
                </a:cubicBezTo>
                <a:lnTo>
                  <a:pt x="8763" y="9128"/>
                </a:lnTo>
                <a:lnTo>
                  <a:pt x="8763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0">
            <a:noFill/>
            <a:prstDash val="solid"/>
            <a:round/>
            <a:headEnd/>
            <a:tailEnd/>
          </a:ln>
        </p:spPr>
      </p:sp>
      <p:sp useBgFill="1">
        <p:nvSpPr>
          <p:cNvPr id="74" name="Rectangle 73">
            <a:extLst>
              <a:ext uri="{FF2B5EF4-FFF2-40B4-BE49-F238E27FC236}">
                <a16:creationId xmlns:a16="http://schemas.microsoft.com/office/drawing/2014/main" id="{B6D28670-6E3D-4F4B-AD22-EFA33BF3CA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76632" y="1010265"/>
            <a:ext cx="11115368" cy="584773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281916"/>
            <a:ext cx="9601200" cy="1485900"/>
          </a:xfrm>
        </p:spPr>
        <p:txBody>
          <a:bodyPr>
            <a:normAutofit/>
          </a:bodyPr>
          <a:lstStyle/>
          <a:p>
            <a:r>
              <a:rPr lang="en-GB" dirty="0"/>
              <a:t>Carl Rogers believed that…</a:t>
            </a:r>
          </a:p>
        </p:txBody>
      </p:sp>
      <p:sp>
        <p:nvSpPr>
          <p:cNvPr id="18433" name="Rectangle 1"/>
          <p:cNvSpPr>
            <a:spLocks noGrp="1" noChangeArrowheads="1"/>
          </p:cNvSpPr>
          <p:nvPr>
            <p:ph sz="quarter" idx="13"/>
          </p:nvPr>
        </p:nvSpPr>
        <p:spPr>
          <a:xfrm>
            <a:off x="1371600" y="2920620"/>
            <a:ext cx="9601200" cy="2946779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625056" algn="just"/>
            <a:r>
              <a:rPr lang="en-US" altLang="en-US" dirty="0"/>
              <a:t>Humans have a basic need to feel nurtured &amp; valued by significant people in their lives, such as parents (love, praise &amp; acceptance).</a:t>
            </a:r>
          </a:p>
          <a:p>
            <a:pPr marL="625056" algn="just"/>
            <a:r>
              <a:rPr lang="en-US" altLang="en-US" dirty="0"/>
              <a:t>If this is given freely, without conditions (unconditional positive regard), then people will develop a healthy sense of self-worth, </a:t>
            </a:r>
            <a:r>
              <a:rPr lang="en-US" altLang="en-US" dirty="0" err="1"/>
              <a:t>recognising</a:t>
            </a:r>
            <a:r>
              <a:rPr lang="en-US" altLang="en-US" dirty="0"/>
              <a:t> their abilities &amp; difficulties.</a:t>
            </a:r>
          </a:p>
          <a:p>
            <a:pPr marL="625056" algn="just"/>
            <a:r>
              <a:rPr lang="en-US" altLang="en-US" dirty="0"/>
              <a:t>Children who receive negative regard, such as criticism &amp; blame, develop low self-esteem.</a:t>
            </a:r>
          </a:p>
          <a:p>
            <a:pPr marL="625056" algn="just"/>
            <a:r>
              <a:rPr lang="en-US" altLang="en-US" dirty="0"/>
              <a:t>To avoid this, the parents should blame the behaviour not the child.</a:t>
            </a:r>
          </a:p>
          <a:p>
            <a:pPr marL="625056"/>
            <a:endParaRPr lang="en-US" altLang="en-US" dirty="0"/>
          </a:p>
          <a:p>
            <a:pPr marL="625056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784932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4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4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4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3" grpId="0" uiExpand="1" build="p" bldLvl="5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" name="Group 71">
            <a:extLst>
              <a:ext uri="{FF2B5EF4-FFF2-40B4-BE49-F238E27FC236}">
                <a16:creationId xmlns:a16="http://schemas.microsoft.com/office/drawing/2014/main" id="{449BC34D-9C23-4D6D-8213-1F471AF85B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73" name="Freeform 6">
              <a:extLst>
                <a:ext uri="{FF2B5EF4-FFF2-40B4-BE49-F238E27FC236}">
                  <a16:creationId xmlns:a16="http://schemas.microsoft.com/office/drawing/2014/main" id="{FA0F5D6C-5025-4D7E-82DD-C2C6FDA1E7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74" name="Freeform 6">
              <a:extLst>
                <a:ext uri="{FF2B5EF4-FFF2-40B4-BE49-F238E27FC236}">
                  <a16:creationId xmlns:a16="http://schemas.microsoft.com/office/drawing/2014/main" id="{E2AF2C17-4AB4-4402-B84B-129EF95D16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  <p:sp useBgFill="1">
        <p:nvSpPr>
          <p:cNvPr id="76" name="Rectangle 75">
            <a:extLst>
              <a:ext uri="{FF2B5EF4-FFF2-40B4-BE49-F238E27FC236}">
                <a16:creationId xmlns:a16="http://schemas.microsoft.com/office/drawing/2014/main" id="{1E954AF0-B5CC-4A16-ACDA-675B5694F2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434" name="Picture 1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17" r="5617"/>
          <a:stretch>
            <a:fillRect/>
          </a:stretch>
        </p:blipFill>
        <p:spPr bwMode="auto">
          <a:xfrm>
            <a:off x="634275" y="1096898"/>
            <a:ext cx="6900380" cy="4664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8" name="Freeform 6">
            <a:extLst>
              <a:ext uri="{FF2B5EF4-FFF2-40B4-BE49-F238E27FC236}">
                <a16:creationId xmlns:a16="http://schemas.microsoft.com/office/drawing/2014/main" id="{325322DD-3792-4947-A96A-1B6D9D7869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 flipV="1">
            <a:off x="7983434" y="640080"/>
            <a:ext cx="2296028" cy="3674981"/>
          </a:xfrm>
          <a:custGeom>
            <a:avLst/>
            <a:gdLst/>
            <a:ahLst/>
            <a:cxnLst/>
            <a:rect l="l" t="t" r="r" b="b"/>
            <a:pathLst>
              <a:path w="10002" h="10000">
                <a:moveTo>
                  <a:pt x="8763" y="0"/>
                </a:moveTo>
                <a:lnTo>
                  <a:pt x="10002" y="0"/>
                </a:lnTo>
                <a:lnTo>
                  <a:pt x="10002" y="10000"/>
                </a:lnTo>
                <a:lnTo>
                  <a:pt x="2" y="10000"/>
                </a:lnTo>
                <a:cubicBezTo>
                  <a:pt x="-2" y="9698"/>
                  <a:pt x="4" y="9427"/>
                  <a:pt x="0" y="9125"/>
                </a:cubicBezTo>
                <a:lnTo>
                  <a:pt x="8763" y="9128"/>
                </a:lnTo>
                <a:lnTo>
                  <a:pt x="8763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>
          <a:xfrm>
            <a:off x="8569666" y="1314922"/>
            <a:ext cx="3176246" cy="300013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altLang="en-US" sz="4800" cap="all"/>
              <a:t>Ideal self versus real self</a:t>
            </a:r>
          </a:p>
        </p:txBody>
      </p:sp>
    </p:spTree>
    <p:extLst>
      <p:ext uri="{BB962C8B-B14F-4D97-AF65-F5344CB8AC3E}">
        <p14:creationId xmlns:p14="http://schemas.microsoft.com/office/powerpoint/2010/main" val="11254390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>
            <a:extLst>
              <a:ext uri="{FF2B5EF4-FFF2-40B4-BE49-F238E27FC236}">
                <a16:creationId xmlns:a16="http://schemas.microsoft.com/office/drawing/2014/main" id="{57500303-A207-4812-BEB9-51E132FEB7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20" name="Freeform 6">
              <a:extLst>
                <a:ext uri="{FF2B5EF4-FFF2-40B4-BE49-F238E27FC236}">
                  <a16:creationId xmlns:a16="http://schemas.microsoft.com/office/drawing/2014/main" id="{10118C91-C025-4776-BE95-E9926378E7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21" name="Freeform 6">
              <a:extLst>
                <a:ext uri="{FF2B5EF4-FFF2-40B4-BE49-F238E27FC236}">
                  <a16:creationId xmlns:a16="http://schemas.microsoft.com/office/drawing/2014/main" id="{339174D0-30E8-4BBF-BF81-5DDAC33C0C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7BB74091-09FE-44AF-8325-7FE6E175F7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6A5E99-7D50-47DC-BE52-36E4D971D3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858" y="4736961"/>
            <a:ext cx="10720685" cy="137657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000" cap="all" dirty="0"/>
              <a:t>Activity – 25 minutes</a:t>
            </a:r>
            <a:br>
              <a:rPr lang="en-US" sz="3000" cap="all" dirty="0"/>
            </a:br>
            <a:r>
              <a:rPr lang="en-US" sz="3000" cap="all" dirty="0"/>
              <a:t> </a:t>
            </a:r>
            <a:br>
              <a:rPr lang="en-US" sz="3000" cap="all" dirty="0"/>
            </a:br>
            <a:r>
              <a:rPr lang="en-US" sz="3000" cap="all" dirty="0"/>
              <a:t>Watch the videos – take notes and be ready to discuss. </a:t>
            </a:r>
          </a:p>
        </p:txBody>
      </p:sp>
      <p:pic>
        <p:nvPicPr>
          <p:cNvPr id="14" name="Picture 13" descr="A picture containing person, man, indoor, front&#10;&#10;Description automatically generated">
            <a:hlinkClick r:id="rId2"/>
            <a:extLst>
              <a:ext uri="{FF2B5EF4-FFF2-40B4-BE49-F238E27FC236}">
                <a16:creationId xmlns:a16="http://schemas.microsoft.com/office/drawing/2014/main" id="{ADD30814-0904-45CE-A155-B53BF97CA5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5129" y="1444290"/>
            <a:ext cx="3290242" cy="1834309"/>
          </a:xfrm>
          <a:prstGeom prst="rect">
            <a:avLst/>
          </a:prstGeom>
        </p:spPr>
      </p:pic>
      <p:pic>
        <p:nvPicPr>
          <p:cNvPr id="11" name="Picture 10" descr="A person looking at the camera&#10;&#10;Description automatically generated">
            <a:hlinkClick r:id="rId4"/>
            <a:extLst>
              <a:ext uri="{FF2B5EF4-FFF2-40B4-BE49-F238E27FC236}">
                <a16:creationId xmlns:a16="http://schemas.microsoft.com/office/drawing/2014/main" id="{B3415537-7240-4BEF-AB5A-736481091B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1800" y="1462160"/>
            <a:ext cx="3561766" cy="1834309"/>
          </a:xfrm>
          <a:prstGeom prst="rect">
            <a:avLst/>
          </a:prstGeom>
        </p:spPr>
      </p:pic>
      <p:pic>
        <p:nvPicPr>
          <p:cNvPr id="6" name="Picture 5" descr="A person standing in front of a shop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77479280-065D-4A7A-8E91-9A6F591B3CE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291" y="1453194"/>
            <a:ext cx="3561766" cy="1825405"/>
          </a:xfrm>
          <a:prstGeom prst="rect">
            <a:avLst/>
          </a:prstGeom>
        </p:spPr>
      </p:pic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F30CCEB-94C4-4F72-BA5A-9CEA853022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 flipV="1">
            <a:off x="434936" y="4446551"/>
            <a:ext cx="1957171" cy="1103687"/>
          </a:xfrm>
          <a:custGeom>
            <a:avLst/>
            <a:gdLst>
              <a:gd name="connsiteX0" fmla="*/ 2017702 w 2017702"/>
              <a:gd name="connsiteY0" fmla="*/ 1137821 h 1137821"/>
              <a:gd name="connsiteX1" fmla="*/ 404 w 2017702"/>
              <a:gd name="connsiteY1" fmla="*/ 1137821 h 1137821"/>
              <a:gd name="connsiteX2" fmla="*/ 0 w 2017702"/>
              <a:gd name="connsiteY2" fmla="*/ 900216 h 1137821"/>
              <a:gd name="connsiteX3" fmla="*/ 1767759 w 2017702"/>
              <a:gd name="connsiteY3" fmla="*/ 901031 h 1137821"/>
              <a:gd name="connsiteX4" fmla="*/ 1767759 w 2017702"/>
              <a:gd name="connsiteY4" fmla="*/ 0 h 1137821"/>
              <a:gd name="connsiteX5" fmla="*/ 2017702 w 2017702"/>
              <a:gd name="connsiteY5" fmla="*/ 0 h 11378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17702" h="1137821">
                <a:moveTo>
                  <a:pt x="2017702" y="1137821"/>
                </a:moveTo>
                <a:lnTo>
                  <a:pt x="404" y="1137821"/>
                </a:lnTo>
                <a:cubicBezTo>
                  <a:pt x="-404" y="1055814"/>
                  <a:pt x="807" y="982224"/>
                  <a:pt x="0" y="900216"/>
                </a:cubicBezTo>
                <a:lnTo>
                  <a:pt x="1767759" y="901031"/>
                </a:lnTo>
                <a:lnTo>
                  <a:pt x="1767759" y="0"/>
                </a:lnTo>
                <a:lnTo>
                  <a:pt x="2017702" y="0"/>
                </a:lnTo>
                <a:close/>
              </a:path>
            </a:pathLst>
          </a:custGeom>
          <a:solidFill>
            <a:schemeClr val="tx2">
              <a:alpha val="80000"/>
            </a:schemeClr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DE1A94F-CC8B-4954-97A7-ADD4F300D6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796837" y="5311230"/>
            <a:ext cx="2042265" cy="1213486"/>
          </a:xfrm>
          <a:custGeom>
            <a:avLst/>
            <a:gdLst>
              <a:gd name="connsiteX0" fmla="*/ 1844618 w 2105428"/>
              <a:gd name="connsiteY0" fmla="*/ 0 h 1251016"/>
              <a:gd name="connsiteX1" fmla="*/ 2105428 w 2105428"/>
              <a:gd name="connsiteY1" fmla="*/ 0 h 1251016"/>
              <a:gd name="connsiteX2" fmla="*/ 2105428 w 2105428"/>
              <a:gd name="connsiteY2" fmla="*/ 1251016 h 1251016"/>
              <a:gd name="connsiteX3" fmla="*/ 421 w 2105428"/>
              <a:gd name="connsiteY3" fmla="*/ 1251016 h 1251016"/>
              <a:gd name="connsiteX4" fmla="*/ 0 w 2105428"/>
              <a:gd name="connsiteY4" fmla="*/ 1003081 h 1251016"/>
              <a:gd name="connsiteX5" fmla="*/ 1844618 w 2105428"/>
              <a:gd name="connsiteY5" fmla="*/ 1003931 h 12510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05428" h="1251016">
                <a:moveTo>
                  <a:pt x="1844618" y="0"/>
                </a:moveTo>
                <a:lnTo>
                  <a:pt x="2105428" y="0"/>
                </a:lnTo>
                <a:lnTo>
                  <a:pt x="2105428" y="1251016"/>
                </a:lnTo>
                <a:lnTo>
                  <a:pt x="421" y="1251016"/>
                </a:lnTo>
                <a:cubicBezTo>
                  <a:pt x="-421" y="1165443"/>
                  <a:pt x="842" y="1088654"/>
                  <a:pt x="0" y="1003081"/>
                </a:cubicBezTo>
                <a:lnTo>
                  <a:pt x="1844618" y="1003931"/>
                </a:lnTo>
                <a:close/>
              </a:path>
            </a:pathLst>
          </a:custGeom>
          <a:solidFill>
            <a:schemeClr val="tx2">
              <a:alpha val="80000"/>
            </a:schemeClr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37D8AE4-7183-440E-9349-4D7B8ADBB9FC}"/>
              </a:ext>
            </a:extLst>
          </p:cNvPr>
          <p:cNvSpPr txBox="1"/>
          <p:nvPr/>
        </p:nvSpPr>
        <p:spPr>
          <a:xfrm>
            <a:off x="349877" y="3286590"/>
            <a:ext cx="36901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sz="2400" dirty="0"/>
              <a:t>Ideal self vs Real self video Part 1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A18906F-C931-401B-984F-0E8A6762CBBF}"/>
              </a:ext>
            </a:extLst>
          </p:cNvPr>
          <p:cNvSpPr txBox="1"/>
          <p:nvPr/>
        </p:nvSpPr>
        <p:spPr>
          <a:xfrm>
            <a:off x="4193119" y="3264453"/>
            <a:ext cx="38401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sz="2400" dirty="0"/>
              <a:t>Ideal self vs Real self video Part 2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6B2ED4F-4104-4A4F-B014-74F12CFE0F08}"/>
              </a:ext>
            </a:extLst>
          </p:cNvPr>
          <p:cNvSpPr txBox="1"/>
          <p:nvPr/>
        </p:nvSpPr>
        <p:spPr>
          <a:xfrm>
            <a:off x="8140169" y="3264453"/>
            <a:ext cx="38401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sz="2400" dirty="0"/>
              <a:t>Ideal self vs Real self video Part 3</a:t>
            </a:r>
          </a:p>
        </p:txBody>
      </p:sp>
    </p:spTree>
    <p:extLst>
      <p:ext uri="{BB962C8B-B14F-4D97-AF65-F5344CB8AC3E}">
        <p14:creationId xmlns:p14="http://schemas.microsoft.com/office/powerpoint/2010/main" val="9400206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A204626-2220-4678-A939-FD94EA7B53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ACFE57-1F69-469F-9D62-93AC6EEABB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4743" y="685800"/>
            <a:ext cx="5958837" cy="1485900"/>
          </a:xfrm>
        </p:spPr>
        <p:txBody>
          <a:bodyPr>
            <a:normAutofit/>
          </a:bodyPr>
          <a:lstStyle/>
          <a:p>
            <a:r>
              <a:rPr lang="en-GB" dirty="0"/>
              <a:t>What were your thoughts?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AC3398-7A56-4EF8-8874-74E21CECF23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87867" y="2286000"/>
            <a:ext cx="6455713" cy="3581400"/>
          </a:xfrm>
        </p:spPr>
        <p:txBody>
          <a:bodyPr>
            <a:normAutofit/>
          </a:bodyPr>
          <a:lstStyle/>
          <a:p>
            <a:pPr algn="just"/>
            <a:r>
              <a:rPr lang="en-GB" sz="3200" dirty="0"/>
              <a:t>After watching the videos does it cause you to reflect on your own behaviours/hobbies/interests? </a:t>
            </a:r>
          </a:p>
          <a:p>
            <a:pPr algn="just"/>
            <a:r>
              <a:rPr lang="en-GB" sz="3200" dirty="0"/>
              <a:t>Or the interests/behaviours of others?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B97D8A6-1C5A-42B6-AE78-F3D0F9BDF0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83661" y="0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Graphic 6" descr="Video camera">
            <a:extLst>
              <a:ext uri="{FF2B5EF4-FFF2-40B4-BE49-F238E27FC236}">
                <a16:creationId xmlns:a16="http://schemas.microsoft.com/office/drawing/2014/main" id="{6BCA5EBE-8EAD-48D2-99F1-582A6348EE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252340" y="1778834"/>
            <a:ext cx="3299579" cy="3299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6507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Grp="1" noChangeArrowheads="1"/>
          </p:cNvSpPr>
          <p:nvPr>
            <p:ph type="title"/>
          </p:nvPr>
        </p:nvSpPr>
        <p:spPr>
          <a:xfrm>
            <a:off x="978794" y="279401"/>
            <a:ext cx="10364451" cy="774699"/>
          </a:xfrm>
        </p:spPr>
        <p:txBody>
          <a:bodyPr/>
          <a:lstStyle/>
          <a:p>
            <a:pPr eaLnBrk="1" hangingPunct="1"/>
            <a:r>
              <a:rPr lang="en-US" altLang="en-US" dirty="0"/>
              <a:t>A sense of wellbeing</a:t>
            </a:r>
          </a:p>
        </p:txBody>
      </p:sp>
      <p:sp>
        <p:nvSpPr>
          <p:cNvPr id="20482" name="Rectangle 2"/>
          <p:cNvSpPr>
            <a:spLocks noGrp="1" noChangeArrowheads="1"/>
          </p:cNvSpPr>
          <p:nvPr>
            <p:ph sz="quarter" idx="13"/>
          </p:nvPr>
        </p:nvSpPr>
        <p:spPr>
          <a:xfrm>
            <a:off x="978794" y="1481071"/>
            <a:ext cx="9710671" cy="4576830"/>
          </a:xfrm>
          <a:prstGeom prst="rect">
            <a:avLst/>
          </a:prstGeom>
        </p:spPr>
        <p:txBody>
          <a:bodyPr/>
          <a:lstStyle/>
          <a:p>
            <a:pPr marL="396456" indent="0" algn="ctr">
              <a:buNone/>
            </a:pPr>
            <a:r>
              <a:rPr lang="en-US" altLang="en-US" sz="2250" dirty="0"/>
              <a:t>Perceived-self – actual-self – Ideal-self</a:t>
            </a:r>
          </a:p>
          <a:p>
            <a:pPr marL="625056"/>
            <a:endParaRPr lang="en-US" altLang="en-US" sz="2250" dirty="0"/>
          </a:p>
          <a:p>
            <a:pPr marL="625056"/>
            <a:r>
              <a:rPr lang="en-US" altLang="en-US" sz="2250" dirty="0"/>
              <a:t>A healthy sense of wellbeing is established if an individual maintains a reasonable consistency between ideal self &amp; actual self.  This is known as congruence.</a:t>
            </a:r>
          </a:p>
          <a:p>
            <a:pPr marL="625056"/>
            <a:r>
              <a:rPr lang="en-US" altLang="en-US" sz="2250" dirty="0"/>
              <a:t>The greater the gap between the ideal self and the actual self, the greater the incongruence. </a:t>
            </a:r>
          </a:p>
          <a:p>
            <a:pPr marL="625056"/>
            <a:r>
              <a:rPr lang="en-US" altLang="en-US" sz="2250" dirty="0"/>
              <a:t>Incongruence can lead to low self-worth and maladjustment.</a:t>
            </a:r>
          </a:p>
          <a:p>
            <a:pPr marL="1082256" lvl="1"/>
            <a:r>
              <a:rPr lang="en-US" altLang="en-US" sz="2050" dirty="0"/>
              <a:t>Failing to cope with normal social situations </a:t>
            </a:r>
          </a:p>
        </p:txBody>
      </p:sp>
    </p:spTree>
    <p:extLst>
      <p:ext uri="{BB962C8B-B14F-4D97-AF65-F5344CB8AC3E}">
        <p14:creationId xmlns:p14="http://schemas.microsoft.com/office/powerpoint/2010/main" val="3961021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4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4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uiExpand="1" build="p" bldLvl="5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2A97F59D-628C-4053-B41F-489D0045FD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BA75F4A0-FEAF-4F1B-9C48-7688BF9D4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1105469" y="5423537"/>
            <a:ext cx="9867331" cy="868081"/>
          </a:xfr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>
              <a:defRPr/>
            </a:pPr>
            <a:r>
              <a:rPr lang="en-US" b="1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ROGERS….</a:t>
            </a:r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F1EC79F3-0DE6-47BA-9C5C-039C54F4AC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5400000" flipH="1">
            <a:off x="1730653" y="-921117"/>
            <a:ext cx="1756584" cy="4408488"/>
          </a:xfrm>
          <a:custGeom>
            <a:avLst/>
            <a:gdLst>
              <a:gd name="connsiteX0" fmla="*/ 1756584 w 1756584"/>
              <a:gd name="connsiteY0" fmla="*/ 4408488 h 4408488"/>
              <a:gd name="connsiteX1" fmla="*/ 1756584 w 1756584"/>
              <a:gd name="connsiteY1" fmla="*/ 0 h 4408488"/>
              <a:gd name="connsiteX2" fmla="*/ 1350810 w 1756584"/>
              <a:gd name="connsiteY2" fmla="*/ 0 h 4408488"/>
              <a:gd name="connsiteX3" fmla="*/ 1350810 w 1756584"/>
              <a:gd name="connsiteY3" fmla="*/ 4024068 h 4408488"/>
              <a:gd name="connsiteX4" fmla="*/ 0 w 1756584"/>
              <a:gd name="connsiteY4" fmla="*/ 4023445 h 4408488"/>
              <a:gd name="connsiteX5" fmla="*/ 0 w 1756584"/>
              <a:gd name="connsiteY5" fmla="*/ 4408488 h 4408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56584" h="4408488">
                <a:moveTo>
                  <a:pt x="1756584" y="4408488"/>
                </a:moveTo>
                <a:lnTo>
                  <a:pt x="1756584" y="0"/>
                </a:lnTo>
                <a:lnTo>
                  <a:pt x="1350810" y="0"/>
                </a:lnTo>
                <a:lnTo>
                  <a:pt x="1350810" y="4024068"/>
                </a:lnTo>
                <a:lnTo>
                  <a:pt x="0" y="4023445"/>
                </a:lnTo>
                <a:lnTo>
                  <a:pt x="0" y="4408488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77" name="Freeform: Shape 76">
            <a:extLst>
              <a:ext uri="{FF2B5EF4-FFF2-40B4-BE49-F238E27FC236}">
                <a16:creationId xmlns:a16="http://schemas.microsoft.com/office/drawing/2014/main" id="{C86C2B07-2A41-4CB1-9C51-F037AF4176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5400000" flipV="1">
            <a:off x="8673443" y="2182330"/>
            <a:ext cx="1755930" cy="4408488"/>
          </a:xfrm>
          <a:custGeom>
            <a:avLst/>
            <a:gdLst>
              <a:gd name="connsiteX0" fmla="*/ 0 w 1755930"/>
              <a:gd name="connsiteY0" fmla="*/ 4023420 h 4408488"/>
              <a:gd name="connsiteX1" fmla="*/ 1 w 1755930"/>
              <a:gd name="connsiteY1" fmla="*/ 4408488 h 4408488"/>
              <a:gd name="connsiteX2" fmla="*/ 1755930 w 1755930"/>
              <a:gd name="connsiteY2" fmla="*/ 4408488 h 4408488"/>
              <a:gd name="connsiteX3" fmla="*/ 1755930 w 1755930"/>
              <a:gd name="connsiteY3" fmla="*/ 0 h 4408488"/>
              <a:gd name="connsiteX4" fmla="*/ 1350156 w 1755930"/>
              <a:gd name="connsiteY4" fmla="*/ 0 h 4408488"/>
              <a:gd name="connsiteX5" fmla="*/ 1350156 w 1755930"/>
              <a:gd name="connsiteY5" fmla="*/ 4023628 h 4408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55930" h="4408488">
                <a:moveTo>
                  <a:pt x="0" y="4023420"/>
                </a:moveTo>
                <a:lnTo>
                  <a:pt x="1" y="4408488"/>
                </a:lnTo>
                <a:lnTo>
                  <a:pt x="1755930" y="4408488"/>
                </a:lnTo>
                <a:lnTo>
                  <a:pt x="1755930" y="0"/>
                </a:lnTo>
                <a:lnTo>
                  <a:pt x="1350156" y="0"/>
                </a:lnTo>
                <a:lnTo>
                  <a:pt x="1350156" y="4023628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7410" name="Content Placeholder 1"/>
          <p:cNvSpPr>
            <a:spLocks noGrp="1"/>
          </p:cNvSpPr>
          <p:nvPr>
            <p:ph idx="4294967295"/>
          </p:nvPr>
        </p:nvSpPr>
        <p:spPr>
          <a:xfrm>
            <a:off x="1184788" y="1312360"/>
            <a:ext cx="9639868" cy="3516753"/>
          </a:xfrm>
        </p:spPr>
        <p:txBody>
          <a:bodyPr vert="horz" lIns="91440" tIns="45720" rIns="91440" bIns="45720" rtlCol="0" anchor="ctr">
            <a:normAutofit fontScale="92500"/>
          </a:bodyPr>
          <a:lstStyle/>
          <a:p>
            <a:pPr algn="just"/>
            <a:r>
              <a:rPr lang="en-US" altLang="en-US" sz="2800" dirty="0"/>
              <a:t>Rogers believed that every person could achieve their goals, wishes and desires in life.</a:t>
            </a:r>
          </a:p>
          <a:p>
            <a:pPr algn="just">
              <a:buFont typeface="Franklin Gothic Book" panose="020B0503020102020204" pitchFamily="34" charset="0"/>
              <a:buNone/>
            </a:pPr>
            <a:endParaRPr lang="en-US" altLang="en-US" sz="2800" dirty="0"/>
          </a:p>
          <a:p>
            <a:pPr algn="just"/>
            <a:r>
              <a:rPr lang="en-US" altLang="en-US" sz="2800" dirty="0"/>
              <a:t>When they did so self </a:t>
            </a:r>
            <a:r>
              <a:rPr lang="en-US" altLang="en-US" sz="2800" dirty="0" err="1"/>
              <a:t>actualisation</a:t>
            </a:r>
            <a:r>
              <a:rPr lang="en-US" altLang="en-US" sz="2800" dirty="0"/>
              <a:t> or self fulfilment took place.</a:t>
            </a:r>
          </a:p>
          <a:p>
            <a:pPr algn="just">
              <a:buFont typeface="Franklin Gothic Book" panose="020B0503020102020204" pitchFamily="34" charset="0"/>
              <a:buNone/>
            </a:pPr>
            <a:endParaRPr lang="en-US" altLang="en-US" sz="2800" dirty="0"/>
          </a:p>
          <a:p>
            <a:pPr algn="just"/>
            <a:r>
              <a:rPr lang="en-US" altLang="en-US" sz="2800" dirty="0"/>
              <a:t>People who are able to self </a:t>
            </a:r>
            <a:r>
              <a:rPr lang="en-US" altLang="en-US" sz="2800" dirty="0" err="1"/>
              <a:t>actualise</a:t>
            </a:r>
            <a:r>
              <a:rPr lang="en-US" altLang="en-US" sz="2800" dirty="0"/>
              <a:t> are referred to as a fully functioning person.</a:t>
            </a:r>
          </a:p>
          <a:p>
            <a:endParaRPr lang="en-US" altLang="en-US" dirty="0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A3F67AAC-C977-4759-A5C8-6BC998F963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6453386"/>
            <a:ext cx="12191998" cy="40461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886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Rectangle 136">
            <a:extLst>
              <a:ext uri="{FF2B5EF4-FFF2-40B4-BE49-F238E27FC236}">
                <a16:creationId xmlns:a16="http://schemas.microsoft.com/office/drawing/2014/main" id="{0F90CED2-72DA-49F5-8068-294F7EEF13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139" name="Rectangle 138">
            <a:extLst>
              <a:ext uri="{FF2B5EF4-FFF2-40B4-BE49-F238E27FC236}">
                <a16:creationId xmlns:a16="http://schemas.microsoft.com/office/drawing/2014/main" id="{30BC9609-A8AF-411F-A9E0-C3B93C8945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640080" y="639704"/>
            <a:ext cx="3299579" cy="5577840"/>
          </a:xfr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>
              <a:defRPr/>
            </a:pPr>
            <a:r>
              <a:rPr lang="en-US" sz="4100" b="1" dirty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 How did Carl Roger’s define a fully functioning person?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BE128EA-758E-489D-863F-1C1242881125}"/>
              </a:ext>
            </a:extLst>
          </p:cNvPr>
          <p:cNvSpPr/>
          <p:nvPr/>
        </p:nvSpPr>
        <p:spPr>
          <a:xfrm>
            <a:off x="4901472" y="950835"/>
            <a:ext cx="6506304" cy="529200"/>
          </a:xfrm>
          <a:prstGeom prst="rect">
            <a:avLst/>
          </a:prstGeom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177021E0-AD95-46FE-804C-B7909895A649}"/>
              </a:ext>
            </a:extLst>
          </p:cNvPr>
          <p:cNvSpPr/>
          <p:nvPr/>
        </p:nvSpPr>
        <p:spPr>
          <a:xfrm>
            <a:off x="5226787" y="640874"/>
            <a:ext cx="4554412" cy="619920"/>
          </a:xfrm>
          <a:custGeom>
            <a:avLst/>
            <a:gdLst>
              <a:gd name="connsiteX0" fmla="*/ 0 w 4554412"/>
              <a:gd name="connsiteY0" fmla="*/ 103322 h 619920"/>
              <a:gd name="connsiteX1" fmla="*/ 103322 w 4554412"/>
              <a:gd name="connsiteY1" fmla="*/ 0 h 619920"/>
              <a:gd name="connsiteX2" fmla="*/ 4451090 w 4554412"/>
              <a:gd name="connsiteY2" fmla="*/ 0 h 619920"/>
              <a:gd name="connsiteX3" fmla="*/ 4554412 w 4554412"/>
              <a:gd name="connsiteY3" fmla="*/ 103322 h 619920"/>
              <a:gd name="connsiteX4" fmla="*/ 4554412 w 4554412"/>
              <a:gd name="connsiteY4" fmla="*/ 516598 h 619920"/>
              <a:gd name="connsiteX5" fmla="*/ 4451090 w 4554412"/>
              <a:gd name="connsiteY5" fmla="*/ 619920 h 619920"/>
              <a:gd name="connsiteX6" fmla="*/ 103322 w 4554412"/>
              <a:gd name="connsiteY6" fmla="*/ 619920 h 619920"/>
              <a:gd name="connsiteX7" fmla="*/ 0 w 4554412"/>
              <a:gd name="connsiteY7" fmla="*/ 516598 h 619920"/>
              <a:gd name="connsiteX8" fmla="*/ 0 w 4554412"/>
              <a:gd name="connsiteY8" fmla="*/ 103322 h 619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554412" h="619920">
                <a:moveTo>
                  <a:pt x="0" y="103322"/>
                </a:moveTo>
                <a:cubicBezTo>
                  <a:pt x="0" y="46259"/>
                  <a:pt x="46259" y="0"/>
                  <a:pt x="103322" y="0"/>
                </a:cubicBezTo>
                <a:lnTo>
                  <a:pt x="4451090" y="0"/>
                </a:lnTo>
                <a:cubicBezTo>
                  <a:pt x="4508153" y="0"/>
                  <a:pt x="4554412" y="46259"/>
                  <a:pt x="4554412" y="103322"/>
                </a:cubicBezTo>
                <a:lnTo>
                  <a:pt x="4554412" y="516598"/>
                </a:lnTo>
                <a:cubicBezTo>
                  <a:pt x="4554412" y="573661"/>
                  <a:pt x="4508153" y="619920"/>
                  <a:pt x="4451090" y="619920"/>
                </a:cubicBezTo>
                <a:lnTo>
                  <a:pt x="103322" y="619920"/>
                </a:lnTo>
                <a:cubicBezTo>
                  <a:pt x="46259" y="619920"/>
                  <a:pt x="0" y="573661"/>
                  <a:pt x="0" y="516598"/>
                </a:cubicBezTo>
                <a:lnTo>
                  <a:pt x="0" y="10332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2408" tIns="30262" rIns="202408" bIns="30262" numCol="1" spcCol="1270" anchor="ctr" anchorCtr="0">
            <a:noAutofit/>
          </a:bodyPr>
          <a:lstStyle/>
          <a:p>
            <a:pPr marL="0" lvl="0" indent="0" algn="l" defTabSz="9334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2100" kern="1200" dirty="0"/>
              <a:t>Open to experience</a:t>
            </a:r>
            <a:endParaRPr lang="en-US" sz="2100" kern="1200" dirty="0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0363F222-BF83-4C64-BB5A-CED1239CF00F}"/>
              </a:ext>
            </a:extLst>
          </p:cNvPr>
          <p:cNvSpPr/>
          <p:nvPr/>
        </p:nvSpPr>
        <p:spPr>
          <a:xfrm>
            <a:off x="4901472" y="1903395"/>
            <a:ext cx="6506304" cy="1455299"/>
          </a:xfrm>
          <a:custGeom>
            <a:avLst/>
            <a:gdLst>
              <a:gd name="connsiteX0" fmla="*/ 0 w 6506304"/>
              <a:gd name="connsiteY0" fmla="*/ 0 h 1455299"/>
              <a:gd name="connsiteX1" fmla="*/ 6506304 w 6506304"/>
              <a:gd name="connsiteY1" fmla="*/ 0 h 1455299"/>
              <a:gd name="connsiteX2" fmla="*/ 6506304 w 6506304"/>
              <a:gd name="connsiteY2" fmla="*/ 1455299 h 1455299"/>
              <a:gd name="connsiteX3" fmla="*/ 0 w 6506304"/>
              <a:gd name="connsiteY3" fmla="*/ 1455299 h 1455299"/>
              <a:gd name="connsiteX4" fmla="*/ 0 w 6506304"/>
              <a:gd name="connsiteY4" fmla="*/ 0 h 1455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06304" h="1455299">
                <a:moveTo>
                  <a:pt x="0" y="0"/>
                </a:moveTo>
                <a:lnTo>
                  <a:pt x="6506304" y="0"/>
                </a:lnTo>
                <a:lnTo>
                  <a:pt x="6506304" y="1455299"/>
                </a:lnTo>
                <a:lnTo>
                  <a:pt x="0" y="145529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2">
              <a:hueOff val="-41413"/>
              <a:satOff val="-13584"/>
              <a:lumOff val="-4951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04961" tIns="437388" rIns="504961" bIns="149352" numCol="1" spcCol="1270" anchor="t" anchorCtr="0">
            <a:noAutofit/>
          </a:bodyPr>
          <a:lstStyle/>
          <a:p>
            <a:pPr marL="228600" lvl="1" indent="-228600" algn="just" defTabSz="9334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Arial" panose="020B0604020202020204" pitchFamily="34" charset="0"/>
              <a:buChar char="•"/>
            </a:pPr>
            <a:r>
              <a:rPr lang="en-GB" sz="2100" kern="1200" dirty="0"/>
              <a:t>defining the essence of who we really are and accepting our unique place in the world.</a:t>
            </a:r>
            <a:endParaRPr lang="en-US" sz="2100" kern="1200" dirty="0"/>
          </a:p>
          <a:p>
            <a:pPr marL="228600" lvl="1" indent="-228600" algn="just" defTabSz="9334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Arial" panose="020B0604020202020204" pitchFamily="34" charset="0"/>
              <a:buChar char="•"/>
            </a:pPr>
            <a:r>
              <a:rPr lang="en-GB" sz="2100" kern="1200" dirty="0"/>
              <a:t>Living life to the full.</a:t>
            </a:r>
            <a:endParaRPr lang="en-US" sz="2100" kern="1200" dirty="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630B3590-3C5A-41DB-9103-8A8BC9A68804}"/>
              </a:ext>
            </a:extLst>
          </p:cNvPr>
          <p:cNvSpPr/>
          <p:nvPr/>
        </p:nvSpPr>
        <p:spPr>
          <a:xfrm>
            <a:off x="5226787" y="1593435"/>
            <a:ext cx="4554412" cy="619920"/>
          </a:xfrm>
          <a:custGeom>
            <a:avLst/>
            <a:gdLst>
              <a:gd name="connsiteX0" fmla="*/ 0 w 4554412"/>
              <a:gd name="connsiteY0" fmla="*/ 103322 h 619920"/>
              <a:gd name="connsiteX1" fmla="*/ 103322 w 4554412"/>
              <a:gd name="connsiteY1" fmla="*/ 0 h 619920"/>
              <a:gd name="connsiteX2" fmla="*/ 4451090 w 4554412"/>
              <a:gd name="connsiteY2" fmla="*/ 0 h 619920"/>
              <a:gd name="connsiteX3" fmla="*/ 4554412 w 4554412"/>
              <a:gd name="connsiteY3" fmla="*/ 103322 h 619920"/>
              <a:gd name="connsiteX4" fmla="*/ 4554412 w 4554412"/>
              <a:gd name="connsiteY4" fmla="*/ 516598 h 619920"/>
              <a:gd name="connsiteX5" fmla="*/ 4451090 w 4554412"/>
              <a:gd name="connsiteY5" fmla="*/ 619920 h 619920"/>
              <a:gd name="connsiteX6" fmla="*/ 103322 w 4554412"/>
              <a:gd name="connsiteY6" fmla="*/ 619920 h 619920"/>
              <a:gd name="connsiteX7" fmla="*/ 0 w 4554412"/>
              <a:gd name="connsiteY7" fmla="*/ 516598 h 619920"/>
              <a:gd name="connsiteX8" fmla="*/ 0 w 4554412"/>
              <a:gd name="connsiteY8" fmla="*/ 103322 h 619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554412" h="619920">
                <a:moveTo>
                  <a:pt x="0" y="103322"/>
                </a:moveTo>
                <a:cubicBezTo>
                  <a:pt x="0" y="46259"/>
                  <a:pt x="46259" y="0"/>
                  <a:pt x="103322" y="0"/>
                </a:cubicBezTo>
                <a:lnTo>
                  <a:pt x="4451090" y="0"/>
                </a:lnTo>
                <a:cubicBezTo>
                  <a:pt x="4508153" y="0"/>
                  <a:pt x="4554412" y="46259"/>
                  <a:pt x="4554412" y="103322"/>
                </a:cubicBezTo>
                <a:lnTo>
                  <a:pt x="4554412" y="516598"/>
                </a:lnTo>
                <a:cubicBezTo>
                  <a:pt x="4554412" y="573661"/>
                  <a:pt x="4508153" y="619920"/>
                  <a:pt x="4451090" y="619920"/>
                </a:cubicBezTo>
                <a:lnTo>
                  <a:pt x="103322" y="619920"/>
                </a:lnTo>
                <a:cubicBezTo>
                  <a:pt x="46259" y="619920"/>
                  <a:pt x="0" y="573661"/>
                  <a:pt x="0" y="516598"/>
                </a:cubicBezTo>
                <a:lnTo>
                  <a:pt x="0" y="10332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-41413"/>
              <a:satOff val="-13584"/>
              <a:lumOff val="-4951"/>
              <a:alphaOff val="0"/>
            </a:schemeClr>
          </a:fillRef>
          <a:effectRef idx="0">
            <a:schemeClr val="accent2">
              <a:hueOff val="-41413"/>
              <a:satOff val="-13584"/>
              <a:lumOff val="-495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2408" tIns="30262" rIns="202408" bIns="30262" numCol="1" spcCol="1270" anchor="ctr" anchorCtr="0">
            <a:noAutofit/>
          </a:bodyPr>
          <a:lstStyle/>
          <a:p>
            <a:pPr marL="0" lvl="0" indent="0" algn="l" defTabSz="9334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2100" kern="1200" dirty="0"/>
              <a:t>Existential living</a:t>
            </a:r>
            <a:endParaRPr lang="en-US" sz="2100" kern="1200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D86858B-0469-47B5-B66D-6E32B2D553C6}"/>
              </a:ext>
            </a:extLst>
          </p:cNvPr>
          <p:cNvGrpSpPr/>
          <p:nvPr/>
        </p:nvGrpSpPr>
        <p:grpSpPr>
          <a:xfrm>
            <a:off x="4901472" y="3472095"/>
            <a:ext cx="6506304" cy="839160"/>
            <a:chOff x="4901472" y="3472095"/>
            <a:chExt cx="6506304" cy="839160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42BFC09F-D419-4923-B656-149BD2730966}"/>
                </a:ext>
              </a:extLst>
            </p:cNvPr>
            <p:cNvSpPr/>
            <p:nvPr/>
          </p:nvSpPr>
          <p:spPr>
            <a:xfrm>
              <a:off x="4901472" y="3782055"/>
              <a:ext cx="6506304" cy="529200"/>
            </a:xfrm>
            <a:prstGeom prst="rect">
              <a:avLst/>
            </a:prstGeom>
          </p:spPr>
          <p:style>
            <a:lnRef idx="2">
              <a:schemeClr val="accent2">
                <a:hueOff val="-82827"/>
                <a:satOff val="-27168"/>
                <a:lumOff val="-9901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4534A39-0115-4391-89F1-E6E903B0828C}"/>
                </a:ext>
              </a:extLst>
            </p:cNvPr>
            <p:cNvSpPr/>
            <p:nvPr/>
          </p:nvSpPr>
          <p:spPr>
            <a:xfrm>
              <a:off x="5226787" y="3472095"/>
              <a:ext cx="4554412" cy="619920"/>
            </a:xfrm>
            <a:custGeom>
              <a:avLst/>
              <a:gdLst>
                <a:gd name="connsiteX0" fmla="*/ 0 w 4554412"/>
                <a:gd name="connsiteY0" fmla="*/ 103322 h 619920"/>
                <a:gd name="connsiteX1" fmla="*/ 103322 w 4554412"/>
                <a:gd name="connsiteY1" fmla="*/ 0 h 619920"/>
                <a:gd name="connsiteX2" fmla="*/ 4451090 w 4554412"/>
                <a:gd name="connsiteY2" fmla="*/ 0 h 619920"/>
                <a:gd name="connsiteX3" fmla="*/ 4554412 w 4554412"/>
                <a:gd name="connsiteY3" fmla="*/ 103322 h 619920"/>
                <a:gd name="connsiteX4" fmla="*/ 4554412 w 4554412"/>
                <a:gd name="connsiteY4" fmla="*/ 516598 h 619920"/>
                <a:gd name="connsiteX5" fmla="*/ 4451090 w 4554412"/>
                <a:gd name="connsiteY5" fmla="*/ 619920 h 619920"/>
                <a:gd name="connsiteX6" fmla="*/ 103322 w 4554412"/>
                <a:gd name="connsiteY6" fmla="*/ 619920 h 619920"/>
                <a:gd name="connsiteX7" fmla="*/ 0 w 4554412"/>
                <a:gd name="connsiteY7" fmla="*/ 516598 h 619920"/>
                <a:gd name="connsiteX8" fmla="*/ 0 w 4554412"/>
                <a:gd name="connsiteY8" fmla="*/ 103322 h 6199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554412" h="619920">
                  <a:moveTo>
                    <a:pt x="0" y="103322"/>
                  </a:moveTo>
                  <a:cubicBezTo>
                    <a:pt x="0" y="46259"/>
                    <a:pt x="46259" y="0"/>
                    <a:pt x="103322" y="0"/>
                  </a:cubicBezTo>
                  <a:lnTo>
                    <a:pt x="4451090" y="0"/>
                  </a:lnTo>
                  <a:cubicBezTo>
                    <a:pt x="4508153" y="0"/>
                    <a:pt x="4554412" y="46259"/>
                    <a:pt x="4554412" y="103322"/>
                  </a:cubicBezTo>
                  <a:lnTo>
                    <a:pt x="4554412" y="516598"/>
                  </a:lnTo>
                  <a:cubicBezTo>
                    <a:pt x="4554412" y="573661"/>
                    <a:pt x="4508153" y="619920"/>
                    <a:pt x="4451090" y="619920"/>
                  </a:cubicBezTo>
                  <a:lnTo>
                    <a:pt x="103322" y="619920"/>
                  </a:lnTo>
                  <a:cubicBezTo>
                    <a:pt x="46259" y="619920"/>
                    <a:pt x="0" y="573661"/>
                    <a:pt x="0" y="516598"/>
                  </a:cubicBezTo>
                  <a:lnTo>
                    <a:pt x="0" y="103322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-82827"/>
                <a:satOff val="-27168"/>
                <a:lumOff val="-9901"/>
                <a:alphaOff val="0"/>
              </a:schemeClr>
            </a:fillRef>
            <a:effectRef idx="0">
              <a:schemeClr val="accent2">
                <a:hueOff val="-82827"/>
                <a:satOff val="-27168"/>
                <a:lumOff val="-99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2408" tIns="30262" rIns="202408" bIns="30262" numCol="1" spcCol="1270" anchor="ctr" anchorCtr="0">
              <a:noAutofit/>
            </a:bodyPr>
            <a:lstStyle/>
            <a:p>
              <a:pPr marL="0" lvl="0" indent="0" algn="l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100" kern="1200" dirty="0"/>
                <a:t>Trust feelings</a:t>
              </a:r>
              <a:endParaRPr lang="en-US" sz="2100" kern="1200" dirty="0"/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EC4A277F-5EC6-4767-AADF-C8A3E9BF3260}"/>
              </a:ext>
            </a:extLst>
          </p:cNvPr>
          <p:cNvSpPr/>
          <p:nvPr/>
        </p:nvSpPr>
        <p:spPr>
          <a:xfrm>
            <a:off x="4901472" y="4734615"/>
            <a:ext cx="6506304" cy="529200"/>
          </a:xfrm>
          <a:prstGeom prst="rect">
            <a:avLst/>
          </a:prstGeom>
        </p:spPr>
        <p:style>
          <a:lnRef idx="2">
            <a:schemeClr val="accent2">
              <a:hueOff val="-124240"/>
              <a:satOff val="-40751"/>
              <a:lumOff val="-14852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2E7FB3F-9B68-40BC-A46E-18EB58688105}"/>
              </a:ext>
            </a:extLst>
          </p:cNvPr>
          <p:cNvSpPr/>
          <p:nvPr/>
        </p:nvSpPr>
        <p:spPr>
          <a:xfrm>
            <a:off x="5226787" y="4424655"/>
            <a:ext cx="4554412" cy="619920"/>
          </a:xfrm>
          <a:custGeom>
            <a:avLst/>
            <a:gdLst>
              <a:gd name="connsiteX0" fmla="*/ 0 w 4554412"/>
              <a:gd name="connsiteY0" fmla="*/ 103322 h 619920"/>
              <a:gd name="connsiteX1" fmla="*/ 103322 w 4554412"/>
              <a:gd name="connsiteY1" fmla="*/ 0 h 619920"/>
              <a:gd name="connsiteX2" fmla="*/ 4451090 w 4554412"/>
              <a:gd name="connsiteY2" fmla="*/ 0 h 619920"/>
              <a:gd name="connsiteX3" fmla="*/ 4554412 w 4554412"/>
              <a:gd name="connsiteY3" fmla="*/ 103322 h 619920"/>
              <a:gd name="connsiteX4" fmla="*/ 4554412 w 4554412"/>
              <a:gd name="connsiteY4" fmla="*/ 516598 h 619920"/>
              <a:gd name="connsiteX5" fmla="*/ 4451090 w 4554412"/>
              <a:gd name="connsiteY5" fmla="*/ 619920 h 619920"/>
              <a:gd name="connsiteX6" fmla="*/ 103322 w 4554412"/>
              <a:gd name="connsiteY6" fmla="*/ 619920 h 619920"/>
              <a:gd name="connsiteX7" fmla="*/ 0 w 4554412"/>
              <a:gd name="connsiteY7" fmla="*/ 516598 h 619920"/>
              <a:gd name="connsiteX8" fmla="*/ 0 w 4554412"/>
              <a:gd name="connsiteY8" fmla="*/ 103322 h 619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554412" h="619920">
                <a:moveTo>
                  <a:pt x="0" y="103322"/>
                </a:moveTo>
                <a:cubicBezTo>
                  <a:pt x="0" y="46259"/>
                  <a:pt x="46259" y="0"/>
                  <a:pt x="103322" y="0"/>
                </a:cubicBezTo>
                <a:lnTo>
                  <a:pt x="4451090" y="0"/>
                </a:lnTo>
                <a:cubicBezTo>
                  <a:pt x="4508153" y="0"/>
                  <a:pt x="4554412" y="46259"/>
                  <a:pt x="4554412" y="103322"/>
                </a:cubicBezTo>
                <a:lnTo>
                  <a:pt x="4554412" y="516598"/>
                </a:lnTo>
                <a:cubicBezTo>
                  <a:pt x="4554412" y="573661"/>
                  <a:pt x="4508153" y="619920"/>
                  <a:pt x="4451090" y="619920"/>
                </a:cubicBezTo>
                <a:lnTo>
                  <a:pt x="103322" y="619920"/>
                </a:lnTo>
                <a:cubicBezTo>
                  <a:pt x="46259" y="619920"/>
                  <a:pt x="0" y="573661"/>
                  <a:pt x="0" y="516598"/>
                </a:cubicBezTo>
                <a:lnTo>
                  <a:pt x="0" y="10332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-124240"/>
              <a:satOff val="-40751"/>
              <a:lumOff val="-14852"/>
              <a:alphaOff val="0"/>
            </a:schemeClr>
          </a:fillRef>
          <a:effectRef idx="0">
            <a:schemeClr val="accent2">
              <a:hueOff val="-124240"/>
              <a:satOff val="-40751"/>
              <a:lumOff val="-14852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2408" tIns="30262" rIns="202408" bIns="30262" numCol="1" spcCol="1270" anchor="ctr" anchorCtr="0">
            <a:noAutofit/>
          </a:bodyPr>
          <a:lstStyle/>
          <a:p>
            <a:pPr marL="0" lvl="0" indent="0" algn="l" defTabSz="9334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2100" kern="1200" dirty="0"/>
              <a:t>Creativity</a:t>
            </a:r>
            <a:endParaRPr lang="en-US" sz="2100" kern="12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D14579D-412F-4D89-9784-F035B4B2BA89}"/>
              </a:ext>
            </a:extLst>
          </p:cNvPr>
          <p:cNvSpPr/>
          <p:nvPr/>
        </p:nvSpPr>
        <p:spPr>
          <a:xfrm>
            <a:off x="4901472" y="5687175"/>
            <a:ext cx="6506304" cy="529200"/>
          </a:xfrm>
          <a:prstGeom prst="rect">
            <a:avLst/>
          </a:prstGeom>
        </p:spPr>
        <p:style>
          <a:lnRef idx="2">
            <a:schemeClr val="accent2">
              <a:hueOff val="-165654"/>
              <a:satOff val="-54335"/>
              <a:lumOff val="-19803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10129A36-73B4-4480-AD7B-D99B57CAD5E2}"/>
              </a:ext>
            </a:extLst>
          </p:cNvPr>
          <p:cNvSpPr/>
          <p:nvPr/>
        </p:nvSpPr>
        <p:spPr>
          <a:xfrm>
            <a:off x="5226787" y="5377215"/>
            <a:ext cx="4554412" cy="619920"/>
          </a:xfrm>
          <a:custGeom>
            <a:avLst/>
            <a:gdLst>
              <a:gd name="connsiteX0" fmla="*/ 0 w 4554412"/>
              <a:gd name="connsiteY0" fmla="*/ 103322 h 619920"/>
              <a:gd name="connsiteX1" fmla="*/ 103322 w 4554412"/>
              <a:gd name="connsiteY1" fmla="*/ 0 h 619920"/>
              <a:gd name="connsiteX2" fmla="*/ 4451090 w 4554412"/>
              <a:gd name="connsiteY2" fmla="*/ 0 h 619920"/>
              <a:gd name="connsiteX3" fmla="*/ 4554412 w 4554412"/>
              <a:gd name="connsiteY3" fmla="*/ 103322 h 619920"/>
              <a:gd name="connsiteX4" fmla="*/ 4554412 w 4554412"/>
              <a:gd name="connsiteY4" fmla="*/ 516598 h 619920"/>
              <a:gd name="connsiteX5" fmla="*/ 4451090 w 4554412"/>
              <a:gd name="connsiteY5" fmla="*/ 619920 h 619920"/>
              <a:gd name="connsiteX6" fmla="*/ 103322 w 4554412"/>
              <a:gd name="connsiteY6" fmla="*/ 619920 h 619920"/>
              <a:gd name="connsiteX7" fmla="*/ 0 w 4554412"/>
              <a:gd name="connsiteY7" fmla="*/ 516598 h 619920"/>
              <a:gd name="connsiteX8" fmla="*/ 0 w 4554412"/>
              <a:gd name="connsiteY8" fmla="*/ 103322 h 619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554412" h="619920">
                <a:moveTo>
                  <a:pt x="0" y="103322"/>
                </a:moveTo>
                <a:cubicBezTo>
                  <a:pt x="0" y="46259"/>
                  <a:pt x="46259" y="0"/>
                  <a:pt x="103322" y="0"/>
                </a:cubicBezTo>
                <a:lnTo>
                  <a:pt x="4451090" y="0"/>
                </a:lnTo>
                <a:cubicBezTo>
                  <a:pt x="4508153" y="0"/>
                  <a:pt x="4554412" y="46259"/>
                  <a:pt x="4554412" y="103322"/>
                </a:cubicBezTo>
                <a:lnTo>
                  <a:pt x="4554412" y="516598"/>
                </a:lnTo>
                <a:cubicBezTo>
                  <a:pt x="4554412" y="573661"/>
                  <a:pt x="4508153" y="619920"/>
                  <a:pt x="4451090" y="619920"/>
                </a:cubicBezTo>
                <a:lnTo>
                  <a:pt x="103322" y="619920"/>
                </a:lnTo>
                <a:cubicBezTo>
                  <a:pt x="46259" y="619920"/>
                  <a:pt x="0" y="573661"/>
                  <a:pt x="0" y="516598"/>
                </a:cubicBezTo>
                <a:lnTo>
                  <a:pt x="0" y="10332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-165654"/>
              <a:satOff val="-54335"/>
              <a:lumOff val="-19803"/>
              <a:alphaOff val="0"/>
            </a:schemeClr>
          </a:fillRef>
          <a:effectRef idx="0">
            <a:schemeClr val="accent2">
              <a:hueOff val="-165654"/>
              <a:satOff val="-54335"/>
              <a:lumOff val="-1980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2408" tIns="30262" rIns="202408" bIns="30262" numCol="1" spcCol="1270" anchor="ctr" anchorCtr="0">
            <a:noAutofit/>
          </a:bodyPr>
          <a:lstStyle/>
          <a:p>
            <a:pPr marL="0" lvl="0" indent="0" algn="l" defTabSz="9334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2100" kern="1200" dirty="0"/>
              <a:t>Fulfilled life</a:t>
            </a:r>
            <a:endParaRPr lang="en-US" sz="2100" kern="1200" dirty="0"/>
          </a:p>
        </p:txBody>
      </p:sp>
    </p:spTree>
    <p:extLst>
      <p:ext uri="{BB962C8B-B14F-4D97-AF65-F5344CB8AC3E}">
        <p14:creationId xmlns:p14="http://schemas.microsoft.com/office/powerpoint/2010/main" val="1632106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1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id="{2793B903-AB42-42A0-AE97-93D366679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A93D97C6-63EF-4CA6-B01D-25E2772DC9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5100824" y="685800"/>
            <a:ext cx="6176776" cy="1485900"/>
          </a:xfrm>
        </p:spPr>
        <p:txBody>
          <a:bodyPr vert="horz" lIns="91440" tIns="45720" rIns="91440" bIns="45720" rtlCol="0" anchor="t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>
              <a:defRPr/>
            </a:pPr>
            <a:r>
              <a:rPr lang="en-US" b="1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rPr>
              <a:t>Abraham Maslow </a:t>
            </a:r>
            <a:r>
              <a:rPr lang="en-US"/>
              <a:t>(1908-1970)</a:t>
            </a:r>
            <a:endParaRPr lang="en-US" b="1"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</a:endParaRPr>
          </a:p>
        </p:txBody>
      </p:sp>
      <p:pic>
        <p:nvPicPr>
          <p:cNvPr id="11268" name="Content Placeholder 4" descr="abraham-maslow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4276" y="1338497"/>
            <a:ext cx="3093388" cy="4180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" name="Rectangle 76">
            <a:extLst>
              <a:ext uri="{FF2B5EF4-FFF2-40B4-BE49-F238E27FC236}">
                <a16:creationId xmlns:a16="http://schemas.microsoft.com/office/drawing/2014/main" id="{5DA4A40B-EDCE-42FC-B189-AEFB4F82E8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7354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266" name="Content Placeholder 1"/>
          <p:cNvSpPr>
            <a:spLocks noGrp="1"/>
          </p:cNvSpPr>
          <p:nvPr>
            <p:ph idx="4294967295"/>
          </p:nvPr>
        </p:nvSpPr>
        <p:spPr>
          <a:xfrm>
            <a:off x="5100824" y="2286000"/>
            <a:ext cx="6722876" cy="3581400"/>
          </a:xfrm>
        </p:spPr>
        <p:txBody>
          <a:bodyPr vert="horz" lIns="91440" tIns="45720" rIns="91440" bIns="45720" rtlCol="0">
            <a:normAutofit/>
          </a:bodyPr>
          <a:lstStyle/>
          <a:p>
            <a:pPr algn="just"/>
            <a:r>
              <a:rPr lang="en-US" altLang="en-US" sz="2800" dirty="0"/>
              <a:t>Tries to understand and measure human motivation.</a:t>
            </a:r>
          </a:p>
          <a:p>
            <a:pPr algn="just">
              <a:buFont typeface="Franklin Gothic Book" panose="020B0503020102020204" pitchFamily="34" charset="0"/>
              <a:buNone/>
            </a:pPr>
            <a:endParaRPr lang="en-US" altLang="en-US" sz="2800" dirty="0"/>
          </a:p>
          <a:p>
            <a:pPr algn="just"/>
            <a:r>
              <a:rPr lang="en-US" altLang="en-US" sz="2800" dirty="0"/>
              <a:t>Maslow stated that human motivation is based on people seeking fulfilment and change through personal growth.</a:t>
            </a:r>
          </a:p>
          <a:p>
            <a:pPr>
              <a:buFont typeface="Franklin Gothic Book" panose="020B0503020102020204" pitchFamily="34" charset="0"/>
              <a:buNone/>
            </a:pPr>
            <a:endParaRPr lang="en-US" alt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2443A0C-F0FE-4030-BBA8-73F8F55DC272}"/>
              </a:ext>
            </a:extLst>
          </p:cNvPr>
          <p:cNvSpPr/>
          <p:nvPr/>
        </p:nvSpPr>
        <p:spPr>
          <a:xfrm>
            <a:off x="9034205" y="5612368"/>
            <a:ext cx="2679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dirty="0"/>
              <a:t>(Carlson &amp; </a:t>
            </a:r>
            <a:r>
              <a:rPr lang="en-GB" altLang="en-US" dirty="0" err="1"/>
              <a:t>Buskist</a:t>
            </a:r>
            <a:r>
              <a:rPr lang="en-GB" altLang="en-US" dirty="0"/>
              <a:t>, 2013)</a:t>
            </a:r>
          </a:p>
        </p:txBody>
      </p:sp>
    </p:spTree>
    <p:extLst>
      <p:ext uri="{BB962C8B-B14F-4D97-AF65-F5344CB8AC3E}">
        <p14:creationId xmlns:p14="http://schemas.microsoft.com/office/powerpoint/2010/main" val="2163720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8C89EA62-F38E-4285-A105-C5E1BD3600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33" name="Freeform 6">
              <a:extLst>
                <a:ext uri="{FF2B5EF4-FFF2-40B4-BE49-F238E27FC236}">
                  <a16:creationId xmlns:a16="http://schemas.microsoft.com/office/drawing/2014/main" id="{2CF6E46A-CCCD-4728-B011-E147B23629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34" name="Freeform 6">
              <a:extLst>
                <a:ext uri="{FF2B5EF4-FFF2-40B4-BE49-F238E27FC236}">
                  <a16:creationId xmlns:a16="http://schemas.microsoft.com/office/drawing/2014/main" id="{2E2C684B-30C9-4689-A529-EBF1B8ADB2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5ABA7F3F-D56F-4C06-84AC-03FC83B064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715374B5-D7C8-4AA9-BE65-DB7A0CA9B4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39" name="Freeform 6">
              <a:extLst>
                <a:ext uri="{FF2B5EF4-FFF2-40B4-BE49-F238E27FC236}">
                  <a16:creationId xmlns:a16="http://schemas.microsoft.com/office/drawing/2014/main" id="{C73A7452-ED0F-4903-A620-8D103E556C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40" name="Freeform 6">
              <a:extLst>
                <a:ext uri="{FF2B5EF4-FFF2-40B4-BE49-F238E27FC236}">
                  <a16:creationId xmlns:a16="http://schemas.microsoft.com/office/drawing/2014/main" id="{F6A3F6CE-D581-4C37-8822-4F4A68325E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</p:sp>
      </p:grp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915128" y="1788454"/>
            <a:ext cx="8361229" cy="209822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/>
              <a:t>QUESTION......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2679906" y="3956279"/>
            <a:ext cx="6831673" cy="1086237"/>
          </a:xfrm>
        </p:spPr>
        <p:txBody>
          <a:bodyPr vert="horz" lIns="91440" tIns="45720" rIns="91440" bIns="45720" rtlCol="0">
            <a:normAutofit/>
          </a:bodyPr>
          <a:lstStyle/>
          <a:p>
            <a:pPr algn="ctr">
              <a:spcAft>
                <a:spcPts val="600"/>
              </a:spcAft>
            </a:pPr>
            <a:r>
              <a:rPr lang="en-US" sz="2300" dirty="0"/>
              <a:t>WHAT DO YOU THINK IS NEEDED TO LEAD A HAPPY AND FULFILLING LIFE?</a:t>
            </a:r>
          </a:p>
        </p:txBody>
      </p:sp>
    </p:spTree>
    <p:extLst>
      <p:ext uri="{BB962C8B-B14F-4D97-AF65-F5344CB8AC3E}">
        <p14:creationId xmlns:p14="http://schemas.microsoft.com/office/powerpoint/2010/main" val="42032035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914069"/>
          </a:xfrm>
        </p:spPr>
        <p:txBody>
          <a:bodyPr/>
          <a:lstStyle/>
          <a:p>
            <a:pPr algn="l"/>
            <a:r>
              <a:rPr lang="en-GB" dirty="0"/>
              <a:t>Prioritise…..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3333" y="1206751"/>
            <a:ext cx="7237073" cy="5592284"/>
          </a:xfrm>
          <a:prstGeom prst="rect">
            <a:avLst/>
          </a:prstGeom>
        </p:spPr>
      </p:pic>
      <p:sp>
        <p:nvSpPr>
          <p:cNvPr id="4" name="Cloud 3"/>
          <p:cNvSpPr/>
          <p:nvPr/>
        </p:nvSpPr>
        <p:spPr>
          <a:xfrm>
            <a:off x="4831486" y="292351"/>
            <a:ext cx="2500765" cy="18288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Self esteem needs</a:t>
            </a:r>
          </a:p>
        </p:txBody>
      </p:sp>
      <p:sp>
        <p:nvSpPr>
          <p:cNvPr id="5" name="Cloud 4"/>
          <p:cNvSpPr/>
          <p:nvPr/>
        </p:nvSpPr>
        <p:spPr>
          <a:xfrm>
            <a:off x="1489146" y="1300294"/>
            <a:ext cx="2305050" cy="18288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Physiological needs</a:t>
            </a:r>
          </a:p>
        </p:txBody>
      </p:sp>
      <p:sp>
        <p:nvSpPr>
          <p:cNvPr id="6" name="Cloud 5"/>
          <p:cNvSpPr/>
          <p:nvPr/>
        </p:nvSpPr>
        <p:spPr>
          <a:xfrm>
            <a:off x="561975" y="4295775"/>
            <a:ext cx="2305050" cy="18288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Self actualisation</a:t>
            </a:r>
          </a:p>
        </p:txBody>
      </p:sp>
      <p:sp>
        <p:nvSpPr>
          <p:cNvPr id="7" name="Cloud 6"/>
          <p:cNvSpPr/>
          <p:nvPr/>
        </p:nvSpPr>
        <p:spPr>
          <a:xfrm>
            <a:off x="8973176" y="4049664"/>
            <a:ext cx="2305050" cy="18288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Safety needs</a:t>
            </a:r>
          </a:p>
        </p:txBody>
      </p:sp>
      <p:sp>
        <p:nvSpPr>
          <p:cNvPr id="8" name="Cloud 7"/>
          <p:cNvSpPr/>
          <p:nvPr/>
        </p:nvSpPr>
        <p:spPr>
          <a:xfrm>
            <a:off x="7430109" y="2019300"/>
            <a:ext cx="2500764" cy="18288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Belongingness &amp; love</a:t>
            </a:r>
          </a:p>
        </p:txBody>
      </p:sp>
    </p:spTree>
    <p:extLst>
      <p:ext uri="{BB962C8B-B14F-4D97-AF65-F5344CB8AC3E}">
        <p14:creationId xmlns:p14="http://schemas.microsoft.com/office/powerpoint/2010/main" val="2015739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30">
            <a:extLst>
              <a:ext uri="{FF2B5EF4-FFF2-40B4-BE49-F238E27FC236}">
                <a16:creationId xmlns:a16="http://schemas.microsoft.com/office/drawing/2014/main" id="{449BC34D-9C23-4D6D-8213-1F471AF85B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32" name="Freeform 6">
              <a:extLst>
                <a:ext uri="{FF2B5EF4-FFF2-40B4-BE49-F238E27FC236}">
                  <a16:creationId xmlns:a16="http://schemas.microsoft.com/office/drawing/2014/main" id="{FA0F5D6C-5025-4D7E-82DD-C2C6FDA1E7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33" name="Freeform 6">
              <a:extLst>
                <a:ext uri="{FF2B5EF4-FFF2-40B4-BE49-F238E27FC236}">
                  <a16:creationId xmlns:a16="http://schemas.microsoft.com/office/drawing/2014/main" id="{E2AF2C17-4AB4-4402-B84B-129EF95D16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1E954AF0-B5CC-4A16-ACDA-675B5694F2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61" b="56457"/>
          <a:stretch/>
        </p:blipFill>
        <p:spPr>
          <a:xfrm>
            <a:off x="446089" y="0"/>
            <a:ext cx="7537346" cy="2882900"/>
          </a:xfrm>
          <a:prstGeom prst="rect">
            <a:avLst/>
          </a:prstGeom>
        </p:spPr>
      </p:pic>
      <p:sp>
        <p:nvSpPr>
          <p:cNvPr id="37" name="Freeform 6">
            <a:extLst>
              <a:ext uri="{FF2B5EF4-FFF2-40B4-BE49-F238E27FC236}">
                <a16:creationId xmlns:a16="http://schemas.microsoft.com/office/drawing/2014/main" id="{325322DD-3792-4947-A96A-1B6D9D7869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 flipV="1">
            <a:off x="7983434" y="640080"/>
            <a:ext cx="2296028" cy="3674981"/>
          </a:xfrm>
          <a:custGeom>
            <a:avLst/>
            <a:gdLst/>
            <a:ahLst/>
            <a:cxnLst/>
            <a:rect l="l" t="t" r="r" b="b"/>
            <a:pathLst>
              <a:path w="10002" h="10000">
                <a:moveTo>
                  <a:pt x="8763" y="0"/>
                </a:moveTo>
                <a:lnTo>
                  <a:pt x="10002" y="0"/>
                </a:lnTo>
                <a:lnTo>
                  <a:pt x="10002" y="10000"/>
                </a:lnTo>
                <a:lnTo>
                  <a:pt x="2" y="10000"/>
                </a:lnTo>
                <a:cubicBezTo>
                  <a:pt x="-2" y="9698"/>
                  <a:pt x="4" y="9427"/>
                  <a:pt x="0" y="9125"/>
                </a:cubicBezTo>
                <a:lnTo>
                  <a:pt x="8763" y="9128"/>
                </a:lnTo>
                <a:lnTo>
                  <a:pt x="8763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9666" y="1314922"/>
            <a:ext cx="3176246" cy="300013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cap="all"/>
              <a:t>Maslow’s hierarchy of needs</a:t>
            </a:r>
          </a:p>
        </p:txBody>
      </p:sp>
      <p:pic>
        <p:nvPicPr>
          <p:cNvPr id="20" name="Content Placeholder 3">
            <a:extLst>
              <a:ext uri="{FF2B5EF4-FFF2-40B4-BE49-F238E27FC236}">
                <a16:creationId xmlns:a16="http://schemas.microsoft.com/office/drawing/2014/main" id="{8F93965A-F83F-4B2B-B5B2-0E08DAFAE7C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" t="43325" r="-317" b="44373"/>
          <a:stretch/>
        </p:blipFill>
        <p:spPr>
          <a:xfrm>
            <a:off x="446088" y="2845948"/>
            <a:ext cx="7537346" cy="941183"/>
          </a:xfrm>
          <a:prstGeom prst="rect">
            <a:avLst/>
          </a:prstGeom>
        </p:spPr>
      </p:pic>
      <p:pic>
        <p:nvPicPr>
          <p:cNvPr id="22" name="Content Placeholder 3">
            <a:extLst>
              <a:ext uri="{FF2B5EF4-FFF2-40B4-BE49-F238E27FC236}">
                <a16:creationId xmlns:a16="http://schemas.microsoft.com/office/drawing/2014/main" id="{9A4FA9A7-C443-458D-A620-20F3FF1CCF3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13" t="54942" r="1213" b="32756"/>
          <a:stretch/>
        </p:blipFill>
        <p:spPr>
          <a:xfrm>
            <a:off x="346901" y="3773704"/>
            <a:ext cx="7537346" cy="941183"/>
          </a:xfrm>
          <a:prstGeom prst="rect">
            <a:avLst/>
          </a:prstGeom>
        </p:spPr>
      </p:pic>
      <p:pic>
        <p:nvPicPr>
          <p:cNvPr id="23" name="Content Placeholder 3">
            <a:extLst>
              <a:ext uri="{FF2B5EF4-FFF2-40B4-BE49-F238E27FC236}">
                <a16:creationId xmlns:a16="http://schemas.microsoft.com/office/drawing/2014/main" id="{4777ECB7-255F-4CE3-8F3F-C7F18EF3571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727" b="18971"/>
          <a:stretch/>
        </p:blipFill>
        <p:spPr>
          <a:xfrm>
            <a:off x="446088" y="4682365"/>
            <a:ext cx="7537346" cy="941183"/>
          </a:xfrm>
          <a:prstGeom prst="rect">
            <a:avLst/>
          </a:prstGeom>
        </p:spPr>
      </p:pic>
      <p:pic>
        <p:nvPicPr>
          <p:cNvPr id="25" name="Content Placeholder 3">
            <a:extLst>
              <a:ext uri="{FF2B5EF4-FFF2-40B4-BE49-F238E27FC236}">
                <a16:creationId xmlns:a16="http://schemas.microsoft.com/office/drawing/2014/main" id="{3392E80C-F723-48C7-8CD5-D48525AFF4F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328"/>
          <a:stretch/>
        </p:blipFill>
        <p:spPr>
          <a:xfrm>
            <a:off x="442659" y="5613584"/>
            <a:ext cx="7537346" cy="15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817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tangle 69">
            <a:extLst>
              <a:ext uri="{FF2B5EF4-FFF2-40B4-BE49-F238E27FC236}">
                <a16:creationId xmlns:a16="http://schemas.microsoft.com/office/drawing/2014/main" id="{3362DFFC-4DCC-48EE-B781-94D04B95F1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1" y="791570"/>
            <a:ext cx="4018839" cy="5262390"/>
          </a:xfrm>
        </p:spPr>
        <p:txBody>
          <a:bodyPr anchor="ctr">
            <a:normAutofit/>
          </a:bodyPr>
          <a:lstStyle/>
          <a:p>
            <a:pPr algn="r"/>
            <a:r>
              <a:rPr lang="en-GB" sz="5400">
                <a:solidFill>
                  <a:schemeClr val="bg2"/>
                </a:solidFill>
              </a:rPr>
              <a:t>MASLOW….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18B8B265-E68C-4B64-9238-781F0102C5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8673" name="Rectangle 1"/>
          <p:cNvSpPr>
            <a:spLocks noGrp="1" noChangeArrowheads="1"/>
          </p:cNvSpPr>
          <p:nvPr>
            <p:ph sz="quarter" idx="13"/>
          </p:nvPr>
        </p:nvSpPr>
        <p:spPr>
          <a:xfrm>
            <a:off x="5532120" y="338667"/>
            <a:ext cx="6456680" cy="6392333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marL="625056" algn="just"/>
            <a:r>
              <a:rPr lang="en-US" altLang="en-US" sz="2400" dirty="0"/>
              <a:t>Maslow’s theory </a:t>
            </a:r>
            <a:r>
              <a:rPr lang="en-US" altLang="en-US" sz="2400" dirty="0" err="1"/>
              <a:t>emphasises</a:t>
            </a:r>
            <a:r>
              <a:rPr lang="en-US" altLang="en-US" sz="2400" dirty="0"/>
              <a:t> uniquely human motivational factors.</a:t>
            </a:r>
          </a:p>
          <a:p>
            <a:pPr marL="625056" algn="just"/>
            <a:r>
              <a:rPr lang="en-US" altLang="en-US" sz="2400" dirty="0"/>
              <a:t>Survival or deficiency needs (BASIC NEEDS) are engaged in because they are a means to an end.</a:t>
            </a:r>
          </a:p>
          <a:p>
            <a:pPr marL="625056" algn="just"/>
            <a:r>
              <a:rPr lang="en-US" altLang="en-US" sz="2400" dirty="0"/>
              <a:t>Self-</a:t>
            </a:r>
            <a:r>
              <a:rPr lang="en-US" altLang="en-US" sz="2400" dirty="0" err="1"/>
              <a:t>actualisation</a:t>
            </a:r>
            <a:r>
              <a:rPr lang="en-US" altLang="en-US" sz="2400" dirty="0"/>
              <a:t> is intrinsically satisfying.</a:t>
            </a:r>
          </a:p>
          <a:p>
            <a:pPr marL="1082256" lvl="1" algn="just"/>
            <a:r>
              <a:rPr lang="en-US" altLang="en-US" sz="2400" dirty="0"/>
              <a:t>As are all needs but self-</a:t>
            </a:r>
            <a:r>
              <a:rPr lang="en-US" altLang="en-US" sz="2400" dirty="0" err="1"/>
              <a:t>actualisation</a:t>
            </a:r>
            <a:r>
              <a:rPr lang="en-US" altLang="en-US" sz="2400" dirty="0"/>
              <a:t> more so.</a:t>
            </a:r>
          </a:p>
          <a:p>
            <a:pPr marL="625056" algn="just"/>
            <a:r>
              <a:rPr lang="en-US" altLang="en-US" sz="2400" dirty="0"/>
              <a:t>Maslow regards human motives as more than just drives.</a:t>
            </a:r>
          </a:p>
        </p:txBody>
      </p:sp>
    </p:spTree>
    <p:extLst>
      <p:ext uri="{BB962C8B-B14F-4D97-AF65-F5344CB8AC3E}">
        <p14:creationId xmlns:p14="http://schemas.microsoft.com/office/powerpoint/2010/main" val="140675302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6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6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6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6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6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3" grpId="0" uiExpand="1" build="p" bldLvl="5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75167"/>
            <a:ext cx="3081867" cy="956733"/>
          </a:xfrm>
        </p:spPr>
        <p:txBody>
          <a:bodyPr/>
          <a:lstStyle/>
          <a:p>
            <a:pPr algn="l"/>
            <a:r>
              <a:rPr lang="en-GB" dirty="0"/>
              <a:t>MASLOW…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7B492F1-0A74-48D7-B80E-B5CD0671CB38}"/>
              </a:ext>
            </a:extLst>
          </p:cNvPr>
          <p:cNvGrpSpPr/>
          <p:nvPr/>
        </p:nvGrpSpPr>
        <p:grpSpPr>
          <a:xfrm>
            <a:off x="3708400" y="685944"/>
            <a:ext cx="8407400" cy="1981854"/>
            <a:chOff x="3708400" y="685944"/>
            <a:chExt cx="8407400" cy="1981854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0D3A506F-8D06-41FB-AF42-9CA0738CAFAC}"/>
                </a:ext>
              </a:extLst>
            </p:cNvPr>
            <p:cNvSpPr/>
            <p:nvPr/>
          </p:nvSpPr>
          <p:spPr>
            <a:xfrm>
              <a:off x="3708400" y="2163798"/>
              <a:ext cx="8407400" cy="504000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09923823-6C7D-4CB4-AE61-008457AA9E69}"/>
                </a:ext>
              </a:extLst>
            </p:cNvPr>
            <p:cNvSpPr/>
            <p:nvPr/>
          </p:nvSpPr>
          <p:spPr>
            <a:xfrm>
              <a:off x="4158401" y="685944"/>
              <a:ext cx="6806151" cy="1773053"/>
            </a:xfrm>
            <a:custGeom>
              <a:avLst/>
              <a:gdLst>
                <a:gd name="connsiteX0" fmla="*/ 0 w 6806151"/>
                <a:gd name="connsiteY0" fmla="*/ 295515 h 1773053"/>
                <a:gd name="connsiteX1" fmla="*/ 295515 w 6806151"/>
                <a:gd name="connsiteY1" fmla="*/ 0 h 1773053"/>
                <a:gd name="connsiteX2" fmla="*/ 6510636 w 6806151"/>
                <a:gd name="connsiteY2" fmla="*/ 0 h 1773053"/>
                <a:gd name="connsiteX3" fmla="*/ 6806151 w 6806151"/>
                <a:gd name="connsiteY3" fmla="*/ 295515 h 1773053"/>
                <a:gd name="connsiteX4" fmla="*/ 6806151 w 6806151"/>
                <a:gd name="connsiteY4" fmla="*/ 1477538 h 1773053"/>
                <a:gd name="connsiteX5" fmla="*/ 6510636 w 6806151"/>
                <a:gd name="connsiteY5" fmla="*/ 1773053 h 1773053"/>
                <a:gd name="connsiteX6" fmla="*/ 295515 w 6806151"/>
                <a:gd name="connsiteY6" fmla="*/ 1773053 h 1773053"/>
                <a:gd name="connsiteX7" fmla="*/ 0 w 6806151"/>
                <a:gd name="connsiteY7" fmla="*/ 1477538 h 1773053"/>
                <a:gd name="connsiteX8" fmla="*/ 0 w 6806151"/>
                <a:gd name="connsiteY8" fmla="*/ 295515 h 17730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806151" h="1773053">
                  <a:moveTo>
                    <a:pt x="0" y="295515"/>
                  </a:moveTo>
                  <a:cubicBezTo>
                    <a:pt x="0" y="132307"/>
                    <a:pt x="132307" y="0"/>
                    <a:pt x="295515" y="0"/>
                  </a:cubicBezTo>
                  <a:lnTo>
                    <a:pt x="6510636" y="0"/>
                  </a:lnTo>
                  <a:cubicBezTo>
                    <a:pt x="6673844" y="0"/>
                    <a:pt x="6806151" y="132307"/>
                    <a:pt x="6806151" y="295515"/>
                  </a:cubicBezTo>
                  <a:lnTo>
                    <a:pt x="6806151" y="1477538"/>
                  </a:lnTo>
                  <a:cubicBezTo>
                    <a:pt x="6806151" y="1640746"/>
                    <a:pt x="6673844" y="1773053"/>
                    <a:pt x="6510636" y="1773053"/>
                  </a:cubicBezTo>
                  <a:lnTo>
                    <a:pt x="295515" y="1773053"/>
                  </a:lnTo>
                  <a:cubicBezTo>
                    <a:pt x="132307" y="1773053"/>
                    <a:pt x="0" y="1640746"/>
                    <a:pt x="0" y="1477538"/>
                  </a:cubicBezTo>
                  <a:lnTo>
                    <a:pt x="0" y="295515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08999" tIns="86553" rIns="308999" bIns="86553" numCol="1" spcCol="1270" anchor="ctr" anchorCtr="0">
              <a:noAutofit/>
            </a:bodyPr>
            <a:lstStyle/>
            <a:p>
              <a:pPr marL="0" lvl="0" indent="0" algn="just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altLang="en-US" sz="2400" kern="1200" dirty="0"/>
                <a:t>Maslow described the experience of self-actualisation as having a ‘peak experience’.</a:t>
              </a:r>
              <a:endParaRPr lang="en-GB" sz="2400" kern="1200" dirty="0"/>
            </a:p>
          </p:txBody>
        </p:sp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D94BF5A9-B59D-4446-B2E0-76AC136D222C}"/>
              </a:ext>
            </a:extLst>
          </p:cNvPr>
          <p:cNvSpPr/>
          <p:nvPr/>
        </p:nvSpPr>
        <p:spPr>
          <a:xfrm>
            <a:off x="3708400" y="4127631"/>
            <a:ext cx="8407400" cy="504000"/>
          </a:xfrm>
          <a:prstGeom prst="rect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14EA39A-925C-462D-927E-22F0E06EB0DB}"/>
              </a:ext>
            </a:extLst>
          </p:cNvPr>
          <p:cNvSpPr/>
          <p:nvPr/>
        </p:nvSpPr>
        <p:spPr>
          <a:xfrm>
            <a:off x="4128770" y="2775798"/>
            <a:ext cx="6869064" cy="1647032"/>
          </a:xfrm>
          <a:custGeom>
            <a:avLst/>
            <a:gdLst>
              <a:gd name="connsiteX0" fmla="*/ 0 w 6869064"/>
              <a:gd name="connsiteY0" fmla="*/ 274511 h 1647032"/>
              <a:gd name="connsiteX1" fmla="*/ 274511 w 6869064"/>
              <a:gd name="connsiteY1" fmla="*/ 0 h 1647032"/>
              <a:gd name="connsiteX2" fmla="*/ 6594553 w 6869064"/>
              <a:gd name="connsiteY2" fmla="*/ 0 h 1647032"/>
              <a:gd name="connsiteX3" fmla="*/ 6869064 w 6869064"/>
              <a:gd name="connsiteY3" fmla="*/ 274511 h 1647032"/>
              <a:gd name="connsiteX4" fmla="*/ 6869064 w 6869064"/>
              <a:gd name="connsiteY4" fmla="*/ 1372521 h 1647032"/>
              <a:gd name="connsiteX5" fmla="*/ 6594553 w 6869064"/>
              <a:gd name="connsiteY5" fmla="*/ 1647032 h 1647032"/>
              <a:gd name="connsiteX6" fmla="*/ 274511 w 6869064"/>
              <a:gd name="connsiteY6" fmla="*/ 1647032 h 1647032"/>
              <a:gd name="connsiteX7" fmla="*/ 0 w 6869064"/>
              <a:gd name="connsiteY7" fmla="*/ 1372521 h 1647032"/>
              <a:gd name="connsiteX8" fmla="*/ 0 w 6869064"/>
              <a:gd name="connsiteY8" fmla="*/ 274511 h 1647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869064" h="1647032">
                <a:moveTo>
                  <a:pt x="0" y="274511"/>
                </a:moveTo>
                <a:cubicBezTo>
                  <a:pt x="0" y="122903"/>
                  <a:pt x="122903" y="0"/>
                  <a:pt x="274511" y="0"/>
                </a:cubicBezTo>
                <a:lnTo>
                  <a:pt x="6594553" y="0"/>
                </a:lnTo>
                <a:cubicBezTo>
                  <a:pt x="6746161" y="0"/>
                  <a:pt x="6869064" y="122903"/>
                  <a:pt x="6869064" y="274511"/>
                </a:cubicBezTo>
                <a:lnTo>
                  <a:pt x="6869064" y="1372521"/>
                </a:lnTo>
                <a:cubicBezTo>
                  <a:pt x="6869064" y="1524129"/>
                  <a:pt x="6746161" y="1647032"/>
                  <a:pt x="6594553" y="1647032"/>
                </a:cubicBezTo>
                <a:lnTo>
                  <a:pt x="274511" y="1647032"/>
                </a:lnTo>
                <a:cubicBezTo>
                  <a:pt x="122903" y="1647032"/>
                  <a:pt x="0" y="1524129"/>
                  <a:pt x="0" y="1372521"/>
                </a:cubicBezTo>
                <a:lnTo>
                  <a:pt x="0" y="274511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2847" tIns="80401" rIns="302847" bIns="80401" numCol="1" spcCol="1270" anchor="ctr" anchorCtr="0">
            <a:noAutofit/>
          </a:bodyPr>
          <a:lstStyle/>
          <a:p>
            <a:pPr marL="0" lvl="0" indent="0" algn="l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altLang="en-US" sz="2400" kern="1200" dirty="0"/>
              <a:t>Some may regard self-actualisation as a deeply religious experience or mythical experience that is of great significance in their life.</a:t>
            </a:r>
            <a:endParaRPr lang="en-GB" sz="2400" kern="12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04A72C3-4FFF-4C7C-8ACB-D9B126229235}"/>
              </a:ext>
            </a:extLst>
          </p:cNvPr>
          <p:cNvSpPr/>
          <p:nvPr/>
        </p:nvSpPr>
        <p:spPr>
          <a:xfrm>
            <a:off x="3708400" y="6078833"/>
            <a:ext cx="8407400" cy="504000"/>
          </a:xfrm>
          <a:prstGeom prst="rect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24D99CA4-4A7C-4332-A0EB-3B545DAE0CE2}"/>
              </a:ext>
            </a:extLst>
          </p:cNvPr>
          <p:cNvSpPr/>
          <p:nvPr/>
        </p:nvSpPr>
        <p:spPr>
          <a:xfrm>
            <a:off x="4128770" y="4739631"/>
            <a:ext cx="6889897" cy="1634256"/>
          </a:xfrm>
          <a:custGeom>
            <a:avLst/>
            <a:gdLst>
              <a:gd name="connsiteX0" fmla="*/ 0 w 6889897"/>
              <a:gd name="connsiteY0" fmla="*/ 272381 h 1634256"/>
              <a:gd name="connsiteX1" fmla="*/ 272381 w 6889897"/>
              <a:gd name="connsiteY1" fmla="*/ 0 h 1634256"/>
              <a:gd name="connsiteX2" fmla="*/ 6617516 w 6889897"/>
              <a:gd name="connsiteY2" fmla="*/ 0 h 1634256"/>
              <a:gd name="connsiteX3" fmla="*/ 6889897 w 6889897"/>
              <a:gd name="connsiteY3" fmla="*/ 272381 h 1634256"/>
              <a:gd name="connsiteX4" fmla="*/ 6889897 w 6889897"/>
              <a:gd name="connsiteY4" fmla="*/ 1361875 h 1634256"/>
              <a:gd name="connsiteX5" fmla="*/ 6617516 w 6889897"/>
              <a:gd name="connsiteY5" fmla="*/ 1634256 h 1634256"/>
              <a:gd name="connsiteX6" fmla="*/ 272381 w 6889897"/>
              <a:gd name="connsiteY6" fmla="*/ 1634256 h 1634256"/>
              <a:gd name="connsiteX7" fmla="*/ 0 w 6889897"/>
              <a:gd name="connsiteY7" fmla="*/ 1361875 h 1634256"/>
              <a:gd name="connsiteX8" fmla="*/ 0 w 6889897"/>
              <a:gd name="connsiteY8" fmla="*/ 272381 h 163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889897" h="1634256">
                <a:moveTo>
                  <a:pt x="0" y="272381"/>
                </a:moveTo>
                <a:cubicBezTo>
                  <a:pt x="0" y="121949"/>
                  <a:pt x="121949" y="0"/>
                  <a:pt x="272381" y="0"/>
                </a:cubicBezTo>
                <a:lnTo>
                  <a:pt x="6617516" y="0"/>
                </a:lnTo>
                <a:cubicBezTo>
                  <a:pt x="6767948" y="0"/>
                  <a:pt x="6889897" y="121949"/>
                  <a:pt x="6889897" y="272381"/>
                </a:cubicBezTo>
                <a:lnTo>
                  <a:pt x="6889897" y="1361875"/>
                </a:lnTo>
                <a:cubicBezTo>
                  <a:pt x="6889897" y="1512307"/>
                  <a:pt x="6767948" y="1634256"/>
                  <a:pt x="6617516" y="1634256"/>
                </a:cubicBezTo>
                <a:lnTo>
                  <a:pt x="272381" y="1634256"/>
                </a:lnTo>
                <a:cubicBezTo>
                  <a:pt x="121949" y="1634256"/>
                  <a:pt x="0" y="1512307"/>
                  <a:pt x="0" y="1361875"/>
                </a:cubicBezTo>
                <a:lnTo>
                  <a:pt x="0" y="272381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2224" tIns="79778" rIns="302224" bIns="79778" numCol="1" spcCol="1270" anchor="ctr" anchorCtr="0">
            <a:noAutofit/>
          </a:bodyPr>
          <a:lstStyle/>
          <a:p>
            <a:pPr marL="0" lvl="0" indent="0" algn="l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altLang="en-US" sz="2400" kern="1200" dirty="0"/>
              <a:t>Moments of self-actualisation do not often occur in life and some people may never achieve this.</a:t>
            </a:r>
            <a:endParaRPr lang="en-GB" sz="2400" kern="1200" dirty="0"/>
          </a:p>
        </p:txBody>
      </p:sp>
    </p:spTree>
    <p:extLst>
      <p:ext uri="{BB962C8B-B14F-4D97-AF65-F5344CB8AC3E}">
        <p14:creationId xmlns:p14="http://schemas.microsoft.com/office/powerpoint/2010/main" val="943566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>
            <a:normAutofit/>
          </a:bodyPr>
          <a:lstStyle/>
          <a:p>
            <a:r>
              <a:rPr lang="en-GB" altLang="en-US" dirty="0"/>
              <a:t>Key characteristics of people who self-actualise (Maslow 1970)</a:t>
            </a:r>
            <a:endParaRPr lang="en-US" altLang="en-US" dirty="0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10B51503-F527-43AB-A03B-8E69906F0D30}"/>
              </a:ext>
            </a:extLst>
          </p:cNvPr>
          <p:cNvSpPr/>
          <p:nvPr/>
        </p:nvSpPr>
        <p:spPr>
          <a:xfrm>
            <a:off x="1701221" y="3066309"/>
            <a:ext cx="1027230" cy="1027230"/>
          </a:xfrm>
          <a:prstGeom prst="ellipse">
            <a:avLst/>
          </a:prstGeom>
        </p:spPr>
        <p:style>
          <a:lnRef idx="0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/>
        </p:style>
      </p:sp>
      <p:sp>
        <p:nvSpPr>
          <p:cNvPr id="4" name="Rectangle 3" descr="Target">
            <a:extLst>
              <a:ext uri="{FF2B5EF4-FFF2-40B4-BE49-F238E27FC236}">
                <a16:creationId xmlns:a16="http://schemas.microsoft.com/office/drawing/2014/main" id="{1C265306-DB12-4611-AC3B-1FC18DD4E766}"/>
              </a:ext>
            </a:extLst>
          </p:cNvPr>
          <p:cNvSpPr/>
          <p:nvPr/>
        </p:nvSpPr>
        <p:spPr>
          <a:xfrm>
            <a:off x="1920139" y="3285227"/>
            <a:ext cx="589394" cy="589394"/>
          </a:xfrm>
          <a:prstGeom prst="rect">
            <a:avLst/>
          </a:pr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CBAA1F5A-1F2A-4920-9E04-1A5C79BB770F}"/>
              </a:ext>
            </a:extLst>
          </p:cNvPr>
          <p:cNvSpPr/>
          <p:nvPr/>
        </p:nvSpPr>
        <p:spPr>
          <a:xfrm>
            <a:off x="1372844" y="4413496"/>
            <a:ext cx="1683984" cy="673593"/>
          </a:xfrm>
          <a:custGeom>
            <a:avLst/>
            <a:gdLst>
              <a:gd name="connsiteX0" fmla="*/ 0 w 1683984"/>
              <a:gd name="connsiteY0" fmla="*/ 0 h 673593"/>
              <a:gd name="connsiteX1" fmla="*/ 1683984 w 1683984"/>
              <a:gd name="connsiteY1" fmla="*/ 0 h 673593"/>
              <a:gd name="connsiteX2" fmla="*/ 1683984 w 1683984"/>
              <a:gd name="connsiteY2" fmla="*/ 673593 h 673593"/>
              <a:gd name="connsiteX3" fmla="*/ 0 w 1683984"/>
              <a:gd name="connsiteY3" fmla="*/ 673593 h 673593"/>
              <a:gd name="connsiteX4" fmla="*/ 0 w 1683984"/>
              <a:gd name="connsiteY4" fmla="*/ 0 h 6735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83984" h="673593">
                <a:moveTo>
                  <a:pt x="0" y="0"/>
                </a:moveTo>
                <a:lnTo>
                  <a:pt x="1683984" y="0"/>
                </a:lnTo>
                <a:lnTo>
                  <a:pt x="1683984" y="673593"/>
                </a:lnTo>
                <a:lnTo>
                  <a:pt x="0" y="67359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marL="0" lvl="0" indent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  <a:defRPr cap="all"/>
            </a:pPr>
            <a:r>
              <a:rPr lang="en-GB" sz="1700" kern="1200" dirty="0"/>
              <a:t>Accurate perceptions of the world;</a:t>
            </a:r>
            <a:endParaRPr lang="en-US" sz="1700" kern="1200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EFC85838-759D-4A21-B0F8-4FD5C3EBFA23}"/>
              </a:ext>
            </a:extLst>
          </p:cNvPr>
          <p:cNvSpPr/>
          <p:nvPr/>
        </p:nvSpPr>
        <p:spPr>
          <a:xfrm>
            <a:off x="3679903" y="3066309"/>
            <a:ext cx="1027230" cy="1027230"/>
          </a:xfrm>
          <a:prstGeom prst="ellipse">
            <a:avLst/>
          </a:prstGeom>
        </p:spPr>
        <p:style>
          <a:lnRef idx="0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/>
        </p:style>
      </p:sp>
      <p:sp>
        <p:nvSpPr>
          <p:cNvPr id="7" name="Rectangle 6" descr="Clapping Hands">
            <a:extLst>
              <a:ext uri="{FF2B5EF4-FFF2-40B4-BE49-F238E27FC236}">
                <a16:creationId xmlns:a16="http://schemas.microsoft.com/office/drawing/2014/main" id="{D15A8D97-8706-4E69-8CCF-FC7C8A2FD493}"/>
              </a:ext>
            </a:extLst>
          </p:cNvPr>
          <p:cNvSpPr/>
          <p:nvPr/>
        </p:nvSpPr>
        <p:spPr>
          <a:xfrm>
            <a:off x="3898821" y="3285227"/>
            <a:ext cx="589394" cy="589394"/>
          </a:xfrm>
          <a:prstGeom prst="rect">
            <a:avLst/>
          </a:prstGeom>
          <a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C181E1BD-A3FE-423A-994A-62472AF98E48}"/>
              </a:ext>
            </a:extLst>
          </p:cNvPr>
          <p:cNvSpPr/>
          <p:nvPr/>
        </p:nvSpPr>
        <p:spPr>
          <a:xfrm>
            <a:off x="3351526" y="4413496"/>
            <a:ext cx="1683984" cy="673593"/>
          </a:xfrm>
          <a:custGeom>
            <a:avLst/>
            <a:gdLst>
              <a:gd name="connsiteX0" fmla="*/ 0 w 1683984"/>
              <a:gd name="connsiteY0" fmla="*/ 0 h 673593"/>
              <a:gd name="connsiteX1" fmla="*/ 1683984 w 1683984"/>
              <a:gd name="connsiteY1" fmla="*/ 0 h 673593"/>
              <a:gd name="connsiteX2" fmla="*/ 1683984 w 1683984"/>
              <a:gd name="connsiteY2" fmla="*/ 673593 h 673593"/>
              <a:gd name="connsiteX3" fmla="*/ 0 w 1683984"/>
              <a:gd name="connsiteY3" fmla="*/ 673593 h 673593"/>
              <a:gd name="connsiteX4" fmla="*/ 0 w 1683984"/>
              <a:gd name="connsiteY4" fmla="*/ 0 h 6735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83984" h="673593">
                <a:moveTo>
                  <a:pt x="0" y="0"/>
                </a:moveTo>
                <a:lnTo>
                  <a:pt x="1683984" y="0"/>
                </a:lnTo>
                <a:lnTo>
                  <a:pt x="1683984" y="673593"/>
                </a:lnTo>
                <a:lnTo>
                  <a:pt x="0" y="67359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marL="0" lvl="0" indent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  <a:defRPr cap="all"/>
            </a:pPr>
            <a:r>
              <a:rPr lang="en-GB" sz="1700" kern="1200" dirty="0"/>
              <a:t>Acceptance of other people;</a:t>
            </a:r>
            <a:endParaRPr lang="en-US" sz="1700" kern="1200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DE68A31E-C142-4E82-8804-9915CB779BDB}"/>
              </a:ext>
            </a:extLst>
          </p:cNvPr>
          <p:cNvSpPr/>
          <p:nvPr/>
        </p:nvSpPr>
        <p:spPr>
          <a:xfrm>
            <a:off x="5658584" y="3066309"/>
            <a:ext cx="1027230" cy="1027230"/>
          </a:xfrm>
          <a:prstGeom prst="ellipse">
            <a:avLst/>
          </a:prstGeom>
        </p:spPr>
        <p:style>
          <a:lnRef idx="0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/>
        </p:style>
      </p:sp>
      <p:sp>
        <p:nvSpPr>
          <p:cNvPr id="10" name="Rectangle 9" descr="Small paint brush">
            <a:extLst>
              <a:ext uri="{FF2B5EF4-FFF2-40B4-BE49-F238E27FC236}">
                <a16:creationId xmlns:a16="http://schemas.microsoft.com/office/drawing/2014/main" id="{15C9F42C-B42E-4D4E-A2AC-309AB02D39D5}"/>
              </a:ext>
            </a:extLst>
          </p:cNvPr>
          <p:cNvSpPr/>
          <p:nvPr/>
        </p:nvSpPr>
        <p:spPr>
          <a:xfrm>
            <a:off x="5877502" y="3285227"/>
            <a:ext cx="589394" cy="589394"/>
          </a:xfrm>
          <a:prstGeom prst="rect">
            <a:avLst/>
          </a:prstGeom>
          <a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E25BA67C-5B40-4BBC-AA3B-E28CB2589A05}"/>
              </a:ext>
            </a:extLst>
          </p:cNvPr>
          <p:cNvSpPr/>
          <p:nvPr/>
        </p:nvSpPr>
        <p:spPr>
          <a:xfrm>
            <a:off x="5330207" y="4413496"/>
            <a:ext cx="1683984" cy="673593"/>
          </a:xfrm>
          <a:custGeom>
            <a:avLst/>
            <a:gdLst>
              <a:gd name="connsiteX0" fmla="*/ 0 w 1683984"/>
              <a:gd name="connsiteY0" fmla="*/ 0 h 673593"/>
              <a:gd name="connsiteX1" fmla="*/ 1683984 w 1683984"/>
              <a:gd name="connsiteY1" fmla="*/ 0 h 673593"/>
              <a:gd name="connsiteX2" fmla="*/ 1683984 w 1683984"/>
              <a:gd name="connsiteY2" fmla="*/ 673593 h 673593"/>
              <a:gd name="connsiteX3" fmla="*/ 0 w 1683984"/>
              <a:gd name="connsiteY3" fmla="*/ 673593 h 673593"/>
              <a:gd name="connsiteX4" fmla="*/ 0 w 1683984"/>
              <a:gd name="connsiteY4" fmla="*/ 0 h 6735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83984" h="673593">
                <a:moveTo>
                  <a:pt x="0" y="0"/>
                </a:moveTo>
                <a:lnTo>
                  <a:pt x="1683984" y="0"/>
                </a:lnTo>
                <a:lnTo>
                  <a:pt x="1683984" y="673593"/>
                </a:lnTo>
                <a:lnTo>
                  <a:pt x="0" y="67359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marL="0" lvl="0" indent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  <a:defRPr cap="all"/>
            </a:pPr>
            <a:r>
              <a:rPr lang="en-GB" sz="1700" kern="1200" dirty="0"/>
              <a:t>Creative;</a:t>
            </a:r>
            <a:endParaRPr lang="en-US" sz="1700" kern="1200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EFB36CF-DED7-451F-9F14-C28E3ADD4371}"/>
              </a:ext>
            </a:extLst>
          </p:cNvPr>
          <p:cNvSpPr/>
          <p:nvPr/>
        </p:nvSpPr>
        <p:spPr>
          <a:xfrm>
            <a:off x="7637266" y="3066309"/>
            <a:ext cx="1027230" cy="1027230"/>
          </a:xfrm>
          <a:prstGeom prst="ellipse">
            <a:avLst/>
          </a:prstGeom>
        </p:spPr>
        <p:style>
          <a:lnRef idx="0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/>
        </p:style>
      </p:sp>
      <p:sp>
        <p:nvSpPr>
          <p:cNvPr id="13" name="Rectangle 12" descr="Angel Face Outline">
            <a:extLst>
              <a:ext uri="{FF2B5EF4-FFF2-40B4-BE49-F238E27FC236}">
                <a16:creationId xmlns:a16="http://schemas.microsoft.com/office/drawing/2014/main" id="{285ED3BB-BF36-4157-B7D3-DB7B30491ACF}"/>
              </a:ext>
            </a:extLst>
          </p:cNvPr>
          <p:cNvSpPr/>
          <p:nvPr/>
        </p:nvSpPr>
        <p:spPr>
          <a:xfrm>
            <a:off x="7856184" y="3285227"/>
            <a:ext cx="589394" cy="589394"/>
          </a:xfrm>
          <a:prstGeom prst="rect">
            <a:avLst/>
          </a:prstGeom>
          <a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AEC4BBA8-D179-430D-9242-0AD66D1CADA7}"/>
              </a:ext>
            </a:extLst>
          </p:cNvPr>
          <p:cNvSpPr/>
          <p:nvPr/>
        </p:nvSpPr>
        <p:spPr>
          <a:xfrm>
            <a:off x="7308889" y="4413496"/>
            <a:ext cx="1683984" cy="673593"/>
          </a:xfrm>
          <a:custGeom>
            <a:avLst/>
            <a:gdLst>
              <a:gd name="connsiteX0" fmla="*/ 0 w 1683984"/>
              <a:gd name="connsiteY0" fmla="*/ 0 h 673593"/>
              <a:gd name="connsiteX1" fmla="*/ 1683984 w 1683984"/>
              <a:gd name="connsiteY1" fmla="*/ 0 h 673593"/>
              <a:gd name="connsiteX2" fmla="*/ 1683984 w 1683984"/>
              <a:gd name="connsiteY2" fmla="*/ 673593 h 673593"/>
              <a:gd name="connsiteX3" fmla="*/ 0 w 1683984"/>
              <a:gd name="connsiteY3" fmla="*/ 673593 h 673593"/>
              <a:gd name="connsiteX4" fmla="*/ 0 w 1683984"/>
              <a:gd name="connsiteY4" fmla="*/ 0 h 6735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83984" h="673593">
                <a:moveTo>
                  <a:pt x="0" y="0"/>
                </a:moveTo>
                <a:lnTo>
                  <a:pt x="1683984" y="0"/>
                </a:lnTo>
                <a:lnTo>
                  <a:pt x="1683984" y="673593"/>
                </a:lnTo>
                <a:lnTo>
                  <a:pt x="0" y="67359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marL="0" lvl="0" indent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  <a:defRPr cap="all"/>
            </a:pPr>
            <a:r>
              <a:rPr lang="en-GB" sz="1700" kern="1200" dirty="0"/>
              <a:t>Good sense of humour;</a:t>
            </a:r>
            <a:endParaRPr lang="en-US" sz="1700" kern="1200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DF70ECCC-BF61-496D-8962-D0B0ADC96446}"/>
              </a:ext>
            </a:extLst>
          </p:cNvPr>
          <p:cNvSpPr/>
          <p:nvPr/>
        </p:nvSpPr>
        <p:spPr>
          <a:xfrm>
            <a:off x="9615948" y="3066309"/>
            <a:ext cx="1027230" cy="1027230"/>
          </a:xfrm>
          <a:prstGeom prst="ellipse">
            <a:avLst/>
          </a:prstGeom>
        </p:spPr>
        <p:style>
          <a:lnRef idx="0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/>
        </p:style>
      </p:sp>
      <p:sp>
        <p:nvSpPr>
          <p:cNvPr id="16" name="Rectangle 15" descr="Disconnected">
            <a:extLst>
              <a:ext uri="{FF2B5EF4-FFF2-40B4-BE49-F238E27FC236}">
                <a16:creationId xmlns:a16="http://schemas.microsoft.com/office/drawing/2014/main" id="{E33611F1-FF2E-4FD6-B798-840922B5D833}"/>
              </a:ext>
            </a:extLst>
          </p:cNvPr>
          <p:cNvSpPr/>
          <p:nvPr/>
        </p:nvSpPr>
        <p:spPr>
          <a:xfrm>
            <a:off x="9834866" y="3285227"/>
            <a:ext cx="589394" cy="589394"/>
          </a:xfrm>
          <a:prstGeom prst="rect">
            <a:avLst/>
          </a:prstGeom>
          <a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9D09B22-4546-49F9-B374-882B54ED89FB}"/>
              </a:ext>
            </a:extLst>
          </p:cNvPr>
          <p:cNvSpPr/>
          <p:nvPr/>
        </p:nvSpPr>
        <p:spPr>
          <a:xfrm>
            <a:off x="9287571" y="4413496"/>
            <a:ext cx="1683984" cy="673593"/>
          </a:xfrm>
          <a:custGeom>
            <a:avLst/>
            <a:gdLst>
              <a:gd name="connsiteX0" fmla="*/ 0 w 1683984"/>
              <a:gd name="connsiteY0" fmla="*/ 0 h 673593"/>
              <a:gd name="connsiteX1" fmla="*/ 1683984 w 1683984"/>
              <a:gd name="connsiteY1" fmla="*/ 0 h 673593"/>
              <a:gd name="connsiteX2" fmla="*/ 1683984 w 1683984"/>
              <a:gd name="connsiteY2" fmla="*/ 673593 h 673593"/>
              <a:gd name="connsiteX3" fmla="*/ 0 w 1683984"/>
              <a:gd name="connsiteY3" fmla="*/ 673593 h 673593"/>
              <a:gd name="connsiteX4" fmla="*/ 0 w 1683984"/>
              <a:gd name="connsiteY4" fmla="*/ 0 h 6735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83984" h="673593">
                <a:moveTo>
                  <a:pt x="0" y="0"/>
                </a:moveTo>
                <a:lnTo>
                  <a:pt x="1683984" y="0"/>
                </a:lnTo>
                <a:lnTo>
                  <a:pt x="1683984" y="673593"/>
                </a:lnTo>
                <a:lnTo>
                  <a:pt x="0" y="673593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marL="0" lvl="0" indent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  <a:defRPr cap="all"/>
            </a:pPr>
            <a:r>
              <a:rPr lang="en-GB" sz="1700" kern="1200" dirty="0"/>
              <a:t>Can Detach and need privacy.</a:t>
            </a:r>
            <a:endParaRPr lang="en-US" sz="1700" kern="1200" dirty="0"/>
          </a:p>
        </p:txBody>
      </p:sp>
    </p:spTree>
    <p:extLst>
      <p:ext uri="{BB962C8B-B14F-4D97-AF65-F5344CB8AC3E}">
        <p14:creationId xmlns:p14="http://schemas.microsoft.com/office/powerpoint/2010/main" val="2651696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1" grpId="0"/>
      <p:bldP spid="14" grpId="0"/>
      <p:bldP spid="1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1"/>
          <p:cNvSpPr txBox="1">
            <a:spLocks noChangeArrowheads="1"/>
          </p:cNvSpPr>
          <p:nvPr/>
        </p:nvSpPr>
        <p:spPr bwMode="auto">
          <a:xfrm>
            <a:off x="2351088" y="2133600"/>
            <a:ext cx="7777162" cy="292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GB" altLang="en-US" sz="4000" b="1" dirty="0"/>
              <a:t>TO WHAT EXTENT DO YOU AGREE WITH THE HUMANISTIC PERSPECTIVE?</a:t>
            </a:r>
          </a:p>
          <a:p>
            <a:pPr algn="ctr" eaLnBrk="1" hangingPunct="1"/>
            <a:endParaRPr lang="en-GB" altLang="en-US" sz="3200" dirty="0"/>
          </a:p>
          <a:p>
            <a:pPr algn="ctr" eaLnBrk="1" hangingPunct="1"/>
            <a:endParaRPr lang="en-US" altLang="en-US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33697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58" r="21248"/>
          <a:stretch>
            <a:fillRect/>
          </a:stretch>
        </p:blipFill>
        <p:spPr bwMode="auto">
          <a:xfrm>
            <a:off x="7620001" y="1347789"/>
            <a:ext cx="3338513" cy="4414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>
          <a:xfrm>
            <a:off x="842338" y="0"/>
            <a:ext cx="10364451" cy="1228725"/>
          </a:xfrm>
        </p:spPr>
        <p:txBody>
          <a:bodyPr vert="horz" lIns="64291" tIns="32146" rIns="64291" bIns="32146" rtlCol="0" anchor="ctr">
            <a:normAutofit/>
          </a:bodyPr>
          <a:lstStyle/>
          <a:p>
            <a:pPr>
              <a:defRPr/>
            </a:pPr>
            <a:r>
              <a:rPr lang="en-GB" dirty="0"/>
              <a:t>TREATMENT…</a:t>
            </a:r>
            <a:endParaRPr dirty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842338" y="1513765"/>
            <a:ext cx="6534150" cy="4917855"/>
          </a:xfrm>
          <a:prstGeom prst="rect">
            <a:avLst/>
          </a:prstGeom>
        </p:spPr>
        <p:txBody>
          <a:bodyPr lIns="64291" tIns="32146" rIns="64291" bIns="32146">
            <a:normAutofit/>
          </a:bodyPr>
          <a:lstStyle/>
          <a:p>
            <a:pPr marL="592138" algn="just"/>
            <a:r>
              <a:rPr lang="en-US" altLang="en-US" dirty="0"/>
              <a:t>The humanistic approach’s primary application has been to therapeutic treatment.</a:t>
            </a:r>
          </a:p>
          <a:p>
            <a:pPr marL="592138" algn="just"/>
            <a:r>
              <a:rPr lang="en-US" altLang="en-US" dirty="0"/>
              <a:t>Client-centered therapy- whereby the client is encouraged to </a:t>
            </a:r>
            <a:r>
              <a:rPr lang="en-US" altLang="en-US" b="1" dirty="0"/>
              <a:t>develop positive self-regard &amp; overcome mismatch between their perceived self, actual self &amp; ideal self.</a:t>
            </a:r>
          </a:p>
          <a:p>
            <a:pPr marL="592138" algn="just"/>
            <a:r>
              <a:rPr lang="en-US" altLang="en-US" dirty="0"/>
              <a:t>Gestalt therapy- developed by Fritz </a:t>
            </a:r>
            <a:r>
              <a:rPr lang="en-US" altLang="en-US" dirty="0" err="1"/>
              <a:t>Perls</a:t>
            </a:r>
            <a:r>
              <a:rPr lang="en-US" altLang="en-US" dirty="0"/>
              <a:t>, the aim is to help the client become a ‘whole’ (gestalt) person by getting them to accept every aspect of themselves.</a:t>
            </a:r>
          </a:p>
          <a:p>
            <a:pPr marL="592138" algn="just"/>
            <a:r>
              <a:rPr lang="en-US" altLang="en-US" dirty="0"/>
              <a:t>Techniques of gestalt therapy include confrontation, dream analysis, and role playing.</a:t>
            </a:r>
          </a:p>
        </p:txBody>
      </p:sp>
    </p:spTree>
    <p:extLst>
      <p:ext uri="{BB962C8B-B14F-4D97-AF65-F5344CB8AC3E}">
        <p14:creationId xmlns:p14="http://schemas.microsoft.com/office/powerpoint/2010/main" val="127295166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uiExpand="1" build="p" bldLvl="5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7860667" y="685800"/>
            <a:ext cx="3656419" cy="14859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b="1"/>
              <a:t>TREATMENT…</a:t>
            </a:r>
            <a:endParaRPr lang="en-GB" b="1" dirty="0"/>
          </a:p>
        </p:txBody>
      </p:sp>
      <p:sp>
        <p:nvSpPr>
          <p:cNvPr id="29700" name="Rectangle 135">
            <a:extLst>
              <a:ext uri="{FF2B5EF4-FFF2-40B4-BE49-F238E27FC236}">
                <a16:creationId xmlns:a16="http://schemas.microsoft.com/office/drawing/2014/main" id="{BEC9E7FA-3295-45ED-8253-D23F9E44E1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5" name="Picture 4" descr="A group of people sitting at a table&#10;&#10;Description automatically generated">
            <a:hlinkClick r:id="rId2"/>
            <a:extLst>
              <a:ext uri="{FF2B5EF4-FFF2-40B4-BE49-F238E27FC236}">
                <a16:creationId xmlns:a16="http://schemas.microsoft.com/office/drawing/2014/main" id="{140C3DED-CFE3-4698-857F-23C3DAEBBA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561" y="971714"/>
            <a:ext cx="6517065" cy="4594530"/>
          </a:xfrm>
          <a:prstGeom prst="rect">
            <a:avLst/>
          </a:prstGeom>
        </p:spPr>
      </p:pic>
      <p:sp>
        <p:nvSpPr>
          <p:cNvPr id="29698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7860667" y="2286000"/>
            <a:ext cx="3656419" cy="35814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en-GB" altLang="en-US" sz="1700" dirty="0"/>
              <a:t>Humanists take a phenomenological approach </a:t>
            </a:r>
          </a:p>
          <a:p>
            <a:pPr marL="0" indent="0" eaLnBrk="1" hangingPunct="1">
              <a:buNone/>
            </a:pPr>
            <a:r>
              <a:rPr lang="en-GB" altLang="en-US" sz="1700" dirty="0"/>
              <a:t>(a method used to examine a human experience and how people should live their lives)</a:t>
            </a:r>
          </a:p>
          <a:p>
            <a:pPr marL="0" indent="0" eaLnBrk="1" hangingPunct="1">
              <a:buNone/>
            </a:pPr>
            <a:endParaRPr lang="en-GB" altLang="en-US" sz="1700" dirty="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GB" altLang="en-US" sz="1700" dirty="0"/>
              <a:t>Therefore, they use methods such as:</a:t>
            </a:r>
          </a:p>
          <a:p>
            <a:pPr eaLnBrk="1" hangingPunct="1"/>
            <a:r>
              <a:rPr lang="en-GB" altLang="en-US" sz="1700" dirty="0"/>
              <a:t>Unstructured interviews</a:t>
            </a:r>
          </a:p>
          <a:p>
            <a:pPr eaLnBrk="1" hangingPunct="1"/>
            <a:r>
              <a:rPr lang="en-GB" altLang="en-US" sz="1700" dirty="0"/>
              <a:t>Diaries, letters and biographical material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4E4EC4-86ED-46F0-96FA-4A9244111366}"/>
              </a:ext>
            </a:extLst>
          </p:cNvPr>
          <p:cNvSpPr txBox="1"/>
          <p:nvPr/>
        </p:nvSpPr>
        <p:spPr>
          <a:xfrm>
            <a:off x="706695" y="5689600"/>
            <a:ext cx="71539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dirty="0"/>
              <a:t>This is a video of a full therapy session between Carl Rogers and a man experiencing anger and hurt after an illness. The interview is 1 hour long, so may be something you are interested in watching in your own time.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BA3CB8E-C6E3-438B-BC04-C8CD85481859}"/>
              </a:ext>
            </a:extLst>
          </p:cNvPr>
          <p:cNvSpPr/>
          <p:nvPr/>
        </p:nvSpPr>
        <p:spPr>
          <a:xfrm>
            <a:off x="706695" y="5689600"/>
            <a:ext cx="7153972" cy="1168024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85671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6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362DFFC-4DCC-48EE-B781-94D04B95F1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517" y="833610"/>
            <a:ext cx="4018839" cy="5262390"/>
          </a:xfrm>
        </p:spPr>
        <p:txBody>
          <a:bodyPr anchor="ctr">
            <a:normAutofit/>
          </a:bodyPr>
          <a:lstStyle/>
          <a:p>
            <a:pPr algn="r"/>
            <a:r>
              <a:rPr lang="en-GB" sz="5400" dirty="0">
                <a:solidFill>
                  <a:schemeClr val="bg2"/>
                </a:solidFill>
              </a:rPr>
              <a:t>Strengths of the Humanistic Approach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B8B265-E68C-4B64-9238-781F0102C5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Block Arc 5">
            <a:extLst>
              <a:ext uri="{FF2B5EF4-FFF2-40B4-BE49-F238E27FC236}">
                <a16:creationId xmlns:a16="http://schemas.microsoft.com/office/drawing/2014/main" id="{525E72E1-2A20-4C6E-96A4-A186568708FF}"/>
              </a:ext>
            </a:extLst>
          </p:cNvPr>
          <p:cNvSpPr/>
          <p:nvPr/>
        </p:nvSpPr>
        <p:spPr>
          <a:xfrm>
            <a:off x="-2319778" y="-185339"/>
            <a:ext cx="7293488" cy="7293488"/>
          </a:xfrm>
          <a:prstGeom prst="blockArc">
            <a:avLst>
              <a:gd name="adj1" fmla="val 18900000"/>
              <a:gd name="adj2" fmla="val 2700000"/>
              <a:gd name="adj3" fmla="val 296"/>
            </a:avLst>
          </a:prstGeom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2AD2FEE5-EBC6-494F-A162-F18AFBC54E98}"/>
              </a:ext>
            </a:extLst>
          </p:cNvPr>
          <p:cNvGrpSpPr/>
          <p:nvPr/>
        </p:nvGrpSpPr>
        <p:grpSpPr>
          <a:xfrm>
            <a:off x="3993482" y="960149"/>
            <a:ext cx="7961917" cy="1042009"/>
            <a:chOff x="3993482" y="960149"/>
            <a:chExt cx="7961917" cy="1042009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58259264-04F7-4E4A-8C7F-E5339D0FE78E}"/>
                </a:ext>
              </a:extLst>
            </p:cNvPr>
            <p:cNvSpPr/>
            <p:nvPr/>
          </p:nvSpPr>
          <p:spPr>
            <a:xfrm>
              <a:off x="4514486" y="1064350"/>
              <a:ext cx="7440913" cy="833607"/>
            </a:xfrm>
            <a:custGeom>
              <a:avLst/>
              <a:gdLst>
                <a:gd name="connsiteX0" fmla="*/ 0 w 7440913"/>
                <a:gd name="connsiteY0" fmla="*/ 0 h 833607"/>
                <a:gd name="connsiteX1" fmla="*/ 7440913 w 7440913"/>
                <a:gd name="connsiteY1" fmla="*/ 0 h 833607"/>
                <a:gd name="connsiteX2" fmla="*/ 7440913 w 7440913"/>
                <a:gd name="connsiteY2" fmla="*/ 833607 h 833607"/>
                <a:gd name="connsiteX3" fmla="*/ 0 w 7440913"/>
                <a:gd name="connsiteY3" fmla="*/ 833607 h 833607"/>
                <a:gd name="connsiteX4" fmla="*/ 0 w 7440913"/>
                <a:gd name="connsiteY4" fmla="*/ 0 h 8336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440913" h="833607">
                  <a:moveTo>
                    <a:pt x="0" y="0"/>
                  </a:moveTo>
                  <a:lnTo>
                    <a:pt x="7440913" y="0"/>
                  </a:lnTo>
                  <a:lnTo>
                    <a:pt x="7440913" y="833607"/>
                  </a:lnTo>
                  <a:lnTo>
                    <a:pt x="0" y="8336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B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61676" tIns="66040" rIns="66040" bIns="66040" numCol="1" spcCol="1270" anchor="ctr" anchorCtr="0">
              <a:noAutofit/>
            </a:bodyPr>
            <a:lstStyle/>
            <a:p>
              <a:pPr marL="0" lvl="0" indent="0" algn="l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600" kern="1200" dirty="0"/>
                <a:t>Emphasises the need to study consciousness and human experience.</a:t>
              </a:r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181ACEEB-96D2-4C1B-812E-2AFB68DE185C}"/>
                </a:ext>
              </a:extLst>
            </p:cNvPr>
            <p:cNvSpPr/>
            <p:nvPr/>
          </p:nvSpPr>
          <p:spPr>
            <a:xfrm>
              <a:off x="3993482" y="960149"/>
              <a:ext cx="1042009" cy="1042009"/>
            </a:xfrm>
            <a:prstGeom prst="ellipse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BB3CF7A0-96E7-4B49-A3D9-1ECF3CBD62E3}"/>
              </a:ext>
            </a:extLst>
          </p:cNvPr>
          <p:cNvGrpSpPr/>
          <p:nvPr/>
        </p:nvGrpSpPr>
        <p:grpSpPr>
          <a:xfrm>
            <a:off x="4471408" y="2210777"/>
            <a:ext cx="7483991" cy="1042009"/>
            <a:chOff x="4471408" y="2210777"/>
            <a:chExt cx="7483991" cy="1042009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974E1F1D-6C8A-475A-B90A-314EA287B77A}"/>
                </a:ext>
              </a:extLst>
            </p:cNvPr>
            <p:cNvSpPr/>
            <p:nvPr/>
          </p:nvSpPr>
          <p:spPr>
            <a:xfrm>
              <a:off x="4992413" y="2314978"/>
              <a:ext cx="6962986" cy="833607"/>
            </a:xfrm>
            <a:custGeom>
              <a:avLst/>
              <a:gdLst>
                <a:gd name="connsiteX0" fmla="*/ 0 w 6962986"/>
                <a:gd name="connsiteY0" fmla="*/ 0 h 833607"/>
                <a:gd name="connsiteX1" fmla="*/ 6962986 w 6962986"/>
                <a:gd name="connsiteY1" fmla="*/ 0 h 833607"/>
                <a:gd name="connsiteX2" fmla="*/ 6962986 w 6962986"/>
                <a:gd name="connsiteY2" fmla="*/ 833607 h 833607"/>
                <a:gd name="connsiteX3" fmla="*/ 0 w 6962986"/>
                <a:gd name="connsiteY3" fmla="*/ 833607 h 833607"/>
                <a:gd name="connsiteX4" fmla="*/ 0 w 6962986"/>
                <a:gd name="connsiteY4" fmla="*/ 0 h 8336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962986" h="833607">
                  <a:moveTo>
                    <a:pt x="0" y="0"/>
                  </a:moveTo>
                  <a:lnTo>
                    <a:pt x="6962986" y="0"/>
                  </a:lnTo>
                  <a:lnTo>
                    <a:pt x="6962986" y="833607"/>
                  </a:lnTo>
                  <a:lnTo>
                    <a:pt x="0" y="8336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B0F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61676" tIns="66040" rIns="66040" bIns="66040" numCol="1" spcCol="1270" anchor="ctr" anchorCtr="0">
              <a:noAutofit/>
            </a:bodyPr>
            <a:lstStyle/>
            <a:p>
              <a:pPr marL="0" lvl="0" indent="0" algn="l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600" kern="1200" dirty="0"/>
                <a:t>Looks to fill the gaps not explained by other approaches.</a:t>
              </a: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2C6B1F87-BC68-4967-AB7B-0E5A69CFD88E}"/>
                </a:ext>
              </a:extLst>
            </p:cNvPr>
            <p:cNvSpPr/>
            <p:nvPr/>
          </p:nvSpPr>
          <p:spPr>
            <a:xfrm>
              <a:off x="4471408" y="2210777"/>
              <a:ext cx="1042009" cy="1042009"/>
            </a:xfrm>
            <a:prstGeom prst="ellipse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DEDCD683-7F5A-4AC2-BAC8-948FA4D44773}"/>
              </a:ext>
            </a:extLst>
          </p:cNvPr>
          <p:cNvGrpSpPr/>
          <p:nvPr/>
        </p:nvGrpSpPr>
        <p:grpSpPr>
          <a:xfrm>
            <a:off x="4471408" y="3461405"/>
            <a:ext cx="7483991" cy="1042009"/>
            <a:chOff x="4471408" y="3461405"/>
            <a:chExt cx="7483991" cy="1042009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6791957-67AA-408F-A28C-FD98A73C25AC}"/>
                </a:ext>
              </a:extLst>
            </p:cNvPr>
            <p:cNvSpPr/>
            <p:nvPr/>
          </p:nvSpPr>
          <p:spPr>
            <a:xfrm>
              <a:off x="4992413" y="3565606"/>
              <a:ext cx="6962986" cy="833607"/>
            </a:xfrm>
            <a:custGeom>
              <a:avLst/>
              <a:gdLst>
                <a:gd name="connsiteX0" fmla="*/ 0 w 6962986"/>
                <a:gd name="connsiteY0" fmla="*/ 0 h 833607"/>
                <a:gd name="connsiteX1" fmla="*/ 6962986 w 6962986"/>
                <a:gd name="connsiteY1" fmla="*/ 0 h 833607"/>
                <a:gd name="connsiteX2" fmla="*/ 6962986 w 6962986"/>
                <a:gd name="connsiteY2" fmla="*/ 833607 h 833607"/>
                <a:gd name="connsiteX3" fmla="*/ 0 w 6962986"/>
                <a:gd name="connsiteY3" fmla="*/ 833607 h 833607"/>
                <a:gd name="connsiteX4" fmla="*/ 0 w 6962986"/>
                <a:gd name="connsiteY4" fmla="*/ 0 h 8336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962986" h="833607">
                  <a:moveTo>
                    <a:pt x="0" y="0"/>
                  </a:moveTo>
                  <a:lnTo>
                    <a:pt x="6962986" y="0"/>
                  </a:lnTo>
                  <a:lnTo>
                    <a:pt x="6962986" y="833607"/>
                  </a:lnTo>
                  <a:lnTo>
                    <a:pt x="0" y="8336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00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61676" tIns="66040" rIns="66040" bIns="66040" numCol="1" spcCol="1270" anchor="ctr" anchorCtr="0">
              <a:noAutofit/>
            </a:bodyPr>
            <a:lstStyle/>
            <a:p>
              <a:pPr marL="0" lvl="0" indent="0" algn="l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600" kern="1200" dirty="0"/>
                <a:t>Emphasises individualism – personality and abnormality are not uniform.</a:t>
              </a: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6E185FFA-AEF8-45C6-96B0-12E85535C738}"/>
                </a:ext>
              </a:extLst>
            </p:cNvPr>
            <p:cNvSpPr/>
            <p:nvPr/>
          </p:nvSpPr>
          <p:spPr>
            <a:xfrm>
              <a:off x="4471408" y="3461405"/>
              <a:ext cx="1042009" cy="1042009"/>
            </a:xfrm>
            <a:prstGeom prst="ellipse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FB17E6D8-D49A-4BCB-8130-8AA0A30D5C5A}"/>
              </a:ext>
            </a:extLst>
          </p:cNvPr>
          <p:cNvGrpSpPr/>
          <p:nvPr/>
        </p:nvGrpSpPr>
        <p:grpSpPr>
          <a:xfrm>
            <a:off x="3993482" y="4712034"/>
            <a:ext cx="7961917" cy="1042009"/>
            <a:chOff x="3993482" y="4712034"/>
            <a:chExt cx="7961917" cy="1042009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A6D587F8-2C42-4B51-90FA-D825AF305BF5}"/>
                </a:ext>
              </a:extLst>
            </p:cNvPr>
            <p:cNvSpPr/>
            <p:nvPr/>
          </p:nvSpPr>
          <p:spPr>
            <a:xfrm>
              <a:off x="4514486" y="4816235"/>
              <a:ext cx="7440913" cy="833607"/>
            </a:xfrm>
            <a:custGeom>
              <a:avLst/>
              <a:gdLst>
                <a:gd name="connsiteX0" fmla="*/ 0 w 7440913"/>
                <a:gd name="connsiteY0" fmla="*/ 0 h 833607"/>
                <a:gd name="connsiteX1" fmla="*/ 7440913 w 7440913"/>
                <a:gd name="connsiteY1" fmla="*/ 0 h 833607"/>
                <a:gd name="connsiteX2" fmla="*/ 7440913 w 7440913"/>
                <a:gd name="connsiteY2" fmla="*/ 833607 h 833607"/>
                <a:gd name="connsiteX3" fmla="*/ 0 w 7440913"/>
                <a:gd name="connsiteY3" fmla="*/ 833607 h 833607"/>
                <a:gd name="connsiteX4" fmla="*/ 0 w 7440913"/>
                <a:gd name="connsiteY4" fmla="*/ 0 h 8336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440913" h="833607">
                  <a:moveTo>
                    <a:pt x="0" y="0"/>
                  </a:moveTo>
                  <a:lnTo>
                    <a:pt x="7440913" y="0"/>
                  </a:lnTo>
                  <a:lnTo>
                    <a:pt x="7440913" y="833607"/>
                  </a:lnTo>
                  <a:lnTo>
                    <a:pt x="0" y="8336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61676" tIns="66040" rIns="66040" bIns="66040" numCol="1" spcCol="1270" anchor="ctr" anchorCtr="0">
              <a:noAutofit/>
            </a:bodyPr>
            <a:lstStyle/>
            <a:p>
              <a:pPr marL="0" lvl="0" indent="0" algn="l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600" kern="1200" dirty="0"/>
                <a:t>Emphasises motivation and self-actualisation.</a:t>
              </a: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E52135F0-F891-4016-B3C6-0A1CF624438B}"/>
                </a:ext>
              </a:extLst>
            </p:cNvPr>
            <p:cNvSpPr/>
            <p:nvPr/>
          </p:nvSpPr>
          <p:spPr>
            <a:xfrm>
              <a:off x="3993482" y="4712034"/>
              <a:ext cx="1042009" cy="1042009"/>
            </a:xfrm>
            <a:prstGeom prst="ellipse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</p:spTree>
    <p:extLst>
      <p:ext uri="{BB962C8B-B14F-4D97-AF65-F5344CB8AC3E}">
        <p14:creationId xmlns:p14="http://schemas.microsoft.com/office/powerpoint/2010/main" val="2982228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Rectangle 73">
            <a:extLst>
              <a:ext uri="{FF2B5EF4-FFF2-40B4-BE49-F238E27FC236}">
                <a16:creationId xmlns:a16="http://schemas.microsoft.com/office/drawing/2014/main" id="{9A204626-2220-4678-A939-FD94EA7B53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784743" y="685800"/>
            <a:ext cx="5958837" cy="14859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/>
              <a:t>Strengths…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457201" y="1591733"/>
            <a:ext cx="6286380" cy="427566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274320" indent="-274320" algn="just">
              <a:buNone/>
              <a:defRPr/>
            </a:pPr>
            <a:r>
              <a:rPr lang="en-GB" sz="2400" dirty="0"/>
              <a:t>The Humanistic approach has contributed to Psychology by:</a:t>
            </a:r>
          </a:p>
          <a:p>
            <a:pPr marL="274320" indent="-274320">
              <a:buNone/>
              <a:defRPr/>
            </a:pPr>
            <a:endParaRPr lang="en-GB" dirty="0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EB97D8A6-1C5A-42B6-AE78-F3D0F9BDF0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83661" y="0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1" name="Graphic 70" descr="Brain">
            <a:extLst>
              <a:ext uri="{FF2B5EF4-FFF2-40B4-BE49-F238E27FC236}">
                <a16:creationId xmlns:a16="http://schemas.microsoft.com/office/drawing/2014/main" id="{E0BF875B-6FFF-4556-95FB-FD3B1B07DC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252340" y="1778834"/>
            <a:ext cx="3299579" cy="329957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D980FEE-0487-48EA-90DB-87886BC9CD43}"/>
              </a:ext>
            </a:extLst>
          </p:cNvPr>
          <p:cNvSpPr/>
          <p:nvPr/>
        </p:nvSpPr>
        <p:spPr>
          <a:xfrm>
            <a:off x="457201" y="4198318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>
              <a:spcAft>
                <a:spcPts val="600"/>
              </a:spcAft>
              <a:buFont typeface="Wingdings 2"/>
              <a:buChar char=""/>
            </a:pPr>
            <a:r>
              <a:rPr lang="en-GB" sz="2400" dirty="0"/>
              <a:t> Highlighting the value of more individualistic methods of study, particularly in the areas of personality and abnormality.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0EB5A45-CB7E-4C3D-B345-624559E4B6A0}"/>
              </a:ext>
            </a:extLst>
          </p:cNvPr>
          <p:cNvSpPr/>
          <p:nvPr/>
        </p:nvSpPr>
        <p:spPr>
          <a:xfrm>
            <a:off x="552391" y="2529237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>
              <a:spcAft>
                <a:spcPts val="600"/>
              </a:spcAft>
              <a:buFont typeface="Wingdings 2"/>
              <a:buChar char=""/>
            </a:pPr>
            <a:r>
              <a:rPr lang="en-GB" sz="2400" dirty="0"/>
              <a:t> Emphasising the importance of self actualisation, responsibility, freedom of choice and social context in therapy.</a:t>
            </a:r>
          </a:p>
        </p:txBody>
      </p:sp>
    </p:spTree>
    <p:extLst>
      <p:ext uri="{BB962C8B-B14F-4D97-AF65-F5344CB8AC3E}">
        <p14:creationId xmlns:p14="http://schemas.microsoft.com/office/powerpoint/2010/main" val="801323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  <p:bldP spid="4" grpId="0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847100" y="142267"/>
            <a:ext cx="10364451" cy="1596177"/>
          </a:xfrm>
        </p:spPr>
        <p:txBody>
          <a:bodyPr/>
          <a:lstStyle/>
          <a:p>
            <a:pPr>
              <a:defRPr/>
            </a:pPr>
            <a:r>
              <a:rPr lang="en-GB" dirty="0"/>
              <a:t>Criticisms OF THE HUMANISTIC APPROACH</a:t>
            </a:r>
            <a:r>
              <a:rPr lang="en-GB" b="1" dirty="0"/>
              <a:t> </a:t>
            </a:r>
          </a:p>
        </p:txBody>
      </p:sp>
      <p:sp>
        <p:nvSpPr>
          <p:cNvPr id="26626" name="Content Placeholder 2"/>
          <p:cNvSpPr>
            <a:spLocks noGrp="1"/>
          </p:cNvSpPr>
          <p:nvPr>
            <p:ph sz="quarter" idx="13"/>
          </p:nvPr>
        </p:nvSpPr>
        <p:spPr>
          <a:xfrm>
            <a:off x="1992314" y="1341439"/>
            <a:ext cx="8074025" cy="5132387"/>
          </a:xfrm>
          <a:prstGeom prst="rect">
            <a:avLst/>
          </a:prstGeom>
        </p:spPr>
        <p:txBody>
          <a:bodyPr/>
          <a:lstStyle/>
          <a:p>
            <a:pPr marL="292100" indent="-292100">
              <a:lnSpc>
                <a:spcPct val="80000"/>
              </a:lnSpc>
            </a:pPr>
            <a:endParaRPr lang="en-GB" altLang="en-US" sz="2400" dirty="0"/>
          </a:p>
          <a:p>
            <a:pPr marL="292100" indent="-292100" algn="just">
              <a:lnSpc>
                <a:spcPct val="80000"/>
              </a:lnSpc>
            </a:pPr>
            <a:r>
              <a:rPr lang="en-GB" altLang="en-US" dirty="0"/>
              <a:t>The belief in individual free-will goes against the deterministic nature of science.</a:t>
            </a:r>
          </a:p>
          <a:p>
            <a:pPr marL="292100" indent="-292100" algn="just">
              <a:lnSpc>
                <a:spcPct val="80000"/>
              </a:lnSpc>
              <a:buNone/>
            </a:pPr>
            <a:endParaRPr lang="en-GB" altLang="en-US" dirty="0"/>
          </a:p>
          <a:p>
            <a:pPr marL="292100" indent="-292100" algn="just">
              <a:lnSpc>
                <a:spcPct val="80000"/>
              </a:lnSpc>
            </a:pPr>
            <a:r>
              <a:rPr lang="en-GB" altLang="en-US" dirty="0"/>
              <a:t>Focuses too much on individualism and not on theories that can be generalised.</a:t>
            </a:r>
          </a:p>
          <a:p>
            <a:pPr marL="292100" indent="-292100" algn="just">
              <a:lnSpc>
                <a:spcPct val="80000"/>
              </a:lnSpc>
            </a:pPr>
            <a:endParaRPr lang="en-GB" altLang="en-US" dirty="0"/>
          </a:p>
          <a:p>
            <a:pPr marL="292100" indent="-292100" algn="just">
              <a:lnSpc>
                <a:spcPct val="80000"/>
              </a:lnSpc>
            </a:pPr>
            <a:r>
              <a:rPr lang="en-GB" altLang="en-US" dirty="0"/>
              <a:t>Humanistic psychology reads more like a philosophical guide on how to live a fulfilling life rather than a scientific explanation of people.</a:t>
            </a:r>
            <a:br>
              <a:rPr lang="en-GB" altLang="en-US" dirty="0"/>
            </a:br>
            <a:endParaRPr lang="en-GB" altLang="en-US" dirty="0"/>
          </a:p>
          <a:p>
            <a:pPr marL="292100" indent="-292100" algn="just">
              <a:lnSpc>
                <a:spcPct val="80000"/>
              </a:lnSpc>
            </a:pPr>
            <a:r>
              <a:rPr lang="en-GB" altLang="en-US" dirty="0"/>
              <a:t>Things like consciousness and emotion are among the most difficult aspects of Psychology to study – due to their subjective nature.</a:t>
            </a:r>
          </a:p>
        </p:txBody>
      </p:sp>
    </p:spTree>
    <p:extLst>
      <p:ext uri="{BB962C8B-B14F-4D97-AF65-F5344CB8AC3E}">
        <p14:creationId xmlns:p14="http://schemas.microsoft.com/office/powerpoint/2010/main" val="2946251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6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6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7401" y="248317"/>
            <a:ext cx="6667500" cy="1241814"/>
          </a:xfrm>
        </p:spPr>
        <p:txBody>
          <a:bodyPr>
            <a:normAutofit fontScale="90000"/>
          </a:bodyPr>
          <a:lstStyle/>
          <a:p>
            <a:r>
              <a:rPr lang="en-GB" u="sng" dirty="0"/>
              <a:t>Activity.</a:t>
            </a:r>
            <a:br>
              <a:rPr lang="en-GB" dirty="0"/>
            </a:br>
            <a:r>
              <a:rPr lang="en-GB" dirty="0"/>
              <a:t>Complete the ‘Hierarchy of needs’ task (word or </a:t>
            </a:r>
            <a:r>
              <a:rPr lang="en-GB" dirty="0" err="1"/>
              <a:t>moodle</a:t>
            </a:r>
            <a:r>
              <a:rPr lang="en-GB" dirty="0"/>
              <a:t> version)  </a:t>
            </a:r>
          </a:p>
        </p:txBody>
      </p:sp>
      <p:pic>
        <p:nvPicPr>
          <p:cNvPr id="1028" name="Picture 4" descr="C:\Users\donna\AppData\Local\Microsoft\Windows\Temporary Internet Files\Content.IE5\OZOW5VY5\low-27s-hierarchy-of-needs[1]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939"/>
          <a:stretch/>
        </p:blipFill>
        <p:spPr bwMode="auto">
          <a:xfrm>
            <a:off x="2565400" y="41439"/>
            <a:ext cx="9613900" cy="2897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donna\AppData\Local\Microsoft\Windows\Temporary Internet Files\Content.IE5\OZOW5VY5\low-27s-hierarchy-of-needs[1].png">
            <a:extLst>
              <a:ext uri="{FF2B5EF4-FFF2-40B4-BE49-F238E27FC236}">
                <a16:creationId xmlns:a16="http://schemas.microsoft.com/office/drawing/2014/main" id="{62E1449F-D411-4E31-A913-9703886A8E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566" b="37234"/>
          <a:stretch/>
        </p:blipFill>
        <p:spPr bwMode="auto">
          <a:xfrm>
            <a:off x="2527300" y="2968965"/>
            <a:ext cx="9613900" cy="1081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donna\AppData\Local\Microsoft\Windows\Temporary Internet Files\Content.IE5\OZOW5VY5\low-27s-hierarchy-of-needs[1].png">
            <a:extLst>
              <a:ext uri="{FF2B5EF4-FFF2-40B4-BE49-F238E27FC236}">
                <a16:creationId xmlns:a16="http://schemas.microsoft.com/office/drawing/2014/main" id="{D8445B51-09CC-4E11-8BBB-5AA87C5B20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213" b="24327"/>
          <a:stretch/>
        </p:blipFill>
        <p:spPr bwMode="auto">
          <a:xfrm>
            <a:off x="2499784" y="4050921"/>
            <a:ext cx="9613900" cy="846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donna\AppData\Local\Microsoft\Windows\Temporary Internet Files\Content.IE5\OZOW5VY5\low-27s-hierarchy-of-needs[1].png">
            <a:extLst>
              <a:ext uri="{FF2B5EF4-FFF2-40B4-BE49-F238E27FC236}">
                <a16:creationId xmlns:a16="http://schemas.microsoft.com/office/drawing/2014/main" id="{E0087518-0355-4A68-B642-803474D3AC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672" b="12171"/>
          <a:stretch/>
        </p:blipFill>
        <p:spPr bwMode="auto">
          <a:xfrm>
            <a:off x="2470150" y="4907420"/>
            <a:ext cx="9613900" cy="764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donna\AppData\Local\Microsoft\Windows\Temporary Internet Files\Content.IE5\OZOW5VY5\low-27s-hierarchy-of-needs[1].png">
            <a:extLst>
              <a:ext uri="{FF2B5EF4-FFF2-40B4-BE49-F238E27FC236}">
                <a16:creationId xmlns:a16="http://schemas.microsoft.com/office/drawing/2014/main" id="{85B1733C-77C7-4780-BBF9-FE2A1569BA9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276"/>
          <a:stretch/>
        </p:blipFill>
        <p:spPr bwMode="auto">
          <a:xfrm>
            <a:off x="2482850" y="5681977"/>
            <a:ext cx="9613900" cy="80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3801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04D238-4953-433A-4872-54A8169798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dirty="0"/>
              <a:t>Module Feedback Questionnaire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8DC4EF-8787-ECC2-BCB3-9F7937C8B1D5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sz="2800" dirty="0"/>
              <a:t>Can you please now take the time to fill in the Student Module Feedback Questionnaire</a:t>
            </a:r>
          </a:p>
          <a:p>
            <a:r>
              <a:rPr lang="en-GB" sz="2800" dirty="0"/>
              <a:t>You will find this at the top right of the Module Moodle Page</a:t>
            </a:r>
          </a:p>
          <a:p>
            <a:r>
              <a:rPr lang="en-GB" sz="2800" dirty="0"/>
              <a:t>This will give you the opportunity to share your opinions on this module</a:t>
            </a:r>
          </a:p>
          <a:p>
            <a:r>
              <a:rPr lang="en-GB" sz="2800" dirty="0"/>
              <a:t>The questionnaire is anonymous so please answer the questions freely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738264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D0EC47-D0FC-4FE5-A07E-B9F4C86151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B03471-A987-4494-BCC1-0FB0F60A6E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9200" y="1638300"/>
            <a:ext cx="10668000" cy="490220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GB" altLang="en-US" dirty="0"/>
              <a:t>Carlson, N, R., </a:t>
            </a:r>
            <a:r>
              <a:rPr lang="en-GB" altLang="en-US" dirty="0" err="1"/>
              <a:t>Buskist</a:t>
            </a:r>
            <a:r>
              <a:rPr lang="en-GB" altLang="en-US" dirty="0"/>
              <a:t>, W., (2013),</a:t>
            </a:r>
            <a:r>
              <a:rPr lang="en-GB" altLang="en-US" i="1" dirty="0"/>
              <a:t> Psychology </a:t>
            </a:r>
            <a:r>
              <a:rPr lang="en-GB" altLang="en-US" dirty="0"/>
              <a:t>: UEL, Pearson Education UK, ProQuest </a:t>
            </a:r>
            <a:r>
              <a:rPr lang="en-GB" altLang="en-US" dirty="0" err="1"/>
              <a:t>Ebook</a:t>
            </a:r>
            <a:r>
              <a:rPr lang="en-GB" altLang="en-US" dirty="0"/>
              <a:t> Central.</a:t>
            </a:r>
            <a:endParaRPr lang="en-GB" dirty="0"/>
          </a:p>
          <a:p>
            <a:pPr algn="just"/>
            <a:r>
              <a:rPr lang="en-GB" dirty="0" err="1"/>
              <a:t>Chapmancoaching</a:t>
            </a:r>
            <a:r>
              <a:rPr lang="en-GB" dirty="0"/>
              <a:t>, (2018), </a:t>
            </a:r>
            <a:r>
              <a:rPr lang="en-GB" i="1" dirty="0"/>
              <a:t>Self Concept Part #3 – What you can do!, </a:t>
            </a:r>
            <a:r>
              <a:rPr lang="en-GB" dirty="0"/>
              <a:t>[video] Available at: </a:t>
            </a:r>
            <a:r>
              <a:rPr lang="en-GB" dirty="0">
                <a:hlinkClick r:id="rId2"/>
              </a:rPr>
              <a:t>https://www.youtube.com/watch?v=ydPf2WwZQFU</a:t>
            </a:r>
            <a:r>
              <a:rPr lang="en-GB" dirty="0"/>
              <a:t> (Accessed: 12 October 2022). </a:t>
            </a:r>
          </a:p>
          <a:p>
            <a:pPr algn="just"/>
            <a:r>
              <a:rPr lang="en-GB" dirty="0" err="1"/>
              <a:t>Chapmancoaching</a:t>
            </a:r>
            <a:r>
              <a:rPr lang="en-GB" dirty="0"/>
              <a:t>, (2018), </a:t>
            </a:r>
            <a:r>
              <a:rPr lang="en-GB" i="1" dirty="0"/>
              <a:t>Self Concept Part #1 – Carl Roger’s Theory on Self Esteem, </a:t>
            </a:r>
            <a:r>
              <a:rPr lang="en-GB" dirty="0"/>
              <a:t>[video] Available at: </a:t>
            </a:r>
            <a:r>
              <a:rPr lang="en-GB" dirty="0">
                <a:hlinkClick r:id="rId3"/>
              </a:rPr>
              <a:t>https://www.youtube.com/watch?v=gVlxu7PwvZU</a:t>
            </a:r>
            <a:r>
              <a:rPr lang="en-GB" dirty="0"/>
              <a:t>  (Accessed: 12 October 2022). </a:t>
            </a:r>
          </a:p>
          <a:p>
            <a:pPr algn="just"/>
            <a:r>
              <a:rPr lang="en-GB" dirty="0" err="1"/>
              <a:t>Chapmancoaching</a:t>
            </a:r>
            <a:r>
              <a:rPr lang="en-GB" dirty="0"/>
              <a:t>, (2018), </a:t>
            </a:r>
            <a:r>
              <a:rPr lang="en-GB" i="1" dirty="0"/>
              <a:t>Self Concept Part #2 – Conditions of worth, </a:t>
            </a:r>
            <a:r>
              <a:rPr lang="en-GB" dirty="0"/>
              <a:t>[video] Available at: </a:t>
            </a:r>
            <a:r>
              <a:rPr lang="en-GB" dirty="0">
                <a:hlinkClick r:id="rId4"/>
              </a:rPr>
              <a:t>https://www.youtube.com/watch?v=5aNYVW2g1Nw</a:t>
            </a:r>
            <a:r>
              <a:rPr lang="en-GB" dirty="0"/>
              <a:t>  (Accessed: 12 October 2022). </a:t>
            </a:r>
          </a:p>
          <a:p>
            <a:pPr algn="just"/>
            <a:r>
              <a:rPr lang="en-GB" dirty="0"/>
              <a:t>Fernald, D., (2008), </a:t>
            </a:r>
            <a:r>
              <a:rPr lang="en-GB" i="1" dirty="0"/>
              <a:t>Psychology – Six Perspectives, </a:t>
            </a:r>
            <a:r>
              <a:rPr lang="en-GB" dirty="0"/>
              <a:t>London: Sage Publications. </a:t>
            </a:r>
          </a:p>
          <a:p>
            <a:pPr algn="just"/>
            <a:r>
              <a:rPr lang="en-GB" altLang="en-US" dirty="0"/>
              <a:t>Gross, R, D., (2015), </a:t>
            </a:r>
            <a:r>
              <a:rPr lang="en-GB" altLang="en-US" i="1" dirty="0"/>
              <a:t>Psychology: The Science of Mind and Behaviour, </a:t>
            </a:r>
            <a:r>
              <a:rPr lang="en-GB" altLang="en-US" dirty="0"/>
              <a:t>7th </a:t>
            </a:r>
            <a:r>
              <a:rPr lang="en-GB" altLang="en-US" dirty="0" err="1"/>
              <a:t>edn</a:t>
            </a:r>
            <a:r>
              <a:rPr lang="en-GB" altLang="en-US" dirty="0"/>
              <a:t>, Hodder Education Group, EBSCO Publishing : eBook Collection (EBSCOhost)</a:t>
            </a:r>
            <a:endParaRPr lang="en-GB" dirty="0"/>
          </a:p>
          <a:p>
            <a:pPr algn="just"/>
            <a:r>
              <a:rPr lang="en-GB" dirty="0"/>
              <a:t>Hill, A.,(2017), </a:t>
            </a:r>
            <a:r>
              <a:rPr lang="en-GB" i="1" dirty="0"/>
              <a:t>Carl Rogers Counsels An Individual On Anger, </a:t>
            </a:r>
            <a:r>
              <a:rPr lang="en-GB" dirty="0"/>
              <a:t>[video] Available at: </a:t>
            </a:r>
            <a:r>
              <a:rPr lang="en-GB" dirty="0">
                <a:hlinkClick r:id="rId5"/>
              </a:rPr>
              <a:t>https://www.youtube.com/watch?v=uRCD3anKsa0</a:t>
            </a:r>
            <a:r>
              <a:rPr lang="en-GB" dirty="0"/>
              <a:t> (Accessed: 12 October 2022). </a:t>
            </a:r>
          </a:p>
          <a:p>
            <a:pPr algn="just"/>
            <a:r>
              <a:rPr lang="en-GB" dirty="0"/>
              <a:t>Rogers, C., (1951), </a:t>
            </a:r>
            <a:r>
              <a:rPr lang="en-GB" i="1" dirty="0"/>
              <a:t>Client Centred Therapy, </a:t>
            </a:r>
            <a:r>
              <a:rPr lang="en-GB" dirty="0"/>
              <a:t>Kindle Edition.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0313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475" y="228600"/>
            <a:ext cx="10364451" cy="1614619"/>
          </a:xfrm>
        </p:spPr>
        <p:txBody>
          <a:bodyPr/>
          <a:lstStyle/>
          <a:p>
            <a:r>
              <a:rPr lang="en-GB" dirty="0"/>
              <a:t>NEED SOME HELP?</a:t>
            </a:r>
          </a:p>
        </p:txBody>
      </p:sp>
      <p:pic>
        <p:nvPicPr>
          <p:cNvPr id="4" name="Content Placeholder 3">
            <a:hlinkClick r:id="rId2"/>
          </p:cNvPr>
          <p:cNvPicPr>
            <a:picLocks noGrp="1" noChangeAspect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1150" y="1731169"/>
            <a:ext cx="1219200" cy="1476375"/>
          </a:xfrm>
        </p:spPr>
      </p:pic>
      <p:pic>
        <p:nvPicPr>
          <p:cNvPr id="5" name="Picture 4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0" y="2676525"/>
            <a:ext cx="1219200" cy="1504950"/>
          </a:xfrm>
          <a:prstGeom prst="rect">
            <a:avLst/>
          </a:prstGeom>
        </p:spPr>
      </p:pic>
      <p:pic>
        <p:nvPicPr>
          <p:cNvPr id="6" name="Picture 5">
            <a:hlinkClick r:id="rId6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1600" y="1252537"/>
            <a:ext cx="1219200" cy="1781175"/>
          </a:xfrm>
          <a:prstGeom prst="rect">
            <a:avLst/>
          </a:prstGeom>
        </p:spPr>
      </p:pic>
      <p:pic>
        <p:nvPicPr>
          <p:cNvPr id="7" name="Picture 6">
            <a:hlinkClick r:id="rId8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175" y="3910012"/>
            <a:ext cx="1219200" cy="1609725"/>
          </a:xfrm>
          <a:prstGeom prst="rect">
            <a:avLst/>
          </a:prstGeom>
        </p:spPr>
      </p:pic>
      <p:pic>
        <p:nvPicPr>
          <p:cNvPr id="8" name="Picture 7">
            <a:hlinkClick r:id="rId10"/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00" y="3700462"/>
            <a:ext cx="1219200" cy="1819275"/>
          </a:xfrm>
          <a:prstGeom prst="rect">
            <a:avLst/>
          </a:prstGeom>
        </p:spPr>
      </p:pic>
      <p:pic>
        <p:nvPicPr>
          <p:cNvPr id="9" name="Picture 8">
            <a:hlinkClick r:id="rId12"/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338" y="1654968"/>
            <a:ext cx="1219200" cy="1628775"/>
          </a:xfrm>
          <a:prstGeom prst="rect">
            <a:avLst/>
          </a:prstGeom>
        </p:spPr>
      </p:pic>
      <p:pic>
        <p:nvPicPr>
          <p:cNvPr id="10" name="Picture 9">
            <a:hlinkClick r:id="rId14"/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2100" y="4819650"/>
            <a:ext cx="1219200" cy="1581150"/>
          </a:xfrm>
          <a:prstGeom prst="rect">
            <a:avLst/>
          </a:prstGeom>
        </p:spPr>
      </p:pic>
      <p:pic>
        <p:nvPicPr>
          <p:cNvPr id="11" name="Picture 10">
            <a:hlinkClick r:id="rId16"/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6925" y="3400425"/>
            <a:ext cx="1219200" cy="186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697497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1776</TotalTime>
  <Words>1548</Words>
  <Application>Microsoft Office PowerPoint</Application>
  <PresentationFormat>Widescreen</PresentationFormat>
  <Paragraphs>163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8" baseType="lpstr">
      <vt:lpstr>Adobe Arabic</vt:lpstr>
      <vt:lpstr>Arial</vt:lpstr>
      <vt:lpstr>Franklin Gothic Book</vt:lpstr>
      <vt:lpstr>Wingdings</vt:lpstr>
      <vt:lpstr>Wingdings 2</vt:lpstr>
      <vt:lpstr>Crop</vt:lpstr>
      <vt:lpstr>The Humanistic Approach</vt:lpstr>
      <vt:lpstr>Origins &amp; History</vt:lpstr>
      <vt:lpstr>Humanistic Approach</vt:lpstr>
      <vt:lpstr>Humanistic Approach</vt:lpstr>
      <vt:lpstr>Humanistic Approach</vt:lpstr>
      <vt:lpstr>Humanistic Approach</vt:lpstr>
      <vt:lpstr>Carl Rogers (1902-1987)</vt:lpstr>
      <vt:lpstr>PowerPoint Presentation</vt:lpstr>
      <vt:lpstr>Carl Rogers believed that…</vt:lpstr>
      <vt:lpstr>Ideal self versus real self</vt:lpstr>
      <vt:lpstr>Activity – 25 minutes   Watch the videos – take notes and be ready to discuss. </vt:lpstr>
      <vt:lpstr>What were your thoughts?</vt:lpstr>
      <vt:lpstr>A sense of wellbeing</vt:lpstr>
      <vt:lpstr>ROGERS….</vt:lpstr>
      <vt:lpstr> How did Carl Roger’s define a fully functioning person?</vt:lpstr>
      <vt:lpstr>Abraham Maslow (1908-1970)</vt:lpstr>
      <vt:lpstr>QUESTION......</vt:lpstr>
      <vt:lpstr>Prioritise…..</vt:lpstr>
      <vt:lpstr>Maslow’s hierarchy of needs</vt:lpstr>
      <vt:lpstr>MASLOW….</vt:lpstr>
      <vt:lpstr>MASLOW…</vt:lpstr>
      <vt:lpstr>Key characteristics of people who self-actualise (Maslow 1970)</vt:lpstr>
      <vt:lpstr>PowerPoint Presentation</vt:lpstr>
      <vt:lpstr>TREATMENT…</vt:lpstr>
      <vt:lpstr>TREATMENT…</vt:lpstr>
      <vt:lpstr>Strengths of the Humanistic Approach</vt:lpstr>
      <vt:lpstr>Strengths…</vt:lpstr>
      <vt:lpstr>Criticisms OF THE HUMANISTIC APPROACH </vt:lpstr>
      <vt:lpstr>Activity. Complete the ‘Hierarchy of needs’ task (word or moodle version)  </vt:lpstr>
      <vt:lpstr>Module Feedback Questionnaire</vt:lpstr>
      <vt:lpstr>References</vt:lpstr>
      <vt:lpstr>NEED SOME HELP?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Humanistic Approach</dc:title>
  <dc:creator>Rebecca Stewart</dc:creator>
  <cp:lastModifiedBy>Joanne Davies (Yr Athrofa)</cp:lastModifiedBy>
  <cp:revision>18</cp:revision>
  <dcterms:created xsi:type="dcterms:W3CDTF">2020-06-15T21:09:57Z</dcterms:created>
  <dcterms:modified xsi:type="dcterms:W3CDTF">2022-11-06T17:30:21Z</dcterms:modified>
</cp:coreProperties>
</file>