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4" r:id="rId1"/>
  </p:sldMasterIdLst>
  <p:notesMasterIdLst>
    <p:notesMasterId r:id="rId17"/>
  </p:notesMasterIdLst>
  <p:sldIdLst>
    <p:sldId id="257" r:id="rId2"/>
    <p:sldId id="258" r:id="rId3"/>
    <p:sldId id="259" r:id="rId4"/>
    <p:sldId id="271" r:id="rId5"/>
    <p:sldId id="260" r:id="rId6"/>
    <p:sldId id="269" r:id="rId7"/>
    <p:sldId id="261" r:id="rId8"/>
    <p:sldId id="262" r:id="rId9"/>
    <p:sldId id="263" r:id="rId10"/>
    <p:sldId id="265" r:id="rId11"/>
    <p:sldId id="267" r:id="rId12"/>
    <p:sldId id="268" r:id="rId13"/>
    <p:sldId id="272" r:id="rId14"/>
    <p:sldId id="274"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897" autoAdjust="0"/>
    <p:restoredTop sz="86851" autoAdjust="0"/>
  </p:normalViewPr>
  <p:slideViewPr>
    <p:cSldViewPr snapToGrid="0">
      <p:cViewPr>
        <p:scale>
          <a:sx n="50" d="100"/>
          <a:sy n="50" d="100"/>
        </p:scale>
        <p:origin x="930"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7562F4-9199-48BB-A22F-2A1023E321F6}" type="datetimeFigureOut">
              <a:rPr lang="en-GB" smtClean="0"/>
              <a:t>28/04/2020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E60081-DD50-4667-B4A5-26703B76E484}" type="slidenum">
              <a:rPr lang="en-GB" smtClean="0"/>
              <a:t>‹#›</a:t>
            </a:fld>
            <a:endParaRPr lang="en-GB"/>
          </a:p>
        </p:txBody>
      </p:sp>
    </p:spTree>
    <p:extLst>
      <p:ext uri="{BB962C8B-B14F-4D97-AF65-F5344CB8AC3E}">
        <p14:creationId xmlns:p14="http://schemas.microsoft.com/office/powerpoint/2010/main" val="33546645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welcome to my presentation. </a:t>
            </a:r>
          </a:p>
          <a:p>
            <a:endParaRPr lang="en-GB" dirty="0"/>
          </a:p>
          <a:p>
            <a:r>
              <a:rPr lang="en-GB" dirty="0"/>
              <a:t>There have been several areas within this module which I found of particular interest:</a:t>
            </a:r>
          </a:p>
          <a:p>
            <a:endParaRPr lang="en-GB" dirty="0"/>
          </a:p>
          <a:p>
            <a:r>
              <a:rPr lang="en-GB" dirty="0"/>
              <a:t>Analytical tools Such as PESTEL and SWOT</a:t>
            </a:r>
          </a:p>
          <a:p>
            <a:endParaRPr lang="en-GB" dirty="0"/>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importance of corporate responsibility and the future of our ecological systems and the impact of modern industry on our climate.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emergence of Agile working and how that has proved to be invaluable during the Covid-19 lockdown measures.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way in which we communicate with our peers, subordinates that different tiers of management and outside agencies all have a bearing the way in which we conduct our business and promote positive working relationships internally and with external partners and stakeholders.</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However, to reflect on my own learning journey I will be presenting my own key area’s which I have found to be beneficial to my own career progression.</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 would like to start with this quote…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AE60081-DD50-4667-B4A5-26703B76E484}" type="slidenum">
              <a:rPr lang="en-GB" smtClean="0"/>
              <a:t>1</a:t>
            </a:fld>
            <a:endParaRPr lang="en-GB"/>
          </a:p>
        </p:txBody>
      </p:sp>
    </p:spTree>
    <p:extLst>
      <p:ext uri="{BB962C8B-B14F-4D97-AF65-F5344CB8AC3E}">
        <p14:creationId xmlns:p14="http://schemas.microsoft.com/office/powerpoint/2010/main" val="4124610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particularly like this quote from Confucius. It captures my own approach in my endeavours to interact with others. </a:t>
            </a:r>
          </a:p>
          <a:p>
            <a:endParaRPr lang="en-GB" dirty="0"/>
          </a:p>
          <a:p>
            <a:endParaRPr lang="en-GB" dirty="0"/>
          </a:p>
          <a:p>
            <a:r>
              <a:rPr lang="en-GB" dirty="0"/>
              <a:t>In the workplace and in my own experience I have always only delegated tasks that I have myself carried out previously or would do myself. This philosophy has served me well during my career and it can be applied in many workplace situations, particularly when dealing with conflict or conduct issues.</a:t>
            </a: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2</a:t>
            </a:fld>
            <a:endParaRPr lang="en-GB"/>
          </a:p>
        </p:txBody>
      </p:sp>
    </p:spTree>
    <p:extLst>
      <p:ext uri="{BB962C8B-B14F-4D97-AF65-F5344CB8AC3E}">
        <p14:creationId xmlns:p14="http://schemas.microsoft.com/office/powerpoint/2010/main" val="1713075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‘It is not sufficient simply to have an experience in order to learn. Without reflecting upon this experience, it may quickly be forgotten, or its learning potential lost. It is from the feelings and thoughts emerging from this reflection that generalisations or concepts can be generated, and it is generalisations that allow new situations to be tackled effectively.’(Gibbs 1988)</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3</a:t>
            </a:fld>
            <a:endParaRPr lang="en-GB"/>
          </a:p>
        </p:txBody>
      </p:sp>
    </p:spTree>
    <p:extLst>
      <p:ext uri="{BB962C8B-B14F-4D97-AF65-F5344CB8AC3E}">
        <p14:creationId xmlns:p14="http://schemas.microsoft.com/office/powerpoint/2010/main" val="3689252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module has been delivered weekly via a series of four-hour lectures and by utilizing online and UWTSD library resources. Classroom based learning has involved activities and discussion involving mind mapping, team presentations and debate. Pre-lecture study and research was carried out in preparation for the subject area prior to each lecture.</a:t>
            </a: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4</a:t>
            </a:fld>
            <a:endParaRPr lang="en-GB"/>
          </a:p>
        </p:txBody>
      </p:sp>
    </p:spTree>
    <p:extLst>
      <p:ext uri="{BB962C8B-B14F-4D97-AF65-F5344CB8AC3E}">
        <p14:creationId xmlns:p14="http://schemas.microsoft.com/office/powerpoint/2010/main" val="4014462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Prior to my study of the intercultural workplace I had some experience and training of the subject matter.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was interested to learn more about how organisations have adapted and evolved to embrace a more diverse workforce and what that entailed. Throughout the module I was able to relate my leaning to my previous experience which evoked a realisation that I would have been able to have managed my teams more effectively had I had this knowledge earlier in my career. The restrictions brought about by the Covid-19 pandemic unfortunately disrupted the final weeks of my studies, but I was able to reflect on the module and how I might apply what I have learnt in the working environment. This has provided me with a new sense of confidence which I feel has already improved my performance at 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5</a:t>
            </a:fld>
            <a:endParaRPr lang="en-GB"/>
          </a:p>
        </p:txBody>
      </p:sp>
    </p:spTree>
    <p:extLst>
      <p:ext uri="{BB962C8B-B14F-4D97-AF65-F5344CB8AC3E}">
        <p14:creationId xmlns:p14="http://schemas.microsoft.com/office/powerpoint/2010/main" val="38890735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human resources management (HRM) element of the module proved to be an area that I found to be very valuable.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During my study I found that according to research HR has a significant impact on the success or failure of an organisation and of individual performance (</a:t>
            </a:r>
            <a:r>
              <a:rPr lang="en-GB" sz="1200" kern="1200" dirty="0" err="1">
                <a:solidFill>
                  <a:schemeClr val="tx1"/>
                </a:solidFill>
                <a:effectLst/>
                <a:latin typeface="+mn-lt"/>
                <a:ea typeface="+mn-ea"/>
                <a:cs typeface="+mn-cs"/>
              </a:rPr>
              <a:t>Rynes</a:t>
            </a:r>
            <a:r>
              <a:rPr lang="en-GB" sz="1200" kern="1200" dirty="0">
                <a:solidFill>
                  <a:schemeClr val="tx1"/>
                </a:solidFill>
                <a:effectLst/>
                <a:latin typeface="+mn-lt"/>
                <a:ea typeface="+mn-ea"/>
                <a:cs typeface="+mn-cs"/>
              </a:rPr>
              <a:t>, 2002).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successful business or organisation cannot move forward and achieve organisational goals without the existence of Human Resources (HR). There continues to be challenges for HR departments in the global marketplace.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context of classroom learning the value of HR did not appear to have been appreciated by some of the group which could at times present challenges.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similar resistances can be experienced in the workplace when it is considered that an objective of HRM is to embrace diversity,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learning environment proved to be very much part of the learning experience.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Rather than it (HRM) being perceived as a necessary cost to an organisation was something I had not really considered in any depth. HRM provides  a focus on loyalty, retention, increased profitability, reducing cost, flexibility, plus attracting and retaining talent thus, giving CEO’s the ability to demonstrate increased returns for shareholders (</a:t>
            </a:r>
            <a:r>
              <a:rPr lang="en-GB" sz="1200" kern="1200" dirty="0" err="1">
                <a:solidFill>
                  <a:schemeClr val="tx1"/>
                </a:solidFill>
                <a:effectLst/>
                <a:latin typeface="+mn-lt"/>
                <a:ea typeface="+mn-ea"/>
                <a:cs typeface="+mn-cs"/>
              </a:rPr>
              <a:t>Castane</a:t>
            </a:r>
            <a:r>
              <a:rPr lang="en-GB" sz="1200" kern="1200" dirty="0">
                <a:solidFill>
                  <a:schemeClr val="tx1"/>
                </a:solidFill>
                <a:effectLst/>
                <a:latin typeface="+mn-lt"/>
                <a:ea typeface="+mn-ea"/>
                <a:cs typeface="+mn-cs"/>
              </a:rPr>
              <a:t> &amp; Toulson, n.d.).  I think the biggest challenge to HR managers is continually  having to prove their worth in an organisation.</a:t>
            </a: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6</a:t>
            </a:fld>
            <a:endParaRPr lang="en-GB"/>
          </a:p>
        </p:txBody>
      </p:sp>
    </p:spTree>
    <p:extLst>
      <p:ext uri="{BB962C8B-B14F-4D97-AF65-F5344CB8AC3E}">
        <p14:creationId xmlns:p14="http://schemas.microsoft.com/office/powerpoint/2010/main" val="1444532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provide an analysis of my learning journey against the backdrop of my own previous management experience does create some anomalies for me.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Despite the complex theories and tools that have been studied during this module it is evident  that successful management skills cannot be acquired solely through a course of study. Historically there has been a failure in Personnel  Management training literature to recognize that there is often a difference between the goals of management and the aspirations of workers (</a:t>
            </a:r>
            <a:r>
              <a:rPr lang="en-GB" sz="1200" kern="1200" dirty="0" err="1">
                <a:solidFill>
                  <a:schemeClr val="tx1"/>
                </a:solidFill>
                <a:effectLst/>
                <a:latin typeface="+mn-lt"/>
                <a:ea typeface="+mn-ea"/>
                <a:cs typeface="+mn-cs"/>
              </a:rPr>
              <a:t>Legge</a:t>
            </a:r>
            <a:r>
              <a:rPr lang="en-GB" sz="1200" kern="1200" dirty="0">
                <a:solidFill>
                  <a:schemeClr val="tx1"/>
                </a:solidFill>
                <a:effectLst/>
                <a:latin typeface="+mn-lt"/>
                <a:ea typeface="+mn-ea"/>
                <a:cs typeface="+mn-cs"/>
              </a:rPr>
              <a:t>, 1995).</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was also discussed during the classroom-based learning where the diverse personalities within an organisation require managers to adapt their management style in any given situation to achieve a positive outcome for the individual and the mission.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Studying alongside my fellow students I was able to hypothetically  place each one into a role that I considered would make the best use of their skills and talents.</a:t>
            </a:r>
          </a:p>
          <a:p>
            <a:r>
              <a:rPr lang="en-GB" sz="1200" kern="1200" dirty="0">
                <a:solidFill>
                  <a:schemeClr val="tx1"/>
                </a:solidFill>
                <a:effectLst/>
                <a:latin typeface="+mn-lt"/>
                <a:ea typeface="+mn-ea"/>
                <a:cs typeface="+mn-cs"/>
              </a:rPr>
              <a:t>The class was not extensively diverse but there was a good combination of different ages, temperaments, and attitudes which, due to the learning environment I found myself inspired to research HRM in more depth as a career option.</a:t>
            </a: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7</a:t>
            </a:fld>
            <a:endParaRPr lang="en-GB"/>
          </a:p>
        </p:txBody>
      </p:sp>
    </p:spTree>
    <p:extLst>
      <p:ext uri="{BB962C8B-B14F-4D97-AF65-F5344CB8AC3E}">
        <p14:creationId xmlns:p14="http://schemas.microsoft.com/office/powerpoint/2010/main" val="177694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I reflect on the decisions, choices and appointments I have made during my career within the context of this module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have found some satisfaction in how those decisions have had a positive impact on the individual, the team and the organisation. This module has provided me with a canvas on which to paint my experiences and skills to produce a complete picture of my combined learning and acquired knowledge</a:t>
            </a:r>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8</a:t>
            </a:fld>
            <a:endParaRPr lang="en-GB"/>
          </a:p>
        </p:txBody>
      </p:sp>
    </p:spTree>
    <p:extLst>
      <p:ext uri="{BB962C8B-B14F-4D97-AF65-F5344CB8AC3E}">
        <p14:creationId xmlns:p14="http://schemas.microsoft.com/office/powerpoint/2010/main" val="36173679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Key Skills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Problem solving</a:t>
            </a:r>
          </a:p>
          <a:p>
            <a:r>
              <a:rPr lang="en-GB" sz="1200" kern="1200" dirty="0">
                <a:solidFill>
                  <a:schemeClr val="tx1"/>
                </a:solidFill>
                <a:effectLst/>
                <a:latin typeface="+mn-lt"/>
                <a:ea typeface="+mn-ea"/>
                <a:cs typeface="+mn-cs"/>
              </a:rPr>
              <a:t>Collaboration </a:t>
            </a:r>
          </a:p>
          <a:p>
            <a:r>
              <a:rPr lang="en-GB" sz="1200" kern="1200" dirty="0">
                <a:solidFill>
                  <a:schemeClr val="tx1"/>
                </a:solidFill>
                <a:effectLst/>
                <a:latin typeface="+mn-lt"/>
                <a:ea typeface="+mn-ea"/>
                <a:cs typeface="+mn-cs"/>
              </a:rPr>
              <a:t>Social intelligence</a:t>
            </a:r>
          </a:p>
          <a:p>
            <a:r>
              <a:rPr lang="en-GB" sz="1200" kern="1200" dirty="0">
                <a:solidFill>
                  <a:schemeClr val="tx1"/>
                </a:solidFill>
                <a:effectLst/>
                <a:latin typeface="+mn-lt"/>
                <a:ea typeface="+mn-ea"/>
                <a:cs typeface="+mn-cs"/>
              </a:rPr>
              <a:t>Creativity</a:t>
            </a:r>
          </a:p>
          <a:p>
            <a:r>
              <a:rPr lang="en-GB" sz="1200" kern="1200" dirty="0">
                <a:solidFill>
                  <a:schemeClr val="tx1"/>
                </a:solidFill>
                <a:effectLst/>
                <a:latin typeface="+mn-lt"/>
                <a:ea typeface="+mn-ea"/>
                <a:cs typeface="+mn-cs"/>
              </a:rPr>
              <a:t>Insight into new media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have developed an interest in a future career transition into a HRM role. I believe I have some of the key skills and competencies but feel I may need to continue to study the subject to provide my with a better understanding of HRM theory. I will also seek to gain a placement in my final year in a HR role either with local government or the private sector.</a:t>
            </a: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9</a:t>
            </a:fld>
            <a:endParaRPr lang="en-GB"/>
          </a:p>
        </p:txBody>
      </p:sp>
    </p:spTree>
    <p:extLst>
      <p:ext uri="{BB962C8B-B14F-4D97-AF65-F5344CB8AC3E}">
        <p14:creationId xmlns:p14="http://schemas.microsoft.com/office/powerpoint/2010/main" val="14677567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Diversity in the modern workplace has evolved since its recognition during the last ten to fifteen years. Organisations would often refer to a culture, ethnicity or gender as being ‘underrepresented’.  </a:t>
            </a:r>
          </a:p>
          <a:p>
            <a:r>
              <a:rPr lang="en-GB" sz="1200" kern="1200" dirty="0">
                <a:solidFill>
                  <a:schemeClr val="tx1"/>
                </a:solidFill>
                <a:effectLst/>
                <a:latin typeface="+mn-lt"/>
                <a:ea typeface="+mn-ea"/>
                <a:cs typeface="+mn-cs"/>
              </a:rPr>
              <a:t>Today the use of the word ‘Diversity’ is often used to describe a protected characteristic which has presented some challenges to HR departments in terms of the recruitment and the accommodation of a diverse work force.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could be argued that too much of a focus on diversity in the workplace could overlook some important skills that could be brought to an organisation . As an example it is possible for several individuals with a range of individual protected characteristics who do in fact have very similar backgrounds in terms of education, experience and social class (</a:t>
            </a:r>
            <a:r>
              <a:rPr lang="en-GB" sz="1200" kern="1200" dirty="0" err="1">
                <a:solidFill>
                  <a:schemeClr val="tx1"/>
                </a:solidFill>
                <a:effectLst/>
                <a:latin typeface="+mn-lt"/>
                <a:ea typeface="+mn-ea"/>
                <a:cs typeface="+mn-cs"/>
              </a:rPr>
              <a:t>Abeyie</a:t>
            </a:r>
            <a:r>
              <a:rPr lang="en-GB" sz="1200" kern="1200" dirty="0">
                <a:solidFill>
                  <a:schemeClr val="tx1"/>
                </a:solidFill>
                <a:effectLst/>
                <a:latin typeface="+mn-lt"/>
                <a:ea typeface="+mn-ea"/>
                <a:cs typeface="+mn-cs"/>
              </a:rPr>
              <a:t>, 2020) A HR manager seeking to recruit or promote may seek to increase the number of females in the organisation which would put all the male applicants at a distinct disadvantage.</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successful business or organisation cannot move forward and achieve organisational goals without the existence of Human Resources (HR). There are several challenges for HR departments in the global marketplace.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10</a:t>
            </a:fld>
            <a:endParaRPr lang="en-GB"/>
          </a:p>
        </p:txBody>
      </p:sp>
    </p:spTree>
    <p:extLst>
      <p:ext uri="{BB962C8B-B14F-4D97-AF65-F5344CB8AC3E}">
        <p14:creationId xmlns:p14="http://schemas.microsoft.com/office/powerpoint/2010/main" val="4030941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the purpose of this presentation I have chosen the Royal Mail Group Plc as an organisation to research for a SWOT analysis.</a:t>
            </a:r>
          </a:p>
          <a:p>
            <a:r>
              <a:rPr lang="en-GB" dirty="0"/>
              <a:t>STRENGTHS</a:t>
            </a:r>
          </a:p>
          <a:p>
            <a:endParaRPr lang="en-GB" dirty="0"/>
          </a:p>
          <a:p>
            <a:pPr lvl="0"/>
            <a:r>
              <a:rPr lang="en-GB" dirty="0"/>
              <a:t>A trusted and established Global brand.</a:t>
            </a:r>
          </a:p>
          <a:p>
            <a:pPr lvl="0"/>
            <a:r>
              <a:rPr lang="en-GB" dirty="0"/>
              <a:t>Sound performance in emerging markets and identifying and capitalising on new revenue opportunities.</a:t>
            </a:r>
          </a:p>
          <a:p>
            <a:pPr lvl="0"/>
            <a:r>
              <a:rPr lang="en-GB" dirty="0"/>
              <a:t>Positive return on company investments </a:t>
            </a:r>
          </a:p>
          <a:p>
            <a:pPr lvl="0"/>
            <a:r>
              <a:rPr lang="en-GB" dirty="0"/>
              <a:t>Dedicated customer satisfaction / relationship management promoting a positive brand image whilst nurturing a high level of customer satisfaction.</a:t>
            </a:r>
          </a:p>
          <a:p>
            <a:pPr lvl="0"/>
            <a:r>
              <a:rPr lang="en-GB" dirty="0"/>
              <a:t>Successful market strategies for its products and services.</a:t>
            </a:r>
          </a:p>
          <a:p>
            <a:pPr lvl="0"/>
            <a:r>
              <a:rPr lang="en-GB" dirty="0"/>
              <a:t>A complex and efficient distribution network serving all UK mainland addresses six days a week.</a:t>
            </a:r>
          </a:p>
          <a:p>
            <a:pPr lvl="0"/>
            <a:r>
              <a:rPr lang="en-GB" dirty="0"/>
              <a:t>Financially sound allowing for further expansion.</a:t>
            </a:r>
          </a:p>
          <a:p>
            <a:pPr lvl="0"/>
            <a:endParaRPr lang="en-GB" dirty="0"/>
          </a:p>
          <a:p>
            <a:pPr lvl="0"/>
            <a:r>
              <a:rPr lang="en-GB" dirty="0"/>
              <a:t>WEAKNESSES</a:t>
            </a:r>
          </a:p>
          <a:p>
            <a:pPr lvl="0"/>
            <a:r>
              <a:rPr lang="en-GB" dirty="0"/>
              <a:t>Competition - </a:t>
            </a:r>
            <a:r>
              <a:rPr lang="en-GB" sz="1200" kern="1200" dirty="0">
                <a:solidFill>
                  <a:schemeClr val="tx1"/>
                </a:solidFill>
                <a:effectLst/>
                <a:latin typeface="+mn-lt"/>
                <a:ea typeface="+mn-ea"/>
                <a:cs typeface="+mn-cs"/>
              </a:rPr>
              <a:t>The company now competes in an open market with many competitors who can exploit  Royal Mails network and target the most profitable traffic streams</a:t>
            </a:r>
            <a:endParaRPr lang="en-GB" dirty="0"/>
          </a:p>
          <a:p>
            <a:r>
              <a:rPr lang="en-GB" dirty="0"/>
              <a:t>A difficult market to forecast supply and demand leading to unnecessary overspend. </a:t>
            </a:r>
          </a:p>
          <a:p>
            <a:pPr lvl="0"/>
            <a:r>
              <a:rPr lang="en-GB" dirty="0"/>
              <a:t>Above UK  average pay rates making HR the company’s largest spend. This could impact the company’s ability for growth in the long term.</a:t>
            </a:r>
          </a:p>
          <a:p>
            <a:pPr lvl="0"/>
            <a:r>
              <a:rPr lang="en-GB" dirty="0"/>
              <a:t>Despite investment into new technologies, Royal Mail still sits behind much of the competition. More investment into new technologies is needed to support the business expansion plans.</a:t>
            </a:r>
          </a:p>
          <a:p>
            <a:pPr lvl="0"/>
            <a:r>
              <a:rPr lang="en-GB" dirty="0"/>
              <a:t>Has not proved to be successful in collaborating with different organisations. A track record of failure in merging with organisations with a different work culture.</a:t>
            </a:r>
          </a:p>
          <a:p>
            <a:pPr lvl="0"/>
            <a:r>
              <a:rPr lang="en-GB" dirty="0"/>
              <a:t>Additional investment required in research and development. Despite some spend in this area the company lacks the innovation displayed by some of its strongest competitors. The company can be perceived as being risk adverse and slow to adapt to the rapid pace of change in the market.</a:t>
            </a:r>
          </a:p>
          <a:p>
            <a:pPr lvl="0"/>
            <a:endParaRPr lang="en-GB" dirty="0"/>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11</a:t>
            </a:fld>
            <a:endParaRPr lang="en-GB"/>
          </a:p>
        </p:txBody>
      </p:sp>
    </p:spTree>
    <p:extLst>
      <p:ext uri="{BB962C8B-B14F-4D97-AF65-F5344CB8AC3E}">
        <p14:creationId xmlns:p14="http://schemas.microsoft.com/office/powerpoint/2010/main" val="8461548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GB" u="sng" dirty="0"/>
              <a:t>OPPORTINITIES</a:t>
            </a:r>
          </a:p>
          <a:p>
            <a:pPr marL="0" lvl="0" indent="0">
              <a:buNone/>
            </a:pPr>
            <a:r>
              <a:rPr lang="en-GB" dirty="0"/>
              <a:t>Royal Mail has core competencies which could be successfully exploited.</a:t>
            </a:r>
          </a:p>
          <a:p>
            <a:pPr marL="0" lvl="0" indent="0">
              <a:buNone/>
            </a:pPr>
            <a:r>
              <a:rPr lang="en-GB" dirty="0"/>
              <a:t>New opportunities can arise from environmental policies. This could underpin a fairer market for Royal Mail to operate in. It is currently restricted by Ofcom in how it may compete in the open market.</a:t>
            </a:r>
          </a:p>
          <a:p>
            <a:pPr marL="0" lvl="0" indent="0">
              <a:buNone/>
            </a:pPr>
            <a:r>
              <a:rPr lang="en-GB" dirty="0"/>
              <a:t>A reduction in its transportation costs due to the low price of oil and lower shipping prices could provide an increase in profitability or an opportunity to invest. </a:t>
            </a:r>
          </a:p>
          <a:p>
            <a:pPr marL="0" indent="0">
              <a:buNone/>
            </a:pPr>
            <a:r>
              <a:rPr lang="en-GB" dirty="0"/>
              <a:t>New technologies can improve customer experience and attract new customers. The increase in home shopping offers an opportunity for increased revenue if the business can improve its competitive edge</a:t>
            </a:r>
          </a:p>
          <a:p>
            <a:endParaRPr lang="en-GB" dirty="0"/>
          </a:p>
          <a:p>
            <a:pPr marL="0" indent="0">
              <a:buNone/>
            </a:pPr>
            <a:r>
              <a:rPr lang="en-GB" u="sng" dirty="0"/>
              <a:t>THREATS</a:t>
            </a:r>
          </a:p>
          <a:p>
            <a:pPr marL="0" lvl="0" indent="0">
              <a:buNone/>
            </a:pPr>
            <a:r>
              <a:rPr lang="en-GB" dirty="0"/>
              <a:t>Company has been slow to respond to the innovative products of the competition. This leaves it vulnerable to losing exiting customers due to its outdated tracking technologies.</a:t>
            </a:r>
          </a:p>
          <a:p>
            <a:pPr marL="0" lvl="0" indent="0">
              <a:buNone/>
            </a:pPr>
            <a:r>
              <a:rPr lang="en-GB" dirty="0"/>
              <a:t>The competition is evolving rapidly, providing a positive customer experience. Many companies in the market us self-employed couriers in their distribution network enabling them to keep their operational costs low whilst providing a better service to the customer.</a:t>
            </a:r>
          </a:p>
          <a:p>
            <a:pPr marL="0" lvl="0" indent="0">
              <a:buNone/>
            </a:pPr>
            <a:r>
              <a:rPr lang="en-GB" dirty="0"/>
              <a:t>Operating overseas the company is exposed to market and currency fluctuations.</a:t>
            </a:r>
          </a:p>
          <a:p>
            <a:pPr marL="0" lvl="0" indent="0">
              <a:buNone/>
            </a:pPr>
            <a:r>
              <a:rPr lang="en-GB" dirty="0"/>
              <a:t>industrial action by  a highly unionised workforce could result in a breakdown in customer confidence and adversely affect the company’s customer base.</a:t>
            </a: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12</a:t>
            </a:fld>
            <a:endParaRPr lang="en-GB"/>
          </a:p>
        </p:txBody>
      </p:sp>
    </p:spTree>
    <p:extLst>
      <p:ext uri="{BB962C8B-B14F-4D97-AF65-F5344CB8AC3E}">
        <p14:creationId xmlns:p14="http://schemas.microsoft.com/office/powerpoint/2010/main" val="18521333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TOWS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some theorists who believe the analytical process works better in reverse. It has been argued that if the threats are analysed first then the organisation is able to better  understand the external environment and identify potential and existing threats. This can then provide the starting point for realising opportunities and forming a foundation for identifying weakness. These outcomes can then be under-pin a strategy to improve an organisations strength (Watkins, 2007). </a:t>
            </a:r>
          </a:p>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13</a:t>
            </a:fld>
            <a:endParaRPr lang="en-GB"/>
          </a:p>
        </p:txBody>
      </p:sp>
    </p:spTree>
    <p:extLst>
      <p:ext uri="{BB962C8B-B14F-4D97-AF65-F5344CB8AC3E}">
        <p14:creationId xmlns:p14="http://schemas.microsoft.com/office/powerpoint/2010/main" val="35718429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viewing my presentation. There is a wealth of subject matter I would have liked to have covered but I need to keep within 10 minutes! I hope you have found it interesting and that I have been able to convey my reflections on the module for you.</a:t>
            </a:r>
          </a:p>
        </p:txBody>
      </p:sp>
      <p:sp>
        <p:nvSpPr>
          <p:cNvPr id="4" name="Slide Number Placeholder 3"/>
          <p:cNvSpPr>
            <a:spLocks noGrp="1"/>
          </p:cNvSpPr>
          <p:nvPr>
            <p:ph type="sldNum" sz="quarter" idx="5"/>
          </p:nvPr>
        </p:nvSpPr>
        <p:spPr/>
        <p:txBody>
          <a:bodyPr/>
          <a:lstStyle/>
          <a:p>
            <a:fld id="{EAE60081-DD50-4667-B4A5-26703B76E484}" type="slidenum">
              <a:rPr lang="en-GB" smtClean="0"/>
              <a:t>14</a:t>
            </a:fld>
            <a:endParaRPr lang="en-GB"/>
          </a:p>
        </p:txBody>
      </p:sp>
    </p:spTree>
    <p:extLst>
      <p:ext uri="{BB962C8B-B14F-4D97-AF65-F5344CB8AC3E}">
        <p14:creationId xmlns:p14="http://schemas.microsoft.com/office/powerpoint/2010/main" val="30939781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E60081-DD50-4667-B4A5-26703B76E484}" type="slidenum">
              <a:rPr lang="en-GB" smtClean="0"/>
              <a:t>15</a:t>
            </a:fld>
            <a:endParaRPr lang="en-GB"/>
          </a:p>
        </p:txBody>
      </p:sp>
    </p:spTree>
    <p:extLst>
      <p:ext uri="{BB962C8B-B14F-4D97-AF65-F5344CB8AC3E}">
        <p14:creationId xmlns:p14="http://schemas.microsoft.com/office/powerpoint/2010/main" val="1048878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4/28/2020</a:t>
            </a:fld>
            <a:endParaRPr lang="en-US" dirty="0"/>
          </a:p>
        </p:txBody>
      </p:sp>
      <p:sp>
        <p:nvSpPr>
          <p:cNvPr id="5" name="Footer Placeholder 4"/>
          <p:cNvSpPr>
            <a:spLocks noGrp="1"/>
          </p:cNvSpPr>
          <p:nvPr>
            <p:ph type="ftr" sz="quarter" idx="11"/>
          </p:nvPr>
        </p:nvSpPr>
        <p:spPr>
          <a:xfrm>
            <a:off x="1451579" y="329307"/>
            <a:ext cx="5626774" cy="309201"/>
          </a:xfrm>
        </p:spPr>
        <p:txBody>
          <a:bodyPr/>
          <a:lstStyle/>
          <a:p>
            <a:endParaRPr lang="en-US" dirty="0"/>
          </a:p>
        </p:txBody>
      </p:sp>
      <p:sp>
        <p:nvSpPr>
          <p:cNvPr id="6" name="Slide Number Placeholder 5"/>
          <p:cNvSpPr>
            <a:spLocks noGrp="1"/>
          </p:cNvSpPr>
          <p:nvPr>
            <p:ph type="sldNum" sz="quarter" idx="12"/>
          </p:nvPr>
        </p:nvSpPr>
        <p:spPr>
          <a:xfrm>
            <a:off x="476834" y="798973"/>
            <a:ext cx="811019" cy="503578"/>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70958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4/28/2020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5255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4/28/2020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7896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4/28/2020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38471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4/28/2020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85748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4/28/2020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6627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4/28/2020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2762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4/28/2020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2877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907D986-8816-4272-A432-0437A28A9828}" type="datetime1">
              <a:rPr lang="en-US" smtClean="0"/>
              <a:t>4/28/2020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9751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4/28/2020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885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4/28/2020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0372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2D6E202-B606-4609-B914-27C9371A1F6D}" type="datetime1">
              <a:rPr lang="en-US" smtClean="0"/>
              <a:t>4/28/2020</a:t>
            </a:fld>
            <a:endParaRPr lang="en-US" dirty="0"/>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A98EE3D-8CD1-4C3F-BD1C-C98C9596463C}" type="slidenum">
              <a:rPr lang="en-US" smtClean="0"/>
              <a:t>‹#›</a:t>
            </a:fld>
            <a:endParaRPr lang="en-US" dirty="0"/>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757143"/>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4.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1.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jpeg"/><Relationship Id="rId5" Type="http://schemas.openxmlformats.org/officeDocument/2006/relationships/image" Target="../media/image1.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4.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209557"/>
            <a:ext cx="6253317" cy="4115556"/>
          </a:xfrm>
        </p:spPr>
        <p:txBody>
          <a:bodyPr>
            <a:normAutofit fontScale="90000"/>
          </a:bodyPr>
          <a:lstStyle/>
          <a:p>
            <a:pPr algn="ctr"/>
            <a:r>
              <a:rPr lang="en-GB" sz="2700" dirty="0">
                <a:latin typeface="Times New Roman" panose="02020603050405020304" pitchFamily="18" charset="0"/>
                <a:cs typeface="Times New Roman" panose="02020603050405020304" pitchFamily="18" charset="0"/>
              </a:rPr>
              <a:t>Student: 1807552</a:t>
            </a:r>
            <a:br>
              <a:rPr lang="en-GB" sz="2700" dirty="0">
                <a:latin typeface="Times New Roman" panose="02020603050405020304" pitchFamily="18" charset="0"/>
                <a:cs typeface="Times New Roman" panose="02020603050405020304" pitchFamily="18" charset="0"/>
              </a:rPr>
            </a:b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Module code: BMSP5002</a:t>
            </a:r>
            <a:br>
              <a:rPr lang="en-GB" sz="2700" dirty="0">
                <a:latin typeface="Times New Roman" panose="02020603050405020304" pitchFamily="18" charset="0"/>
                <a:cs typeface="Times New Roman" panose="02020603050405020304" pitchFamily="18" charset="0"/>
              </a:rPr>
            </a:b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Module title: The Intercultural Workplace</a:t>
            </a:r>
            <a:br>
              <a:rPr lang="en-GB" sz="2700" dirty="0">
                <a:latin typeface="Times New Roman" panose="02020603050405020304" pitchFamily="18" charset="0"/>
                <a:cs typeface="Times New Roman" panose="02020603050405020304" pitchFamily="18" charset="0"/>
              </a:rPr>
            </a:b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 Title: Assignment 2</a:t>
            </a:r>
            <a:br>
              <a:rPr lang="en-GB" sz="2700" dirty="0">
                <a:latin typeface="Times New Roman" panose="02020603050405020304" pitchFamily="18" charset="0"/>
                <a:cs typeface="Times New Roman" panose="02020603050405020304" pitchFamily="18" charset="0"/>
              </a:rPr>
            </a:b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Lecturer: Glenn </a:t>
            </a:r>
            <a:r>
              <a:rPr lang="en-GB" sz="2700" dirty="0" err="1">
                <a:latin typeface="Times New Roman" panose="02020603050405020304" pitchFamily="18" charset="0"/>
                <a:cs typeface="Times New Roman" panose="02020603050405020304" pitchFamily="18" charset="0"/>
              </a:rPr>
              <a:t>Behenna</a:t>
            </a:r>
            <a:br>
              <a:rPr lang="en-GB" sz="2700" dirty="0">
                <a:latin typeface="Times New Roman" panose="02020603050405020304" pitchFamily="18" charset="0"/>
                <a:cs typeface="Times New Roman" panose="02020603050405020304" pitchFamily="18" charset="0"/>
              </a:rPr>
            </a:b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Date of submission: 28/04/2020</a:t>
            </a:r>
            <a:br>
              <a:rPr lang="en-GB" dirty="0"/>
            </a:br>
            <a:endParaRPr lang="en-US" sz="1200" dirty="0">
              <a:latin typeface="Times New Roman" panose="02020603050405020304" pitchFamily="18" charset="0"/>
              <a:cs typeface="Times New Roman" panose="02020603050405020304" pitchFamily="18" charset="0"/>
            </a:endParaRPr>
          </a:p>
        </p:txBody>
      </p:sp>
      <p:pic>
        <p:nvPicPr>
          <p:cNvPr id="6" name="Picture 5" descr="A picture containing toy, room, food&#10;&#10;Description automatically generated">
            <a:extLst>
              <a:ext uri="{FF2B5EF4-FFF2-40B4-BE49-F238E27FC236}">
                <a16:creationId xmlns:a16="http://schemas.microsoft.com/office/drawing/2014/main" id="{BC3A9B53-8416-4D1F-8DC1-331D45192DB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0"/>
            <a:ext cx="5289754" cy="6115050"/>
          </a:xfrm>
          <a:prstGeom prst="rect">
            <a:avLst/>
          </a:prstGeom>
        </p:spPr>
      </p:pic>
      <p:pic>
        <p:nvPicPr>
          <p:cNvPr id="8" name="SLIDE 1">
            <a:hlinkClick r:id="" action="ppaction://media"/>
            <a:extLst>
              <a:ext uri="{FF2B5EF4-FFF2-40B4-BE49-F238E27FC236}">
                <a16:creationId xmlns:a16="http://schemas.microsoft.com/office/drawing/2014/main" id="{78EC819A-618F-4626-ABA6-E4624446B625}"/>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9829800" y="5219700"/>
            <a:ext cx="609600" cy="609600"/>
          </a:xfrm>
          <a:prstGeom prst="rect">
            <a:avLst/>
          </a:prstGeom>
        </p:spPr>
      </p:pic>
    </p:spTree>
    <p:custDataLst>
      <p:tags r:id="rId1"/>
    </p:custDataLst>
    <p:extLst>
      <p:ext uri="{BB962C8B-B14F-4D97-AF65-F5344CB8AC3E}">
        <p14:creationId xmlns:p14="http://schemas.microsoft.com/office/powerpoint/2010/main" val="4043737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6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 name="Rectangle 15">
            <a:extLst>
              <a:ext uri="{FF2B5EF4-FFF2-40B4-BE49-F238E27FC236}">
                <a16:creationId xmlns:a16="http://schemas.microsoft.com/office/drawing/2014/main" id="{2FDF9410-E530-4E71-A2C0-4C24B4896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752966" y="1427304"/>
            <a:ext cx="8686800" cy="3262258"/>
          </a:xfrm>
        </p:spPr>
        <p:txBody>
          <a:bodyPr anchor="ctr">
            <a:normAutofit/>
          </a:bodyPr>
          <a:lstStyle/>
          <a:p>
            <a:r>
              <a:rPr lang="en-GB" sz="3800" dirty="0"/>
              <a:t>“</a:t>
            </a:r>
            <a:r>
              <a:rPr lang="en-GB" sz="3800" i="1" dirty="0"/>
              <a:t>Do not impose on to others what  you  yourself do not desire”</a:t>
            </a:r>
            <a:br>
              <a:rPr lang="en-GB" sz="3800" i="1" dirty="0"/>
            </a:br>
            <a:br>
              <a:rPr lang="en-GB" sz="3800" dirty="0"/>
            </a:br>
            <a:r>
              <a:rPr lang="en-GB" sz="3800" dirty="0"/>
              <a:t>Confucius – Chinese Philosopher </a:t>
            </a:r>
            <a:endParaRPr lang="en-US" sz="3800" i="1" dirty="0"/>
          </a:p>
        </p:txBody>
      </p:sp>
      <p:cxnSp>
        <p:nvCxnSpPr>
          <p:cNvPr id="31" name="Straight Connector 17">
            <a:extLst>
              <a:ext uri="{FF2B5EF4-FFF2-40B4-BE49-F238E27FC236}">
                <a16:creationId xmlns:a16="http://schemas.microsoft.com/office/drawing/2014/main" id="{53268B1E-8861-4702-9529-5A8FB23A61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1094758"/>
            <a:ext cx="8686800" cy="0"/>
          </a:xfrm>
          <a:prstGeom prst="line">
            <a:avLst/>
          </a:prstGeom>
          <a:ln w="38100"/>
        </p:spPr>
        <p:style>
          <a:lnRef idx="3">
            <a:schemeClr val="accent1"/>
          </a:lnRef>
          <a:fillRef idx="0">
            <a:schemeClr val="accent1"/>
          </a:fillRef>
          <a:effectRef idx="2">
            <a:schemeClr val="accent1"/>
          </a:effectRef>
          <a:fontRef idx="minor">
            <a:schemeClr val="tx1"/>
          </a:fontRef>
        </p:style>
      </p:cxnSp>
      <p:cxnSp>
        <p:nvCxnSpPr>
          <p:cNvPr id="32" name="Straight Connector 19">
            <a:extLst>
              <a:ext uri="{FF2B5EF4-FFF2-40B4-BE49-F238E27FC236}">
                <a16:creationId xmlns:a16="http://schemas.microsoft.com/office/drawing/2014/main" id="{BC6646AE-8FD6-411E-8640-6CCB250D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4934078"/>
            <a:ext cx="8686800" cy="0"/>
          </a:xfrm>
          <a:prstGeom prst="line">
            <a:avLst/>
          </a:prstGeom>
          <a:ln w="38100"/>
        </p:spPr>
        <p:style>
          <a:lnRef idx="3">
            <a:schemeClr val="accent1"/>
          </a:lnRef>
          <a:fillRef idx="0">
            <a:schemeClr val="accent1"/>
          </a:fillRef>
          <a:effectRef idx="2">
            <a:schemeClr val="accent1"/>
          </a:effectRef>
          <a:fontRef idx="minor">
            <a:schemeClr val="tx1"/>
          </a:fontRef>
        </p:style>
      </p:cxnSp>
      <p:pic>
        <p:nvPicPr>
          <p:cNvPr id="3" name="SLIDE 2">
            <a:hlinkClick r:id="" action="ppaction://media"/>
            <a:extLst>
              <a:ext uri="{FF2B5EF4-FFF2-40B4-BE49-F238E27FC236}">
                <a16:creationId xmlns:a16="http://schemas.microsoft.com/office/drawing/2014/main" id="{D1E94698-E840-4C18-8109-81C267EE89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20400" y="5372100"/>
            <a:ext cx="609600" cy="609600"/>
          </a:xfrm>
          <a:prstGeom prst="rect">
            <a:avLst/>
          </a:prstGeom>
        </p:spPr>
      </p:pic>
    </p:spTree>
    <p:extLst>
      <p:ext uri="{BB962C8B-B14F-4D97-AF65-F5344CB8AC3E}">
        <p14:creationId xmlns:p14="http://schemas.microsoft.com/office/powerpoint/2010/main" val="19171460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EB910-91D4-4D28-B1FD-EEAE82EFD09A}"/>
              </a:ext>
            </a:extLst>
          </p:cNvPr>
          <p:cNvSpPr>
            <a:spLocks noGrp="1"/>
          </p:cNvSpPr>
          <p:nvPr>
            <p:ph type="title"/>
          </p:nvPr>
        </p:nvSpPr>
        <p:spPr>
          <a:xfrm>
            <a:off x="849683" y="1240076"/>
            <a:ext cx="2880984" cy="4584527"/>
          </a:xfrm>
        </p:spPr>
        <p:txBody>
          <a:bodyPr anchor="t">
            <a:normAutofit/>
          </a:bodyPr>
          <a:lstStyle/>
          <a:p>
            <a:pPr algn="l"/>
            <a:r>
              <a:rPr lang="en-GB" sz="2500">
                <a:solidFill>
                  <a:srgbClr val="FFFFFF"/>
                </a:solidFill>
                <a:latin typeface="Times New Roman" panose="02020603050405020304" pitchFamily="18" charset="0"/>
                <a:cs typeface="Times New Roman" panose="02020603050405020304" pitchFamily="18" charset="0"/>
              </a:rPr>
              <a:t>The intercultural workplace</a:t>
            </a:r>
            <a:br>
              <a:rPr lang="en-GB" sz="2500">
                <a:solidFill>
                  <a:srgbClr val="FFFFFF"/>
                </a:solidFill>
                <a:latin typeface="Times New Roman" panose="02020603050405020304" pitchFamily="18" charset="0"/>
                <a:cs typeface="Times New Roman" panose="02020603050405020304" pitchFamily="18" charset="0"/>
              </a:rPr>
            </a:br>
            <a:r>
              <a:rPr lang="en-GB" sz="2500">
                <a:solidFill>
                  <a:srgbClr val="FFFFFF"/>
                </a:solidFill>
                <a:latin typeface="Times New Roman" panose="02020603050405020304" pitchFamily="18" charset="0"/>
                <a:cs typeface="Times New Roman" panose="02020603050405020304" pitchFamily="18" charset="0"/>
              </a:rPr>
              <a:t>A Reflection of my learning experience</a:t>
            </a:r>
            <a:br>
              <a:rPr lang="en-GB" sz="2500">
                <a:solidFill>
                  <a:srgbClr val="FFFFFF"/>
                </a:solidFill>
              </a:rPr>
            </a:br>
            <a:endParaRPr lang="en-GB" sz="2500">
              <a:solidFill>
                <a:srgbClr val="FFFFFF"/>
              </a:solidFill>
            </a:endParaRPr>
          </a:p>
        </p:txBody>
      </p:sp>
      <p:sp>
        <p:nvSpPr>
          <p:cNvPr id="3" name="Content Placeholder 2">
            <a:extLst>
              <a:ext uri="{FF2B5EF4-FFF2-40B4-BE49-F238E27FC236}">
                <a16:creationId xmlns:a16="http://schemas.microsoft.com/office/drawing/2014/main" id="{268D5CCC-AF1F-4C41-A455-03C36FF80948}"/>
              </a:ext>
            </a:extLst>
          </p:cNvPr>
          <p:cNvSpPr>
            <a:spLocks noGrp="1"/>
          </p:cNvSpPr>
          <p:nvPr>
            <p:ph idx="1"/>
          </p:nvPr>
        </p:nvSpPr>
        <p:spPr>
          <a:xfrm>
            <a:off x="4705594" y="1240077"/>
            <a:ext cx="6034827" cy="4916465"/>
          </a:xfrm>
        </p:spPr>
        <p:txBody>
          <a:bodyPr anchor="t">
            <a:normAutofit/>
          </a:bodyPr>
          <a:lstStyle/>
          <a:p>
            <a:r>
              <a:rPr lang="en-GB" dirty="0">
                <a:latin typeface="Times New Roman" panose="02020603050405020304" pitchFamily="18" charset="0"/>
                <a:cs typeface="Times New Roman" panose="02020603050405020304" pitchFamily="18" charset="0"/>
              </a:rPr>
              <a:t>A Description of My Learning Experience</a:t>
            </a:r>
          </a:p>
          <a:p>
            <a:pPr lvl="0"/>
            <a:r>
              <a:rPr lang="en-GB" dirty="0">
                <a:latin typeface="Times New Roman" panose="02020603050405020304" pitchFamily="18" charset="0"/>
                <a:cs typeface="Times New Roman" panose="02020603050405020304" pitchFamily="18" charset="0"/>
              </a:rPr>
              <a:t>My Feelings</a:t>
            </a:r>
          </a:p>
          <a:p>
            <a:pPr lvl="0"/>
            <a:r>
              <a:rPr lang="en-GB" dirty="0">
                <a:latin typeface="Times New Roman" panose="02020603050405020304" pitchFamily="18" charset="0"/>
                <a:cs typeface="Times New Roman" panose="02020603050405020304" pitchFamily="18" charset="0"/>
              </a:rPr>
              <a:t>My Evaluation</a:t>
            </a:r>
          </a:p>
          <a:p>
            <a:pPr lvl="0"/>
            <a:r>
              <a:rPr lang="en-GB" dirty="0">
                <a:latin typeface="Times New Roman" panose="02020603050405020304" pitchFamily="18" charset="0"/>
                <a:cs typeface="Times New Roman" panose="02020603050405020304" pitchFamily="18" charset="0"/>
              </a:rPr>
              <a:t>My Analysis of the Module </a:t>
            </a:r>
          </a:p>
          <a:p>
            <a:pPr lvl="0"/>
            <a:r>
              <a:rPr lang="en-GB" dirty="0">
                <a:latin typeface="Times New Roman" panose="02020603050405020304" pitchFamily="18" charset="0"/>
                <a:cs typeface="Times New Roman" panose="02020603050405020304" pitchFamily="18" charset="0"/>
              </a:rPr>
              <a:t>My Conclusions</a:t>
            </a:r>
          </a:p>
          <a:p>
            <a:pPr lvl="0"/>
            <a:r>
              <a:rPr lang="en-GB" dirty="0">
                <a:latin typeface="Times New Roman" panose="02020603050405020304" pitchFamily="18" charset="0"/>
                <a:cs typeface="Times New Roman" panose="02020603050405020304" pitchFamily="18" charset="0"/>
              </a:rPr>
              <a:t>My Action Plan</a:t>
            </a:r>
          </a:p>
          <a:p>
            <a:endParaRPr lang="en-GB" dirty="0"/>
          </a:p>
          <a:p>
            <a:endParaRPr lang="en-GB" dirty="0">
              <a:latin typeface="Times New Roman" panose="02020603050405020304" pitchFamily="18" charset="0"/>
              <a:cs typeface="Times New Roman" panose="02020603050405020304" pitchFamily="18" charset="0"/>
            </a:endParaRPr>
          </a:p>
        </p:txBody>
      </p:sp>
      <p:pic>
        <p:nvPicPr>
          <p:cNvPr id="5" name="SLIDE 3">
            <a:hlinkClick r:id="" action="ppaction://media"/>
            <a:extLst>
              <a:ext uri="{FF2B5EF4-FFF2-40B4-BE49-F238E27FC236}">
                <a16:creationId xmlns:a16="http://schemas.microsoft.com/office/drawing/2014/main" id="{B8F63513-8E01-4E38-B968-B1A749E9FD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74288" y="5291203"/>
            <a:ext cx="609600" cy="609600"/>
          </a:xfrm>
          <a:prstGeom prst="rect">
            <a:avLst/>
          </a:prstGeom>
        </p:spPr>
      </p:pic>
    </p:spTree>
    <p:extLst>
      <p:ext uri="{BB962C8B-B14F-4D97-AF65-F5344CB8AC3E}">
        <p14:creationId xmlns:p14="http://schemas.microsoft.com/office/powerpoint/2010/main" val="21732310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audio>
              <p:cMediaNode vol="89394">
                <p:cTn id="2"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ED0DD-3BBC-415A-8149-21701F1A2856}"/>
              </a:ext>
            </a:extLst>
          </p:cNvPr>
          <p:cNvSpPr>
            <a:spLocks noGrp="1"/>
          </p:cNvSpPr>
          <p:nvPr>
            <p:ph type="title"/>
          </p:nvPr>
        </p:nvSpPr>
        <p:spPr>
          <a:xfrm>
            <a:off x="849683" y="1240076"/>
            <a:ext cx="2880984" cy="4584527"/>
          </a:xfrm>
        </p:spPr>
        <p:txBody>
          <a:bodyPr anchor="t">
            <a:normAutofit/>
          </a:bodyPr>
          <a:lstStyle/>
          <a:p>
            <a:pPr algn="l"/>
            <a:r>
              <a:rPr lang="en-GB" sz="3100">
                <a:solidFill>
                  <a:srgbClr val="FFFFFF"/>
                </a:solidFill>
                <a:latin typeface="Times New Roman" panose="02020603050405020304" pitchFamily="18" charset="0"/>
                <a:cs typeface="Times New Roman" panose="02020603050405020304" pitchFamily="18" charset="0"/>
              </a:rPr>
              <a:t>A Description of My Learning Experience</a:t>
            </a:r>
            <a:br>
              <a:rPr lang="en-GB" sz="3100">
                <a:solidFill>
                  <a:srgbClr val="FFFFFF"/>
                </a:solidFill>
                <a:latin typeface="Times New Roman" panose="02020603050405020304" pitchFamily="18" charset="0"/>
                <a:cs typeface="Times New Roman" panose="02020603050405020304" pitchFamily="18" charset="0"/>
              </a:rPr>
            </a:br>
            <a:endParaRPr lang="en-GB" sz="3100">
              <a:solidFill>
                <a:srgbClr val="FFFFFF"/>
              </a:solidFill>
            </a:endParaRPr>
          </a:p>
        </p:txBody>
      </p:sp>
      <p:sp>
        <p:nvSpPr>
          <p:cNvPr id="3" name="Content Placeholder 2">
            <a:extLst>
              <a:ext uri="{FF2B5EF4-FFF2-40B4-BE49-F238E27FC236}">
                <a16:creationId xmlns:a16="http://schemas.microsoft.com/office/drawing/2014/main" id="{49739FDE-C0D0-420D-939A-82DC332D61DF}"/>
              </a:ext>
            </a:extLst>
          </p:cNvPr>
          <p:cNvSpPr>
            <a:spLocks noGrp="1"/>
          </p:cNvSpPr>
          <p:nvPr>
            <p:ph idx="1"/>
          </p:nvPr>
        </p:nvSpPr>
        <p:spPr>
          <a:xfrm>
            <a:off x="4705594" y="1240077"/>
            <a:ext cx="6034827" cy="4916465"/>
          </a:xfrm>
        </p:spPr>
        <p:txBody>
          <a:bodyPr anchor="t">
            <a:normAutofit/>
          </a:bodyPr>
          <a:lstStyle/>
          <a:p>
            <a:r>
              <a:rPr lang="en-GB" dirty="0"/>
              <a:t>Weekly 4 Hour Lectures</a:t>
            </a:r>
          </a:p>
          <a:p>
            <a:r>
              <a:rPr lang="en-GB" dirty="0"/>
              <a:t>On-Line Resources</a:t>
            </a:r>
          </a:p>
          <a:p>
            <a:r>
              <a:rPr lang="en-GB" dirty="0"/>
              <a:t>UWTSD Library Resources</a:t>
            </a:r>
          </a:p>
          <a:p>
            <a:r>
              <a:rPr lang="en-GB" dirty="0"/>
              <a:t>Classroom Based Learning</a:t>
            </a:r>
          </a:p>
          <a:p>
            <a:r>
              <a:rPr lang="en-GB" dirty="0"/>
              <a:t>Discussion and Debate</a:t>
            </a:r>
          </a:p>
          <a:p>
            <a:r>
              <a:rPr lang="en-GB"/>
              <a:t>Mind</a:t>
            </a:r>
            <a:r>
              <a:rPr lang="en-GB" dirty="0"/>
              <a:t> Mapping</a:t>
            </a:r>
          </a:p>
          <a:p>
            <a:r>
              <a:rPr lang="en-GB" dirty="0"/>
              <a:t>Pre-Lecture  Study</a:t>
            </a:r>
          </a:p>
          <a:p>
            <a:endParaRPr lang="en-GB" dirty="0"/>
          </a:p>
        </p:txBody>
      </p:sp>
      <p:pic>
        <p:nvPicPr>
          <p:cNvPr id="4" name="SLIDE 4">
            <a:hlinkClick r:id="" action="ppaction://media"/>
            <a:extLst>
              <a:ext uri="{FF2B5EF4-FFF2-40B4-BE49-F238E27FC236}">
                <a16:creationId xmlns:a16="http://schemas.microsoft.com/office/drawing/2014/main" id="{965138EE-B1A0-4236-81F8-528BFDC174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56609" y="5267456"/>
            <a:ext cx="609600" cy="609600"/>
          </a:xfrm>
          <a:prstGeom prst="rect">
            <a:avLst/>
          </a:prstGeom>
        </p:spPr>
      </p:pic>
    </p:spTree>
    <p:extLst>
      <p:ext uri="{BB962C8B-B14F-4D97-AF65-F5344CB8AC3E}">
        <p14:creationId xmlns:p14="http://schemas.microsoft.com/office/powerpoint/2010/main" val="3248433719"/>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8BB09-7472-4F55-B44D-C3A9BF3D02E2}"/>
              </a:ext>
            </a:extLst>
          </p:cNvPr>
          <p:cNvSpPr>
            <a:spLocks noGrp="1"/>
          </p:cNvSpPr>
          <p:nvPr>
            <p:ph type="title"/>
          </p:nvPr>
        </p:nvSpPr>
        <p:spPr>
          <a:xfrm>
            <a:off x="849683" y="1240076"/>
            <a:ext cx="2880984" cy="4584527"/>
          </a:xfrm>
        </p:spPr>
        <p:txBody>
          <a:bodyPr anchor="t">
            <a:normAutofit/>
          </a:bodyPr>
          <a:lstStyle/>
          <a:p>
            <a:pPr algn="l"/>
            <a:r>
              <a:rPr lang="en-GB" sz="3600">
                <a:solidFill>
                  <a:srgbClr val="FFFFFF"/>
                </a:solidFill>
                <a:latin typeface="Times New Roman" panose="02020603050405020304" pitchFamily="18" charset="0"/>
                <a:cs typeface="Times New Roman" panose="02020603050405020304" pitchFamily="18" charset="0"/>
              </a:rPr>
              <a:t>FEELINGS</a:t>
            </a:r>
          </a:p>
        </p:txBody>
      </p:sp>
      <p:sp>
        <p:nvSpPr>
          <p:cNvPr id="3" name="Content Placeholder 2">
            <a:extLst>
              <a:ext uri="{FF2B5EF4-FFF2-40B4-BE49-F238E27FC236}">
                <a16:creationId xmlns:a16="http://schemas.microsoft.com/office/drawing/2014/main" id="{1D2A03B3-43A3-4EFA-93B7-3699813AC79B}"/>
              </a:ext>
            </a:extLst>
          </p:cNvPr>
          <p:cNvSpPr>
            <a:spLocks noGrp="1"/>
          </p:cNvSpPr>
          <p:nvPr>
            <p:ph idx="1"/>
          </p:nvPr>
        </p:nvSpPr>
        <p:spPr>
          <a:xfrm>
            <a:off x="4705594" y="1240077"/>
            <a:ext cx="6034827" cy="4916465"/>
          </a:xfrm>
        </p:spPr>
        <p:txBody>
          <a:bodyPr anchor="t">
            <a:normAutofit/>
          </a:bodyPr>
          <a:lstStyle/>
          <a:p>
            <a:r>
              <a:rPr lang="en-GB">
                <a:latin typeface="Times New Roman" panose="02020603050405020304" pitchFamily="18" charset="0"/>
                <a:cs typeface="Times New Roman" panose="02020603050405020304" pitchFamily="18" charset="0"/>
              </a:rPr>
              <a:t>To embrace a more diverse workforce</a:t>
            </a:r>
          </a:p>
          <a:p>
            <a:r>
              <a:rPr lang="en-GB">
                <a:latin typeface="Times New Roman" panose="02020603050405020304" pitchFamily="18" charset="0"/>
                <a:cs typeface="Times New Roman" panose="02020603050405020304" pitchFamily="18" charset="0"/>
              </a:rPr>
              <a:t>Relate my learning to my own experiences</a:t>
            </a:r>
          </a:p>
          <a:p>
            <a:r>
              <a:rPr lang="en-GB">
                <a:latin typeface="Times New Roman" panose="02020603050405020304" pitchFamily="18" charset="0"/>
                <a:cs typeface="Times New Roman" panose="02020603050405020304" pitchFamily="18" charset="0"/>
              </a:rPr>
              <a:t>Manage teams more effectively</a:t>
            </a:r>
          </a:p>
          <a:p>
            <a:r>
              <a:rPr lang="en-GB">
                <a:latin typeface="Times New Roman" panose="02020603050405020304" pitchFamily="18" charset="0"/>
                <a:cs typeface="Times New Roman" panose="02020603050405020304" pitchFamily="18" charset="0"/>
              </a:rPr>
              <a:t>Renewed confidence</a:t>
            </a:r>
          </a:p>
          <a:p>
            <a:r>
              <a:rPr lang="en-GB">
                <a:latin typeface="Times New Roman" panose="02020603050405020304" pitchFamily="18" charset="0"/>
                <a:cs typeface="Times New Roman" panose="02020603050405020304" pitchFamily="18" charset="0"/>
              </a:rPr>
              <a:t>Improved work performance</a:t>
            </a:r>
          </a:p>
          <a:p>
            <a:endParaRPr lang="en-GB">
              <a:latin typeface="Times New Roman" panose="02020603050405020304" pitchFamily="18" charset="0"/>
              <a:cs typeface="Times New Roman" panose="02020603050405020304" pitchFamily="18" charset="0"/>
            </a:endParaRPr>
          </a:p>
          <a:p>
            <a:endParaRPr lang="en-GB">
              <a:latin typeface="Times New Roman" panose="02020603050405020304" pitchFamily="18" charset="0"/>
              <a:cs typeface="Times New Roman" panose="02020603050405020304" pitchFamily="18" charset="0"/>
            </a:endParaRPr>
          </a:p>
          <a:p>
            <a:endParaRPr lang="en-GB" dirty="0"/>
          </a:p>
        </p:txBody>
      </p:sp>
      <p:pic>
        <p:nvPicPr>
          <p:cNvPr id="4" name="SLIDE 5">
            <a:hlinkClick r:id="" action="ppaction://media"/>
            <a:extLst>
              <a:ext uri="{FF2B5EF4-FFF2-40B4-BE49-F238E27FC236}">
                <a16:creationId xmlns:a16="http://schemas.microsoft.com/office/drawing/2014/main" id="{AFF02AC9-C496-4C6B-A48A-420DC0E59B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32717" y="5215003"/>
            <a:ext cx="609600" cy="609600"/>
          </a:xfrm>
          <a:prstGeom prst="rect">
            <a:avLst/>
          </a:prstGeom>
        </p:spPr>
      </p:pic>
    </p:spTree>
    <p:extLst>
      <p:ext uri="{BB962C8B-B14F-4D97-AF65-F5344CB8AC3E}">
        <p14:creationId xmlns:p14="http://schemas.microsoft.com/office/powerpoint/2010/main" val="1702419320"/>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8482A-D163-4658-9A4A-CD2FC496552F}"/>
              </a:ext>
            </a:extLst>
          </p:cNvPr>
          <p:cNvSpPr>
            <a:spLocks noGrp="1"/>
          </p:cNvSpPr>
          <p:nvPr>
            <p:ph type="title"/>
          </p:nvPr>
        </p:nvSpPr>
        <p:spPr>
          <a:xfrm>
            <a:off x="849683" y="1240076"/>
            <a:ext cx="2880984" cy="4584527"/>
          </a:xfrm>
        </p:spPr>
        <p:txBody>
          <a:bodyPr anchor="t">
            <a:normAutofit/>
          </a:bodyPr>
          <a:lstStyle/>
          <a:p>
            <a:pPr algn="l"/>
            <a:r>
              <a:rPr lang="en-GB" sz="3300">
                <a:solidFill>
                  <a:srgbClr val="FFFFFF"/>
                </a:solidFill>
                <a:latin typeface="Times New Roman" panose="02020603050405020304" pitchFamily="18" charset="0"/>
                <a:cs typeface="Times New Roman" panose="02020603050405020304" pitchFamily="18" charset="0"/>
              </a:rPr>
              <a:t>EVALUATION</a:t>
            </a:r>
          </a:p>
        </p:txBody>
      </p:sp>
      <p:sp>
        <p:nvSpPr>
          <p:cNvPr id="3" name="Content Placeholder 2">
            <a:extLst>
              <a:ext uri="{FF2B5EF4-FFF2-40B4-BE49-F238E27FC236}">
                <a16:creationId xmlns:a16="http://schemas.microsoft.com/office/drawing/2014/main" id="{871C0F51-1688-4CD5-AA31-BEC65359F094}"/>
              </a:ext>
            </a:extLst>
          </p:cNvPr>
          <p:cNvSpPr>
            <a:spLocks noGrp="1"/>
          </p:cNvSpPr>
          <p:nvPr>
            <p:ph idx="1"/>
          </p:nvPr>
        </p:nvSpPr>
        <p:spPr>
          <a:xfrm>
            <a:off x="4637197" y="1525826"/>
            <a:ext cx="6034827" cy="4916465"/>
          </a:xfrm>
        </p:spPr>
        <p:txBody>
          <a:bodyPr anchor="t">
            <a:normAutofit/>
          </a:bodyPr>
          <a:lstStyle/>
          <a:p>
            <a:endParaRPr lang="en-GB">
              <a:latin typeface="Times New Roman" panose="02020603050405020304" pitchFamily="18" charset="0"/>
              <a:cs typeface="Times New Roman" panose="02020603050405020304" pitchFamily="18" charset="0"/>
            </a:endParaRPr>
          </a:p>
          <a:p>
            <a:r>
              <a:rPr lang="en-GB" b="1">
                <a:latin typeface="Times New Roman" panose="02020603050405020304" pitchFamily="18" charset="0"/>
                <a:cs typeface="Times New Roman" panose="02020603050405020304" pitchFamily="18" charset="0"/>
              </a:rPr>
              <a:t>The value of Human Resource Management</a:t>
            </a:r>
          </a:p>
          <a:p>
            <a:r>
              <a:rPr lang="en-GB" b="1" dirty="0">
                <a:latin typeface="Times New Roman" panose="02020603050405020304" pitchFamily="18" charset="0"/>
                <a:cs typeface="Times New Roman" panose="02020603050405020304" pitchFamily="18" charset="0"/>
              </a:rPr>
              <a:t>Success or failure</a:t>
            </a:r>
          </a:p>
          <a:p>
            <a:r>
              <a:rPr lang="en-GB" b="1">
                <a:latin typeface="Times New Roman" panose="02020603050405020304" pitchFamily="18" charset="0"/>
                <a:cs typeface="Times New Roman" panose="02020603050405020304" pitchFamily="18" charset="0"/>
              </a:rPr>
              <a:t>Challenges</a:t>
            </a:r>
          </a:p>
          <a:p>
            <a:r>
              <a:rPr lang="en-GB" b="1" dirty="0">
                <a:latin typeface="Times New Roman" panose="02020603050405020304" pitchFamily="18" charset="0"/>
                <a:cs typeface="Times New Roman" panose="02020603050405020304" pitchFamily="18" charset="0"/>
              </a:rPr>
              <a:t>Resistance</a:t>
            </a:r>
          </a:p>
          <a:p>
            <a:r>
              <a:rPr lang="en-GB" b="1">
                <a:latin typeface="Times New Roman" panose="02020603050405020304" pitchFamily="18" charset="0"/>
                <a:cs typeface="Times New Roman" panose="02020603050405020304" pitchFamily="18" charset="0"/>
              </a:rPr>
              <a:t>Part of the learning process</a:t>
            </a:r>
          </a:p>
          <a:p>
            <a:r>
              <a:rPr lang="en-GB" b="1" dirty="0">
                <a:latin typeface="Times New Roman" panose="02020603050405020304" pitchFamily="18" charset="0"/>
                <a:cs typeface="Times New Roman" panose="02020603050405020304" pitchFamily="18" charset="0"/>
              </a:rPr>
              <a:t>Key findings</a:t>
            </a:r>
          </a:p>
          <a:p>
            <a:endParaRPr lang="en-GB" b="1">
              <a:latin typeface="Times New Roman" panose="02020603050405020304" pitchFamily="18" charset="0"/>
              <a:cs typeface="Times New Roman" panose="02020603050405020304" pitchFamily="18" charset="0"/>
            </a:endParaRPr>
          </a:p>
          <a:p>
            <a:endParaRPr lang="en-GB" b="1">
              <a:latin typeface="Times New Roman" panose="02020603050405020304" pitchFamily="18" charset="0"/>
              <a:cs typeface="Times New Roman" panose="02020603050405020304" pitchFamily="18" charset="0"/>
            </a:endParaRPr>
          </a:p>
          <a:p>
            <a:endParaRPr lang="en-GB" dirty="0"/>
          </a:p>
        </p:txBody>
      </p:sp>
      <p:pic>
        <p:nvPicPr>
          <p:cNvPr id="11" name="Recorded Sound 6">
            <a:hlinkClick r:id="" action="ppaction://media"/>
            <a:extLst>
              <a:ext uri="{FF2B5EF4-FFF2-40B4-BE49-F238E27FC236}">
                <a16:creationId xmlns:a16="http://schemas.microsoft.com/office/drawing/2014/main" id="{575A8878-DA5D-4282-A864-23185A55D61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13339" y="4957094"/>
            <a:ext cx="867509" cy="867509"/>
          </a:xfrm>
          <a:prstGeom prst="rect">
            <a:avLst/>
          </a:prstGeom>
        </p:spPr>
      </p:pic>
    </p:spTree>
    <p:extLst>
      <p:ext uri="{BB962C8B-B14F-4D97-AF65-F5344CB8AC3E}">
        <p14:creationId xmlns:p14="http://schemas.microsoft.com/office/powerpoint/2010/main" val="2191857467"/>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FF68A-FCE7-4F49-8232-A34047F47843}"/>
              </a:ext>
            </a:extLst>
          </p:cNvPr>
          <p:cNvSpPr>
            <a:spLocks noGrp="1"/>
          </p:cNvSpPr>
          <p:nvPr>
            <p:ph type="title"/>
          </p:nvPr>
        </p:nvSpPr>
        <p:spPr>
          <a:xfrm>
            <a:off x="849683" y="1240076"/>
            <a:ext cx="2880984" cy="4584527"/>
          </a:xfrm>
        </p:spPr>
        <p:txBody>
          <a:bodyPr anchor="t">
            <a:normAutofit/>
          </a:bodyPr>
          <a:lstStyle/>
          <a:p>
            <a:pPr algn="l"/>
            <a:r>
              <a:rPr lang="en-GB" sz="3600">
                <a:solidFill>
                  <a:srgbClr val="FFFFFF"/>
                </a:solidFill>
                <a:latin typeface="Times New Roman" panose="02020603050405020304" pitchFamily="18" charset="0"/>
                <a:cs typeface="Times New Roman" panose="02020603050405020304" pitchFamily="18" charset="0"/>
              </a:rPr>
              <a:t>ANALYSIS</a:t>
            </a:r>
          </a:p>
        </p:txBody>
      </p:sp>
      <p:sp>
        <p:nvSpPr>
          <p:cNvPr id="3" name="Content Placeholder 2">
            <a:extLst>
              <a:ext uri="{FF2B5EF4-FFF2-40B4-BE49-F238E27FC236}">
                <a16:creationId xmlns:a16="http://schemas.microsoft.com/office/drawing/2014/main" id="{3B3A19B9-1D49-40CC-AD34-E9FF02900F10}"/>
              </a:ext>
            </a:extLst>
          </p:cNvPr>
          <p:cNvSpPr>
            <a:spLocks noGrp="1"/>
          </p:cNvSpPr>
          <p:nvPr>
            <p:ph idx="1"/>
          </p:nvPr>
        </p:nvSpPr>
        <p:spPr>
          <a:xfrm>
            <a:off x="4705594" y="1240077"/>
            <a:ext cx="6034827" cy="4916465"/>
          </a:xfrm>
        </p:spPr>
        <p:txBody>
          <a:bodyPr anchor="t">
            <a:normAutofit/>
          </a:bodyPr>
          <a:lstStyle/>
          <a:p>
            <a:r>
              <a:rPr lang="en-GB" dirty="0">
                <a:latin typeface="Times New Roman" panose="02020603050405020304" pitchFamily="18" charset="0"/>
                <a:cs typeface="Times New Roman" panose="02020603050405020304" pitchFamily="18" charset="0"/>
              </a:rPr>
              <a:t>Anomalies</a:t>
            </a:r>
          </a:p>
          <a:p>
            <a:r>
              <a:rPr lang="en-GB" dirty="0">
                <a:latin typeface="Times New Roman" panose="02020603050405020304" pitchFamily="18" charset="0"/>
                <a:cs typeface="Times New Roman" panose="02020603050405020304" pitchFamily="18" charset="0"/>
              </a:rPr>
              <a:t>Management goals v  Workers aspirations</a:t>
            </a:r>
          </a:p>
          <a:p>
            <a:r>
              <a:rPr lang="en-GB" dirty="0">
                <a:latin typeface="Times New Roman" panose="02020603050405020304" pitchFamily="18" charset="0"/>
                <a:cs typeface="Times New Roman" panose="02020603050405020304" pitchFamily="18" charset="0"/>
              </a:rPr>
              <a:t>Adapt management style</a:t>
            </a:r>
          </a:p>
          <a:p>
            <a:r>
              <a:rPr lang="en-GB" dirty="0">
                <a:latin typeface="Times New Roman" panose="02020603050405020304" pitchFamily="18" charset="0"/>
                <a:cs typeface="Times New Roman" panose="02020603050405020304" pitchFamily="18" charset="0"/>
              </a:rPr>
              <a:t>HRM as a career option</a:t>
            </a:r>
          </a:p>
          <a:p>
            <a:endParaRPr lang="en-GB" dirty="0"/>
          </a:p>
          <a:p>
            <a:endParaRPr lang="en-GB" dirty="0"/>
          </a:p>
        </p:txBody>
      </p:sp>
      <p:pic>
        <p:nvPicPr>
          <p:cNvPr id="4" name="Recorded Sound7">
            <a:hlinkClick r:id="" action="ppaction://media"/>
            <a:extLst>
              <a:ext uri="{FF2B5EF4-FFF2-40B4-BE49-F238E27FC236}">
                <a16:creationId xmlns:a16="http://schemas.microsoft.com/office/drawing/2014/main" id="{25A4BF3E-9519-4F6A-80BF-49E5521728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92721" y="5119753"/>
            <a:ext cx="609600" cy="609600"/>
          </a:xfrm>
          <a:prstGeom prst="rect">
            <a:avLst/>
          </a:prstGeom>
        </p:spPr>
      </p:pic>
    </p:spTree>
    <p:extLst>
      <p:ext uri="{BB962C8B-B14F-4D97-AF65-F5344CB8AC3E}">
        <p14:creationId xmlns:p14="http://schemas.microsoft.com/office/powerpoint/2010/main" val="379466902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38A06D-45E4-4994-AC8B-5D889DC983B3}"/>
              </a:ext>
            </a:extLst>
          </p:cNvPr>
          <p:cNvSpPr>
            <a:spLocks noGrp="1"/>
          </p:cNvSpPr>
          <p:nvPr>
            <p:ph type="title"/>
          </p:nvPr>
        </p:nvSpPr>
        <p:spPr>
          <a:xfrm>
            <a:off x="849683" y="1240076"/>
            <a:ext cx="2880984" cy="4584527"/>
          </a:xfrm>
        </p:spPr>
        <p:txBody>
          <a:bodyPr anchor="t">
            <a:normAutofit/>
          </a:bodyPr>
          <a:lstStyle/>
          <a:p>
            <a:pPr algn="l"/>
            <a:r>
              <a:rPr lang="en-GB" sz="2800">
                <a:solidFill>
                  <a:srgbClr val="FFFFFF"/>
                </a:solidFill>
                <a:latin typeface="Times New Roman" panose="02020603050405020304" pitchFamily="18" charset="0"/>
                <a:cs typeface="Times New Roman" panose="02020603050405020304" pitchFamily="18" charset="0"/>
              </a:rPr>
              <a:t>conclusions</a:t>
            </a:r>
          </a:p>
        </p:txBody>
      </p:sp>
      <p:sp>
        <p:nvSpPr>
          <p:cNvPr id="5" name="Content Placeholder 4">
            <a:extLst>
              <a:ext uri="{FF2B5EF4-FFF2-40B4-BE49-F238E27FC236}">
                <a16:creationId xmlns:a16="http://schemas.microsoft.com/office/drawing/2014/main" id="{CDB0DFEE-F720-483A-9D72-65CC037731FA}"/>
              </a:ext>
            </a:extLst>
          </p:cNvPr>
          <p:cNvSpPr>
            <a:spLocks noGrp="1"/>
          </p:cNvSpPr>
          <p:nvPr>
            <p:ph idx="1"/>
          </p:nvPr>
        </p:nvSpPr>
        <p:spPr>
          <a:xfrm>
            <a:off x="4705594" y="1240077"/>
            <a:ext cx="6034827" cy="4916465"/>
          </a:xfrm>
        </p:spPr>
        <p:txBody>
          <a:bodyPr anchor="t">
            <a:normAutofit/>
          </a:bodyPr>
          <a:lstStyle/>
          <a:p>
            <a:r>
              <a:rPr lang="en-GB" dirty="0">
                <a:latin typeface="Times New Roman" panose="02020603050405020304" pitchFamily="18" charset="0"/>
                <a:cs typeface="Times New Roman" panose="02020603050405020304" pitchFamily="18" charset="0"/>
              </a:rPr>
              <a:t>Decisions, choices and appointments</a:t>
            </a:r>
          </a:p>
          <a:p>
            <a:r>
              <a:rPr lang="en-GB" dirty="0">
                <a:latin typeface="Times New Roman" panose="02020603050405020304" pitchFamily="18" charset="0"/>
                <a:cs typeface="Times New Roman" panose="02020603050405020304" pitchFamily="18" charset="0"/>
              </a:rPr>
              <a:t>Positive impact</a:t>
            </a:r>
          </a:p>
          <a:p>
            <a:r>
              <a:rPr lang="en-GB" dirty="0">
                <a:latin typeface="Times New Roman" panose="02020603050405020304" pitchFamily="18" charset="0"/>
                <a:cs typeface="Times New Roman" panose="02020603050405020304" pitchFamily="18" charset="0"/>
              </a:rPr>
              <a:t>Combined learning</a:t>
            </a:r>
          </a:p>
          <a:p>
            <a:r>
              <a:rPr lang="en-GB" dirty="0">
                <a:latin typeface="Times New Roman" panose="02020603050405020304" pitchFamily="18" charset="0"/>
                <a:cs typeface="Times New Roman" panose="02020603050405020304" pitchFamily="18" charset="0"/>
              </a:rPr>
              <a:t>Acquired Knowledge</a:t>
            </a:r>
          </a:p>
          <a:p>
            <a:endParaRPr lang="en-GB" dirty="0"/>
          </a:p>
        </p:txBody>
      </p:sp>
      <p:pic>
        <p:nvPicPr>
          <p:cNvPr id="6" name="Recorded Sound8">
            <a:hlinkClick r:id="" action="ppaction://media"/>
            <a:extLst>
              <a:ext uri="{FF2B5EF4-FFF2-40B4-BE49-F238E27FC236}">
                <a16:creationId xmlns:a16="http://schemas.microsoft.com/office/drawing/2014/main" id="{61EFD397-9829-4EF6-BD2A-175FC59D0F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51809" y="5215003"/>
            <a:ext cx="609600" cy="609600"/>
          </a:xfrm>
          <a:prstGeom prst="rect">
            <a:avLst/>
          </a:prstGeom>
        </p:spPr>
      </p:pic>
    </p:spTree>
    <p:extLst>
      <p:ext uri="{BB962C8B-B14F-4D97-AF65-F5344CB8AC3E}">
        <p14:creationId xmlns:p14="http://schemas.microsoft.com/office/powerpoint/2010/main" val="1124035062"/>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CA243A-D2E6-4F6B-A9CA-AC789A74919C}"/>
              </a:ext>
            </a:extLst>
          </p:cNvPr>
          <p:cNvSpPr>
            <a:spLocks noGrp="1"/>
          </p:cNvSpPr>
          <p:nvPr>
            <p:ph type="title"/>
          </p:nvPr>
        </p:nvSpPr>
        <p:spPr>
          <a:xfrm>
            <a:off x="849683" y="1240076"/>
            <a:ext cx="2880984" cy="4584527"/>
          </a:xfrm>
        </p:spPr>
        <p:txBody>
          <a:bodyPr anchor="t">
            <a:normAutofit/>
          </a:bodyPr>
          <a:lstStyle/>
          <a:p>
            <a:pPr algn="l"/>
            <a:r>
              <a:rPr lang="en-GB" sz="3600">
                <a:solidFill>
                  <a:srgbClr val="FFFFFF"/>
                </a:solidFill>
                <a:latin typeface="Times New Roman" panose="02020603050405020304" pitchFamily="18" charset="0"/>
                <a:cs typeface="Times New Roman" panose="02020603050405020304" pitchFamily="18" charset="0"/>
              </a:rPr>
              <a:t>Action plan</a:t>
            </a:r>
          </a:p>
        </p:txBody>
      </p:sp>
      <p:sp>
        <p:nvSpPr>
          <p:cNvPr id="5" name="Content Placeholder 4">
            <a:extLst>
              <a:ext uri="{FF2B5EF4-FFF2-40B4-BE49-F238E27FC236}">
                <a16:creationId xmlns:a16="http://schemas.microsoft.com/office/drawing/2014/main" id="{ADBF8F86-0453-44B4-BBF4-20834D4FB904}"/>
              </a:ext>
            </a:extLst>
          </p:cNvPr>
          <p:cNvSpPr>
            <a:spLocks noGrp="1"/>
          </p:cNvSpPr>
          <p:nvPr>
            <p:ph idx="1"/>
          </p:nvPr>
        </p:nvSpPr>
        <p:spPr>
          <a:xfrm>
            <a:off x="4705594" y="1240077"/>
            <a:ext cx="6034827" cy="4916465"/>
          </a:xfrm>
        </p:spPr>
        <p:txBody>
          <a:bodyPr anchor="t">
            <a:normAutofit/>
          </a:bodyPr>
          <a:lstStyle/>
          <a:p>
            <a:r>
              <a:rPr lang="en-GB" dirty="0"/>
              <a:t>Problem solving</a:t>
            </a:r>
          </a:p>
          <a:p>
            <a:r>
              <a:rPr lang="en-GB" dirty="0"/>
              <a:t>Collaboration </a:t>
            </a:r>
          </a:p>
          <a:p>
            <a:r>
              <a:rPr lang="en-GB" dirty="0"/>
              <a:t>Social intelligence</a:t>
            </a:r>
          </a:p>
          <a:p>
            <a:r>
              <a:rPr lang="en-GB" dirty="0"/>
              <a:t>Creativity</a:t>
            </a:r>
          </a:p>
          <a:p>
            <a:r>
              <a:rPr lang="en-GB" dirty="0"/>
              <a:t>Insight into new media</a:t>
            </a:r>
          </a:p>
          <a:p>
            <a:endParaRPr lang="en-GB" dirty="0"/>
          </a:p>
        </p:txBody>
      </p:sp>
      <p:pic>
        <p:nvPicPr>
          <p:cNvPr id="6" name="Recorded Sound 9">
            <a:hlinkClick r:id="" action="ppaction://media"/>
            <a:extLst>
              <a:ext uri="{FF2B5EF4-FFF2-40B4-BE49-F238E27FC236}">
                <a16:creationId xmlns:a16="http://schemas.microsoft.com/office/drawing/2014/main" id="{CBD12D3A-A30D-4131-91EA-BADBB866015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56609" y="5229356"/>
            <a:ext cx="609600" cy="609600"/>
          </a:xfrm>
          <a:prstGeom prst="rect">
            <a:avLst/>
          </a:prstGeom>
        </p:spPr>
      </p:pic>
    </p:spTree>
    <p:extLst>
      <p:ext uri="{BB962C8B-B14F-4D97-AF65-F5344CB8AC3E}">
        <p14:creationId xmlns:p14="http://schemas.microsoft.com/office/powerpoint/2010/main" val="36944200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9" name="Rectangle 24">
            <a:extLst>
              <a:ext uri="{FF2B5EF4-FFF2-40B4-BE49-F238E27FC236}">
                <a16:creationId xmlns:a16="http://schemas.microsoft.com/office/drawing/2014/main" id="{6333FB34-E54B-4710-9DAE-6EE038612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0" name="Picture 26">
            <a:extLst>
              <a:ext uri="{FF2B5EF4-FFF2-40B4-BE49-F238E27FC236}">
                <a16:creationId xmlns:a16="http://schemas.microsoft.com/office/drawing/2014/main" id="{29041944-13B4-40E3-A9D5-25B333EBD2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41" name="Straight Connector 28">
            <a:extLst>
              <a:ext uri="{FF2B5EF4-FFF2-40B4-BE49-F238E27FC236}">
                <a16:creationId xmlns:a16="http://schemas.microsoft.com/office/drawing/2014/main" id="{5B85E289-5ADE-4F02-B917-9C9D9B0448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42" name="Rectangle 3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3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0CC5E-E6E1-45C1-BE4D-7B12705E49D7}"/>
              </a:ext>
            </a:extLst>
          </p:cNvPr>
          <p:cNvSpPr>
            <a:spLocks noGrp="1"/>
          </p:cNvSpPr>
          <p:nvPr>
            <p:ph type="title"/>
          </p:nvPr>
        </p:nvSpPr>
        <p:spPr>
          <a:xfrm>
            <a:off x="849683" y="1240076"/>
            <a:ext cx="2880984" cy="4584527"/>
          </a:xfrm>
        </p:spPr>
        <p:txBody>
          <a:bodyPr vert="horz" lIns="91440" tIns="45720" rIns="91440" bIns="45720" rtlCol="0" anchor="t">
            <a:normAutofit/>
          </a:bodyPr>
          <a:lstStyle/>
          <a:p>
            <a:pPr algn="l"/>
            <a:r>
              <a:rPr lang="en-US" sz="3600" dirty="0">
                <a:solidFill>
                  <a:srgbClr val="FFFFFF"/>
                </a:solidFill>
              </a:rPr>
              <a:t>KEY ASPECTS </a:t>
            </a:r>
          </a:p>
        </p:txBody>
      </p:sp>
      <p:sp>
        <p:nvSpPr>
          <p:cNvPr id="7" name="TextBox 6">
            <a:extLst>
              <a:ext uri="{FF2B5EF4-FFF2-40B4-BE49-F238E27FC236}">
                <a16:creationId xmlns:a16="http://schemas.microsoft.com/office/drawing/2014/main" id="{F0B49C08-7B72-4CF1-9EE6-E4A7D5A0FFC3}"/>
              </a:ext>
            </a:extLst>
          </p:cNvPr>
          <p:cNvSpPr txBox="1"/>
          <p:nvPr/>
        </p:nvSpPr>
        <p:spPr>
          <a:xfrm>
            <a:off x="4705594" y="1240077"/>
            <a:ext cx="6034827" cy="4916465"/>
          </a:xfrm>
          <a:prstGeom prst="rect">
            <a:avLst/>
          </a:prstGeom>
        </p:spPr>
        <p:txBody>
          <a:bodyPr vert="horz" lIns="91440" tIns="45720" rIns="91440" bIns="45720" rtlCol="0" anchor="t">
            <a:normAutofit/>
          </a:bodyPr>
          <a:lstStyle/>
          <a:p>
            <a:pPr marL="342900" indent="-228600" defTabSz="914400">
              <a:lnSpc>
                <a:spcPct val="120000"/>
              </a:lnSpc>
              <a:spcAft>
                <a:spcPts val="600"/>
              </a:spcAft>
              <a:buClr>
                <a:schemeClr val="accent1"/>
              </a:buClr>
              <a:buSzPct val="100000"/>
              <a:buFont typeface="Arial" panose="020B0604020202020204" pitchFamily="34" charset="0"/>
              <a:buChar char="•"/>
            </a:pPr>
            <a:r>
              <a:rPr lang="en-US" dirty="0"/>
              <a:t>Relationships Between People and Departments</a:t>
            </a:r>
          </a:p>
          <a:p>
            <a:pPr marL="342900" indent="-228600" defTabSz="914400">
              <a:lnSpc>
                <a:spcPct val="120000"/>
              </a:lnSpc>
              <a:spcAft>
                <a:spcPts val="600"/>
              </a:spcAft>
              <a:buClr>
                <a:schemeClr val="accent1"/>
              </a:buClr>
              <a:buSzPct val="100000"/>
              <a:buFont typeface="Arial" panose="020B0604020202020204" pitchFamily="34" charset="0"/>
              <a:buChar char="•"/>
            </a:pPr>
            <a:r>
              <a:rPr lang="en-US" dirty="0"/>
              <a:t>Diversity</a:t>
            </a:r>
          </a:p>
          <a:p>
            <a:pPr marL="342900" indent="-228600" defTabSz="914400">
              <a:lnSpc>
                <a:spcPct val="120000"/>
              </a:lnSpc>
              <a:spcAft>
                <a:spcPts val="600"/>
              </a:spcAft>
              <a:buClr>
                <a:schemeClr val="accent1"/>
              </a:buClr>
              <a:buSzPct val="100000"/>
              <a:buFont typeface="Arial" panose="020B0604020202020204" pitchFamily="34" charset="0"/>
              <a:buChar char="•"/>
            </a:pPr>
            <a:r>
              <a:rPr lang="en-US" dirty="0"/>
              <a:t>The  HR Function</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pic>
        <p:nvPicPr>
          <p:cNvPr id="10" name="Recorded Sound10">
            <a:hlinkClick r:id="" action="ppaction://media"/>
            <a:extLst>
              <a:ext uri="{FF2B5EF4-FFF2-40B4-BE49-F238E27FC236}">
                <a16:creationId xmlns:a16="http://schemas.microsoft.com/office/drawing/2014/main" id="{0AD350C0-851F-4C72-978A-EAEC0DBDFF6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50488" y="5090393"/>
            <a:ext cx="609600" cy="609600"/>
          </a:xfrm>
          <a:prstGeom prst="rect">
            <a:avLst/>
          </a:prstGeom>
        </p:spPr>
      </p:pic>
    </p:spTree>
    <p:extLst>
      <p:ext uri="{BB962C8B-B14F-4D97-AF65-F5344CB8AC3E}">
        <p14:creationId xmlns:p14="http://schemas.microsoft.com/office/powerpoint/2010/main" val="902147253"/>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DDAC9-A398-494B-A716-D83B5710D6B2}"/>
              </a:ext>
            </a:extLst>
          </p:cNvPr>
          <p:cNvSpPr>
            <a:spLocks noGrp="1"/>
          </p:cNvSpPr>
          <p:nvPr>
            <p:ph type="title"/>
          </p:nvPr>
        </p:nvSpPr>
        <p:spPr>
          <a:xfrm>
            <a:off x="1450392" y="279900"/>
            <a:ext cx="9291215" cy="1049235"/>
          </a:xfrm>
        </p:spPr>
        <p:txBody>
          <a:bodyPr/>
          <a:lstStyle/>
          <a:p>
            <a:pPr algn="ctr"/>
            <a:r>
              <a:rPr lang="en-GB" dirty="0"/>
              <a:t>SWOT</a:t>
            </a:r>
            <a:br>
              <a:rPr lang="en-GB" dirty="0"/>
            </a:br>
            <a:r>
              <a:rPr lang="en-GB" dirty="0"/>
              <a:t>INTERNAL </a:t>
            </a:r>
          </a:p>
        </p:txBody>
      </p:sp>
      <p:sp>
        <p:nvSpPr>
          <p:cNvPr id="5" name="Content Placeholder 4">
            <a:extLst>
              <a:ext uri="{FF2B5EF4-FFF2-40B4-BE49-F238E27FC236}">
                <a16:creationId xmlns:a16="http://schemas.microsoft.com/office/drawing/2014/main" id="{047A6F26-8148-4444-B29B-D11A1B76954F}"/>
              </a:ext>
            </a:extLst>
          </p:cNvPr>
          <p:cNvSpPr>
            <a:spLocks noGrp="1"/>
          </p:cNvSpPr>
          <p:nvPr>
            <p:ph idx="1"/>
          </p:nvPr>
        </p:nvSpPr>
        <p:spPr>
          <a:xfrm>
            <a:off x="205409" y="1570383"/>
            <a:ext cx="5526156" cy="4483098"/>
          </a:xfrm>
        </p:spPr>
        <p:txBody>
          <a:bodyPr>
            <a:normAutofit fontScale="70000" lnSpcReduction="20000"/>
          </a:bodyPr>
          <a:lstStyle/>
          <a:p>
            <a:pPr marL="0" indent="0" algn="ctr">
              <a:buNone/>
            </a:pPr>
            <a:r>
              <a:rPr lang="en-GB" sz="2900" u="sng" dirty="0">
                <a:latin typeface="Times New Roman" panose="02020603050405020304" pitchFamily="18" charset="0"/>
                <a:cs typeface="Times New Roman" panose="02020603050405020304" pitchFamily="18" charset="0"/>
              </a:rPr>
              <a:t>STRENGTHS</a:t>
            </a:r>
          </a:p>
          <a:p>
            <a:pPr marL="0" indent="0">
              <a:buNone/>
            </a:pPr>
            <a:endParaRPr lang="en-GB" sz="2200" u="sng"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A trusted and established Global brand.</a:t>
            </a:r>
          </a:p>
          <a:p>
            <a:r>
              <a:rPr lang="en-GB" sz="2600" dirty="0">
                <a:latin typeface="Times New Roman" panose="02020603050405020304" pitchFamily="18" charset="0"/>
                <a:cs typeface="Times New Roman" panose="02020603050405020304" pitchFamily="18" charset="0"/>
              </a:rPr>
              <a:t>Sound performance in emerging </a:t>
            </a:r>
          </a:p>
          <a:p>
            <a:r>
              <a:rPr lang="en-GB" sz="2600" dirty="0">
                <a:latin typeface="Times New Roman" panose="02020603050405020304" pitchFamily="18" charset="0"/>
                <a:cs typeface="Times New Roman" panose="02020603050405020304" pitchFamily="18" charset="0"/>
              </a:rPr>
              <a:t>Positive return on company investments </a:t>
            </a:r>
          </a:p>
          <a:p>
            <a:r>
              <a:rPr lang="en-GB" sz="2600" dirty="0">
                <a:latin typeface="Times New Roman" panose="02020603050405020304" pitchFamily="18" charset="0"/>
                <a:cs typeface="Times New Roman" panose="02020603050405020304" pitchFamily="18" charset="0"/>
              </a:rPr>
              <a:t>Dedicated </a:t>
            </a:r>
            <a:r>
              <a:rPr lang="en-GB" sz="2900" dirty="0">
                <a:latin typeface="Times New Roman" panose="02020603050405020304" pitchFamily="18" charset="0"/>
                <a:cs typeface="Times New Roman" panose="02020603050405020304" pitchFamily="18" charset="0"/>
              </a:rPr>
              <a:t>customer</a:t>
            </a:r>
            <a:r>
              <a:rPr lang="en-GB" sz="2600" dirty="0">
                <a:latin typeface="Times New Roman" panose="02020603050405020304" pitchFamily="18" charset="0"/>
                <a:cs typeface="Times New Roman" panose="02020603050405020304" pitchFamily="18" charset="0"/>
              </a:rPr>
              <a:t> satisfaction / relationship management </a:t>
            </a:r>
          </a:p>
          <a:p>
            <a:r>
              <a:rPr lang="en-GB" sz="2600" dirty="0">
                <a:latin typeface="Times New Roman" panose="02020603050405020304" pitchFamily="18" charset="0"/>
                <a:cs typeface="Times New Roman" panose="02020603050405020304" pitchFamily="18" charset="0"/>
              </a:rPr>
              <a:t>Successful market strategies for its products and services.</a:t>
            </a:r>
          </a:p>
          <a:p>
            <a:r>
              <a:rPr lang="en-GB" sz="2600" dirty="0">
                <a:latin typeface="Times New Roman" panose="02020603050405020304" pitchFamily="18" charset="0"/>
                <a:cs typeface="Times New Roman" panose="02020603050405020304" pitchFamily="18" charset="0"/>
              </a:rPr>
              <a:t>A complex and efficient distribution network serving all UK mainland addresses six days a week.</a:t>
            </a:r>
          </a:p>
          <a:p>
            <a:r>
              <a:rPr lang="en-GB" sz="2600" dirty="0">
                <a:latin typeface="Times New Roman" panose="02020603050405020304" pitchFamily="18" charset="0"/>
                <a:cs typeface="Times New Roman" panose="02020603050405020304" pitchFamily="18" charset="0"/>
              </a:rPr>
              <a:t>Financially sound allowing for further expansion.</a:t>
            </a:r>
          </a:p>
          <a:p>
            <a:endParaRPr lang="en-GB" dirty="0"/>
          </a:p>
        </p:txBody>
      </p:sp>
      <p:sp>
        <p:nvSpPr>
          <p:cNvPr id="6" name="TextBox 5">
            <a:extLst>
              <a:ext uri="{FF2B5EF4-FFF2-40B4-BE49-F238E27FC236}">
                <a16:creationId xmlns:a16="http://schemas.microsoft.com/office/drawing/2014/main" id="{8C7FEB2C-01DF-4C6B-AD61-429A2C63C9B4}"/>
              </a:ext>
            </a:extLst>
          </p:cNvPr>
          <p:cNvSpPr txBox="1"/>
          <p:nvPr/>
        </p:nvSpPr>
        <p:spPr>
          <a:xfrm>
            <a:off x="6301409" y="1570383"/>
            <a:ext cx="5890591" cy="3170099"/>
          </a:xfrm>
          <a:prstGeom prst="rect">
            <a:avLst/>
          </a:prstGeom>
          <a:noFill/>
        </p:spPr>
        <p:txBody>
          <a:bodyPr wrap="square" rtlCol="0">
            <a:spAutoFit/>
          </a:bodyPr>
          <a:lstStyle/>
          <a:p>
            <a:pPr algn="ctr"/>
            <a:r>
              <a:rPr lang="en-GB" sz="2000" u="sng" dirty="0">
                <a:latin typeface="Times New Roman" panose="02020603050405020304" pitchFamily="18" charset="0"/>
                <a:cs typeface="Times New Roman" panose="02020603050405020304" pitchFamily="18" charset="0"/>
              </a:rPr>
              <a:t>WEAKNESSES</a:t>
            </a:r>
          </a:p>
          <a:p>
            <a:endParaRPr lang="en-GB" sz="2000" u="sng"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Competition</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Difficult market to forecast </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Above UK  average pay rates.</a:t>
            </a:r>
          </a:p>
          <a:p>
            <a:pPr marL="342900" lvl="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Sits behind much of the competition in </a:t>
            </a:r>
          </a:p>
          <a:p>
            <a:pPr marL="342900" lvl="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Unsuccessful in collaborating.</a:t>
            </a:r>
          </a:p>
          <a:p>
            <a:pPr marL="342900" lvl="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 need additional investment.</a:t>
            </a:r>
          </a:p>
          <a:p>
            <a:pPr marL="342900" lvl="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Risk adverse</a:t>
            </a:r>
          </a:p>
          <a:p>
            <a:pPr marL="342900" lvl="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Slow to adapt</a:t>
            </a:r>
          </a:p>
        </p:txBody>
      </p:sp>
      <p:pic>
        <p:nvPicPr>
          <p:cNvPr id="10" name="Recorded Sound11">
            <a:hlinkClick r:id="" action="ppaction://media"/>
            <a:extLst>
              <a:ext uri="{FF2B5EF4-FFF2-40B4-BE49-F238E27FC236}">
                <a16:creationId xmlns:a16="http://schemas.microsoft.com/office/drawing/2014/main" id="{EEEF23BF-5E78-4508-9643-A22BBFF674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34700" y="5287617"/>
            <a:ext cx="609600" cy="609600"/>
          </a:xfrm>
          <a:prstGeom prst="rect">
            <a:avLst/>
          </a:prstGeom>
        </p:spPr>
      </p:pic>
    </p:spTree>
    <p:extLst>
      <p:ext uri="{BB962C8B-B14F-4D97-AF65-F5344CB8AC3E}">
        <p14:creationId xmlns:p14="http://schemas.microsoft.com/office/powerpoint/2010/main" val="366279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49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7F1F3-80ED-4567-87B1-B83414207C29}"/>
              </a:ext>
            </a:extLst>
          </p:cNvPr>
          <p:cNvSpPr>
            <a:spLocks noGrp="1"/>
          </p:cNvSpPr>
          <p:nvPr>
            <p:ph type="title"/>
          </p:nvPr>
        </p:nvSpPr>
        <p:spPr>
          <a:xfrm>
            <a:off x="1450392" y="867037"/>
            <a:ext cx="9291215" cy="1049235"/>
          </a:xfrm>
        </p:spPr>
        <p:txBody>
          <a:bodyPr/>
          <a:lstStyle/>
          <a:p>
            <a:pPr algn="ctr"/>
            <a:r>
              <a:rPr lang="en-GB" dirty="0"/>
              <a:t> SWOT</a:t>
            </a:r>
            <a:br>
              <a:rPr lang="en-GB" dirty="0"/>
            </a:br>
            <a:r>
              <a:rPr lang="en-GB" dirty="0"/>
              <a:t>EXTERNAL </a:t>
            </a:r>
          </a:p>
        </p:txBody>
      </p:sp>
      <p:sp>
        <p:nvSpPr>
          <p:cNvPr id="4" name="Content Placeholder 3">
            <a:extLst>
              <a:ext uri="{FF2B5EF4-FFF2-40B4-BE49-F238E27FC236}">
                <a16:creationId xmlns:a16="http://schemas.microsoft.com/office/drawing/2014/main" id="{7BAAD915-9D19-4C48-8D82-31536CFE258C}"/>
              </a:ext>
            </a:extLst>
          </p:cNvPr>
          <p:cNvSpPr>
            <a:spLocks noGrp="1"/>
          </p:cNvSpPr>
          <p:nvPr>
            <p:ph idx="1"/>
          </p:nvPr>
        </p:nvSpPr>
        <p:spPr>
          <a:xfrm>
            <a:off x="278762" y="1916272"/>
            <a:ext cx="5386075" cy="4074691"/>
          </a:xfrm>
        </p:spPr>
        <p:txBody>
          <a:bodyPr>
            <a:normAutofit/>
          </a:bodyPr>
          <a:lstStyle/>
          <a:p>
            <a:pPr marL="0" lvl="0" indent="0" algn="ctr">
              <a:buNone/>
            </a:pPr>
            <a:r>
              <a:rPr lang="en-GB" u="sng" dirty="0">
                <a:latin typeface="Times New Roman" panose="02020603050405020304" pitchFamily="18" charset="0"/>
                <a:cs typeface="Times New Roman" panose="02020603050405020304" pitchFamily="18" charset="0"/>
              </a:rPr>
              <a:t>OPPORTINITIES</a:t>
            </a:r>
          </a:p>
          <a:p>
            <a:r>
              <a:rPr lang="en-GB" dirty="0">
                <a:latin typeface="Times New Roman" panose="02020603050405020304" pitchFamily="18" charset="0"/>
                <a:cs typeface="Times New Roman" panose="02020603050405020304" pitchFamily="18" charset="0"/>
              </a:rPr>
              <a:t>Core competencies which could be successfully exploited.</a:t>
            </a:r>
          </a:p>
          <a:p>
            <a:r>
              <a:rPr lang="en-GB" dirty="0">
                <a:latin typeface="Times New Roman" panose="02020603050405020304" pitchFamily="18" charset="0"/>
                <a:cs typeface="Times New Roman" panose="02020603050405020304" pitchFamily="18" charset="0"/>
              </a:rPr>
              <a:t>New opportunities.</a:t>
            </a:r>
          </a:p>
          <a:p>
            <a:r>
              <a:rPr lang="en-GB" dirty="0">
                <a:latin typeface="Times New Roman" panose="02020603050405020304" pitchFamily="18" charset="0"/>
                <a:cs typeface="Times New Roman" panose="02020603050405020304" pitchFamily="18" charset="0"/>
              </a:rPr>
              <a:t>Reduction in its transportation costs</a:t>
            </a:r>
          </a:p>
          <a:p>
            <a:r>
              <a:rPr lang="en-GB" dirty="0">
                <a:latin typeface="Times New Roman" panose="02020603050405020304" pitchFamily="18" charset="0"/>
                <a:cs typeface="Times New Roman" panose="02020603050405020304" pitchFamily="18" charset="0"/>
              </a:rPr>
              <a:t>New technologies</a:t>
            </a:r>
          </a:p>
          <a:p>
            <a:r>
              <a:rPr lang="en-GB" dirty="0">
                <a:latin typeface="Times New Roman" panose="02020603050405020304" pitchFamily="18" charset="0"/>
                <a:cs typeface="Times New Roman" panose="02020603050405020304" pitchFamily="18" charset="0"/>
              </a:rPr>
              <a:t>Home shopping</a:t>
            </a:r>
          </a:p>
        </p:txBody>
      </p:sp>
      <p:sp>
        <p:nvSpPr>
          <p:cNvPr id="10" name="Content Placeholder 3">
            <a:extLst>
              <a:ext uri="{FF2B5EF4-FFF2-40B4-BE49-F238E27FC236}">
                <a16:creationId xmlns:a16="http://schemas.microsoft.com/office/drawing/2014/main" id="{43C02982-51BC-467C-85A0-6DFAA602B5E7}"/>
              </a:ext>
            </a:extLst>
          </p:cNvPr>
          <p:cNvSpPr txBox="1">
            <a:spLocks/>
          </p:cNvSpPr>
          <p:nvPr/>
        </p:nvSpPr>
        <p:spPr>
          <a:xfrm>
            <a:off x="6836467" y="1916272"/>
            <a:ext cx="5076770" cy="5605670"/>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lgn="ctr">
              <a:buNone/>
            </a:pPr>
            <a:r>
              <a:rPr lang="en-GB" u="sng" dirty="0">
                <a:latin typeface="Times New Roman" panose="02020603050405020304" pitchFamily="18" charset="0"/>
                <a:cs typeface="Times New Roman" panose="02020603050405020304" pitchFamily="18" charset="0"/>
              </a:rPr>
              <a:t>THREATS</a:t>
            </a:r>
          </a:p>
          <a:p>
            <a:r>
              <a:rPr lang="en-GB" sz="2200" dirty="0">
                <a:latin typeface="Times New Roman" panose="02020603050405020304" pitchFamily="18" charset="0"/>
                <a:cs typeface="Times New Roman" panose="02020603050405020304" pitchFamily="18" charset="0"/>
              </a:rPr>
              <a:t>Slow to respond to the innovative products of the competition.</a:t>
            </a:r>
          </a:p>
          <a:p>
            <a:r>
              <a:rPr lang="en-GB" sz="2200" dirty="0">
                <a:latin typeface="Times New Roman" panose="02020603050405020304" pitchFamily="18" charset="0"/>
                <a:cs typeface="Times New Roman" panose="02020603050405020304" pitchFamily="18" charset="0"/>
              </a:rPr>
              <a:t>Competition  evolving rapidly </a:t>
            </a:r>
          </a:p>
          <a:p>
            <a:r>
              <a:rPr lang="en-GB" sz="2200" dirty="0">
                <a:latin typeface="Times New Roman" panose="02020603050405020304" pitchFamily="18" charset="0"/>
                <a:cs typeface="Times New Roman" panose="02020603050405020304" pitchFamily="18" charset="0"/>
              </a:rPr>
              <a:t>Operating </a:t>
            </a:r>
            <a:r>
              <a:rPr lang="en-GB" dirty="0">
                <a:latin typeface="Times New Roman" panose="02020603050405020304" pitchFamily="18" charset="0"/>
                <a:cs typeface="Times New Roman" panose="02020603050405020304" pitchFamily="18" charset="0"/>
              </a:rPr>
              <a:t>overseas</a:t>
            </a:r>
            <a:r>
              <a:rPr lang="en-GB" sz="2200" dirty="0">
                <a:latin typeface="Times New Roman" panose="02020603050405020304" pitchFamily="18" charset="0"/>
                <a:cs typeface="Times New Roman" panose="02020603050405020304" pitchFamily="18" charset="0"/>
              </a:rPr>
              <a:t>.</a:t>
            </a:r>
          </a:p>
          <a:p>
            <a:r>
              <a:rPr lang="en-GB" sz="2200" dirty="0">
                <a:latin typeface="Times New Roman" panose="02020603050405020304" pitchFamily="18" charset="0"/>
                <a:cs typeface="Times New Roman" panose="02020603050405020304" pitchFamily="18" charset="0"/>
              </a:rPr>
              <a:t>Threat of industrial action</a:t>
            </a:r>
            <a:r>
              <a:rPr lang="en-GB" sz="2200" dirty="0"/>
              <a:t>.</a:t>
            </a:r>
          </a:p>
          <a:p>
            <a:pPr marL="0" indent="0">
              <a:buNone/>
            </a:pPr>
            <a:endParaRPr lang="en-GB" u="sng" dirty="0"/>
          </a:p>
        </p:txBody>
      </p:sp>
      <p:pic>
        <p:nvPicPr>
          <p:cNvPr id="7" name="Recorded Sound12">
            <a:hlinkClick r:id="" action="ppaction://media"/>
            <a:extLst>
              <a:ext uri="{FF2B5EF4-FFF2-40B4-BE49-F238E27FC236}">
                <a16:creationId xmlns:a16="http://schemas.microsoft.com/office/drawing/2014/main" id="{7A2028D8-3F3B-4832-80B5-229D20A9D1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32007" y="5524500"/>
            <a:ext cx="609600" cy="609600"/>
          </a:xfrm>
          <a:prstGeom prst="rect">
            <a:avLst/>
          </a:prstGeom>
        </p:spPr>
      </p:pic>
    </p:spTree>
    <p:extLst>
      <p:ext uri="{BB962C8B-B14F-4D97-AF65-F5344CB8AC3E}">
        <p14:creationId xmlns:p14="http://schemas.microsoft.com/office/powerpoint/2010/main" val="1341963925"/>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333FB34-E54B-4710-9DAE-6EE038612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29041944-13B4-40E3-A9D5-25B333EBD2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a:extLst>
              <a:ext uri="{FF2B5EF4-FFF2-40B4-BE49-F238E27FC236}">
                <a16:creationId xmlns:a16="http://schemas.microsoft.com/office/drawing/2014/main" id="{5B85E289-5ADE-4F02-B917-9C9D9B0448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8" name="Rectangle 17">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blipFill dpi="0" rotWithShape="1">
            <a:blip r:embed="rId6">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gradFill>
            <a:gsLst>
              <a:gs pos="0">
                <a:schemeClr val="tx2"/>
              </a:gs>
              <a:gs pos="100000">
                <a:schemeClr val="tx2">
                  <a:lumMod val="90000"/>
                </a:schemeClr>
              </a:gs>
            </a:gsLst>
            <a:lin ang="16200000" scaled="0"/>
          </a:gradFill>
          <a:ln w="38100" cmpd="sng">
            <a:solidFill>
              <a:schemeClr val="bg1">
                <a:lumMod val="65000"/>
                <a:lumOff val="3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solidFill>
            <a:schemeClr val="tx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1D4F64-4779-42AC-93AC-4677B4BB320F}"/>
              </a:ext>
            </a:extLst>
          </p:cNvPr>
          <p:cNvSpPr>
            <a:spLocks noGrp="1"/>
          </p:cNvSpPr>
          <p:nvPr>
            <p:ph type="title"/>
          </p:nvPr>
        </p:nvSpPr>
        <p:spPr>
          <a:xfrm>
            <a:off x="1557071" y="1584552"/>
            <a:ext cx="9099255" cy="2537251"/>
          </a:xfrm>
        </p:spPr>
        <p:txBody>
          <a:bodyPr vert="horz" lIns="91440" tIns="45720" rIns="91440" bIns="0" rtlCol="0" anchor="ctr">
            <a:normAutofit/>
          </a:bodyPr>
          <a:lstStyle/>
          <a:p>
            <a:r>
              <a:rPr lang="en-US" sz="7200">
                <a:solidFill>
                  <a:schemeClr val="bg2"/>
                </a:solidFill>
              </a:rPr>
              <a:t>SWOT v tows?</a:t>
            </a:r>
          </a:p>
        </p:txBody>
      </p:sp>
      <p:cxnSp>
        <p:nvCxnSpPr>
          <p:cNvPr id="24" name="Straight Connector 23">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4554073B-2E31-4E11-95E9-80B425A43A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pic>
        <p:nvPicPr>
          <p:cNvPr id="4" name="Recorded Sound13">
            <a:hlinkClick r:id="" action="ppaction://media"/>
            <a:extLst>
              <a:ext uri="{FF2B5EF4-FFF2-40B4-BE49-F238E27FC236}">
                <a16:creationId xmlns:a16="http://schemas.microsoft.com/office/drawing/2014/main" id="{A16F8F14-2477-4F7A-B7FD-D27E9B6CF9C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52404" y="5384911"/>
            <a:ext cx="609600" cy="609600"/>
          </a:xfrm>
          <a:prstGeom prst="rect">
            <a:avLst/>
          </a:prstGeom>
        </p:spPr>
      </p:pic>
    </p:spTree>
    <p:extLst>
      <p:ext uri="{BB962C8B-B14F-4D97-AF65-F5344CB8AC3E}">
        <p14:creationId xmlns:p14="http://schemas.microsoft.com/office/powerpoint/2010/main" val="2978221196"/>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DE91F-E487-4426-ABF4-7051833431B0}"/>
              </a:ext>
            </a:extLst>
          </p:cNvPr>
          <p:cNvSpPr>
            <a:spLocks noGrp="1"/>
          </p:cNvSpPr>
          <p:nvPr>
            <p:ph type="title"/>
          </p:nvPr>
        </p:nvSpPr>
        <p:spPr>
          <a:xfrm>
            <a:off x="1450392" y="2379765"/>
            <a:ext cx="9291215" cy="1049235"/>
          </a:xfrm>
        </p:spPr>
        <p:txBody>
          <a:bodyPr/>
          <a:lstStyle/>
          <a:p>
            <a:r>
              <a:rPr lang="en-GB" dirty="0"/>
              <a:t>THANK YOU!</a:t>
            </a:r>
          </a:p>
        </p:txBody>
      </p:sp>
      <p:pic>
        <p:nvPicPr>
          <p:cNvPr id="4" name="Recorded Sound">
            <a:hlinkClick r:id="" action="ppaction://media"/>
            <a:extLst>
              <a:ext uri="{FF2B5EF4-FFF2-40B4-BE49-F238E27FC236}">
                <a16:creationId xmlns:a16="http://schemas.microsoft.com/office/drawing/2014/main" id="{F632C0A7-7D89-4EC7-8BA7-362384BA29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10750" y="5334000"/>
            <a:ext cx="609600" cy="609600"/>
          </a:xfrm>
          <a:prstGeom prst="rect">
            <a:avLst/>
          </a:prstGeom>
        </p:spPr>
      </p:pic>
    </p:spTree>
    <p:extLst>
      <p:ext uri="{BB962C8B-B14F-4D97-AF65-F5344CB8AC3E}">
        <p14:creationId xmlns:p14="http://schemas.microsoft.com/office/powerpoint/2010/main" val="389492308"/>
      </p:ext>
    </p:extLst>
  </p:cSld>
  <p:clrMapOvr>
    <a:masterClrMapping/>
  </p:clrMapOvr>
  <p:timing>
    <p:tnLst>
      <p:par>
        <p:cTn id="1" dur="indefinite" restart="never" nodeType="tmRoot">
          <p:childTnLst>
            <p:audio>
              <p:cMediaNode vol="80000">
                <p:cTn id="2"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60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automatically generated">
            <a:extLst>
              <a:ext uri="{FF2B5EF4-FFF2-40B4-BE49-F238E27FC236}">
                <a16:creationId xmlns:a16="http://schemas.microsoft.com/office/drawing/2014/main" id="{C3B1CD87-37D9-4A6F-95A8-4A26A2032E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71700" y="14631"/>
            <a:ext cx="8608009" cy="6843369"/>
          </a:xfrm>
          <a:prstGeom prst="rect">
            <a:avLst/>
          </a:prstGeom>
        </p:spPr>
      </p:pic>
    </p:spTree>
    <p:extLst>
      <p:ext uri="{BB962C8B-B14F-4D97-AF65-F5344CB8AC3E}">
        <p14:creationId xmlns:p14="http://schemas.microsoft.com/office/powerpoint/2010/main" val="34258760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5"/>
</p:tagLst>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2297</Words>
  <Application>Microsoft Office PowerPoint</Application>
  <PresentationFormat>Widescreen</PresentationFormat>
  <Paragraphs>202</Paragraphs>
  <Slides>15</Slides>
  <Notes>15</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Rockwell</vt:lpstr>
      <vt:lpstr>Times New Roman</vt:lpstr>
      <vt:lpstr>Gallery</vt:lpstr>
      <vt:lpstr>Student: 1807552  Module code: BMSP5002  Module title: The Intercultural Workplace   Title: Assignment 2  Lecturer: Glenn Behenna  Date of submission: 28/04/2020 </vt:lpstr>
      <vt:lpstr>“Do not impose on to others what  you  yourself do not desire”  Confucius – Chinese Philosopher </vt:lpstr>
      <vt:lpstr>The intercultural workplace A Reflection of my learning experience </vt:lpstr>
      <vt:lpstr>A Description of My Learning Experience </vt:lpstr>
      <vt:lpstr>FEELINGS</vt:lpstr>
      <vt:lpstr>EVALUATION</vt:lpstr>
      <vt:lpstr>ANALYSIS</vt:lpstr>
      <vt:lpstr>conclusions</vt:lpstr>
      <vt:lpstr>Action plan</vt:lpstr>
      <vt:lpstr>KEY ASPECTS </vt:lpstr>
      <vt:lpstr>SWOT INTERNAL </vt:lpstr>
      <vt:lpstr> SWOT EXTERNAL </vt:lpstr>
      <vt:lpstr>SWOT v tows?</vt:lpstr>
      <vt:lpstr>THANK YOU!</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2020-04-28T17:59:02Z</dcterms:created>
  <dcterms:modified xsi:type="dcterms:W3CDTF">2020-04-28T20:49:22Z</dcterms:modified>
</cp:coreProperties>
</file>