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59" r:id="rId6"/>
    <p:sldId id="281" r:id="rId7"/>
    <p:sldId id="282" r:id="rId8"/>
    <p:sldId id="261" r:id="rId9"/>
    <p:sldId id="262" r:id="rId10"/>
    <p:sldId id="265" r:id="rId11"/>
    <p:sldId id="267" r:id="rId12"/>
    <p:sldId id="268" r:id="rId13"/>
    <p:sldId id="269" r:id="rId14"/>
    <p:sldId id="270" r:id="rId15"/>
    <p:sldId id="271" r:id="rId16"/>
    <p:sldId id="266" r:id="rId17"/>
    <p:sldId id="273" r:id="rId18"/>
    <p:sldId id="280" r:id="rId19"/>
    <p:sldId id="272" r:id="rId20"/>
    <p:sldId id="274" r:id="rId21"/>
    <p:sldId id="276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08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04/10/2018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04/10/2018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04/10/2018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04/10/2018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04/10/2018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04/10/2018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04/10/2018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04/10/2018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1A9E661A-849B-4763-9AE8-36C76D8F37DB}" type="datetimeFigureOut">
              <a:rPr lang="en-GB" smtClean="0"/>
              <a:pPr/>
              <a:t>04/10/2018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04/10/2018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9E661A-849B-4763-9AE8-36C76D8F37DB}" type="datetimeFigureOut">
              <a:rPr lang="en-GB" smtClean="0"/>
              <a:pPr/>
              <a:t>04/10/2018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A9E661A-849B-4763-9AE8-36C76D8F37DB}" type="datetimeFigureOut">
              <a:rPr lang="en-GB" smtClean="0"/>
              <a:pPr/>
              <a:t>04/10/2018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DF9942E8-2BDA-4B0A-B1FB-EEDBBCE1F4FC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nps.gov/history/nagpra/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postcolonial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-85780" y="0"/>
            <a:ext cx="9235472" cy="695739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07904" y="5373216"/>
            <a:ext cx="4750296" cy="1281264"/>
          </a:xfrm>
        </p:spPr>
        <p:txBody>
          <a:bodyPr>
            <a:normAutofit/>
          </a:bodyPr>
          <a:lstStyle/>
          <a:p>
            <a:r>
              <a:rPr lang="en-GB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HPAR5010</a:t>
            </a:r>
            <a:endParaRPr lang="en-GB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129184"/>
            <a:ext cx="6694512" cy="995560"/>
          </a:xfrm>
        </p:spPr>
        <p:txBody>
          <a:bodyPr>
            <a:normAutofit/>
          </a:bodyPr>
          <a:lstStyle/>
          <a:p>
            <a:r>
              <a:rPr lang="en-GB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Postcolonialism</a:t>
            </a:r>
            <a:endParaRPr lang="en-GB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</a:t>
            </a:r>
            <a:r>
              <a:rPr lang="en-GB" dirty="0" err="1" smtClean="0"/>
              <a:t>Postcolonialism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457200" y="1773935"/>
            <a:ext cx="4402832" cy="4685733"/>
          </a:xfrm>
        </p:spPr>
        <p:txBody>
          <a:bodyPr>
            <a:normAutofit/>
          </a:bodyPr>
          <a:lstStyle/>
          <a:p>
            <a:r>
              <a:rPr lang="en-GB" dirty="0" err="1" smtClean="0">
                <a:solidFill>
                  <a:srgbClr val="FFC000"/>
                </a:solidFill>
              </a:rPr>
              <a:t>Post</a:t>
            </a:r>
            <a:r>
              <a:rPr lang="en-GB" dirty="0" err="1" smtClean="0"/>
              <a:t>colonialism</a:t>
            </a:r>
            <a:r>
              <a:rPr lang="en-GB" dirty="0" smtClean="0"/>
              <a:t> = after colonialism</a:t>
            </a:r>
          </a:p>
          <a:p>
            <a:r>
              <a:rPr lang="en-GB" dirty="0" smtClean="0"/>
              <a:t>A reaction to dominant narratives</a:t>
            </a:r>
          </a:p>
          <a:p>
            <a:r>
              <a:rPr lang="en-GB" dirty="0" smtClean="0"/>
              <a:t>Challenges predominantly western, male, upper class voice that dominated academic discourse in 19</a:t>
            </a:r>
            <a:r>
              <a:rPr lang="en-GB" baseline="30000" dirty="0" smtClean="0"/>
              <a:t>th</a:t>
            </a:r>
            <a:r>
              <a:rPr lang="en-GB" dirty="0" smtClean="0"/>
              <a:t> &amp; early 20</a:t>
            </a:r>
            <a:r>
              <a:rPr lang="en-GB" baseline="30000" dirty="0" smtClean="0"/>
              <a:t>th</a:t>
            </a:r>
            <a:r>
              <a:rPr lang="en-GB" dirty="0" smtClean="0"/>
              <a:t> century</a:t>
            </a:r>
          </a:p>
        </p:txBody>
      </p:sp>
      <p:pic>
        <p:nvPicPr>
          <p:cNvPr id="10" name="Content Placeholder 9" descr="Colonialism%201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5508104" y="1772816"/>
            <a:ext cx="3336404" cy="468685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</a:t>
            </a:r>
            <a:r>
              <a:rPr lang="en-GB" dirty="0" err="1" smtClean="0"/>
              <a:t>Postcolonialism</a:t>
            </a:r>
            <a:r>
              <a:rPr lang="en-GB" dirty="0" smtClean="0"/>
              <a:t>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762872" cy="4623816"/>
          </a:xfrm>
        </p:spPr>
        <p:txBody>
          <a:bodyPr>
            <a:normAutofit/>
          </a:bodyPr>
          <a:lstStyle/>
          <a:p>
            <a:r>
              <a:rPr lang="en-GB" dirty="0" smtClean="0"/>
              <a:t>Colonialism: language of domination, subjugation, oppression</a:t>
            </a:r>
          </a:p>
          <a:p>
            <a:r>
              <a:rPr lang="en-GB" dirty="0" smtClean="0"/>
              <a:t>A academic response to colonialism, initially on the part of the colonized</a:t>
            </a:r>
          </a:p>
          <a:p>
            <a:pPr lvl="1"/>
            <a:r>
              <a:rPr lang="en-GB" dirty="0" smtClean="0"/>
              <a:t>How </a:t>
            </a:r>
            <a:r>
              <a:rPr lang="en-GB" dirty="0" smtClean="0">
                <a:solidFill>
                  <a:srgbClr val="FFC000"/>
                </a:solidFill>
              </a:rPr>
              <a:t>‘the “west” attempts systematically to cancel or negate the cultural difference &amp; value of the “non-West”’ </a:t>
            </a:r>
            <a:r>
              <a:rPr lang="en-GB" dirty="0" smtClean="0"/>
              <a:t>(Ghandi 1998: 15)</a:t>
            </a:r>
          </a:p>
          <a:p>
            <a:endParaRPr lang="en-GB" dirty="0"/>
          </a:p>
        </p:txBody>
      </p:sp>
      <p:pic>
        <p:nvPicPr>
          <p:cNvPr id="5" name="Content Placeholder 4" descr="rccover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5367734" y="2204864"/>
            <a:ext cx="3391074" cy="324036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Postcolonialism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00808"/>
            <a:ext cx="4382144" cy="4824536"/>
          </a:xfrm>
        </p:spPr>
        <p:txBody>
          <a:bodyPr>
            <a:normAutofit/>
          </a:bodyPr>
          <a:lstStyle/>
          <a:p>
            <a:r>
              <a:rPr lang="en-GB" dirty="0" smtClean="0"/>
              <a:t>Colonial discourse: </a:t>
            </a:r>
            <a:r>
              <a:rPr lang="en-GB" dirty="0" smtClean="0">
                <a:solidFill>
                  <a:srgbClr val="FFC000"/>
                </a:solidFill>
              </a:rPr>
              <a:t>internalised</a:t>
            </a:r>
            <a:r>
              <a:rPr lang="en-GB" dirty="0" smtClean="0"/>
              <a:t> the colonised through imposition of western values</a:t>
            </a:r>
          </a:p>
          <a:p>
            <a:r>
              <a:rPr lang="en-GB" dirty="0" smtClean="0"/>
              <a:t>Postcolonial approach highlights the oppression of the colonized:</a:t>
            </a:r>
          </a:p>
          <a:p>
            <a:pPr lvl="1"/>
            <a:r>
              <a:rPr lang="en-GB" dirty="0"/>
              <a:t>P</a:t>
            </a:r>
            <a:r>
              <a:rPr lang="en-GB" dirty="0" smtClean="0"/>
              <a:t>olitical, economic, social, cultural, psychological</a:t>
            </a:r>
            <a:endParaRPr lang="en-GB" dirty="0"/>
          </a:p>
        </p:txBody>
      </p:sp>
      <p:pic>
        <p:nvPicPr>
          <p:cNvPr id="5" name="Content Placeholder 6" descr="subordination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4860032" y="2492896"/>
            <a:ext cx="4050803" cy="243462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Postcolonial Critique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628800"/>
            <a:ext cx="4896544" cy="4895424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Questions &amp; evaluates the effects of imperialist views in (post)colonial societies</a:t>
            </a:r>
          </a:p>
          <a:p>
            <a:r>
              <a:rPr lang="en-GB" dirty="0" smtClean="0"/>
              <a:t>Theory developed to examine literature, culture, political history of the former European colonies</a:t>
            </a:r>
          </a:p>
          <a:p>
            <a:r>
              <a:rPr lang="en-GB" dirty="0" smtClean="0"/>
              <a:t>Assesses effects of empire, exploitation, subordination &amp; looks at the relationship between the coloniser &amp; colonised</a:t>
            </a:r>
          </a:p>
          <a:p>
            <a:r>
              <a:rPr lang="en-GB" dirty="0" smtClean="0">
                <a:solidFill>
                  <a:srgbClr val="FFC000"/>
                </a:solidFill>
              </a:rPr>
              <a:t>Gives the colonised a voice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0667" y="2204864"/>
            <a:ext cx="3669965" cy="3523383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Intellectual Origins: </a:t>
            </a:r>
            <a:r>
              <a:rPr lang="en-GB" dirty="0" err="1" smtClean="0"/>
              <a:t>Othering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28800"/>
            <a:ext cx="4618856" cy="5084064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How the west </a:t>
            </a:r>
            <a:r>
              <a:rPr lang="en-GB" dirty="0" smtClean="0">
                <a:solidFill>
                  <a:srgbClr val="FFC000"/>
                </a:solidFill>
              </a:rPr>
              <a:t>excludes</a:t>
            </a:r>
            <a:r>
              <a:rPr lang="en-GB" dirty="0" smtClean="0"/>
              <a:t> those they want to </a:t>
            </a:r>
            <a:r>
              <a:rPr lang="en-GB" dirty="0" smtClean="0">
                <a:solidFill>
                  <a:srgbClr val="FFC000"/>
                </a:solidFill>
              </a:rPr>
              <a:t>subordinate</a:t>
            </a:r>
          </a:p>
          <a:p>
            <a:r>
              <a:rPr lang="en-GB" dirty="0" smtClean="0"/>
              <a:t>Creates &amp; highlights the differences between “us” &amp; the other:</a:t>
            </a:r>
          </a:p>
          <a:p>
            <a:pPr lvl="1"/>
            <a:r>
              <a:rPr lang="en-GB" dirty="0" smtClean="0"/>
              <a:t>Production of narratives &amp; representations of peoples which demonise &amp; dehumanise</a:t>
            </a:r>
          </a:p>
          <a:p>
            <a:pPr lvl="1"/>
            <a:r>
              <a:rPr lang="en-GB" dirty="0" smtClean="0"/>
              <a:t>Justification for treating the “other” as inferior</a:t>
            </a:r>
          </a:p>
          <a:p>
            <a:r>
              <a:rPr lang="en-GB" dirty="0" smtClean="0"/>
              <a:t>Embedded in Enlightenment thought &amp; Social Darwinism</a:t>
            </a:r>
          </a:p>
          <a:p>
            <a:endParaRPr lang="en-GB" dirty="0"/>
          </a:p>
        </p:txBody>
      </p:sp>
      <p:pic>
        <p:nvPicPr>
          <p:cNvPr id="7" name="Content Placeholder 6" descr="othering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5796136" y="1710594"/>
            <a:ext cx="3044845" cy="4670733"/>
          </a:xfrm>
        </p:spPr>
      </p:pic>
    </p:spTree>
    <p:extLst>
      <p:ext uri="{BB962C8B-B14F-4D97-AF65-F5344CB8AC3E}">
        <p14:creationId xmlns:p14="http://schemas.microsoft.com/office/powerpoint/2010/main" val="2222068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Creating the Other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628800"/>
            <a:ext cx="5112568" cy="504056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Animalisation:</a:t>
            </a:r>
          </a:p>
          <a:p>
            <a:pPr lvl="1"/>
            <a:r>
              <a:rPr lang="en-GB" dirty="0" smtClean="0"/>
              <a:t>Represents the Other as wild animals </a:t>
            </a:r>
          </a:p>
          <a:p>
            <a:r>
              <a:rPr lang="en-GB" dirty="0" smtClean="0"/>
              <a:t>Naturalisation: </a:t>
            </a:r>
          </a:p>
          <a:p>
            <a:pPr lvl="1"/>
            <a:r>
              <a:rPr lang="en-GB" dirty="0" smtClean="0"/>
              <a:t>Less  western/European &amp; less “cultured”</a:t>
            </a:r>
          </a:p>
          <a:p>
            <a:pPr lvl="1"/>
            <a:r>
              <a:rPr lang="en-GB" dirty="0" smtClean="0"/>
              <a:t>Closer to nature</a:t>
            </a:r>
          </a:p>
          <a:p>
            <a:r>
              <a:rPr lang="en-GB" dirty="0" err="1" smtClean="0"/>
              <a:t>Infantilisation</a:t>
            </a:r>
            <a:r>
              <a:rPr lang="en-GB" dirty="0" smtClean="0"/>
              <a:t>:</a:t>
            </a:r>
          </a:p>
          <a:p>
            <a:pPr lvl="1"/>
            <a:r>
              <a:rPr lang="en-GB" dirty="0" smtClean="0"/>
              <a:t> At an early stage of human development</a:t>
            </a:r>
          </a:p>
          <a:p>
            <a:pPr lvl="1"/>
            <a:r>
              <a:rPr lang="en-GB" dirty="0" smtClean="0"/>
              <a:t>Uncivilized &amp; child-like</a:t>
            </a:r>
          </a:p>
          <a:p>
            <a:pPr lvl="1"/>
            <a:r>
              <a:rPr lang="en-GB" dirty="0" smtClean="0"/>
              <a:t>Cannot be educated</a:t>
            </a:r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5" name="Content Placeholder 4" descr="amerindian savage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5148064" y="2420888"/>
            <a:ext cx="3600400" cy="3023637"/>
          </a:xfrm>
        </p:spPr>
      </p:pic>
    </p:spTree>
    <p:extLst>
      <p:ext uri="{BB962C8B-B14F-4D97-AF65-F5344CB8AC3E}">
        <p14:creationId xmlns:p14="http://schemas.microsoft.com/office/powerpoint/2010/main" val="1720374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Said, </a:t>
            </a:r>
            <a:r>
              <a:rPr lang="en-GB" i="1" dirty="0" smtClean="0"/>
              <a:t>Orientalism</a:t>
            </a:r>
            <a:endParaRPr lang="en-GB" i="1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7504" y="1700808"/>
            <a:ext cx="4752528" cy="4895424"/>
          </a:xfrm>
        </p:spPr>
        <p:txBody>
          <a:bodyPr>
            <a:normAutofit/>
          </a:bodyPr>
          <a:lstStyle/>
          <a:p>
            <a:r>
              <a:rPr lang="en-GB" dirty="0" smtClean="0"/>
              <a:t>Highlighted </a:t>
            </a:r>
            <a:r>
              <a:rPr lang="en-GB" dirty="0" smtClean="0"/>
              <a:t>the distorted perception of the Orient in western thought</a:t>
            </a:r>
          </a:p>
          <a:p>
            <a:r>
              <a:rPr lang="en-GB" dirty="0" smtClean="0"/>
              <a:t>Orientalism: systematic, negative &amp; Western way of discussing the Orient</a:t>
            </a:r>
          </a:p>
          <a:p>
            <a:r>
              <a:rPr lang="en-GB" dirty="0" smtClean="0"/>
              <a:t>Western academic, artistic &amp; cultural engagement with  the Middle East is </a:t>
            </a:r>
            <a:r>
              <a:rPr lang="en-GB" dirty="0" smtClean="0">
                <a:solidFill>
                  <a:srgbClr val="FFC000"/>
                </a:solidFill>
              </a:rPr>
              <a:t>paternalistic</a:t>
            </a:r>
            <a:r>
              <a:rPr lang="en-GB" dirty="0" smtClean="0"/>
              <a:t> &amp; inextricably linked with </a:t>
            </a:r>
            <a:r>
              <a:rPr lang="en-GB" dirty="0" smtClean="0">
                <a:solidFill>
                  <a:srgbClr val="FFC000"/>
                </a:solidFill>
              </a:rPr>
              <a:t>imperialism</a:t>
            </a: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564904"/>
            <a:ext cx="3534544" cy="234693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Orient &amp; Orientalism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700808"/>
            <a:ext cx="4896544" cy="4895424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The West viewed the Orient as the </a:t>
            </a:r>
            <a:r>
              <a:rPr lang="en-GB" dirty="0" smtClean="0">
                <a:solidFill>
                  <a:srgbClr val="FFC000"/>
                </a:solidFill>
              </a:rPr>
              <a:t>other: </a:t>
            </a:r>
            <a:r>
              <a:rPr lang="en-GB" dirty="0" smtClean="0"/>
              <a:t>inferior &amp; alien to the West</a:t>
            </a:r>
          </a:p>
          <a:p>
            <a:r>
              <a:rPr lang="en-GB" dirty="0" smtClean="0"/>
              <a:t>Orientalism = a western representation of the East:</a:t>
            </a:r>
          </a:p>
          <a:p>
            <a:pPr lvl="1"/>
            <a:r>
              <a:rPr lang="en-GB" dirty="0" smtClean="0"/>
              <a:t>A single </a:t>
            </a:r>
            <a:r>
              <a:rPr lang="en-GB" dirty="0" smtClean="0">
                <a:solidFill>
                  <a:srgbClr val="FFC000"/>
                </a:solidFill>
              </a:rPr>
              <a:t>essentialist</a:t>
            </a:r>
            <a:r>
              <a:rPr lang="en-GB" dirty="0" smtClean="0"/>
              <a:t> image</a:t>
            </a:r>
          </a:p>
          <a:p>
            <a:pPr lvl="1"/>
            <a:r>
              <a:rPr lang="en-GB" dirty="0" smtClean="0"/>
              <a:t>Effete &amp; corrupt</a:t>
            </a:r>
          </a:p>
          <a:p>
            <a:pPr lvl="1"/>
            <a:r>
              <a:rPr lang="en-GB" dirty="0" smtClean="0"/>
              <a:t>Passive</a:t>
            </a:r>
          </a:p>
          <a:p>
            <a:pPr lvl="1"/>
            <a:r>
              <a:rPr lang="en-GB" dirty="0" err="1" smtClean="0">
                <a:solidFill>
                  <a:srgbClr val="FFC000"/>
                </a:solidFill>
              </a:rPr>
              <a:t>Exoticised</a:t>
            </a:r>
            <a:r>
              <a:rPr lang="en-GB" dirty="0" smtClean="0"/>
              <a:t>, mysterious, different</a:t>
            </a:r>
          </a:p>
          <a:p>
            <a:pPr lvl="1"/>
            <a:r>
              <a:rPr lang="en-GB" dirty="0" smtClean="0"/>
              <a:t>Paternalistic, imperialistic perception</a:t>
            </a:r>
          </a:p>
        </p:txBody>
      </p:sp>
      <p:pic>
        <p:nvPicPr>
          <p:cNvPr id="7" name="Content Placeholder 6" descr="orientalism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932039" y="2780928"/>
            <a:ext cx="4034185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Exoticism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5800" y="1791047"/>
            <a:ext cx="4258816" cy="4623816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Art, literature, popular culture, intellectual discourse emphasised the otherness of the East</a:t>
            </a:r>
          </a:p>
          <a:p>
            <a:r>
              <a:rPr lang="en-GB" dirty="0" smtClean="0"/>
              <a:t>The dominant western culture defined other, “marginal” cultures in its own terms</a:t>
            </a:r>
          </a:p>
          <a:p>
            <a:pPr lvl="1"/>
            <a:r>
              <a:rPr lang="en-GB" dirty="0" smtClean="0"/>
              <a:t>Europe was naturalised &amp; the rest of the world </a:t>
            </a:r>
            <a:r>
              <a:rPr lang="en-GB" dirty="0" err="1" smtClean="0"/>
              <a:t>exoticised</a:t>
            </a:r>
            <a:endParaRPr lang="en-GB" dirty="0" smtClean="0"/>
          </a:p>
        </p:txBody>
      </p:sp>
      <p:pic>
        <p:nvPicPr>
          <p:cNvPr id="5" name="Content Placeholder 4" descr="valentino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4932040" y="1124744"/>
            <a:ext cx="3960440" cy="5290119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Homi</a:t>
            </a:r>
            <a:r>
              <a:rPr lang="en-GB" dirty="0" smtClean="0"/>
              <a:t> </a:t>
            </a:r>
            <a:r>
              <a:rPr lang="en-GB" dirty="0" err="1" smtClean="0"/>
              <a:t>Bhabha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700808"/>
            <a:ext cx="4690864" cy="4895424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Indian postcolonial theorist</a:t>
            </a:r>
          </a:p>
          <a:p>
            <a:r>
              <a:rPr lang="en-GB" dirty="0" smtClean="0"/>
              <a:t>Disputed the single </a:t>
            </a:r>
            <a:r>
              <a:rPr lang="en-GB" dirty="0" err="1" smtClean="0"/>
              <a:t>essentialising</a:t>
            </a:r>
            <a:r>
              <a:rPr lang="en-GB" dirty="0" smtClean="0"/>
              <a:t> truth (western imperialist narrative) </a:t>
            </a:r>
          </a:p>
          <a:p>
            <a:r>
              <a:rPr lang="en-GB" dirty="0" smtClean="0"/>
              <a:t>Stressed the importance of the </a:t>
            </a:r>
            <a:r>
              <a:rPr lang="en-GB" dirty="0" smtClean="0">
                <a:solidFill>
                  <a:srgbClr val="FFC000"/>
                </a:solidFill>
              </a:rPr>
              <a:t>middle ground </a:t>
            </a:r>
            <a:r>
              <a:rPr lang="en-GB" dirty="0" smtClean="0"/>
              <a:t>or </a:t>
            </a:r>
            <a:r>
              <a:rPr lang="en-GB" dirty="0" smtClean="0">
                <a:solidFill>
                  <a:srgbClr val="FFC000"/>
                </a:solidFill>
              </a:rPr>
              <a:t>third space</a:t>
            </a:r>
          </a:p>
          <a:p>
            <a:pPr lvl="1"/>
            <a:r>
              <a:rPr lang="en-GB" dirty="0" smtClean="0"/>
              <a:t>Places where people &amp; ideas meet &amp; mix</a:t>
            </a:r>
          </a:p>
          <a:p>
            <a:pPr lvl="1"/>
            <a:r>
              <a:rPr lang="en-GB" dirty="0" smtClean="0"/>
              <a:t>A marginal &amp; ambiguous place</a:t>
            </a:r>
          </a:p>
          <a:p>
            <a:r>
              <a:rPr lang="en-GB" dirty="0" smtClean="0">
                <a:solidFill>
                  <a:srgbClr val="FFC000"/>
                </a:solidFill>
              </a:rPr>
              <a:t>Cultural hybridity</a:t>
            </a:r>
          </a:p>
        </p:txBody>
      </p:sp>
      <p:pic>
        <p:nvPicPr>
          <p:cNvPr id="5" name="Content Placeholder 4" descr="03-bhabha-285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5420526" y="1700808"/>
            <a:ext cx="3248130" cy="4752527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Hybridity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628800"/>
            <a:ext cx="4896544" cy="4895424"/>
          </a:xfrm>
        </p:spPr>
        <p:txBody>
          <a:bodyPr>
            <a:normAutofit/>
          </a:bodyPr>
          <a:lstStyle/>
          <a:p>
            <a:r>
              <a:rPr lang="en-GB" dirty="0" err="1" smtClean="0"/>
              <a:t>Bhabha</a:t>
            </a:r>
            <a:r>
              <a:rPr lang="en-GB" dirty="0" smtClean="0"/>
              <a:t>: </a:t>
            </a:r>
            <a:r>
              <a:rPr lang="en-GB" i="1" dirty="0" smtClean="0"/>
              <a:t>Cultural Diversity &amp; Cultural Differences</a:t>
            </a:r>
            <a:endParaRPr lang="en-GB" dirty="0" smtClean="0"/>
          </a:p>
          <a:p>
            <a:r>
              <a:rPr lang="en-GB" dirty="0" smtClean="0"/>
              <a:t>Emphasised the </a:t>
            </a:r>
            <a:r>
              <a:rPr lang="en-GB" dirty="0" smtClean="0">
                <a:solidFill>
                  <a:srgbClr val="FFC000"/>
                </a:solidFill>
              </a:rPr>
              <a:t>interdependence</a:t>
            </a:r>
            <a:r>
              <a:rPr lang="en-GB" dirty="0" smtClean="0"/>
              <a:t> of the coloniser &amp; colonised</a:t>
            </a:r>
          </a:p>
          <a:p>
            <a:r>
              <a:rPr lang="en-GB" dirty="0" smtClean="0"/>
              <a:t>Argued that the inherent purity &amp; originality of cultures was untenable</a:t>
            </a:r>
          </a:p>
          <a:p>
            <a:r>
              <a:rPr lang="en-GB" dirty="0" smtClean="0"/>
              <a:t>Cultural contact inevitably means </a:t>
            </a:r>
            <a:r>
              <a:rPr lang="en-GB" dirty="0" smtClean="0">
                <a:solidFill>
                  <a:srgbClr val="FFC000"/>
                </a:solidFill>
              </a:rPr>
              <a:t>cultural mix</a:t>
            </a:r>
            <a:endParaRPr lang="en-GB" dirty="0">
              <a:solidFill>
                <a:srgbClr val="FFC000"/>
              </a:solidFill>
            </a:endParaRPr>
          </a:p>
        </p:txBody>
      </p:sp>
      <p:pic>
        <p:nvPicPr>
          <p:cNvPr id="5" name="Content Placeholder 4" descr="hybridity.jpg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email"/>
          <a:srcRect l="7708" r="10277"/>
          <a:stretch/>
        </p:blipFill>
        <p:spPr>
          <a:xfrm>
            <a:off x="4788024" y="2132856"/>
            <a:ext cx="4077072" cy="405750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Hybridity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73936"/>
            <a:ext cx="4752528" cy="4895424"/>
          </a:xfrm>
        </p:spPr>
        <p:txBody>
          <a:bodyPr>
            <a:normAutofit/>
          </a:bodyPr>
          <a:lstStyle/>
          <a:p>
            <a:r>
              <a:rPr lang="en-GB" dirty="0" smtClean="0"/>
              <a:t>“the creation of new transcultural forms within the contact zone produced by colonisation” (Ashcroft </a:t>
            </a:r>
            <a:r>
              <a:rPr lang="en-GB" i="1" dirty="0" smtClean="0"/>
              <a:t>et al</a:t>
            </a:r>
            <a:r>
              <a:rPr lang="en-GB" dirty="0" smtClean="0"/>
              <a:t>. 2007: 118)</a:t>
            </a:r>
          </a:p>
          <a:p>
            <a:pPr>
              <a:lnSpc>
                <a:spcPct val="90000"/>
              </a:lnSpc>
              <a:defRPr/>
            </a:pPr>
            <a:r>
              <a:rPr lang="en-GB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How local identities are reworked by peoples living in colonial situations</a:t>
            </a:r>
          </a:p>
          <a:p>
            <a:pPr>
              <a:lnSpc>
                <a:spcPct val="90000"/>
              </a:lnSpc>
              <a:defRPr/>
            </a:pPr>
            <a:r>
              <a:rPr lang="en-GB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Recognises the </a:t>
            </a:r>
            <a:r>
              <a:rPr lang="en-GB" dirty="0" smtClean="0">
                <a:solidFill>
                  <a:srgbClr val="FFC000"/>
                </a:solidFill>
              </a:rPr>
              <a:t>agency</a:t>
            </a:r>
            <a:r>
              <a:rPr lang="en-GB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of the indigenous population</a:t>
            </a:r>
          </a:p>
        </p:txBody>
      </p:sp>
      <p:pic>
        <p:nvPicPr>
          <p:cNvPr id="5" name="Content Placeholder 4" descr="cultural_hybridity_.jpg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email"/>
          <a:srcRect b="7821"/>
          <a:stretch/>
        </p:blipFill>
        <p:spPr>
          <a:xfrm>
            <a:off x="5380842" y="2420888"/>
            <a:ext cx="3468433" cy="266429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Hybridisation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628800"/>
            <a:ext cx="5112568" cy="4896544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“…cultural mixture is the effect of the practice of mixed origins”</a:t>
            </a:r>
          </a:p>
          <a:p>
            <a:pPr marL="118872" indent="0">
              <a:lnSpc>
                <a:spcPct val="90000"/>
              </a:lnSpc>
              <a:buNone/>
              <a:defRPr/>
            </a:pPr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</a:t>
            </a:r>
            <a:r>
              <a:rPr lang="en-GB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(Friedman 1995: 84)</a:t>
            </a:r>
          </a:p>
          <a:p>
            <a:pPr>
              <a:lnSpc>
                <a:spcPct val="90000"/>
              </a:lnSpc>
              <a:defRPr/>
            </a:pPr>
            <a:r>
              <a:rPr lang="en-GB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Construction of a </a:t>
            </a:r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new identity </a:t>
            </a:r>
            <a:r>
              <a:rPr lang="en-GB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&amp; </a:t>
            </a:r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new social practices </a:t>
            </a:r>
            <a:r>
              <a:rPr lang="en-GB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in a contact zone</a:t>
            </a:r>
          </a:p>
          <a:p>
            <a:pPr>
              <a:lnSpc>
                <a:spcPct val="90000"/>
              </a:lnSpc>
              <a:defRPr/>
            </a:pPr>
            <a:r>
              <a:rPr lang="en-GB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More than a simple fusion of colonial &amp; indigenous features:</a:t>
            </a:r>
          </a:p>
          <a:p>
            <a:pPr>
              <a:lnSpc>
                <a:spcPct val="90000"/>
              </a:lnSpc>
              <a:defRPr/>
            </a:pPr>
            <a:r>
              <a:rPr lang="en-GB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hybridisation is </a:t>
            </a:r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social practice</a:t>
            </a:r>
            <a:r>
              <a:rPr lang="en-GB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involving </a:t>
            </a:r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active social agents</a:t>
            </a:r>
          </a:p>
          <a:p>
            <a:endParaRPr lang="en-GB" dirty="0"/>
          </a:p>
        </p:txBody>
      </p:sp>
      <p:pic>
        <p:nvPicPr>
          <p:cNvPr id="6" name="Content Placeholder 5" descr="contact_us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5506664" y="2204864"/>
            <a:ext cx="3345492" cy="331236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Common Ground: Third Space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7504" y="1628800"/>
            <a:ext cx="4680520" cy="5040560"/>
          </a:xfrm>
        </p:spPr>
        <p:txBody>
          <a:bodyPr>
            <a:normAutofit fontScale="85000" lnSpcReduction="10000"/>
          </a:bodyPr>
          <a:lstStyle/>
          <a:p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Assumes </a:t>
            </a:r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mutually </a:t>
            </a:r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beneficial </a:t>
            </a:r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interaction 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between 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cultural groups</a:t>
            </a:r>
            <a:endParaRPr lang="en-GB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en-GB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creative space 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where people of diverse cultural backgrounds 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come 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into 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contact</a:t>
            </a:r>
          </a:p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Neither group 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subordinate or 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predominant</a:t>
            </a:r>
          </a:p>
          <a:p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People accommodate 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very different 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values:</a:t>
            </a:r>
          </a:p>
          <a:p>
            <a:pPr lvl="1"/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Adopt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reinterpret 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&amp; frequently 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misconstrue each other’s social 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practices &amp; ideologies </a:t>
            </a:r>
          </a:p>
          <a:p>
            <a:pPr lvl="1"/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Creation 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of shared new social </a:t>
            </a:r>
            <a:r>
              <a:rPr lang="en-GB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structures</a:t>
            </a:r>
          </a:p>
        </p:txBody>
      </p:sp>
      <p:pic>
        <p:nvPicPr>
          <p:cNvPr id="6" name="Content Placeholder 5" descr="Culture Contact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5364088" y="2708920"/>
            <a:ext cx="3600400" cy="216024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Postcolonial Archaeology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773936"/>
            <a:ext cx="4392488" cy="4623816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defRPr/>
            </a:pPr>
            <a:r>
              <a:rPr lang="en-GB" dirty="0" err="1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Postcolonialism</a:t>
            </a:r>
            <a:r>
              <a:rPr lang="en-GB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focuses on the </a:t>
            </a:r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local </a:t>
            </a:r>
            <a:r>
              <a:rPr lang="en-GB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context, the </a:t>
            </a:r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diversity</a:t>
            </a:r>
            <a:r>
              <a:rPr lang="en-GB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 of local cultures &amp; their </a:t>
            </a:r>
            <a:r>
              <a:rPr lang="en-GB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agency</a:t>
            </a:r>
            <a:endParaRPr lang="en-GB" dirty="0" smtClean="0"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r>
              <a:rPr lang="en-GB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What does this mean for archaeological interpretation &amp; practice?</a:t>
            </a:r>
          </a:p>
          <a:p>
            <a:r>
              <a:rPr lang="en-GB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Application of hybridity to archaeological interpretation</a:t>
            </a:r>
            <a:endParaRPr lang="en-GB" dirty="0" smtClean="0"/>
          </a:p>
          <a:p>
            <a:r>
              <a:rPr lang="en-GB" dirty="0" smtClean="0">
                <a:effectLst>
                  <a:outerShdw blurRad="38100" dist="38100" dir="2700000" algn="tl">
                    <a:srgbClr val="000000"/>
                  </a:outerShdw>
                </a:effectLst>
              </a:rPr>
              <a:t>Archaeology has become more political engaged</a:t>
            </a:r>
          </a:p>
        </p:txBody>
      </p:sp>
      <p:pic>
        <p:nvPicPr>
          <p:cNvPr id="9" name="Content Placeholder 4" descr="scan0023.jpg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4860032" y="2276872"/>
            <a:ext cx="4011538" cy="3228220"/>
          </a:xfrm>
        </p:spPr>
      </p:pic>
      <p:sp>
        <p:nvSpPr>
          <p:cNvPr id="4" name="TextBox 3"/>
          <p:cNvSpPr txBox="1"/>
          <p:nvPr/>
        </p:nvSpPr>
        <p:spPr>
          <a:xfrm>
            <a:off x="6940144" y="5589240"/>
            <a:ext cx="19314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Tell </a:t>
            </a:r>
            <a:r>
              <a:rPr lang="en-GB" dirty="0" err="1" smtClean="0"/>
              <a:t>Sannam</a:t>
            </a:r>
            <a:r>
              <a:rPr lang="en-GB" dirty="0" smtClean="0"/>
              <a:t>, Gaza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Indigenous Rights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628800"/>
            <a:ext cx="5040560" cy="4968552"/>
          </a:xfrm>
        </p:spPr>
        <p:txBody>
          <a:bodyPr>
            <a:noAutofit/>
          </a:bodyPr>
          <a:lstStyle/>
          <a:p>
            <a:r>
              <a:rPr lang="en-GB" dirty="0" smtClean="0"/>
              <a:t>Uncomfortable relationship between “impartial” archaeologist &amp; indigenous peoples </a:t>
            </a:r>
          </a:p>
          <a:p>
            <a:r>
              <a:rPr lang="en-GB" dirty="0" smtClean="0"/>
              <a:t>“indigenous people have viewed archaeology as the final act of usurpation in which white society...has now removed any control over the construction of the past</a:t>
            </a:r>
            <a:endParaRPr lang="en-GB" dirty="0"/>
          </a:p>
          <a:p>
            <a:pPr marL="411480" lvl="1" indent="0">
              <a:buNone/>
            </a:pPr>
            <a:r>
              <a:rPr lang="en-GB" sz="2800" dirty="0" smtClean="0"/>
              <a:t>(</a:t>
            </a:r>
            <a:r>
              <a:rPr lang="en-GB" sz="2800" dirty="0" err="1" smtClean="0"/>
              <a:t>Gosden</a:t>
            </a:r>
            <a:r>
              <a:rPr lang="en-GB" sz="2800" dirty="0" smtClean="0"/>
              <a:t> 2002: 249)</a:t>
            </a:r>
          </a:p>
        </p:txBody>
      </p:sp>
      <p:pic>
        <p:nvPicPr>
          <p:cNvPr id="5" name="Content Placeholder 4" descr="pataki.gif"/>
          <p:cNvPicPr>
            <a:picLocks noGrp="1" noChangeAspect="1"/>
          </p:cNvPicPr>
          <p:nvPr>
            <p:ph sz="half" idx="2"/>
          </p:nvPr>
        </p:nvPicPr>
        <p:blipFill>
          <a:blip r:embed="rId2" cstate="email"/>
          <a:stretch>
            <a:fillRect/>
          </a:stretch>
        </p:blipFill>
        <p:spPr>
          <a:xfrm>
            <a:off x="5724128" y="2060848"/>
            <a:ext cx="3091857" cy="388801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Indigenous Rights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9600" y="1628800"/>
            <a:ext cx="4330824" cy="4823416"/>
          </a:xfrm>
        </p:spPr>
        <p:txBody>
          <a:bodyPr>
            <a:noAutofit/>
          </a:bodyPr>
          <a:lstStyle/>
          <a:p>
            <a:r>
              <a:rPr lang="en-GB" dirty="0" smtClean="0"/>
              <a:t>Archaeologists prioritise freedom to research &amp; excavate</a:t>
            </a:r>
          </a:p>
          <a:p>
            <a:r>
              <a:rPr lang="en-GB" dirty="0" smtClean="0"/>
              <a:t>Interested in metanarratives </a:t>
            </a:r>
          </a:p>
          <a:p>
            <a:r>
              <a:rPr lang="en-GB" dirty="0" smtClean="0"/>
              <a:t>Prioritise Issues of “world heritage”</a:t>
            </a:r>
          </a:p>
          <a:p>
            <a:r>
              <a:rPr lang="en-GB" dirty="0" smtClean="0"/>
              <a:t>Less concerned with local histories</a:t>
            </a:r>
            <a:r>
              <a:rPr lang="en-GB" dirty="0"/>
              <a:t> </a:t>
            </a:r>
            <a:r>
              <a:rPr lang="en-GB" dirty="0" smtClean="0"/>
              <a:t>&amp; alternative voices of the past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348880"/>
            <a:ext cx="3927709" cy="2880320"/>
          </a:xfrm>
        </p:spPr>
      </p:pic>
    </p:spTree>
    <p:extLst>
      <p:ext uri="{BB962C8B-B14F-4D97-AF65-F5344CB8AC3E}">
        <p14:creationId xmlns:p14="http://schemas.microsoft.com/office/powerpoint/2010/main" val="2967432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Indigenous Rights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Debate is most evident </a:t>
            </a:r>
            <a:r>
              <a:rPr lang="en-GB" sz="2800" smtClean="0"/>
              <a:t>in study of</a:t>
            </a:r>
            <a:r>
              <a:rPr lang="en-GB" sz="2800" smtClean="0">
                <a:solidFill>
                  <a:srgbClr val="FFC000"/>
                </a:solidFill>
              </a:rPr>
              <a:t> </a:t>
            </a:r>
            <a:r>
              <a:rPr lang="en-GB" sz="2800" dirty="0" smtClean="0">
                <a:solidFill>
                  <a:srgbClr val="FFC000"/>
                </a:solidFill>
              </a:rPr>
              <a:t>human remains</a:t>
            </a:r>
          </a:p>
          <a:p>
            <a:r>
              <a:rPr lang="en-GB" sz="2800" dirty="0" smtClean="0">
                <a:hlinkClick r:id="rId2"/>
              </a:rPr>
              <a:t>NAGPRA:</a:t>
            </a:r>
            <a:r>
              <a:rPr lang="en-GB" sz="2800" dirty="0" smtClean="0"/>
              <a:t> a process for museums &amp; Federal agencies to repatriate Native American cultural items to </a:t>
            </a:r>
            <a:r>
              <a:rPr lang="en-GB" sz="2800" dirty="0" smtClean="0">
                <a:solidFill>
                  <a:srgbClr val="FFC000"/>
                </a:solidFill>
              </a:rPr>
              <a:t>lineal descendants</a:t>
            </a:r>
            <a:endParaRPr lang="en-US" sz="2800" dirty="0" smtClean="0">
              <a:solidFill>
                <a:srgbClr val="FFC000"/>
              </a:solidFill>
            </a:endParaRPr>
          </a:p>
          <a:p>
            <a:pPr lvl="1"/>
            <a:r>
              <a:rPr lang="en-GB" sz="2400" dirty="0" smtClean="0"/>
              <a:t>Repatriation is contingent upon demonstrating ‘a relationship of shared group identity which can be reasonably traced historically between a present day Indian tribe… and an identifiable earlier group’</a:t>
            </a:r>
            <a:endParaRPr lang="en-GB" sz="2400" dirty="0" smtClean="0">
              <a:solidFill>
                <a:srgbClr val="FFC000"/>
              </a:solidFill>
            </a:endParaRPr>
          </a:p>
          <a:p>
            <a:r>
              <a:rPr lang="en-GB" sz="2800" dirty="0" smtClean="0"/>
              <a:t>Debate has also impacted upon </a:t>
            </a:r>
            <a:r>
              <a:rPr lang="en-GB" sz="2800" dirty="0" smtClean="0">
                <a:solidFill>
                  <a:srgbClr val="FFC000"/>
                </a:solidFill>
              </a:rPr>
              <a:t>cultural property </a:t>
            </a:r>
            <a:r>
              <a:rPr lang="en-GB" sz="2800" dirty="0" smtClean="0"/>
              <a:t>&amp; </a:t>
            </a:r>
            <a:r>
              <a:rPr lang="en-GB" sz="2800" dirty="0" smtClean="0">
                <a:solidFill>
                  <a:srgbClr val="FFC000"/>
                </a:solidFill>
              </a:rPr>
              <a:t>cultural restitution</a:t>
            </a:r>
          </a:p>
          <a:p>
            <a:endParaRPr lang="en-GB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Postcolonial Archaeology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Postcolonial approach is part of wider post-</a:t>
            </a:r>
            <a:r>
              <a:rPr lang="en-GB" sz="2800" dirty="0" err="1" smtClean="0"/>
              <a:t>processual</a:t>
            </a:r>
            <a:r>
              <a:rPr lang="en-GB" sz="2800" dirty="0" smtClean="0"/>
              <a:t> thought</a:t>
            </a:r>
          </a:p>
          <a:p>
            <a:r>
              <a:rPr lang="en-GB" sz="2800" dirty="0" smtClean="0"/>
              <a:t>Emphasis is on </a:t>
            </a:r>
            <a:r>
              <a:rPr lang="en-GB" sz="2800" dirty="0" smtClean="0">
                <a:solidFill>
                  <a:srgbClr val="FFC000"/>
                </a:solidFill>
              </a:rPr>
              <a:t>plurality</a:t>
            </a:r>
            <a:r>
              <a:rPr lang="en-GB" sz="2800" dirty="0" smtClean="0"/>
              <a:t> of identity &amp; experience, social relations, gender....</a:t>
            </a:r>
          </a:p>
          <a:p>
            <a:r>
              <a:rPr lang="en-GB" sz="2800" i="1" dirty="0" smtClean="0"/>
              <a:t>Habitus</a:t>
            </a:r>
            <a:r>
              <a:rPr lang="en-GB" sz="2800" dirty="0" smtClean="0"/>
              <a:t> &amp; social reproduction give framework for interpretation</a:t>
            </a:r>
          </a:p>
          <a:p>
            <a:r>
              <a:rPr lang="en-GB" sz="2800" dirty="0" smtClean="0"/>
              <a:t>Hybridisation has been particularly useful in interpreting archaeologies of culture contact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Summary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err="1" smtClean="0"/>
              <a:t>Postcolonialism</a:t>
            </a:r>
            <a:r>
              <a:rPr lang="en-GB" sz="2800" dirty="0" smtClean="0"/>
              <a:t>: reaction to dominant western narrative</a:t>
            </a:r>
          </a:p>
          <a:p>
            <a:r>
              <a:rPr lang="en-GB" sz="2800" dirty="0" smtClean="0"/>
              <a:t>Emphasises plurality, the local context &amp; indigenous agency</a:t>
            </a:r>
          </a:p>
          <a:p>
            <a:r>
              <a:rPr lang="en-GB" sz="2800" dirty="0" smtClean="0"/>
              <a:t>Particularly influential is concept of hybridity &amp; cultural mix</a:t>
            </a:r>
          </a:p>
          <a:p>
            <a:r>
              <a:rPr lang="en-GB" sz="2800" dirty="0" smtClean="0"/>
              <a:t>Huge impact on many areas of scholarship including archaeology</a:t>
            </a:r>
          </a:p>
          <a:p>
            <a:r>
              <a:rPr lang="en-GB" sz="2800" dirty="0" smtClean="0"/>
              <a:t>Interpretation of contact situations</a:t>
            </a:r>
          </a:p>
          <a:p>
            <a:r>
              <a:rPr lang="en-GB" sz="2800" dirty="0" smtClean="0"/>
              <a:t>Empowerment of local peoples</a:t>
            </a:r>
          </a:p>
          <a:p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ouise templat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louise template</Template>
  <TotalTime>1027</TotalTime>
  <Words>889</Words>
  <Application>Microsoft Office PowerPoint</Application>
  <PresentationFormat>On-screen Show (4:3)</PresentationFormat>
  <Paragraphs>112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Corbel</vt:lpstr>
      <vt:lpstr>Wingdings</vt:lpstr>
      <vt:lpstr>Wingdings 2</vt:lpstr>
      <vt:lpstr>Wingdings 3</vt:lpstr>
      <vt:lpstr>louise template</vt:lpstr>
      <vt:lpstr>HPAR5010</vt:lpstr>
      <vt:lpstr>What is Postcolonialism?</vt:lpstr>
      <vt:lpstr>What is Postcolonialism?</vt:lpstr>
      <vt:lpstr>Postcolonialism</vt:lpstr>
      <vt:lpstr>Postcolonial Critique</vt:lpstr>
      <vt:lpstr>Intellectual Origins: Othering</vt:lpstr>
      <vt:lpstr>Creating the Other</vt:lpstr>
      <vt:lpstr>Said, Orientalism</vt:lpstr>
      <vt:lpstr>The Orient &amp; Orientalism</vt:lpstr>
      <vt:lpstr>Exoticism</vt:lpstr>
      <vt:lpstr>Homi Bhabha</vt:lpstr>
      <vt:lpstr>Hybridity</vt:lpstr>
      <vt:lpstr>Hybridity</vt:lpstr>
      <vt:lpstr>Hybridisation</vt:lpstr>
      <vt:lpstr>Common Ground: Third Space</vt:lpstr>
      <vt:lpstr>Postcolonial Archaeology</vt:lpstr>
      <vt:lpstr>Indigenous Rights</vt:lpstr>
      <vt:lpstr>Indigenous Rights</vt:lpstr>
      <vt:lpstr>Indigenous Rights</vt:lpstr>
      <vt:lpstr>Postcolonial Archaeology</vt:lpstr>
      <vt:lpstr>Summary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HUSK5001</dc:title>
  <dc:creator>Louise</dc:creator>
  <cp:lastModifiedBy>Louise Steel</cp:lastModifiedBy>
  <cp:revision>83</cp:revision>
  <dcterms:created xsi:type="dcterms:W3CDTF">2012-11-28T17:48:24Z</dcterms:created>
  <dcterms:modified xsi:type="dcterms:W3CDTF">2018-10-04T14:05:44Z</dcterms:modified>
</cp:coreProperties>
</file>